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Catamaran" panose="020B0604020202020204" charset="0"/>
      <p:regular r:id="rId31"/>
      <p:bold r:id="rId32"/>
    </p:embeddedFont>
    <p:embeddedFont>
      <p:font typeface="Catamaran Medium" panose="020B0604020202020204" charset="0"/>
      <p:regular r:id="rId33"/>
      <p:bold r:id="rId34"/>
    </p:embeddedFont>
    <p:embeddedFont>
      <p:font typeface="Catamaran SemiBold" panose="020B0604020202020204" charset="0"/>
      <p:regular r:id="rId35"/>
      <p:bold r:id="rId36"/>
    </p:embeddedFont>
    <p:embeddedFont>
      <p:font typeface="Century Gothic" panose="020B0502020202020204" pitchFamily="34" charset="0"/>
      <p:regular r:id="rId37"/>
      <p:bold r:id="rId38"/>
      <p:italic r:id="rId39"/>
      <p:boldItalic r:id="rId40"/>
    </p:embeddedFont>
    <p:embeddedFont>
      <p:font typeface="Garamond" panose="02020404030301010803" pitchFamily="18"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5F10DD-4A70-4655-90BD-8BA360A828ED}">
  <a:tblStyle styleId="{EE5F10DD-4A70-4655-90BD-8BA360A828E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AA7AEDB-0027-4BCD-A69F-BDA36EBFAB3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b336303ac_0_1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b336303ac_0_11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latin typeface="Century Gothic"/>
                <a:ea typeface="Century Gothic"/>
                <a:cs typeface="Century Gothic"/>
                <a:sym typeface="Century Gothic"/>
              </a:rPr>
              <a:t>Chair Mackedon, board members, Thank you for your time today. I am Andrea Damore, Executive Director of Academics, - everyone introduce themselves.</a:t>
            </a:r>
            <a:endParaRPr sz="1200">
              <a:latin typeface="Century Gothic"/>
              <a:ea typeface="Century Gothic"/>
              <a:cs typeface="Century Gothic"/>
              <a:sym typeface="Century Gothic"/>
            </a:endParaRPr>
          </a:p>
        </p:txBody>
      </p:sp>
      <p:sp>
        <p:nvSpPr>
          <p:cNvPr id="65" name="Google Shape;65;g7b336303ac_0_1150:notes"/>
          <p:cNvSpPr txBox="1">
            <a:spLocks noGrp="1"/>
          </p:cNvSpPr>
          <p:nvPr>
            <p:ph type="sldNum" idx="12"/>
          </p:nvPr>
        </p:nvSpPr>
        <p:spPr>
          <a:xfrm>
            <a:off x="3884613" y="8685214"/>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739cb0a5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739cb0a5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37648f82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237648f82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Number of students within cohort data (grads):</a:t>
            </a:r>
            <a:endParaRPr/>
          </a:p>
          <a:p>
            <a:pPr marL="0" lvl="0" indent="0" algn="l" rtl="0">
              <a:lnSpc>
                <a:spcPct val="115000"/>
              </a:lnSpc>
              <a:spcBef>
                <a:spcPts val="0"/>
              </a:spcBef>
              <a:spcAft>
                <a:spcPts val="0"/>
              </a:spcAft>
              <a:buNone/>
            </a:pPr>
            <a:r>
              <a:rPr lang="en" sz="1000"/>
              <a:t>2018: 271 (91) - 2019: 272 (68) - 2020: 239 (48) - 2021: 181 (25) - 2022: 246 (44)</a:t>
            </a:r>
            <a:endParaRPr sz="1000"/>
          </a:p>
          <a:p>
            <a:pPr marL="0" lvl="0" indent="0" algn="l" rtl="0">
              <a:lnSpc>
                <a:spcPct val="115000"/>
              </a:lnSpc>
              <a:spcBef>
                <a:spcPts val="0"/>
              </a:spcBef>
              <a:spcAft>
                <a:spcPts val="0"/>
              </a:spcAft>
              <a:buNone/>
            </a:pPr>
            <a:endParaRPr sz="1000"/>
          </a:p>
          <a:p>
            <a:pPr marL="0" lvl="0" indent="0" algn="l" rtl="0">
              <a:lnSpc>
                <a:spcPct val="115000"/>
              </a:lnSpc>
              <a:spcBef>
                <a:spcPts val="0"/>
              </a:spcBef>
              <a:spcAft>
                <a:spcPts val="0"/>
              </a:spcAft>
              <a:buNone/>
            </a:pPr>
            <a:r>
              <a:rPr lang="en" sz="1000"/>
              <a:t>Our students primarily enroll with us their 3rd or 4th year in HS and on average it takes them 2 years to graduate</a:t>
            </a:r>
            <a:endParaRPr sz="1000"/>
          </a:p>
          <a:p>
            <a:pPr marL="0" lvl="0" indent="0" algn="l" rtl="0">
              <a:lnSpc>
                <a:spcPct val="115000"/>
              </a:lnSpc>
              <a:spcBef>
                <a:spcPts val="0"/>
              </a:spcBef>
              <a:spcAft>
                <a:spcPts val="0"/>
              </a:spcAft>
              <a:buClr>
                <a:schemeClr val="dk1"/>
              </a:buClr>
              <a:buSzPts val="1100"/>
              <a:buFont typeface="Arial"/>
              <a:buNone/>
            </a:pPr>
            <a:r>
              <a:rPr lang="en" sz="1000"/>
              <a:t>2021 5 year cohort report 34% with 46% of students within the group still enrolled when the data with submitted </a:t>
            </a:r>
            <a:endParaRPr sz="1000"/>
          </a:p>
          <a:p>
            <a:pPr marL="0" lvl="0" indent="0" algn="l" rtl="0">
              <a:lnSpc>
                <a:spcPct val="115000"/>
              </a:lnSpc>
              <a:spcBef>
                <a:spcPts val="0"/>
              </a:spcBef>
              <a:spcAft>
                <a:spcPts val="0"/>
              </a:spcAft>
              <a:buNone/>
            </a:pPr>
            <a:endParaRPr sz="1000"/>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37648f82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37648f82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f3db5aa00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f3db5aa00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2325180b3a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2325180b3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739cb0a5e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739cb0a5e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7435aa77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7435aa77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 Nevada, alternative education schools are rated under NDE’s NSPF and APF. In addition, the BANV report card was developed through collaboration between Momentum Strategy &amp; Research, Beacon and SPCSA staff. Alternative education schools utilize alternative measurements because </a:t>
            </a:r>
            <a:r>
              <a:rPr lang="en" u="sng">
                <a:solidFill>
                  <a:schemeClr val="dk1"/>
                </a:solidFill>
              </a:rPr>
              <a:t>conventional metrics do not measure the quality of their program. </a:t>
            </a:r>
            <a:endParaRPr u="sng">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data measurements are a combination of metrics used on the NDE’s NSPF, APF as well as unique measurements that were chosen based upon the school’s mission to serve students that are at the highest risk of not graduating from high school.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We MAP test our students 3 times per year in order to obtain baseline data and growth throughout the year. The benchmarks in the report card for the rating are based upon research that indicates students that are behind in core credits in high school will show slower growth to meet grade level benchmarks. It is also indicative of our baseline data that demonstrates over half of our students have scores below grade level in math and reading. </a:t>
            </a:r>
            <a:endParaRPr>
              <a:solidFill>
                <a:schemeClr val="dk1"/>
              </a:solidFill>
            </a:endParaRPr>
          </a:p>
          <a:p>
            <a:pPr marL="0" lvl="0" indent="0" algn="l" rtl="0">
              <a:spcBef>
                <a:spcPts val="0"/>
              </a:spcBef>
              <a:spcAft>
                <a:spcPts val="0"/>
              </a:spcAft>
              <a:buNone/>
            </a:pPr>
            <a:br>
              <a:rPr lang="en">
                <a:solidFill>
                  <a:schemeClr val="dk1"/>
                </a:solidFill>
              </a:rPr>
            </a:br>
            <a:r>
              <a:rPr lang="en">
                <a:solidFill>
                  <a:schemeClr val="dk1"/>
                </a:solidFill>
              </a:rPr>
              <a:t>Data reflects</a:t>
            </a:r>
            <a:r>
              <a:rPr lang="en"/>
              <a:t> the percentage of students whose MAP growth meets or exceeds grade level projections. </a:t>
            </a:r>
            <a:endParaRPr/>
          </a:p>
          <a:p>
            <a:pPr marL="0" lvl="0" indent="0" algn="l" rtl="0">
              <a:spcBef>
                <a:spcPts val="0"/>
              </a:spcBef>
              <a:spcAft>
                <a:spcPts val="0"/>
              </a:spcAft>
              <a:buNone/>
            </a:pPr>
            <a:endParaRPr/>
          </a:p>
          <a:p>
            <a:pPr marL="0" lvl="0" indent="0" algn="l" rtl="0">
              <a:spcBef>
                <a:spcPts val="0"/>
              </a:spcBef>
              <a:spcAft>
                <a:spcPts val="0"/>
              </a:spcAft>
              <a:buNone/>
            </a:pPr>
            <a:r>
              <a:rPr lang="en"/>
              <a:t>By default students with two test scores were already enrolled 91+ days. No difference in results would be seen by including a broader group of students.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7435aa771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7435aa771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Data considerations:</a:t>
            </a:r>
            <a:br>
              <a:rPr lang="en">
                <a:solidFill>
                  <a:schemeClr val="dk1"/>
                </a:solidFill>
              </a:rPr>
            </a:br>
            <a:br>
              <a:rPr lang="en"/>
            </a:br>
            <a:r>
              <a:rPr lang="en"/>
              <a:t>ACT is a graduation requirement in Nevada. A large portion of Beacon students are recovering academically after struggling in other academic environments. Many students are required to test at Beacon in order to graduate, but they were previously scheduled for testing multiple times in other schools and did not participate. Many of these students are not entering college and do not take the exam seriously.</a:t>
            </a:r>
            <a:endParaRPr/>
          </a:p>
          <a:p>
            <a:pPr marL="0" lvl="0" indent="0" algn="l" rtl="0">
              <a:spcBef>
                <a:spcPts val="0"/>
              </a:spcBef>
              <a:spcAft>
                <a:spcPts val="0"/>
              </a:spcAft>
              <a:buNone/>
            </a:pPr>
            <a:br>
              <a:rPr lang="en"/>
            </a:br>
            <a:r>
              <a:rPr lang="en"/>
              <a:t>These scores include all 11th and 12th grade students that took the ACT and were enrolled for 90+ days. </a:t>
            </a:r>
            <a:endParaRPr/>
          </a:p>
          <a:p>
            <a:pPr marL="0" lvl="0" indent="0" algn="l" rtl="0">
              <a:spcBef>
                <a:spcPts val="0"/>
              </a:spcBef>
              <a:spcAft>
                <a:spcPts val="0"/>
              </a:spcAft>
              <a:buNone/>
            </a:pPr>
            <a:endParaRPr/>
          </a:p>
          <a:p>
            <a:pPr marL="0" lvl="0" indent="0" algn="l" rtl="0">
              <a:spcBef>
                <a:spcPts val="0"/>
              </a:spcBef>
              <a:spcAft>
                <a:spcPts val="0"/>
              </a:spcAft>
              <a:buNone/>
            </a:pPr>
            <a:r>
              <a:rPr lang="en"/>
              <a:t>As a reminder, students that enroll at BANV their 11th grade year have 5 credits or less at the end of 10th grade. Students are severely core credit deficient in math and english. </a:t>
            </a:r>
            <a:endParaRPr/>
          </a:p>
          <a:p>
            <a:pPr marL="0" lvl="0" indent="0" algn="l" rtl="0">
              <a:spcBef>
                <a:spcPts val="0"/>
              </a:spcBef>
              <a:spcAft>
                <a:spcPts val="0"/>
              </a:spcAft>
              <a:buNone/>
            </a:pPr>
            <a:br>
              <a:rPr lang="en"/>
            </a:br>
            <a:r>
              <a:rPr lang="en"/>
              <a:t>Both calculations include more students than the NSPF, since the number of days enrolled differs substantially. These results are different than the APF because the cut score varies. The APF uses a cut score of 3, which is meant to demonstrate a student’s ability to earn a C in college level coursework. Our calculation uses a cut score of 2, which is meant to demonstrate grade level proficiency. In reality, ACT is not an appropriate measure to determine proficiency but it’s what the state decided to adopt.</a:t>
            </a:r>
            <a:endParaRPr/>
          </a:p>
          <a:p>
            <a:pPr marL="0" lvl="0" indent="0" algn="l" rtl="0">
              <a:spcBef>
                <a:spcPts val="0"/>
              </a:spcBef>
              <a:spcAft>
                <a:spcPts val="0"/>
              </a:spcAft>
              <a:buNone/>
            </a:pPr>
            <a:endParaRPr/>
          </a:p>
          <a:p>
            <a:pPr marL="0" lvl="0" indent="0" algn="l" rtl="0">
              <a:spcBef>
                <a:spcPts val="0"/>
              </a:spcBef>
              <a:spcAft>
                <a:spcPts val="0"/>
              </a:spcAft>
              <a:buNone/>
            </a:pPr>
            <a:r>
              <a:rPr lang="en" u="sng"/>
              <a:t>Level 2</a:t>
            </a:r>
            <a:r>
              <a:rPr lang="en"/>
              <a:t> ELA 12+, Math 15+, </a:t>
            </a:r>
            <a:r>
              <a:rPr lang="en" u="sng"/>
              <a:t>Level 3</a:t>
            </a:r>
            <a:r>
              <a:rPr lang="en"/>
              <a:t> ELA 17+, Math 20+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7435aa771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7435aa771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Data considerations: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Credit earning rate</a:t>
            </a:r>
            <a:r>
              <a:rPr lang="en">
                <a:solidFill>
                  <a:schemeClr val="dk1"/>
                </a:solidFill>
              </a:rPr>
              <a:t> is an average of the percentage of students passing their classes. This aligns to the APF calculation. Internally we track students core credit earning rate and the percentage of students that earn a C or higher in their classes.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Transition success</a:t>
            </a:r>
            <a:r>
              <a:rPr lang="en">
                <a:solidFill>
                  <a:schemeClr val="dk1"/>
                </a:solidFill>
              </a:rPr>
              <a:t> measures students who maintain their enrollment at Beacon, graduate or are successfully transferred to another educational environment. This measure if different from most state metrics, since transferred students are removed from the figures. We focus upon keeping the student engaged until they reach their goal of graduating from high school.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Graduation attainment</a:t>
            </a:r>
            <a:r>
              <a:rPr lang="en">
                <a:solidFill>
                  <a:schemeClr val="dk1"/>
                </a:solidFill>
              </a:rPr>
              <a:t> includes students who are retained as seniors, whereas traditional graduation results consider these students to be drop outs. The metric assigns a point value to graduates and retained seniors and then averages the scores. The point value for graduates is 10. The point value for retained seniors is 5. Beacon has a high number of non-graduates still enrolled.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7435aa771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7435aa771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Data considerations: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Chronic absenteeism</a:t>
            </a:r>
            <a:r>
              <a:rPr lang="en">
                <a:solidFill>
                  <a:schemeClr val="dk1"/>
                </a:solidFill>
              </a:rPr>
              <a:t> is not a problem unique to BANV since spring of 2020. However, the metric is much different in an blended school and is a brick and mortar measure.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courses are self paced and students are able to recover from instructional gaps, it is not based upon seat time in a classroom</a:t>
            </a:r>
            <a:endParaRPr>
              <a:solidFill>
                <a:schemeClr val="dk1"/>
              </a:solidFill>
            </a:endParaRPr>
          </a:p>
          <a:p>
            <a:pPr marL="0" lvl="0" indent="0" algn="l" rtl="0">
              <a:spcBef>
                <a:spcPts val="0"/>
              </a:spcBef>
              <a:spcAft>
                <a:spcPts val="0"/>
              </a:spcAft>
              <a:buNone/>
            </a:pPr>
            <a:r>
              <a:rPr lang="en">
                <a:solidFill>
                  <a:schemeClr val="dk1"/>
                </a:solidFill>
              </a:rPr>
              <a:t>Our attending reporting approved by the NDE positive attendance to determine whether or not students submit work in all of their classes each week. Students who have a week gap for submitting in assignments one or more classes are considered truant for the week and this counts as 5 instructional days within this metric. </a:t>
            </a:r>
            <a:endParaRPr>
              <a:solidFill>
                <a:schemeClr val="dk1"/>
              </a:solidFill>
            </a:endParaRPr>
          </a:p>
          <a:p>
            <a:pPr marL="0" lvl="0" indent="0" algn="l" rtl="0">
              <a:spcBef>
                <a:spcPts val="0"/>
              </a:spcBef>
              <a:spcAft>
                <a:spcPts val="0"/>
              </a:spcAft>
              <a:buNone/>
            </a:pPr>
            <a:r>
              <a:rPr lang="en">
                <a:solidFill>
                  <a:schemeClr val="dk1"/>
                </a:solidFill>
              </a:rPr>
              <a:t>Chronic absenteeism rate in 20-21 was 59.7%, 42% 2018-2019</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Retention rate</a:t>
            </a:r>
            <a:r>
              <a:rPr lang="en">
                <a:solidFill>
                  <a:schemeClr val="dk1"/>
                </a:solidFill>
              </a:rPr>
              <a:t> refers to students who were enrolled on the last day of school for the 21-22 school year, were eligible to enroll the following year, and were enrolled on the 22-23 school year count day on October 3rd.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b67c695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b67c695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 I will be presenting the results of our 2022-2023 report card. However, first I would like to give you an overview of our unique program. AS I process through our presentation please feel free to ask questions.</a:t>
            </a:r>
            <a:endParaRPr/>
          </a:p>
          <a:p>
            <a:pPr marL="0" lvl="0" indent="0" algn="l" rtl="0">
              <a:spcBef>
                <a:spcPts val="0"/>
              </a:spcBef>
              <a:spcAft>
                <a:spcPts val="0"/>
              </a:spcAft>
              <a:buNone/>
            </a:pPr>
            <a:r>
              <a:rPr lang="en"/>
              <a:t>Since Beacon Academy opened in 2009, the mission to offer at-risk students an opportunity graduate from high school has remained unchanged, however, our program has evolved through careful decision making and evidence based practices on how best to serve students that are at the highest risk of not graduating from high school.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7435aa771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7435aa771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overall rating on the report card is adequate.  As you can see, the unique metrics used to evaluate an alternative education high school focus upon many areas. We have identified areas for improvement throughout these measures. The most important role for our staff this year is to re-engage students that have not attended in the past two years. </a:t>
            </a:r>
            <a:endParaRPr/>
          </a:p>
          <a:p>
            <a:pPr marL="0" lvl="0" indent="0" algn="l" rtl="0">
              <a:spcBef>
                <a:spcPts val="0"/>
              </a:spcBef>
              <a:spcAft>
                <a:spcPts val="0"/>
              </a:spcAft>
              <a:buNone/>
            </a:pPr>
            <a:r>
              <a:rPr lang="en"/>
              <a:t>Our enrollment continues to increase as students and their families find Beacon, the only place that they can graduate from high school.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739cb0a5e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739cb0a5e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739cb0a5e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739cb0a5e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engagement options were not included in the presentation, because they aren’t accurately reflected due to a data upload issue through NDE.*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06b9b2c11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06b9b2c11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04c2c04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e3e04c2c04_1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latin typeface="Century Gothic"/>
              <a:ea typeface="Century Gothic"/>
              <a:cs typeface="Century Gothic"/>
              <a:sym typeface="Century Gothic"/>
            </a:endParaRPr>
          </a:p>
        </p:txBody>
      </p:sp>
      <p:sp>
        <p:nvSpPr>
          <p:cNvPr id="317" name="Google Shape;317;ge3e04c2c04_1_4:notes"/>
          <p:cNvSpPr txBox="1">
            <a:spLocks noGrp="1"/>
          </p:cNvSpPr>
          <p:nvPr>
            <p:ph type="sldNum" idx="12"/>
          </p:nvPr>
        </p:nvSpPr>
        <p:spPr>
          <a:xfrm>
            <a:off x="3884613" y="8685214"/>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24</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043c205b0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043c205b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Students must qualify for enrollment. Qualifying students have many mutual characteristics in addition to their qualifying factors. </a:t>
            </a:r>
            <a:r>
              <a:rPr lang="en" u="sng"/>
              <a:t>Half have a gap </a:t>
            </a:r>
            <a:r>
              <a:rPr lang="en"/>
              <a:t>in their high school enrollment prior to enrolling with BANV. </a:t>
            </a:r>
            <a:r>
              <a:rPr lang="en" u="sng"/>
              <a:t>They lack core credit</a:t>
            </a:r>
            <a:r>
              <a:rPr lang="en"/>
              <a:t> in math, english, social studies and science, and inconsistent attendance and behaviors towards avoiding work in class.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043c205b0d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043c205b0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changes that we have made in the best interest of all students, staff and student feedback and data. </a:t>
            </a:r>
            <a:endParaRPr/>
          </a:p>
          <a:p>
            <a:pPr marL="0" lvl="0" indent="0" algn="l" rtl="0">
              <a:spcBef>
                <a:spcPts val="0"/>
              </a:spcBef>
              <a:spcAft>
                <a:spcPts val="0"/>
              </a:spcAft>
              <a:buNone/>
            </a:pPr>
            <a:endParaRPr/>
          </a:p>
          <a:p>
            <a:pPr marL="0" lvl="0" indent="0" algn="l" rtl="0">
              <a:spcBef>
                <a:spcPts val="0"/>
              </a:spcBef>
              <a:spcAft>
                <a:spcPts val="0"/>
              </a:spcAft>
              <a:buNone/>
            </a:pPr>
            <a:r>
              <a:rPr lang="en"/>
              <a:t>Ultimately, by 2015, we worked with stakeholders to identify how our program could serve those most at-risk of not graduating from high school. </a:t>
            </a:r>
            <a:endParaRPr/>
          </a:p>
          <a:p>
            <a:pPr marL="0" lvl="0" indent="0" algn="l" rtl="0">
              <a:spcBef>
                <a:spcPts val="0"/>
              </a:spcBef>
              <a:spcAft>
                <a:spcPts val="0"/>
              </a:spcAft>
              <a:buNone/>
            </a:pPr>
            <a:endParaRPr/>
          </a:p>
          <a:p>
            <a:pPr marL="0" lvl="0" indent="0" algn="l" rtl="0">
              <a:spcBef>
                <a:spcPts val="0"/>
              </a:spcBef>
              <a:spcAft>
                <a:spcPts val="0"/>
              </a:spcAft>
              <a:buNone/>
            </a:pPr>
            <a:r>
              <a:rPr lang="en"/>
              <a:t>2014-2016 we evaluated blended learning best practices, evidence based programs and chose intervention strategies that would provide support for our student population.  </a:t>
            </a:r>
            <a:endParaRPr/>
          </a:p>
          <a:p>
            <a:pPr marL="0" lvl="0" indent="0" algn="l" rtl="0">
              <a:spcBef>
                <a:spcPts val="0"/>
              </a:spcBef>
              <a:spcAft>
                <a:spcPts val="0"/>
              </a:spcAft>
              <a:buNone/>
            </a:pPr>
            <a:endParaRPr/>
          </a:p>
          <a:p>
            <a:pPr marL="0" lvl="0" indent="0" algn="l" rtl="0">
              <a:spcBef>
                <a:spcPts val="0"/>
              </a:spcBef>
              <a:spcAft>
                <a:spcPts val="0"/>
              </a:spcAft>
              <a:buNone/>
            </a:pPr>
            <a:r>
              <a:rPr lang="en"/>
              <a:t>We focused upon the social, emotional and academic support of students that qualify for alternative education.  After receiving approval in December of 2016 to become an alternative education program, Beacon qualified for Nevada’s Alternative Performance Framework, once there were at least 75% of the students enrolled qualifying under NRS as an alternative education student.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043c205b0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043c205b0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program requires flexibility and consistency in order to provide students with the support needed to enroll, stay motivated and graduate. </a:t>
            </a:r>
            <a:r>
              <a:rPr lang="en" u="sng"/>
              <a:t>We keep our promise</a:t>
            </a:r>
            <a:r>
              <a:rPr lang="en"/>
              <a:t> to our students, and their families to provide a personalized and innovative program that enables them to graduate from high school. </a:t>
            </a:r>
            <a:r>
              <a:rPr lang="en" u="sng"/>
              <a:t>The staff is our number one reason for our success. </a:t>
            </a:r>
            <a:r>
              <a:rPr lang="en"/>
              <a:t>From the first meeting the family has with our bi-lingual enrollment team, orientation and then a quiet classroom environment with a low student to teacher ratio that allows each student to be provided with individualized instruction and interventions.</a:t>
            </a: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Unlike a comprehensive HS, our program focused upon tier 2 and tier 3 interventions.  Schoolwide interventions and supports allow students to be successful for the first time in a long time at school.   For our students, traditional school did not provide adequate educational interventions and opportunities for success.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43c205b0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043c205b0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race/ethnicities were combined to ensure all student groups exceeded federal FERPA data disclosure standards.</a:t>
            </a:r>
            <a:endParaRPr/>
          </a:p>
          <a:p>
            <a:pPr marL="0" lvl="0" indent="0" algn="l" rtl="0">
              <a:spcBef>
                <a:spcPts val="0"/>
              </a:spcBef>
              <a:spcAft>
                <a:spcPts val="0"/>
              </a:spcAft>
              <a:buNone/>
            </a:pPr>
            <a:endParaRPr/>
          </a:p>
          <a:p>
            <a:pPr marL="0" lvl="0" indent="0" algn="l" rtl="0">
              <a:spcBef>
                <a:spcPts val="0"/>
              </a:spcBef>
              <a:spcAft>
                <a:spcPts val="0"/>
              </a:spcAft>
              <a:buNone/>
            </a:pPr>
            <a:r>
              <a:rPr lang="en"/>
              <a:t>Gender doesn’t equal 100% due to a few non-binary students.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cb160315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cb160315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reflects students enrolled at any point in time during the 2023-2024 school year. The total number of students included is 1391.</a:t>
            </a:r>
            <a:endParaRPr/>
          </a:p>
          <a:p>
            <a:pPr marL="0" lvl="0" indent="0" algn="l" rtl="0">
              <a:spcBef>
                <a:spcPts val="0"/>
              </a:spcBef>
              <a:spcAft>
                <a:spcPts val="0"/>
              </a:spcAft>
              <a:buNone/>
            </a:pPr>
            <a:endParaRPr/>
          </a:p>
          <a:p>
            <a:pPr marL="0" lvl="0" indent="0" algn="l" rtl="0">
              <a:spcBef>
                <a:spcPts val="0"/>
              </a:spcBef>
              <a:spcAft>
                <a:spcPts val="0"/>
              </a:spcAft>
              <a:buNone/>
            </a:pPr>
            <a:r>
              <a:rPr lang="en"/>
              <a:t>The table on the left includes qualifying factors for enrollment into an alternative education high school.  As you can see, over 20% of our students have multiple qualifiers.  For example, when we look at our special education population, 49% of these students also qualified as credit deficient upon enrollment.  This academic year, more than 75% of enrolled students had a gap in their high school enrollment prior to attending Beacon.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3e04c2c04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3e04c2c04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Because Beacon serves such a high need population, it’s crucial we maintain a positive learning environment. Many students enter with specific behavior challenges and most have never experienced academic success. Our student climate and culture results demonstrate our commitment to our mission. </a:t>
            </a:r>
            <a:endParaRPr/>
          </a:p>
          <a:p>
            <a:pPr marL="0" lvl="0" indent="0" algn="l" rtl="0">
              <a:spcBef>
                <a:spcPts val="0"/>
              </a:spcBef>
              <a:spcAft>
                <a:spcPts val="0"/>
              </a:spcAft>
              <a:buNone/>
            </a:pPr>
            <a:endParaRPr/>
          </a:p>
          <a:p>
            <a:pPr marL="0" lvl="0" indent="0" algn="l" rtl="0">
              <a:spcBef>
                <a:spcPts val="0"/>
              </a:spcBef>
              <a:spcAft>
                <a:spcPts val="0"/>
              </a:spcAft>
              <a:buNone/>
            </a:pPr>
            <a:r>
              <a:rPr lang="en"/>
              <a:t>The challenge we rise to is to provide our students with an engaging, kind and friendly environment that will support them emotionally and academically. For example, we currently have 3 LMSW and 1 LCSW and we have a vacancy for one more with just over 600 students.</a:t>
            </a:r>
            <a:endParaRPr/>
          </a:p>
          <a:p>
            <a:pPr marL="0" lvl="0" indent="0" algn="l" rtl="0">
              <a:spcBef>
                <a:spcPts val="0"/>
              </a:spcBef>
              <a:spcAft>
                <a:spcPts val="0"/>
              </a:spcAft>
              <a:buNone/>
            </a:pPr>
            <a:r>
              <a:rPr lang="en"/>
              <a:t>How we build relationships and how it is safe. </a:t>
            </a:r>
            <a:endParaRPr/>
          </a:p>
          <a:p>
            <a:pPr marL="0" lvl="0" indent="0" algn="l" rtl="0">
              <a:spcBef>
                <a:spcPts val="0"/>
              </a:spcBef>
              <a:spcAft>
                <a:spcPts val="0"/>
              </a:spcAft>
              <a:buNone/>
            </a:pPr>
            <a:endParaRPr/>
          </a:p>
          <a:p>
            <a:pPr marL="0" lvl="0" indent="0" algn="l" rtl="0">
              <a:spcBef>
                <a:spcPts val="0"/>
              </a:spcBef>
              <a:spcAft>
                <a:spcPts val="0"/>
              </a:spcAft>
              <a:buNone/>
            </a:pPr>
            <a:r>
              <a:rPr lang="en"/>
              <a:t>About the survey: Administered by the NDE. A score of 401 or higher is most favorable, favorable is between 301-400 and below is least favorable.</a:t>
            </a:r>
            <a:endParaRPr/>
          </a:p>
          <a:p>
            <a:pPr marL="0" lvl="0" indent="0" algn="l" rtl="0">
              <a:spcBef>
                <a:spcPts val="0"/>
              </a:spcBef>
              <a:spcAft>
                <a:spcPts val="0"/>
              </a:spcAft>
              <a:buNone/>
            </a:pPr>
            <a:r>
              <a:rPr lang="en"/>
              <a:t>Cultural &amp; Linguistic Competencies: How students, their peers, and school staff demonstrate empathy, understanding and respect for different cultures and ethnic groups. In a diverse school such as Beacon, our staff knows that cultural differences may influence learning styles, communication and behavior.  Cultural competency means that you are aware of your own cultural identity, understanding an understanding of differences and ability to learn and build on the varying cultural and community norms of students and their families.</a:t>
            </a:r>
            <a:endParaRPr/>
          </a:p>
          <a:p>
            <a:pPr marL="0" lvl="0" indent="0" algn="l" rtl="0">
              <a:spcBef>
                <a:spcPts val="0"/>
              </a:spcBef>
              <a:spcAft>
                <a:spcPts val="0"/>
              </a:spcAft>
              <a:buNone/>
            </a:pPr>
            <a:r>
              <a:rPr lang="en"/>
              <a:t>Relationships: Students who have relationships at school and feel connected are more likely to succeed. Building positive relationships is a cornerstone of our program at BANV. We emphasize the importance of Maslow’s hierarchy of needs before addressing student academics. We say that we must Maslow before we Bloom (Bloom's taxonomy of human cognition).</a:t>
            </a:r>
            <a:endParaRPr/>
          </a:p>
          <a:p>
            <a:pPr marL="0" lvl="0" indent="0" algn="l" rtl="0">
              <a:spcBef>
                <a:spcPts val="0"/>
              </a:spcBef>
              <a:spcAft>
                <a:spcPts val="0"/>
              </a:spcAft>
              <a:buNone/>
            </a:pPr>
            <a:r>
              <a:rPr lang="en"/>
              <a:t>Safety</a:t>
            </a:r>
            <a:endParaRPr/>
          </a:p>
          <a:p>
            <a:pPr marL="0" lvl="0" indent="0" algn="l" rtl="0">
              <a:spcBef>
                <a:spcPts val="0"/>
              </a:spcBef>
              <a:spcAft>
                <a:spcPts val="0"/>
              </a:spcAft>
              <a:buNone/>
            </a:pPr>
            <a:r>
              <a:rPr lang="en"/>
              <a:t>-Physical: For students to learn, they need to feel safe. Physical safety is related to higher academic performance, fewer risky behaviors, and lower dropout rates. Visitors to both campuses comment on the quiet, organized and productive learning environment. Our school gives off a safe and caring “vibe” that permeates each building. </a:t>
            </a:r>
            <a:endParaRPr/>
          </a:p>
          <a:p>
            <a:pPr marL="0" lvl="0" indent="0" algn="l" rtl="0">
              <a:spcBef>
                <a:spcPts val="0"/>
              </a:spcBef>
              <a:spcAft>
                <a:spcPts val="0"/>
              </a:spcAft>
              <a:buNone/>
            </a:pPr>
            <a:r>
              <a:rPr lang="en"/>
              <a:t>-Emotional: Refers to the range of experiences in which students feel open to express emotions, trust adults around them, exhibit confidence, and feels excited to try something new. BANV relys upon PBIS to ensure that feel safe, respected and are intentionally taught pro-social skills.</a:t>
            </a:r>
            <a:endParaRPr/>
          </a:p>
          <a:p>
            <a:pPr marL="0" lvl="0" indent="0" algn="l" rtl="0">
              <a:spcBef>
                <a:spcPts val="0"/>
              </a:spcBef>
              <a:spcAft>
                <a:spcPts val="0"/>
              </a:spcAft>
              <a:buNone/>
            </a:pPr>
            <a:r>
              <a:rPr lang="en"/>
              <a:t>Social &amp; Emotional: This score measures students perceptions of their own skills in the five main areas of social and emotional competency: self-awareness, social awareness, self-management, relationship skills and responsible decision making. Research and our anecdotal evidence shows that developing these skills improves attendance, behavior, grades and attitudes towards school.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15b8e60a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15b8e60a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42900" y="3720103"/>
            <a:ext cx="5829300" cy="1097400"/>
          </a:xfrm>
          <a:prstGeom prst="rect">
            <a:avLst/>
          </a:prstGeom>
          <a:noFill/>
          <a:ln>
            <a:noFill/>
          </a:ln>
        </p:spPr>
        <p:txBody>
          <a:bodyPr spcFirstLastPara="1" wrap="square" lIns="91425" tIns="45700" rIns="91425" bIns="45700" anchor="ctr" anchorCtr="0">
            <a:normAutofit/>
          </a:bodyPr>
          <a:lstStyle>
            <a:lvl1pPr lvl="0" algn="r" rtl="0">
              <a:lnSpc>
                <a:spcPct val="80000"/>
              </a:lnSpc>
              <a:spcBef>
                <a:spcPts val="0"/>
              </a:spcBef>
              <a:spcAft>
                <a:spcPts val="0"/>
              </a:spcAft>
              <a:buClr>
                <a:srgbClr val="191919"/>
              </a:buClr>
              <a:buSzPts val="4400"/>
              <a:buFont typeface="Century Gothic"/>
              <a:buNone/>
              <a:defRPr sz="4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a:spLocks noGrp="1"/>
          </p:cNvSpPr>
          <p:nvPr>
            <p:ph type="pic" idx="2"/>
          </p:nvPr>
        </p:nvSpPr>
        <p:spPr>
          <a:xfrm>
            <a:off x="0" y="-1"/>
            <a:ext cx="9141600" cy="3429000"/>
          </a:xfrm>
          <a:prstGeom prst="rect">
            <a:avLst/>
          </a:prstGeom>
          <a:solidFill>
            <a:srgbClr val="5AACEB"/>
          </a:solidFill>
          <a:ln>
            <a:noFill/>
          </a:ln>
        </p:spPr>
        <p:txBody>
          <a:bodyPr spcFirstLastPara="1" wrap="square" lIns="457200" tIns="365750" rIns="45700" bIns="45700" anchor="t" anchorCtr="0">
            <a:noAutofit/>
          </a:bodyPr>
          <a:lstStyle>
            <a:lvl1pPr marR="0" lvl="0" algn="l" rtl="0">
              <a:lnSpc>
                <a:spcPct val="90000"/>
              </a:lnSpc>
              <a:spcBef>
                <a:spcPts val="1200"/>
              </a:spcBef>
              <a:spcAft>
                <a:spcPts val="0"/>
              </a:spcAft>
              <a:buClr>
                <a:schemeClr val="accent2"/>
              </a:buClr>
              <a:buSzPts val="2400"/>
              <a:buFont typeface="Twentieth Century"/>
              <a:buNone/>
              <a:defRPr sz="2400" b="0" i="0" u="none" strike="noStrike" cap="none">
                <a:solidFill>
                  <a:schemeClr val="dk1"/>
                </a:solidFill>
                <a:latin typeface="Garamond"/>
                <a:ea typeface="Garamond"/>
                <a:cs typeface="Garamond"/>
                <a:sym typeface="Garamond"/>
              </a:defRPr>
            </a:lvl1pPr>
            <a:lvl2pPr marR="0" lvl="1" algn="l" rtl="0">
              <a:lnSpc>
                <a:spcPct val="90000"/>
              </a:lnSpc>
              <a:spcBef>
                <a:spcPts val="200"/>
              </a:spcBef>
              <a:spcAft>
                <a:spcPts val="0"/>
              </a:spcAft>
              <a:buClr>
                <a:schemeClr val="accent2"/>
              </a:buClr>
              <a:buSzPts val="2100"/>
              <a:buFont typeface="Noto Sans Symbols"/>
              <a:buNone/>
              <a:defRPr sz="2100" b="0" i="0" u="none" strike="noStrike" cap="none">
                <a:solidFill>
                  <a:schemeClr val="dk1"/>
                </a:solidFill>
                <a:latin typeface="Garamond"/>
                <a:ea typeface="Garamond"/>
                <a:cs typeface="Garamond"/>
                <a:sym typeface="Garamond"/>
              </a:defRPr>
            </a:lvl2pPr>
            <a:lvl3pPr marR="0" lvl="2" algn="l"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Garamond"/>
                <a:ea typeface="Garamond"/>
                <a:cs typeface="Garamond"/>
                <a:sym typeface="Garamond"/>
              </a:defRPr>
            </a:lvl3pPr>
            <a:lvl4pPr marR="0" lvl="3" algn="l" rtl="0">
              <a:lnSpc>
                <a:spcPct val="90000"/>
              </a:lnSpc>
              <a:spcBef>
                <a:spcPts val="400"/>
              </a:spcBef>
              <a:spcAft>
                <a:spcPts val="0"/>
              </a:spcAft>
              <a:buClr>
                <a:schemeClr val="accent2"/>
              </a:buClr>
              <a:buSzPts val="1500"/>
              <a:buFont typeface="Noto Sans Symbols"/>
              <a:buNone/>
              <a:defRPr sz="1500" b="0" i="0" u="none" strike="noStrike" cap="none">
                <a:solidFill>
                  <a:schemeClr val="dk1"/>
                </a:solidFill>
                <a:latin typeface="Garamond"/>
                <a:ea typeface="Garamond"/>
                <a:cs typeface="Garamond"/>
                <a:sym typeface="Garamond"/>
              </a:defRPr>
            </a:lvl4pPr>
            <a:lvl5pPr marR="0" lvl="4" algn="l" rtl="0">
              <a:lnSpc>
                <a:spcPct val="90000"/>
              </a:lnSpc>
              <a:spcBef>
                <a:spcPts val="400"/>
              </a:spcBef>
              <a:spcAft>
                <a:spcPts val="0"/>
              </a:spcAft>
              <a:buClr>
                <a:schemeClr val="accent2"/>
              </a:buClr>
              <a:buSzPts val="1500"/>
              <a:buFont typeface="Noto Sans Symbols"/>
              <a:buNone/>
              <a:defRPr sz="1500" b="0" i="0" u="none" strike="noStrike" cap="none">
                <a:solidFill>
                  <a:schemeClr val="dk1"/>
                </a:solidFill>
                <a:latin typeface="Garamond"/>
                <a:ea typeface="Garamond"/>
                <a:cs typeface="Garamond"/>
                <a:sym typeface="Garamond"/>
              </a:defRPr>
            </a:lvl5pPr>
            <a:lvl6pPr marR="0" lvl="5" algn="l" rtl="0">
              <a:lnSpc>
                <a:spcPct val="90000"/>
              </a:lnSpc>
              <a:spcBef>
                <a:spcPts val="400"/>
              </a:spcBef>
              <a:spcAft>
                <a:spcPts val="0"/>
              </a:spcAft>
              <a:buClr>
                <a:schemeClr val="accent2"/>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400"/>
              </a:spcBef>
              <a:spcAft>
                <a:spcPts val="0"/>
              </a:spcAft>
              <a:buClr>
                <a:schemeClr val="accent2"/>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400"/>
              </a:spcBef>
              <a:spcAft>
                <a:spcPts val="0"/>
              </a:spcAft>
              <a:buClr>
                <a:schemeClr val="accent2"/>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2"/>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3" name="Google Shape;53;p13"/>
          <p:cNvSpPr txBox="1">
            <a:spLocks noGrp="1"/>
          </p:cNvSpPr>
          <p:nvPr>
            <p:ph type="body" idx="1"/>
          </p:nvPr>
        </p:nvSpPr>
        <p:spPr>
          <a:xfrm>
            <a:off x="6457950" y="3720103"/>
            <a:ext cx="2400300" cy="109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0"/>
              </a:spcBef>
              <a:spcAft>
                <a:spcPts val="0"/>
              </a:spcAft>
              <a:buSzPts val="1600"/>
              <a:buNone/>
              <a:defRPr sz="1600">
                <a:solidFill>
                  <a:srgbClr val="191919"/>
                </a:solidFill>
              </a:defRPr>
            </a:lvl1pPr>
            <a:lvl2pPr marL="914400" lvl="1" indent="-228600" algn="l" rtl="0">
              <a:lnSpc>
                <a:spcPct val="90000"/>
              </a:lnSpc>
              <a:spcBef>
                <a:spcPts val="200"/>
              </a:spcBef>
              <a:spcAft>
                <a:spcPts val="0"/>
              </a:spcAft>
              <a:buSzPts val="1050"/>
              <a:buNone/>
              <a:defRPr sz="105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750"/>
              <a:buNone/>
              <a:defRPr sz="750"/>
            </a:lvl4pPr>
            <a:lvl5pPr marL="2286000" lvl="4" indent="-228600" algn="l" rtl="0">
              <a:lnSpc>
                <a:spcPct val="90000"/>
              </a:lnSpc>
              <a:spcBef>
                <a:spcPts val="400"/>
              </a:spcBef>
              <a:spcAft>
                <a:spcPts val="0"/>
              </a:spcAft>
              <a:buSzPts val="750"/>
              <a:buNone/>
              <a:defRPr sz="750"/>
            </a:lvl5pPr>
            <a:lvl6pPr marL="2743200" lvl="5" indent="-228600" algn="l" rtl="0">
              <a:lnSpc>
                <a:spcPct val="90000"/>
              </a:lnSpc>
              <a:spcBef>
                <a:spcPts val="400"/>
              </a:spcBef>
              <a:spcAft>
                <a:spcPts val="0"/>
              </a:spcAft>
              <a:buSzPts val="750"/>
              <a:buNone/>
              <a:defRPr sz="750"/>
            </a:lvl6pPr>
            <a:lvl7pPr marL="3200400" lvl="6" indent="-228600" algn="l" rtl="0">
              <a:lnSpc>
                <a:spcPct val="90000"/>
              </a:lnSpc>
              <a:spcBef>
                <a:spcPts val="400"/>
              </a:spcBef>
              <a:spcAft>
                <a:spcPts val="0"/>
              </a:spcAft>
              <a:buSzPts val="750"/>
              <a:buNone/>
              <a:defRPr sz="750"/>
            </a:lvl7pPr>
            <a:lvl8pPr marL="3657600" lvl="7" indent="-228600" algn="l" rtl="0">
              <a:lnSpc>
                <a:spcPct val="90000"/>
              </a:lnSpc>
              <a:spcBef>
                <a:spcPts val="400"/>
              </a:spcBef>
              <a:spcAft>
                <a:spcPts val="0"/>
              </a:spcAft>
              <a:buSzPts val="750"/>
              <a:buNone/>
              <a:defRPr sz="750"/>
            </a:lvl8pPr>
            <a:lvl9pPr marL="4114800" lvl="8" indent="-228600" algn="l" rtl="0">
              <a:lnSpc>
                <a:spcPct val="90000"/>
              </a:lnSpc>
              <a:spcBef>
                <a:spcPts val="400"/>
              </a:spcBef>
              <a:spcAft>
                <a:spcPts val="400"/>
              </a:spcAft>
              <a:buSzPts val="750"/>
              <a:buNone/>
              <a:defRPr sz="750"/>
            </a:lvl9pPr>
          </a:lstStyle>
          <a:p>
            <a:endParaRPr/>
          </a:p>
        </p:txBody>
      </p:sp>
      <p:sp>
        <p:nvSpPr>
          <p:cNvPr id="54" name="Google Shape;54;p13"/>
          <p:cNvSpPr txBox="1">
            <a:spLocks noGrp="1"/>
          </p:cNvSpPr>
          <p:nvPr>
            <p:ph type="dt" idx="10"/>
          </p:nvPr>
        </p:nvSpPr>
        <p:spPr>
          <a:xfrm>
            <a:off x="768097" y="4853028"/>
            <a:ext cx="16155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ftr" idx="11"/>
          </p:nvPr>
        </p:nvSpPr>
        <p:spPr>
          <a:xfrm>
            <a:off x="3632200" y="4853028"/>
            <a:ext cx="4426200" cy="205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3"/>
          <p:cNvSpPr txBox="1">
            <a:spLocks noGrp="1"/>
          </p:cNvSpPr>
          <p:nvPr>
            <p:ph type="sldNum" idx="12"/>
          </p:nvPr>
        </p:nvSpPr>
        <p:spPr>
          <a:xfrm>
            <a:off x="8128000" y="4853028"/>
            <a:ext cx="730200" cy="205800"/>
          </a:xfrm>
          <a:prstGeom prst="rect">
            <a:avLst/>
          </a:prstGeom>
          <a:noFill/>
          <a:ln>
            <a:noFill/>
          </a:ln>
        </p:spPr>
        <p:txBody>
          <a:bodyPr spcFirstLastPara="1" wrap="square" lIns="91425" tIns="45700" rIns="91425" bIns="45700" anchor="ctr" anchorCtr="0">
            <a:normAutofit fontScale="92500" lnSpcReduction="20000"/>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57" name="Google Shape;57;p13"/>
          <p:cNvCxnSpPr/>
          <p:nvPr/>
        </p:nvCxnSpPr>
        <p:spPr>
          <a:xfrm rot="10800000">
            <a:off x="6290132" y="3948079"/>
            <a:ext cx="0" cy="6858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ue 1 Column Content" type="obj">
  <p:cSld name="OBJECT">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85763" y="1"/>
            <a:ext cx="6900900" cy="7071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lt1"/>
              </a:buClr>
              <a:buSzPts val="4400"/>
              <a:buFont typeface="Calibri"/>
              <a:buNone/>
              <a:defRPr b="0" i="0">
                <a:solidFill>
                  <a:schemeClr val="lt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0" tIns="0" rIns="0" bIns="0" anchor="t" anchorCtr="0">
            <a:normAutofit/>
          </a:bodyPr>
          <a:lstStyle>
            <a:lvl1pPr marL="457200" lvl="0" indent="-388620" algn="l" rtl="0">
              <a:lnSpc>
                <a:spcPct val="100000"/>
              </a:lnSpc>
              <a:spcBef>
                <a:spcPts val="600"/>
              </a:spcBef>
              <a:spcAft>
                <a:spcPts val="0"/>
              </a:spcAft>
              <a:buClr>
                <a:schemeClr val="accent1"/>
              </a:buClr>
              <a:buSzPts val="2520"/>
              <a:buFont typeface="Noto Sans Symbols"/>
              <a:buChar char="▪"/>
              <a:defRPr b="0" i="0">
                <a:latin typeface="Calibri"/>
                <a:ea typeface="Calibri"/>
                <a:cs typeface="Calibri"/>
                <a:sym typeface="Calibri"/>
              </a:defRPr>
            </a:lvl1pPr>
            <a:lvl2pPr marL="914400" lvl="1" indent="-365760" algn="l" rtl="0">
              <a:lnSpc>
                <a:spcPct val="100000"/>
              </a:lnSpc>
              <a:spcBef>
                <a:spcPts val="1200"/>
              </a:spcBef>
              <a:spcAft>
                <a:spcPts val="0"/>
              </a:spcAft>
              <a:buClr>
                <a:schemeClr val="accent1"/>
              </a:buClr>
              <a:buSzPts val="2160"/>
              <a:buFont typeface="Courier New"/>
              <a:buChar char="o"/>
              <a:defRPr b="0" i="0">
                <a:latin typeface="Calibri"/>
                <a:ea typeface="Calibri"/>
                <a:cs typeface="Calibri"/>
                <a:sym typeface="Calibri"/>
              </a:defRPr>
            </a:lvl2pPr>
            <a:lvl3pPr marL="1371600" lvl="2" indent="-342900" algn="l" rtl="0">
              <a:lnSpc>
                <a:spcPct val="100000"/>
              </a:lnSpc>
              <a:spcBef>
                <a:spcPts val="1200"/>
              </a:spcBef>
              <a:spcAft>
                <a:spcPts val="0"/>
              </a:spcAft>
              <a:buClr>
                <a:schemeClr val="accent1"/>
              </a:buClr>
              <a:buSzPts val="1800"/>
              <a:buFont typeface="Times New Roman"/>
              <a:buChar char="▲"/>
              <a:defRPr b="0" i="0">
                <a:latin typeface="Calibri"/>
                <a:ea typeface="Calibri"/>
                <a:cs typeface="Calibri"/>
                <a:sym typeface="Calibri"/>
              </a:defRPr>
            </a:lvl3pPr>
            <a:lvl4pPr marL="1828800" lvl="3" indent="-331469" algn="l" rtl="0">
              <a:lnSpc>
                <a:spcPct val="100000"/>
              </a:lnSpc>
              <a:spcBef>
                <a:spcPts val="1200"/>
              </a:spcBef>
              <a:spcAft>
                <a:spcPts val="0"/>
              </a:spcAft>
              <a:buClr>
                <a:schemeClr val="accent1"/>
              </a:buClr>
              <a:buSzPts val="1620"/>
              <a:buFont typeface="Noto Sans Symbols"/>
              <a:buChar char="❑"/>
              <a:defRPr b="0" i="0">
                <a:latin typeface="Calibri"/>
                <a:ea typeface="Calibri"/>
                <a:cs typeface="Calibri"/>
                <a:sym typeface="Calibri"/>
              </a:defRPr>
            </a:lvl4pPr>
            <a:lvl5pPr marL="2286000" lvl="4" indent="-331470" algn="l" rtl="0">
              <a:lnSpc>
                <a:spcPct val="100000"/>
              </a:lnSpc>
              <a:spcBef>
                <a:spcPts val="1200"/>
              </a:spcBef>
              <a:spcAft>
                <a:spcPts val="0"/>
              </a:spcAft>
              <a:buClr>
                <a:schemeClr val="accent1"/>
              </a:buClr>
              <a:buSzPts val="1620"/>
              <a:buFont typeface="Arial"/>
              <a:buChar char="•"/>
              <a:defRPr b="0" i="0">
                <a:latin typeface="Calibri"/>
                <a:ea typeface="Calibri"/>
                <a:cs typeface="Calibri"/>
                <a:sym typeface="Calibri"/>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lnSpcReduction="10000"/>
          </a:bodyPr>
          <a:lstStyle>
            <a:lvl1pPr marL="0" lvl="0" indent="0" algn="r" rtl="0">
              <a:spcBef>
                <a:spcPts val="0"/>
              </a:spcBef>
              <a:buNone/>
              <a:defRPr sz="1200">
                <a:solidFill>
                  <a:srgbClr val="888888"/>
                </a:solidFill>
                <a:latin typeface="Calibri"/>
                <a:ea typeface="Calibri"/>
                <a:cs typeface="Calibri"/>
                <a:sym typeface="Calibri"/>
              </a:defRPr>
            </a:lvl1pPr>
            <a:lvl2pPr marL="0" lvl="1" indent="0" algn="r" rtl="0">
              <a:spcBef>
                <a:spcPts val="0"/>
              </a:spcBef>
              <a:buNone/>
              <a:defRPr sz="1200">
                <a:solidFill>
                  <a:srgbClr val="888888"/>
                </a:solidFill>
                <a:latin typeface="Calibri"/>
                <a:ea typeface="Calibri"/>
                <a:cs typeface="Calibri"/>
                <a:sym typeface="Calibri"/>
              </a:defRPr>
            </a:lvl2pPr>
            <a:lvl3pPr marL="0" lvl="2" indent="0" algn="r" rtl="0">
              <a:spcBef>
                <a:spcPts val="0"/>
              </a:spcBef>
              <a:buNone/>
              <a:defRPr sz="1200">
                <a:solidFill>
                  <a:srgbClr val="888888"/>
                </a:solidFill>
                <a:latin typeface="Calibri"/>
                <a:ea typeface="Calibri"/>
                <a:cs typeface="Calibri"/>
                <a:sym typeface="Calibri"/>
              </a:defRPr>
            </a:lvl3pPr>
            <a:lvl4pPr marL="0" lvl="3" indent="0" algn="r" rtl="0">
              <a:spcBef>
                <a:spcPts val="0"/>
              </a:spcBef>
              <a:buNone/>
              <a:defRPr sz="1200">
                <a:solidFill>
                  <a:srgbClr val="888888"/>
                </a:solidFill>
                <a:latin typeface="Calibri"/>
                <a:ea typeface="Calibri"/>
                <a:cs typeface="Calibri"/>
                <a:sym typeface="Calibri"/>
              </a:defRPr>
            </a:lvl4pPr>
            <a:lvl5pPr marL="0" lvl="4" indent="0" algn="r" rtl="0">
              <a:spcBef>
                <a:spcPts val="0"/>
              </a:spcBef>
              <a:buNone/>
              <a:defRPr sz="1200">
                <a:solidFill>
                  <a:srgbClr val="888888"/>
                </a:solidFill>
                <a:latin typeface="Calibri"/>
                <a:ea typeface="Calibri"/>
                <a:cs typeface="Calibri"/>
                <a:sym typeface="Calibri"/>
              </a:defRPr>
            </a:lvl5pPr>
            <a:lvl6pPr marL="0" lvl="5" indent="0" algn="r" rtl="0">
              <a:spcBef>
                <a:spcPts val="0"/>
              </a:spcBef>
              <a:buNone/>
              <a:defRPr sz="1200">
                <a:solidFill>
                  <a:srgbClr val="888888"/>
                </a:solidFill>
                <a:latin typeface="Calibri"/>
                <a:ea typeface="Calibri"/>
                <a:cs typeface="Calibri"/>
                <a:sym typeface="Calibri"/>
              </a:defRPr>
            </a:lvl6pPr>
            <a:lvl7pPr marL="0" lvl="6" indent="0" algn="r" rtl="0">
              <a:spcBef>
                <a:spcPts val="0"/>
              </a:spcBef>
              <a:buNone/>
              <a:defRPr sz="1200">
                <a:solidFill>
                  <a:srgbClr val="888888"/>
                </a:solidFill>
                <a:latin typeface="Calibri"/>
                <a:ea typeface="Calibri"/>
                <a:cs typeface="Calibri"/>
                <a:sym typeface="Calibri"/>
              </a:defRPr>
            </a:lvl7pPr>
            <a:lvl8pPr marL="0" lvl="7" indent="0" algn="r" rtl="0">
              <a:spcBef>
                <a:spcPts val="0"/>
              </a:spcBef>
              <a:buNone/>
              <a:defRPr sz="1200">
                <a:solidFill>
                  <a:srgbClr val="888888"/>
                </a:solidFill>
                <a:latin typeface="Calibri"/>
                <a:ea typeface="Calibri"/>
                <a:cs typeface="Calibri"/>
                <a:sym typeface="Calibri"/>
              </a:defRPr>
            </a:lvl8pPr>
            <a:lvl9pPr marL="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0" y="478975"/>
            <a:ext cx="4646400" cy="3942000"/>
          </a:xfrm>
          <a:prstGeom prst="rect">
            <a:avLst/>
          </a:prstGeom>
        </p:spPr>
        <p:txBody>
          <a:bodyPr spcFirstLastPara="1" wrap="square" lIns="91425" tIns="91425" rIns="91425" bIns="91425" anchor="t" anchorCtr="0">
            <a:normAutofit/>
          </a:bodyPr>
          <a:lstStyle>
            <a:lvl1pPr marL="457200" lvl="0" indent="-342900">
              <a:spcBef>
                <a:spcPts val="1200"/>
              </a:spcBef>
              <a:spcAft>
                <a:spcPts val="0"/>
              </a:spcAft>
              <a:buClr>
                <a:srgbClr val="FF9900"/>
              </a:buClr>
              <a:buSzPts val="1800"/>
              <a:buChar char="●"/>
              <a:defRPr>
                <a:latin typeface="Catamaran"/>
                <a:ea typeface="Catamaran"/>
                <a:cs typeface="Catamaran"/>
                <a:sym typeface="Catamaran"/>
              </a:defRPr>
            </a:lvl1pPr>
            <a:lvl2pPr marL="914400" lvl="1" indent="-317500">
              <a:spcBef>
                <a:spcPts val="0"/>
              </a:spcBef>
              <a:spcAft>
                <a:spcPts val="0"/>
              </a:spcAft>
              <a:buSzPts val="1400"/>
              <a:buChar char="○"/>
              <a:defRPr sz="1500">
                <a:latin typeface="Catamaran"/>
                <a:ea typeface="Catamaran"/>
                <a:cs typeface="Catamaran"/>
                <a:sym typeface="Catamaran"/>
              </a:defRPr>
            </a:lvl2pPr>
            <a:lvl3pPr marL="1371600" lvl="2" indent="-317500">
              <a:spcBef>
                <a:spcPts val="0"/>
              </a:spcBef>
              <a:spcAft>
                <a:spcPts val="0"/>
              </a:spcAft>
              <a:buClr>
                <a:srgbClr val="FF9900"/>
              </a:buClr>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leg.state.nv.us/Register/2015Register/R126-15A.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l="7986" r="12223"/>
          <a:stretch/>
        </p:blipFill>
        <p:spPr>
          <a:xfrm>
            <a:off x="4417275" y="3288388"/>
            <a:ext cx="4401975" cy="1550025"/>
          </a:xfrm>
          <a:prstGeom prst="rect">
            <a:avLst/>
          </a:prstGeom>
          <a:noFill/>
          <a:ln>
            <a:noFill/>
          </a:ln>
        </p:spPr>
      </p:pic>
      <p:pic>
        <p:nvPicPr>
          <p:cNvPr id="68" name="Google Shape;68;p15"/>
          <p:cNvPicPr preferRelativeResize="0"/>
          <p:nvPr/>
        </p:nvPicPr>
        <p:blipFill>
          <a:blip r:embed="rId4">
            <a:alphaModFix/>
          </a:blip>
          <a:stretch>
            <a:fillRect/>
          </a:stretch>
        </p:blipFill>
        <p:spPr>
          <a:xfrm>
            <a:off x="0" y="0"/>
            <a:ext cx="9143997" cy="3064276"/>
          </a:xfrm>
          <a:prstGeom prst="rect">
            <a:avLst/>
          </a:prstGeom>
          <a:noFill/>
          <a:ln>
            <a:noFill/>
          </a:ln>
        </p:spPr>
      </p:pic>
      <p:sp>
        <p:nvSpPr>
          <p:cNvPr id="69" name="Google Shape;69;p15"/>
          <p:cNvSpPr/>
          <p:nvPr/>
        </p:nvSpPr>
        <p:spPr>
          <a:xfrm>
            <a:off x="-2400" y="0"/>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1746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71" name="Google Shape;71;p15"/>
          <p:cNvSpPr txBox="1">
            <a:spLocks noGrp="1"/>
          </p:cNvSpPr>
          <p:nvPr>
            <p:ph type="title"/>
          </p:nvPr>
        </p:nvSpPr>
        <p:spPr>
          <a:xfrm>
            <a:off x="306375" y="3352075"/>
            <a:ext cx="3985500" cy="1707600"/>
          </a:xfrm>
          <a:prstGeom prst="rect">
            <a:avLst/>
          </a:prstGeom>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None/>
            </a:pPr>
            <a:r>
              <a:rPr lang="en" sz="2650" b="1">
                <a:solidFill>
                  <a:srgbClr val="0B5885"/>
                </a:solidFill>
                <a:latin typeface="Catamaran"/>
                <a:ea typeface="Catamaran"/>
                <a:cs typeface="Catamaran"/>
                <a:sym typeface="Catamaran"/>
              </a:rPr>
              <a:t>Beacon Academy of Nevada</a:t>
            </a:r>
            <a:br>
              <a:rPr lang="en" sz="2650" b="1">
                <a:solidFill>
                  <a:srgbClr val="0B5885"/>
                </a:solidFill>
                <a:latin typeface="Catamaran"/>
                <a:ea typeface="Catamaran"/>
                <a:cs typeface="Catamaran"/>
                <a:sym typeface="Catamaran"/>
              </a:rPr>
            </a:br>
            <a:r>
              <a:rPr lang="en" sz="2650" b="1">
                <a:solidFill>
                  <a:srgbClr val="0B5885"/>
                </a:solidFill>
                <a:latin typeface="Catamaran"/>
                <a:ea typeface="Catamaran"/>
                <a:cs typeface="Catamaran"/>
                <a:sym typeface="Catamaran"/>
              </a:rPr>
              <a:t>SPCSA Presentation 2024</a:t>
            </a:r>
            <a:endParaRPr sz="2650" b="1">
              <a:solidFill>
                <a:srgbClr val="0B5885"/>
              </a:solidFill>
              <a:latin typeface="Catamaran"/>
              <a:ea typeface="Catamaran"/>
              <a:cs typeface="Catamaran"/>
              <a:sym typeface="Catamaran"/>
            </a:endParaRPr>
          </a:p>
          <a:p>
            <a:pPr marL="0" lvl="0" indent="0" algn="l" rtl="0">
              <a:lnSpc>
                <a:spcPct val="115000"/>
              </a:lnSpc>
              <a:spcBef>
                <a:spcPts val="1000"/>
              </a:spcBef>
              <a:spcAft>
                <a:spcPts val="0"/>
              </a:spcAft>
              <a:buNone/>
            </a:pPr>
            <a:r>
              <a:rPr lang="en" sz="1400" b="1">
                <a:solidFill>
                  <a:srgbClr val="0B5885"/>
                </a:solidFill>
                <a:latin typeface="Catamaran"/>
                <a:ea typeface="Catamaran"/>
                <a:cs typeface="Catamaran"/>
                <a:sym typeface="Catamaran"/>
              </a:rPr>
              <a:t>Andrea Damore, </a:t>
            </a:r>
            <a:r>
              <a:rPr lang="en" sz="1400">
                <a:solidFill>
                  <a:srgbClr val="0B5885"/>
                </a:solidFill>
                <a:latin typeface="Catamaran"/>
                <a:ea typeface="Catamaran"/>
                <a:cs typeface="Catamaran"/>
                <a:sym typeface="Catamaran"/>
              </a:rPr>
              <a:t>Executive Director of Academics</a:t>
            </a:r>
            <a:endParaRPr sz="1400">
              <a:solidFill>
                <a:srgbClr val="0B5885"/>
              </a:solidFill>
              <a:latin typeface="Catamaran"/>
              <a:ea typeface="Catamaran"/>
              <a:cs typeface="Catamaran"/>
              <a:sym typeface="Catamaran"/>
            </a:endParaRPr>
          </a:p>
          <a:p>
            <a:pPr marL="0" lvl="0" indent="0" algn="l" rtl="0">
              <a:lnSpc>
                <a:spcPct val="115000"/>
              </a:lnSpc>
              <a:spcBef>
                <a:spcPts val="0"/>
              </a:spcBef>
              <a:spcAft>
                <a:spcPts val="0"/>
              </a:spcAft>
              <a:buNone/>
            </a:pPr>
            <a:r>
              <a:rPr lang="en" sz="1400" b="1">
                <a:solidFill>
                  <a:srgbClr val="0B5885"/>
                </a:solidFill>
                <a:latin typeface="Catamaran"/>
                <a:ea typeface="Catamaran"/>
                <a:cs typeface="Catamaran"/>
                <a:sym typeface="Catamaran"/>
              </a:rPr>
              <a:t>Tambre Tondryk, </a:t>
            </a:r>
            <a:r>
              <a:rPr lang="en" sz="1400">
                <a:solidFill>
                  <a:srgbClr val="0B5885"/>
                </a:solidFill>
                <a:latin typeface="Catamaran"/>
                <a:ea typeface="Catamaran"/>
                <a:cs typeface="Catamaran"/>
                <a:sym typeface="Catamaran"/>
              </a:rPr>
              <a:t>Executive Director of Operations</a:t>
            </a:r>
            <a:endParaRPr sz="1400">
              <a:solidFill>
                <a:srgbClr val="0B5885"/>
              </a:solidFill>
              <a:latin typeface="Catamaran"/>
              <a:ea typeface="Catamaran"/>
              <a:cs typeface="Catamaran"/>
              <a:sym typeface="Catamaran"/>
            </a:endParaRPr>
          </a:p>
          <a:p>
            <a:pPr marL="0" lvl="0" indent="0" algn="l" rtl="0">
              <a:lnSpc>
                <a:spcPct val="115000"/>
              </a:lnSpc>
              <a:spcBef>
                <a:spcPts val="0"/>
              </a:spcBef>
              <a:spcAft>
                <a:spcPts val="0"/>
              </a:spcAft>
              <a:buNone/>
            </a:pPr>
            <a:r>
              <a:rPr lang="en" sz="1400" b="1">
                <a:solidFill>
                  <a:srgbClr val="0B5885"/>
                </a:solidFill>
                <a:latin typeface="Catamaran"/>
                <a:ea typeface="Catamaran"/>
                <a:cs typeface="Catamaran"/>
                <a:sym typeface="Catamaran"/>
              </a:rPr>
              <a:t>Mary Kay Bellinger</a:t>
            </a:r>
            <a:r>
              <a:rPr lang="en" sz="1400">
                <a:solidFill>
                  <a:srgbClr val="0B5885"/>
                </a:solidFill>
                <a:latin typeface="Catamaran"/>
                <a:ea typeface="Catamaran"/>
                <a:cs typeface="Catamaran"/>
                <a:sym typeface="Catamaran"/>
              </a:rPr>
              <a:t>, Director of Operations</a:t>
            </a:r>
            <a:endParaRPr sz="1400">
              <a:solidFill>
                <a:srgbClr val="0B5885"/>
              </a:solidFill>
              <a:latin typeface="Catamaran"/>
              <a:ea typeface="Catamaran"/>
              <a:cs typeface="Catamaran"/>
              <a:sym typeface="Catamaran"/>
            </a:endParaRPr>
          </a:p>
          <a:p>
            <a:pPr marL="0" lvl="0" indent="0" algn="l" rtl="0">
              <a:lnSpc>
                <a:spcPct val="115000"/>
              </a:lnSpc>
              <a:spcBef>
                <a:spcPts val="0"/>
              </a:spcBef>
              <a:spcAft>
                <a:spcPts val="0"/>
              </a:spcAft>
              <a:buNone/>
            </a:pPr>
            <a:r>
              <a:rPr lang="en" sz="1400" b="1"/>
              <a:t>      </a:t>
            </a:r>
            <a:r>
              <a:rPr lang="en" sz="1200" b="1"/>
              <a:t>  </a:t>
            </a:r>
            <a:endParaRPr sz="1200" b="1"/>
          </a:p>
          <a:p>
            <a:pPr marL="0" lvl="0" indent="0" algn="l" rtl="0">
              <a:lnSpc>
                <a:spcPct val="90000"/>
              </a:lnSpc>
              <a:spcBef>
                <a:spcPts val="0"/>
              </a:spcBef>
              <a:spcAft>
                <a:spcPts val="0"/>
              </a:spcAft>
              <a:buNone/>
            </a:pPr>
            <a:r>
              <a:rPr lang="en" sz="1200" b="1">
                <a:solidFill>
                  <a:srgbClr val="000000"/>
                </a:solidFill>
              </a:rPr>
              <a:t>                             </a:t>
            </a:r>
            <a:endParaRPr sz="12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77" name="Google Shape;177;p24"/>
          <p:cNvSpPr/>
          <p:nvPr/>
        </p:nvSpPr>
        <p:spPr>
          <a:xfrm>
            <a:off x="22350" y="-291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txBox="1">
            <a:spLocks noGrp="1"/>
          </p:cNvSpPr>
          <p:nvPr>
            <p:ph type="title"/>
          </p:nvPr>
        </p:nvSpPr>
        <p:spPr>
          <a:xfrm>
            <a:off x="297600" y="131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b="1">
                <a:solidFill>
                  <a:srgbClr val="0B5885"/>
                </a:solidFill>
                <a:latin typeface="Catamaran"/>
                <a:ea typeface="Catamaran"/>
                <a:cs typeface="Catamaran"/>
                <a:sym typeface="Catamaran"/>
              </a:rPr>
              <a:t>Nevada Report Card</a:t>
            </a:r>
            <a:endParaRPr b="1" u="sng">
              <a:solidFill>
                <a:srgbClr val="0B5885"/>
              </a:solidFill>
              <a:latin typeface="Catamaran"/>
              <a:ea typeface="Catamaran"/>
              <a:cs typeface="Catamaran"/>
              <a:sym typeface="Catamaran"/>
            </a:endParaRPr>
          </a:p>
          <a:p>
            <a:pPr marL="0" lvl="0" indent="0" algn="l" rtl="0">
              <a:spcBef>
                <a:spcPts val="0"/>
              </a:spcBef>
              <a:spcAft>
                <a:spcPts val="0"/>
              </a:spcAft>
              <a:buSzPts val="990"/>
              <a:buNone/>
            </a:pPr>
            <a:endParaRPr sz="2820" b="1" u="sng">
              <a:solidFill>
                <a:srgbClr val="0B5885"/>
              </a:solidFill>
              <a:latin typeface="Catamaran"/>
              <a:ea typeface="Catamaran"/>
              <a:cs typeface="Catamaran"/>
              <a:sym typeface="Catamaran"/>
            </a:endParaRPr>
          </a:p>
        </p:txBody>
      </p:sp>
      <p:sp>
        <p:nvSpPr>
          <p:cNvPr id="179" name="Google Shape;179;p24"/>
          <p:cNvSpPr txBox="1"/>
          <p:nvPr/>
        </p:nvSpPr>
        <p:spPr>
          <a:xfrm>
            <a:off x="339300" y="706500"/>
            <a:ext cx="8326500" cy="327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rgbClr val="206094"/>
                </a:solidFill>
                <a:latin typeface="Catamaran"/>
                <a:ea typeface="Catamaran"/>
                <a:cs typeface="Catamaran"/>
                <a:sym typeface="Catamaran"/>
              </a:rPr>
              <a:t>2015:</a:t>
            </a:r>
            <a:r>
              <a:rPr lang="en" b="1">
                <a:solidFill>
                  <a:srgbClr val="206094"/>
                </a:solidFill>
                <a:latin typeface="Catamaran"/>
                <a:ea typeface="Catamaran"/>
                <a:cs typeface="Catamaran"/>
                <a:sym typeface="Catamaran"/>
              </a:rPr>
              <a:t> </a:t>
            </a:r>
            <a:r>
              <a:rPr lang="en">
                <a:solidFill>
                  <a:schemeClr val="dk1"/>
                </a:solidFill>
                <a:latin typeface="Catamaran"/>
                <a:ea typeface="Catamaran"/>
                <a:cs typeface="Catamaran"/>
                <a:sym typeface="Catamaran"/>
              </a:rPr>
              <a:t>Every Student Succeeds Act (ESSA) is reauthorized. States are required to create or revise accountability systems to ensure school performance metrics are reported consistently for all schools. </a:t>
            </a:r>
            <a:br>
              <a:rPr lang="en">
                <a:solidFill>
                  <a:schemeClr val="dk1"/>
                </a:solidFill>
                <a:latin typeface="Catamaran"/>
                <a:ea typeface="Catamaran"/>
                <a:cs typeface="Catamaran"/>
                <a:sym typeface="Catamaran"/>
              </a:rPr>
            </a:br>
            <a:r>
              <a:rPr lang="en" b="1" i="1">
                <a:solidFill>
                  <a:schemeClr val="dk1"/>
                </a:solidFill>
                <a:latin typeface="Catamaran"/>
                <a:ea typeface="Catamaran"/>
                <a:cs typeface="Catamaran"/>
                <a:sym typeface="Catamaran"/>
              </a:rPr>
              <a:t>These metrics are reported within the Nevada Report Card*.</a:t>
            </a:r>
            <a:endParaRPr b="1" i="1">
              <a:solidFill>
                <a:schemeClr val="dk1"/>
              </a:solidFill>
              <a:latin typeface="Catamaran"/>
              <a:ea typeface="Catamaran"/>
              <a:cs typeface="Catamaran"/>
              <a:sym typeface="Catamaran"/>
            </a:endParaRPr>
          </a:p>
          <a:p>
            <a:pPr marL="0" lvl="0" indent="0" algn="l" rtl="0">
              <a:spcBef>
                <a:spcPts val="0"/>
              </a:spcBef>
              <a:spcAft>
                <a:spcPts val="0"/>
              </a:spcAft>
              <a:buNone/>
            </a:pPr>
            <a:br>
              <a:rPr lang="en" i="1">
                <a:solidFill>
                  <a:schemeClr val="dk1"/>
                </a:solidFill>
                <a:latin typeface="Catamaran"/>
                <a:ea typeface="Catamaran"/>
                <a:cs typeface="Catamaran"/>
                <a:sym typeface="Catamaran"/>
              </a:rPr>
            </a:br>
            <a:r>
              <a:rPr lang="en" b="1" i="1">
                <a:solidFill>
                  <a:schemeClr val="dk1"/>
                </a:solidFill>
                <a:latin typeface="Catamaran"/>
                <a:ea typeface="Catamaran"/>
                <a:cs typeface="Catamaran"/>
                <a:sym typeface="Catamaran"/>
              </a:rPr>
              <a:t>BANV will always be a one star school within this framework.</a:t>
            </a:r>
            <a:endParaRPr b="1" i="1">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Over 70% of our students enroll following a significant gap in their academic history. They haven’t acquired the same content knowledge as their peers, which reflects on standardized testing. They are not on track to graduate with their cohort.</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11th graders take the ACT while lagging 1-2 years behind their peers in high school credits.</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Over 60% of students within the cohort graduation data enroll during their senior year, while lagging 1-3 years behind their peers.</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BANV students have exhausted all other options before enrolling.</a:t>
            </a:r>
            <a:endParaRPr>
              <a:solidFill>
                <a:schemeClr val="dk1"/>
              </a:solidFill>
              <a:latin typeface="Catamaran"/>
              <a:ea typeface="Catamaran"/>
              <a:cs typeface="Catamaran"/>
              <a:sym typeface="Catamaran"/>
            </a:endParaRPr>
          </a:p>
          <a:p>
            <a:pPr marL="0" lvl="0" indent="0" algn="ctr" rtl="0">
              <a:spcBef>
                <a:spcPts val="0"/>
              </a:spcBef>
              <a:spcAft>
                <a:spcPts val="0"/>
              </a:spcAft>
              <a:buNone/>
            </a:pPr>
            <a:endParaRPr>
              <a:solidFill>
                <a:schemeClr val="dk1"/>
              </a:solidFill>
              <a:latin typeface="Catamaran"/>
              <a:ea typeface="Catamaran"/>
              <a:cs typeface="Catamaran"/>
              <a:sym typeface="Catamaran"/>
            </a:endParaRPr>
          </a:p>
          <a:p>
            <a:pPr marL="0" lvl="0" indent="0" algn="ctr" rtl="0">
              <a:spcBef>
                <a:spcPts val="0"/>
              </a:spcBef>
              <a:spcAft>
                <a:spcPts val="0"/>
              </a:spcAft>
              <a:buNone/>
            </a:pPr>
            <a:r>
              <a:rPr lang="en" sz="900">
                <a:solidFill>
                  <a:schemeClr val="dk1"/>
                </a:solidFill>
                <a:latin typeface="Catamaran"/>
                <a:ea typeface="Catamaran"/>
                <a:cs typeface="Catamaran"/>
                <a:sym typeface="Catamaran"/>
              </a:rPr>
              <a:t>*</a:t>
            </a:r>
            <a:r>
              <a:rPr lang="en" sz="900" i="1">
                <a:solidFill>
                  <a:schemeClr val="dk1"/>
                </a:solidFill>
                <a:latin typeface="Catamaran"/>
                <a:ea typeface="Catamaran"/>
                <a:cs typeface="Catamaran"/>
                <a:sym typeface="Catamaran"/>
              </a:rPr>
              <a:t>Alternative education schools are still required to be rated within the Nevada Report Card. </a:t>
            </a:r>
            <a:br>
              <a:rPr lang="en" sz="900" i="1">
                <a:solidFill>
                  <a:schemeClr val="dk1"/>
                </a:solidFill>
                <a:latin typeface="Catamaran"/>
                <a:ea typeface="Catamaran"/>
                <a:cs typeface="Catamaran"/>
                <a:sym typeface="Catamaran"/>
              </a:rPr>
            </a:br>
            <a:endParaRPr sz="900">
              <a:solidFill>
                <a:schemeClr val="dk1"/>
              </a:solidFill>
              <a:latin typeface="Catamaran"/>
              <a:ea typeface="Catamaran"/>
              <a:cs typeface="Catamaran"/>
              <a:sym typeface="Catamar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85" name="Google Shape;185;p25"/>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txBox="1">
            <a:spLocks noGrp="1"/>
          </p:cNvSpPr>
          <p:nvPr>
            <p:ph type="title"/>
          </p:nvPr>
        </p:nvSpPr>
        <p:spPr>
          <a:xfrm>
            <a:off x="311700" y="2110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20" b="1">
                <a:solidFill>
                  <a:srgbClr val="0B5885"/>
                </a:solidFill>
                <a:latin typeface="Catamaran"/>
                <a:ea typeface="Catamaran"/>
                <a:cs typeface="Catamaran"/>
                <a:sym typeface="Catamaran"/>
              </a:rPr>
              <a:t>School Performance: Four Year Cohort</a:t>
            </a:r>
            <a:endParaRPr sz="2820" b="1">
              <a:solidFill>
                <a:srgbClr val="0B5885"/>
              </a:solidFill>
              <a:latin typeface="Catamaran"/>
              <a:ea typeface="Catamaran"/>
              <a:cs typeface="Catamaran"/>
              <a:sym typeface="Catamaran"/>
            </a:endParaRPr>
          </a:p>
        </p:txBody>
      </p:sp>
      <p:pic>
        <p:nvPicPr>
          <p:cNvPr id="187" name="Google Shape;187;p25" title="Points scored"/>
          <p:cNvPicPr preferRelativeResize="0"/>
          <p:nvPr/>
        </p:nvPicPr>
        <p:blipFill>
          <a:blip r:embed="rId3">
            <a:alphaModFix/>
          </a:blip>
          <a:stretch>
            <a:fillRect/>
          </a:stretch>
        </p:blipFill>
        <p:spPr>
          <a:xfrm>
            <a:off x="1061502" y="677000"/>
            <a:ext cx="7068312" cy="4199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93" name="Google Shape;193;p26"/>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26" title="Points scored"/>
          <p:cNvPicPr preferRelativeResize="0"/>
          <p:nvPr/>
        </p:nvPicPr>
        <p:blipFill>
          <a:blip r:embed="rId3">
            <a:alphaModFix/>
          </a:blip>
          <a:stretch>
            <a:fillRect/>
          </a:stretch>
        </p:blipFill>
        <p:spPr>
          <a:xfrm>
            <a:off x="1078375" y="649425"/>
            <a:ext cx="7068312" cy="4197095"/>
          </a:xfrm>
          <a:prstGeom prst="rect">
            <a:avLst/>
          </a:prstGeom>
          <a:noFill/>
          <a:ln>
            <a:noFill/>
          </a:ln>
        </p:spPr>
      </p:pic>
      <p:sp>
        <p:nvSpPr>
          <p:cNvPr id="195" name="Google Shape;195;p26"/>
          <p:cNvSpPr txBox="1">
            <a:spLocks noGrp="1"/>
          </p:cNvSpPr>
          <p:nvPr>
            <p:ph type="title"/>
          </p:nvPr>
        </p:nvSpPr>
        <p:spPr>
          <a:xfrm>
            <a:off x="311700" y="1650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20" b="1">
                <a:solidFill>
                  <a:srgbClr val="0B5885"/>
                </a:solidFill>
                <a:latin typeface="Catamaran"/>
                <a:ea typeface="Catamaran"/>
                <a:cs typeface="Catamaran"/>
                <a:sym typeface="Catamaran"/>
              </a:rPr>
              <a:t>School Performance: Cohort and Post Grads</a:t>
            </a:r>
            <a:endParaRPr sz="2820" b="1">
              <a:solidFill>
                <a:srgbClr val="0B5885"/>
              </a:solidFill>
              <a:latin typeface="Catamaran"/>
              <a:ea typeface="Catamaran"/>
              <a:cs typeface="Catamaran"/>
              <a:sym typeface="Catamar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201" name="Google Shape;201;p27"/>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 name="Google Shape;202;p27" title="Points scored"/>
          <p:cNvPicPr preferRelativeResize="0"/>
          <p:nvPr/>
        </p:nvPicPr>
        <p:blipFill rotWithShape="1">
          <a:blip r:embed="rId3">
            <a:alphaModFix/>
          </a:blip>
          <a:srcRect l="1150" t="3240" r="-1150" b="-3240"/>
          <a:stretch/>
        </p:blipFill>
        <p:spPr>
          <a:xfrm>
            <a:off x="1069975" y="732600"/>
            <a:ext cx="7068312" cy="4197095"/>
          </a:xfrm>
          <a:prstGeom prst="rect">
            <a:avLst/>
          </a:prstGeom>
          <a:noFill/>
          <a:ln>
            <a:noFill/>
          </a:ln>
        </p:spPr>
      </p:pic>
      <p:sp>
        <p:nvSpPr>
          <p:cNvPr id="203" name="Google Shape;203;p27"/>
          <p:cNvSpPr txBox="1">
            <a:spLocks noGrp="1"/>
          </p:cNvSpPr>
          <p:nvPr>
            <p:ph type="title"/>
          </p:nvPr>
        </p:nvSpPr>
        <p:spPr>
          <a:xfrm>
            <a:off x="311700" y="159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20" b="1">
                <a:solidFill>
                  <a:srgbClr val="0B5885"/>
                </a:solidFill>
                <a:latin typeface="Catamaran"/>
                <a:ea typeface="Catamaran"/>
                <a:cs typeface="Catamaran"/>
                <a:sym typeface="Catamaran"/>
              </a:rPr>
              <a:t>School Performance: Enrolled Beyond Reporting</a:t>
            </a:r>
            <a:endParaRPr sz="2820" b="1">
              <a:solidFill>
                <a:srgbClr val="0B5885"/>
              </a:solidFill>
              <a:latin typeface="Catamaran"/>
              <a:ea typeface="Catamaran"/>
              <a:cs typeface="Catamaran"/>
              <a:sym typeface="Catamar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209" name="Google Shape;209;p28"/>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txBox="1">
            <a:spLocks noGrp="1"/>
          </p:cNvSpPr>
          <p:nvPr>
            <p:ph type="title"/>
          </p:nvPr>
        </p:nvSpPr>
        <p:spPr>
          <a:xfrm>
            <a:off x="264500" y="17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sz="2820" b="1">
                <a:solidFill>
                  <a:srgbClr val="0B5885"/>
                </a:solidFill>
                <a:latin typeface="Catamaran"/>
                <a:ea typeface="Catamaran"/>
                <a:cs typeface="Catamaran"/>
                <a:sym typeface="Catamaran"/>
              </a:rPr>
              <a:t>Historical Grads Per Academic Year by Cohort</a:t>
            </a:r>
            <a:endParaRPr sz="2820" b="1">
              <a:solidFill>
                <a:srgbClr val="0B5885"/>
              </a:solidFill>
              <a:latin typeface="Catamaran"/>
              <a:ea typeface="Catamaran"/>
              <a:cs typeface="Catamaran"/>
              <a:sym typeface="Catamaran"/>
            </a:endParaRPr>
          </a:p>
          <a:p>
            <a:pPr marL="0" lvl="0" indent="0" algn="l" rtl="0">
              <a:spcBef>
                <a:spcPts val="0"/>
              </a:spcBef>
              <a:spcAft>
                <a:spcPts val="0"/>
              </a:spcAft>
              <a:buClr>
                <a:schemeClr val="dk1"/>
              </a:buClr>
              <a:buSzPts val="990"/>
              <a:buFont typeface="Arial"/>
              <a:buNone/>
            </a:pPr>
            <a:endParaRPr sz="3300" b="1">
              <a:solidFill>
                <a:srgbClr val="0B5885"/>
              </a:solidFill>
              <a:latin typeface="Catamaran"/>
              <a:ea typeface="Catamaran"/>
              <a:cs typeface="Catamaran"/>
              <a:sym typeface="Catamaran"/>
            </a:endParaRPr>
          </a:p>
          <a:p>
            <a:pPr marL="0" lvl="0" indent="0" algn="l" rtl="0">
              <a:spcBef>
                <a:spcPts val="0"/>
              </a:spcBef>
              <a:spcAft>
                <a:spcPts val="0"/>
              </a:spcAft>
              <a:buSzPts val="990"/>
              <a:buNone/>
            </a:pPr>
            <a:endParaRPr sz="2520"/>
          </a:p>
        </p:txBody>
      </p:sp>
      <p:sp>
        <p:nvSpPr>
          <p:cNvPr id="211" name="Google Shape;211;p28"/>
          <p:cNvSpPr txBox="1">
            <a:spLocks noGrp="1"/>
          </p:cNvSpPr>
          <p:nvPr>
            <p:ph type="body" idx="1"/>
          </p:nvPr>
        </p:nvSpPr>
        <p:spPr>
          <a:xfrm>
            <a:off x="446100" y="937638"/>
            <a:ext cx="8223600" cy="34671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1700">
              <a:solidFill>
                <a:srgbClr val="595959"/>
              </a:solidFill>
              <a:latin typeface="Catamaran"/>
              <a:ea typeface="Catamaran"/>
              <a:cs typeface="Catamaran"/>
              <a:sym typeface="Catamaran"/>
            </a:endParaRPr>
          </a:p>
          <a:p>
            <a:pPr marL="0" lvl="0" indent="0" algn="l" rtl="0">
              <a:spcBef>
                <a:spcPts val="1200"/>
              </a:spcBef>
              <a:spcAft>
                <a:spcPts val="1200"/>
              </a:spcAft>
              <a:buNone/>
            </a:pPr>
            <a:endParaRPr sz="1700">
              <a:solidFill>
                <a:srgbClr val="595959"/>
              </a:solidFill>
              <a:latin typeface="Catamaran"/>
              <a:ea typeface="Catamaran"/>
              <a:cs typeface="Catamaran"/>
              <a:sym typeface="Catamaran"/>
            </a:endParaRPr>
          </a:p>
        </p:txBody>
      </p:sp>
      <p:sp>
        <p:nvSpPr>
          <p:cNvPr id="212" name="Google Shape;212;p28"/>
          <p:cNvSpPr/>
          <p:nvPr/>
        </p:nvSpPr>
        <p:spPr>
          <a:xfrm>
            <a:off x="763500" y="440475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6094"/>
              </a:solidFill>
            </a:endParaRPr>
          </a:p>
        </p:txBody>
      </p:sp>
      <p:pic>
        <p:nvPicPr>
          <p:cNvPr id="213" name="Google Shape;213;p28" title="Points scored"/>
          <p:cNvPicPr preferRelativeResize="0"/>
          <p:nvPr/>
        </p:nvPicPr>
        <p:blipFill rotWithShape="1">
          <a:blip r:embed="rId3">
            <a:alphaModFix/>
          </a:blip>
          <a:srcRect t="3558"/>
          <a:stretch/>
        </p:blipFill>
        <p:spPr>
          <a:xfrm>
            <a:off x="416900" y="749887"/>
            <a:ext cx="7068312" cy="4197095"/>
          </a:xfrm>
          <a:prstGeom prst="rect">
            <a:avLst/>
          </a:prstGeom>
          <a:noFill/>
          <a:ln>
            <a:noFill/>
          </a:ln>
        </p:spPr>
      </p:pic>
      <p:graphicFrame>
        <p:nvGraphicFramePr>
          <p:cNvPr id="214" name="Google Shape;214;p28"/>
          <p:cNvGraphicFramePr/>
          <p:nvPr/>
        </p:nvGraphicFramePr>
        <p:xfrm>
          <a:off x="7549388" y="1054685"/>
          <a:ext cx="1159500" cy="3578650"/>
        </p:xfrm>
        <a:graphic>
          <a:graphicData uri="http://schemas.openxmlformats.org/drawingml/2006/table">
            <a:tbl>
              <a:tblPr>
                <a:noFill/>
                <a:tableStyleId>{DAA7AEDB-0027-4BCD-A69F-BDA36EBFAB3D}</a:tableStyleId>
              </a:tblPr>
              <a:tblGrid>
                <a:gridCol w="637800">
                  <a:extLst>
                    <a:ext uri="{9D8B030D-6E8A-4147-A177-3AD203B41FA5}">
                      <a16:colId xmlns:a16="http://schemas.microsoft.com/office/drawing/2014/main" val="20000"/>
                    </a:ext>
                  </a:extLst>
                </a:gridCol>
                <a:gridCol w="521700">
                  <a:extLst>
                    <a:ext uri="{9D8B030D-6E8A-4147-A177-3AD203B41FA5}">
                      <a16:colId xmlns:a16="http://schemas.microsoft.com/office/drawing/2014/main" val="20001"/>
                    </a:ext>
                  </a:extLst>
                </a:gridCol>
              </a:tblGrid>
              <a:tr h="494900">
                <a:tc>
                  <a:txBody>
                    <a:bodyPr/>
                    <a:lstStyle/>
                    <a:p>
                      <a:pPr marL="0" lvl="0" indent="0" algn="ctr" rtl="0">
                        <a:spcBef>
                          <a:spcPts val="0"/>
                        </a:spcBef>
                        <a:spcAft>
                          <a:spcPts val="0"/>
                        </a:spcAft>
                        <a:buNone/>
                      </a:pPr>
                      <a:endParaRPr sz="1100">
                        <a:solidFill>
                          <a:srgbClr val="595959"/>
                        </a:solidFill>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tamaran"/>
                          <a:ea typeface="Catamaran"/>
                          <a:cs typeface="Catamaran"/>
                          <a:sym typeface="Catamaran"/>
                        </a:rPr>
                        <a:t>Total Grads</a:t>
                      </a:r>
                      <a:endParaRPr sz="1100">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357200">
                <a:tc>
                  <a:txBody>
                    <a:bodyPr/>
                    <a:lstStyle/>
                    <a:p>
                      <a:pPr marL="0" lvl="0" indent="0" algn="ctr" rtl="0">
                        <a:lnSpc>
                          <a:spcPct val="115000"/>
                        </a:lnSpc>
                        <a:spcBef>
                          <a:spcPts val="0"/>
                        </a:spcBef>
                        <a:spcAft>
                          <a:spcPts val="0"/>
                        </a:spcAft>
                        <a:buNone/>
                      </a:pPr>
                      <a:r>
                        <a:rPr lang="en" sz="1100" b="1">
                          <a:solidFill>
                            <a:schemeClr val="lt1"/>
                          </a:solidFill>
                          <a:latin typeface="Catamaran"/>
                          <a:ea typeface="Catamaran"/>
                          <a:cs typeface="Catamaran"/>
                          <a:sym typeface="Catamaran"/>
                        </a:rPr>
                        <a:t>17-18</a:t>
                      </a:r>
                      <a:endParaRPr sz="1100" b="1">
                        <a:solidFill>
                          <a:schemeClr val="lt1"/>
                        </a:solidFill>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0B5885"/>
                    </a:solidFill>
                  </a:tcPr>
                </a:tc>
                <a:tc>
                  <a:txBody>
                    <a:bodyPr/>
                    <a:lstStyle/>
                    <a:p>
                      <a:pPr marL="0" lvl="0" indent="0" algn="ctr" rtl="0">
                        <a:lnSpc>
                          <a:spcPct val="115000"/>
                        </a:lnSpc>
                        <a:spcBef>
                          <a:spcPts val="0"/>
                        </a:spcBef>
                        <a:spcAft>
                          <a:spcPts val="0"/>
                        </a:spcAft>
                        <a:buNone/>
                      </a:pPr>
                      <a:r>
                        <a:rPr lang="en" sz="1100">
                          <a:latin typeface="Catamaran"/>
                          <a:ea typeface="Catamaran"/>
                          <a:cs typeface="Catamaran"/>
                          <a:sym typeface="Catamaran"/>
                        </a:rPr>
                        <a:t>130</a:t>
                      </a:r>
                      <a:endParaRPr sz="1100">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7200">
                <a:tc>
                  <a:txBody>
                    <a:bodyPr/>
                    <a:lstStyle/>
                    <a:p>
                      <a:pPr marL="0" lvl="0" indent="0" algn="ctr" rtl="0">
                        <a:lnSpc>
                          <a:spcPct val="115000"/>
                        </a:lnSpc>
                        <a:spcBef>
                          <a:spcPts val="0"/>
                        </a:spcBef>
                        <a:spcAft>
                          <a:spcPts val="0"/>
                        </a:spcAft>
                        <a:buNone/>
                      </a:pPr>
                      <a:r>
                        <a:rPr lang="en" sz="1100" b="1">
                          <a:solidFill>
                            <a:schemeClr val="lt1"/>
                          </a:solidFill>
                          <a:latin typeface="Catamaran"/>
                          <a:ea typeface="Catamaran"/>
                          <a:cs typeface="Catamaran"/>
                          <a:sym typeface="Catamaran"/>
                        </a:rPr>
                        <a:t>18-19</a:t>
                      </a:r>
                      <a:endParaRPr sz="1100" b="1">
                        <a:solidFill>
                          <a:schemeClr val="lt1"/>
                        </a:solidFill>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0B5885"/>
                    </a:solidFill>
                  </a:tcPr>
                </a:tc>
                <a:tc>
                  <a:txBody>
                    <a:bodyPr/>
                    <a:lstStyle/>
                    <a:p>
                      <a:pPr marL="0" lvl="0" indent="0" algn="ctr" rtl="0">
                        <a:lnSpc>
                          <a:spcPct val="115000"/>
                        </a:lnSpc>
                        <a:spcBef>
                          <a:spcPts val="0"/>
                        </a:spcBef>
                        <a:spcAft>
                          <a:spcPts val="0"/>
                        </a:spcAft>
                        <a:buNone/>
                      </a:pPr>
                      <a:r>
                        <a:rPr lang="en" sz="1100">
                          <a:latin typeface="Catamaran"/>
                          <a:ea typeface="Catamaran"/>
                          <a:cs typeface="Catamaran"/>
                          <a:sym typeface="Catamaran"/>
                        </a:rPr>
                        <a:t>120</a:t>
                      </a:r>
                      <a:endParaRPr sz="1100">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7200">
                <a:tc>
                  <a:txBody>
                    <a:bodyPr/>
                    <a:lstStyle/>
                    <a:p>
                      <a:pPr marL="0" lvl="0" indent="0" algn="ctr" rtl="0">
                        <a:lnSpc>
                          <a:spcPct val="115000"/>
                        </a:lnSpc>
                        <a:spcBef>
                          <a:spcPts val="0"/>
                        </a:spcBef>
                        <a:spcAft>
                          <a:spcPts val="0"/>
                        </a:spcAft>
                        <a:buNone/>
                      </a:pPr>
                      <a:r>
                        <a:rPr lang="en" sz="1100" b="1">
                          <a:solidFill>
                            <a:schemeClr val="lt1"/>
                          </a:solidFill>
                          <a:latin typeface="Catamaran"/>
                          <a:ea typeface="Catamaran"/>
                          <a:cs typeface="Catamaran"/>
                          <a:sym typeface="Catamaran"/>
                        </a:rPr>
                        <a:t>19-20</a:t>
                      </a:r>
                      <a:endParaRPr sz="1100" b="1">
                        <a:solidFill>
                          <a:schemeClr val="lt1"/>
                        </a:solidFill>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0B5885"/>
                    </a:solidFill>
                  </a:tcPr>
                </a:tc>
                <a:tc>
                  <a:txBody>
                    <a:bodyPr/>
                    <a:lstStyle/>
                    <a:p>
                      <a:pPr marL="0" lvl="0" indent="0" algn="ctr" rtl="0">
                        <a:lnSpc>
                          <a:spcPct val="115000"/>
                        </a:lnSpc>
                        <a:spcBef>
                          <a:spcPts val="0"/>
                        </a:spcBef>
                        <a:spcAft>
                          <a:spcPts val="0"/>
                        </a:spcAft>
                        <a:buNone/>
                      </a:pPr>
                      <a:r>
                        <a:rPr lang="en" sz="1100">
                          <a:latin typeface="Catamaran"/>
                          <a:ea typeface="Catamaran"/>
                          <a:cs typeface="Catamaran"/>
                          <a:sym typeface="Catamaran"/>
                        </a:rPr>
                        <a:t>118</a:t>
                      </a:r>
                      <a:endParaRPr sz="1100">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7200">
                <a:tc>
                  <a:txBody>
                    <a:bodyPr/>
                    <a:lstStyle/>
                    <a:p>
                      <a:pPr marL="0" lvl="0" indent="0" algn="ctr" rtl="0">
                        <a:lnSpc>
                          <a:spcPct val="115000"/>
                        </a:lnSpc>
                        <a:spcBef>
                          <a:spcPts val="0"/>
                        </a:spcBef>
                        <a:spcAft>
                          <a:spcPts val="0"/>
                        </a:spcAft>
                        <a:buNone/>
                      </a:pPr>
                      <a:r>
                        <a:rPr lang="en" sz="1100" b="1">
                          <a:solidFill>
                            <a:schemeClr val="lt1"/>
                          </a:solidFill>
                          <a:latin typeface="Catamaran"/>
                          <a:ea typeface="Catamaran"/>
                          <a:cs typeface="Catamaran"/>
                          <a:sym typeface="Catamaran"/>
                        </a:rPr>
                        <a:t>20-21</a:t>
                      </a:r>
                      <a:endParaRPr sz="1100" b="1">
                        <a:solidFill>
                          <a:schemeClr val="lt1"/>
                        </a:solidFill>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0B5885"/>
                    </a:solidFill>
                  </a:tcPr>
                </a:tc>
                <a:tc>
                  <a:txBody>
                    <a:bodyPr/>
                    <a:lstStyle/>
                    <a:p>
                      <a:pPr marL="0" lvl="0" indent="0" algn="ctr" rtl="0">
                        <a:lnSpc>
                          <a:spcPct val="115000"/>
                        </a:lnSpc>
                        <a:spcBef>
                          <a:spcPts val="0"/>
                        </a:spcBef>
                        <a:spcAft>
                          <a:spcPts val="0"/>
                        </a:spcAft>
                        <a:buNone/>
                      </a:pPr>
                      <a:r>
                        <a:rPr lang="en" sz="1100">
                          <a:latin typeface="Catamaran"/>
                          <a:ea typeface="Catamaran"/>
                          <a:cs typeface="Catamaran"/>
                          <a:sym typeface="Catamaran"/>
                        </a:rPr>
                        <a:t>99</a:t>
                      </a:r>
                      <a:endParaRPr sz="1100">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57200">
                <a:tc>
                  <a:txBody>
                    <a:bodyPr/>
                    <a:lstStyle/>
                    <a:p>
                      <a:pPr marL="0" lvl="0" indent="0" algn="ctr" rtl="0">
                        <a:lnSpc>
                          <a:spcPct val="115000"/>
                        </a:lnSpc>
                        <a:spcBef>
                          <a:spcPts val="0"/>
                        </a:spcBef>
                        <a:spcAft>
                          <a:spcPts val="0"/>
                        </a:spcAft>
                        <a:buNone/>
                      </a:pPr>
                      <a:r>
                        <a:rPr lang="en" sz="1100" b="1">
                          <a:solidFill>
                            <a:schemeClr val="lt1"/>
                          </a:solidFill>
                          <a:latin typeface="Catamaran"/>
                          <a:ea typeface="Catamaran"/>
                          <a:cs typeface="Catamaran"/>
                          <a:sym typeface="Catamaran"/>
                        </a:rPr>
                        <a:t>21-22</a:t>
                      </a:r>
                      <a:endParaRPr sz="1100" b="1">
                        <a:solidFill>
                          <a:schemeClr val="lt1"/>
                        </a:solidFill>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0B5885"/>
                    </a:solidFill>
                  </a:tcPr>
                </a:tc>
                <a:tc>
                  <a:txBody>
                    <a:bodyPr/>
                    <a:lstStyle/>
                    <a:p>
                      <a:pPr marL="0" lvl="0" indent="0" algn="ctr" rtl="0">
                        <a:lnSpc>
                          <a:spcPct val="115000"/>
                        </a:lnSpc>
                        <a:spcBef>
                          <a:spcPts val="0"/>
                        </a:spcBef>
                        <a:spcAft>
                          <a:spcPts val="0"/>
                        </a:spcAft>
                        <a:buNone/>
                      </a:pPr>
                      <a:r>
                        <a:rPr lang="en" sz="1100">
                          <a:latin typeface="Catamaran"/>
                          <a:ea typeface="Catamaran"/>
                          <a:cs typeface="Catamaran"/>
                          <a:sym typeface="Catamaran"/>
                        </a:rPr>
                        <a:t>90</a:t>
                      </a:r>
                      <a:endParaRPr sz="1100">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57200">
                <a:tc>
                  <a:txBody>
                    <a:bodyPr/>
                    <a:lstStyle/>
                    <a:p>
                      <a:pPr marL="0" lvl="0" indent="0" algn="ctr" rtl="0">
                        <a:lnSpc>
                          <a:spcPct val="115000"/>
                        </a:lnSpc>
                        <a:spcBef>
                          <a:spcPts val="0"/>
                        </a:spcBef>
                        <a:spcAft>
                          <a:spcPts val="0"/>
                        </a:spcAft>
                        <a:buNone/>
                      </a:pPr>
                      <a:r>
                        <a:rPr lang="en" sz="1100" b="1">
                          <a:solidFill>
                            <a:schemeClr val="lt1"/>
                          </a:solidFill>
                          <a:latin typeface="Catamaran"/>
                          <a:ea typeface="Catamaran"/>
                          <a:cs typeface="Catamaran"/>
                          <a:sym typeface="Catamaran"/>
                        </a:rPr>
                        <a:t>22-23</a:t>
                      </a:r>
                      <a:endParaRPr sz="1100" b="1">
                        <a:solidFill>
                          <a:schemeClr val="lt1"/>
                        </a:solidFill>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chemeClr val="dk1"/>
                      </a:solidFill>
                      <a:prstDash val="solid"/>
                      <a:round/>
                      <a:headEnd type="none" w="sm" len="sm"/>
                      <a:tailEnd type="none" w="sm" len="sm"/>
                    </a:lnB>
                    <a:solidFill>
                      <a:srgbClr val="0B5885"/>
                    </a:solidFill>
                  </a:tcPr>
                </a:tc>
                <a:tc>
                  <a:txBody>
                    <a:bodyPr/>
                    <a:lstStyle/>
                    <a:p>
                      <a:pPr marL="0" lvl="0" indent="0" algn="ctr" rtl="0">
                        <a:lnSpc>
                          <a:spcPct val="115000"/>
                        </a:lnSpc>
                        <a:spcBef>
                          <a:spcPts val="0"/>
                        </a:spcBef>
                        <a:spcAft>
                          <a:spcPts val="0"/>
                        </a:spcAft>
                        <a:buNone/>
                      </a:pPr>
                      <a:r>
                        <a:rPr lang="en" sz="1100">
                          <a:solidFill>
                            <a:schemeClr val="dk1"/>
                          </a:solidFill>
                          <a:latin typeface="Catamaran"/>
                          <a:ea typeface="Catamaran"/>
                          <a:cs typeface="Catamaran"/>
                          <a:sym typeface="Catamaran"/>
                        </a:rPr>
                        <a:t>153</a:t>
                      </a:r>
                      <a:endParaRPr sz="1100">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57200">
                <a:tc>
                  <a:txBody>
                    <a:bodyPr/>
                    <a:lstStyle/>
                    <a:p>
                      <a:pPr marL="0" lvl="0" indent="0" algn="ctr" rtl="0">
                        <a:lnSpc>
                          <a:spcPct val="115000"/>
                        </a:lnSpc>
                        <a:spcBef>
                          <a:spcPts val="0"/>
                        </a:spcBef>
                        <a:spcAft>
                          <a:spcPts val="0"/>
                        </a:spcAft>
                        <a:buNone/>
                      </a:pPr>
                      <a:r>
                        <a:rPr lang="en" sz="1100" b="1">
                          <a:solidFill>
                            <a:schemeClr val="lt1"/>
                          </a:solidFill>
                          <a:latin typeface="Catamaran"/>
                          <a:ea typeface="Catamaran"/>
                          <a:cs typeface="Catamaran"/>
                          <a:sym typeface="Catamaran"/>
                        </a:rPr>
                        <a:t>23-24*</a:t>
                      </a:r>
                      <a:endParaRPr sz="1100" b="1">
                        <a:solidFill>
                          <a:schemeClr val="lt1"/>
                        </a:solidFill>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0B5885"/>
                    </a:solidFill>
                  </a:tcPr>
                </a:tc>
                <a:tc>
                  <a:txBody>
                    <a:bodyPr/>
                    <a:lstStyle/>
                    <a:p>
                      <a:pPr marL="0" lvl="0" indent="0" algn="ctr" rtl="0">
                        <a:lnSpc>
                          <a:spcPct val="115000"/>
                        </a:lnSpc>
                        <a:spcBef>
                          <a:spcPts val="0"/>
                        </a:spcBef>
                        <a:spcAft>
                          <a:spcPts val="0"/>
                        </a:spcAft>
                        <a:buNone/>
                      </a:pPr>
                      <a:r>
                        <a:rPr lang="en" sz="1100">
                          <a:solidFill>
                            <a:schemeClr val="dk1"/>
                          </a:solidFill>
                          <a:latin typeface="Catamaran"/>
                          <a:ea typeface="Catamaran"/>
                          <a:cs typeface="Catamaran"/>
                          <a:sym typeface="Catamaran"/>
                        </a:rPr>
                        <a:t>207</a:t>
                      </a:r>
                      <a:endParaRPr sz="1100">
                        <a:solidFill>
                          <a:schemeClr val="dk1"/>
                        </a:solidFill>
                        <a:latin typeface="Catamaran"/>
                        <a:ea typeface="Catamaran"/>
                        <a:cs typeface="Catamaran"/>
                        <a:sym typeface="Catamaran"/>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583350">
                <a:tc gridSpan="2">
                  <a:txBody>
                    <a:bodyPr/>
                    <a:lstStyle/>
                    <a:p>
                      <a:pPr marL="0" lvl="0" indent="0" algn="ctr" rtl="0">
                        <a:spcBef>
                          <a:spcPts val="0"/>
                        </a:spcBef>
                        <a:spcAft>
                          <a:spcPts val="0"/>
                        </a:spcAft>
                        <a:buClr>
                          <a:schemeClr val="dk1"/>
                        </a:buClr>
                        <a:buSzPts val="1100"/>
                        <a:buFont typeface="Arial"/>
                        <a:buNone/>
                      </a:pPr>
                      <a:r>
                        <a:rPr lang="en" sz="800">
                          <a:solidFill>
                            <a:schemeClr val="dk1"/>
                          </a:solidFill>
                          <a:latin typeface="Catamaran"/>
                          <a:ea typeface="Catamaran"/>
                          <a:cs typeface="Catamaran"/>
                          <a:sym typeface="Catamaran"/>
                        </a:rPr>
                        <a:t>*2024 cohort validation begins after the 24-25 count day; figure does not include summer grads</a:t>
                      </a:r>
                      <a:endParaRPr sz="800">
                        <a:solidFill>
                          <a:schemeClr val="dk1"/>
                        </a:solidFill>
                        <a:latin typeface="Catamaran"/>
                        <a:ea typeface="Catamaran"/>
                        <a:cs typeface="Catamaran"/>
                        <a:sym typeface="Catamaran"/>
                      </a:endParaRPr>
                    </a:p>
                  </a:txBody>
                  <a:tcPr marL="28575" marR="28575" marT="19050" marB="19050"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220" name="Google Shape;220;p29"/>
          <p:cNvSpPr/>
          <p:nvPr/>
        </p:nvSpPr>
        <p:spPr>
          <a:xfrm>
            <a:off x="22350" y="-291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txBox="1">
            <a:spLocks noGrp="1"/>
          </p:cNvSpPr>
          <p:nvPr>
            <p:ph type="title"/>
          </p:nvPr>
        </p:nvSpPr>
        <p:spPr>
          <a:xfrm>
            <a:off x="297600" y="283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sz="2820" b="1">
                <a:solidFill>
                  <a:srgbClr val="0B5885"/>
                </a:solidFill>
                <a:latin typeface="Catamaran"/>
                <a:ea typeface="Catamaran"/>
                <a:cs typeface="Catamaran"/>
                <a:sym typeface="Catamaran"/>
              </a:rPr>
              <a:t>BANV’s Report Card</a:t>
            </a:r>
            <a:endParaRPr sz="1720" b="1" u="sng">
              <a:solidFill>
                <a:srgbClr val="0B5885"/>
              </a:solidFill>
              <a:latin typeface="Catamaran"/>
              <a:ea typeface="Catamaran"/>
              <a:cs typeface="Catamaran"/>
              <a:sym typeface="Catamaran"/>
            </a:endParaRPr>
          </a:p>
          <a:p>
            <a:pPr marL="0" lvl="0" indent="0" algn="l" rtl="0">
              <a:spcBef>
                <a:spcPts val="0"/>
              </a:spcBef>
              <a:spcAft>
                <a:spcPts val="0"/>
              </a:spcAft>
              <a:buSzPts val="990"/>
              <a:buNone/>
            </a:pPr>
            <a:endParaRPr sz="2820" b="1" u="sng">
              <a:solidFill>
                <a:srgbClr val="0B5885"/>
              </a:solidFill>
              <a:latin typeface="Catamaran"/>
              <a:ea typeface="Catamaran"/>
              <a:cs typeface="Catamaran"/>
              <a:sym typeface="Catamaran"/>
            </a:endParaRPr>
          </a:p>
        </p:txBody>
      </p:sp>
      <p:sp>
        <p:nvSpPr>
          <p:cNvPr id="222" name="Google Shape;222;p29"/>
          <p:cNvSpPr txBox="1"/>
          <p:nvPr/>
        </p:nvSpPr>
        <p:spPr>
          <a:xfrm>
            <a:off x="415500" y="782700"/>
            <a:ext cx="83265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06094"/>
                </a:solidFill>
                <a:latin typeface="Catamaran"/>
                <a:ea typeface="Catamaran"/>
                <a:cs typeface="Catamaran"/>
                <a:sym typeface="Catamaran"/>
              </a:rPr>
              <a:t>2015-2016:</a:t>
            </a:r>
            <a:r>
              <a:rPr lang="en">
                <a:solidFill>
                  <a:schemeClr val="dk2"/>
                </a:solidFill>
                <a:latin typeface="Catamaran"/>
                <a:ea typeface="Catamaran"/>
                <a:cs typeface="Catamaran"/>
                <a:sym typeface="Catamaran"/>
              </a:rPr>
              <a:t> </a:t>
            </a:r>
            <a:r>
              <a:rPr lang="en">
                <a:solidFill>
                  <a:schemeClr val="dk1"/>
                </a:solidFill>
                <a:latin typeface="Catamaran"/>
                <a:ea typeface="Catamaran"/>
                <a:cs typeface="Catamaran"/>
                <a:sym typeface="Catamaran"/>
              </a:rPr>
              <a:t>BANV applied to be included under the new alternative performance framework. The school developed an alternative education report card with the help of industry experts at Momentum Strategy &amp; Research. </a:t>
            </a:r>
            <a:br>
              <a:rPr lang="en">
                <a:solidFill>
                  <a:schemeClr val="dk1"/>
                </a:solidFill>
                <a:latin typeface="Catamaran"/>
                <a:ea typeface="Catamaran"/>
                <a:cs typeface="Catamaran"/>
                <a:sym typeface="Catamaran"/>
              </a:rPr>
            </a:br>
            <a:br>
              <a:rPr lang="en">
                <a:solidFill>
                  <a:schemeClr val="dk1"/>
                </a:solidFill>
                <a:latin typeface="Catamaran"/>
                <a:ea typeface="Catamaran"/>
                <a:cs typeface="Catamaran"/>
                <a:sym typeface="Catamaran"/>
              </a:rPr>
            </a:br>
            <a:r>
              <a:rPr lang="en" b="1" i="1">
                <a:solidFill>
                  <a:schemeClr val="dk1"/>
                </a:solidFill>
                <a:latin typeface="Catamaran"/>
                <a:ea typeface="Catamaran"/>
                <a:cs typeface="Catamaran"/>
                <a:sym typeface="Catamaran"/>
              </a:rPr>
              <a:t>These metrics are reported within a BANV-specific Alternative Performance Report Card.</a:t>
            </a:r>
            <a:endParaRPr b="1" i="1">
              <a:solidFill>
                <a:schemeClr val="dk1"/>
              </a:solidFill>
              <a:latin typeface="Catamaran"/>
              <a:ea typeface="Catamaran"/>
              <a:cs typeface="Catamaran"/>
              <a:sym typeface="Catamaran"/>
            </a:endParaRPr>
          </a:p>
          <a:p>
            <a:pPr marL="0" lvl="0" indent="0" algn="l" rtl="0">
              <a:spcBef>
                <a:spcPts val="0"/>
              </a:spcBef>
              <a:spcAft>
                <a:spcPts val="0"/>
              </a:spcAft>
              <a:buNone/>
            </a:pPr>
            <a:endParaRPr b="1" i="1">
              <a:solidFill>
                <a:schemeClr val="dk1"/>
              </a:solidFill>
              <a:latin typeface="Catamaran"/>
              <a:ea typeface="Catamaran"/>
              <a:cs typeface="Catamaran"/>
              <a:sym typeface="Catamaran"/>
            </a:endParaRPr>
          </a:p>
          <a:p>
            <a:pPr marL="0" lvl="0" indent="0" algn="l" rtl="0">
              <a:spcBef>
                <a:spcPts val="0"/>
              </a:spcBef>
              <a:spcAft>
                <a:spcPts val="0"/>
              </a:spcAft>
              <a:buNone/>
            </a:pPr>
            <a:r>
              <a:rPr lang="en">
                <a:solidFill>
                  <a:schemeClr val="dk1"/>
                </a:solidFill>
                <a:latin typeface="Catamaran"/>
                <a:ea typeface="Catamaran"/>
                <a:cs typeface="Catamaran"/>
                <a:sym typeface="Catamaran"/>
              </a:rPr>
              <a:t>This report card allowed a more nuanced analysis of student performance. It was developed prior to the development of NDE’s Alternative Performance Framework. </a:t>
            </a:r>
            <a:endParaRPr>
              <a:solidFill>
                <a:schemeClr val="dk1"/>
              </a:solidFill>
              <a:latin typeface="Catamaran"/>
              <a:ea typeface="Catamaran"/>
              <a:cs typeface="Catamaran"/>
              <a:sym typeface="Catamaran"/>
            </a:endParaRPr>
          </a:p>
          <a:p>
            <a:pPr marL="0" lvl="0" indent="0" algn="l" rtl="0">
              <a:spcBef>
                <a:spcPts val="0"/>
              </a:spcBef>
              <a:spcAft>
                <a:spcPts val="0"/>
              </a:spcAft>
              <a:buNone/>
            </a:pPr>
            <a:endParaRPr>
              <a:solidFill>
                <a:schemeClr val="dk1"/>
              </a:solidFill>
              <a:latin typeface="Catamaran"/>
              <a:ea typeface="Catamaran"/>
              <a:cs typeface="Catamaran"/>
              <a:sym typeface="Catamaran"/>
            </a:endParaRPr>
          </a:p>
          <a:p>
            <a:pPr marL="0" lvl="0" indent="0" algn="l" rtl="0">
              <a:spcBef>
                <a:spcPts val="0"/>
              </a:spcBef>
              <a:spcAft>
                <a:spcPts val="0"/>
              </a:spcAft>
              <a:buNone/>
            </a:pPr>
            <a:r>
              <a:rPr lang="en">
                <a:solidFill>
                  <a:schemeClr val="dk1"/>
                </a:solidFill>
                <a:latin typeface="Catamaran"/>
                <a:ea typeface="Catamaran"/>
                <a:cs typeface="Catamaran"/>
                <a:sym typeface="Catamaran"/>
              </a:rPr>
              <a:t>Data is validated by a 3rd party, Momentum Strategy &amp; Research</a:t>
            </a:r>
            <a:endParaRPr>
              <a:solidFill>
                <a:schemeClr val="dk1"/>
              </a:solidFill>
              <a:latin typeface="Catamaran"/>
              <a:ea typeface="Catamaran"/>
              <a:cs typeface="Catamaran"/>
              <a:sym typeface="Catamaran"/>
            </a:endParaRPr>
          </a:p>
          <a:p>
            <a:pPr marL="0" lvl="0" indent="0" algn="l" rtl="0">
              <a:spcBef>
                <a:spcPts val="0"/>
              </a:spcBef>
              <a:spcAft>
                <a:spcPts val="0"/>
              </a:spcAft>
              <a:buNone/>
            </a:pPr>
            <a:endParaRPr>
              <a:solidFill>
                <a:schemeClr val="dk1"/>
              </a:solidFill>
              <a:latin typeface="Catamaran"/>
              <a:ea typeface="Catamaran"/>
              <a:cs typeface="Catamaran"/>
              <a:sym typeface="Catamaran"/>
            </a:endParaRPr>
          </a:p>
          <a:p>
            <a:pPr marL="0" lvl="0" indent="0" algn="l" rtl="0">
              <a:spcBef>
                <a:spcPts val="0"/>
              </a:spcBef>
              <a:spcAft>
                <a:spcPts val="0"/>
              </a:spcAft>
              <a:buNone/>
            </a:pPr>
            <a:r>
              <a:rPr lang="en" b="1" i="1">
                <a:solidFill>
                  <a:schemeClr val="dk1"/>
                </a:solidFill>
                <a:latin typeface="Catamaran"/>
                <a:ea typeface="Catamaran"/>
                <a:cs typeface="Catamaran"/>
                <a:sym typeface="Catamaran"/>
              </a:rPr>
              <a:t>Metrics in this report card include:</a:t>
            </a:r>
            <a:endParaRPr b="1" i="1">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Meeting MAP growth norm benchmarks</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Math and ELA ACT scores</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Credit earning rates </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Transition success</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Graduation attainment</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Chronic absenteeism</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Student retention/persistence</a:t>
            </a:r>
            <a:endParaRPr>
              <a:solidFill>
                <a:schemeClr val="dk1"/>
              </a:solidFill>
              <a:latin typeface="Catamaran"/>
              <a:ea typeface="Catamaran"/>
              <a:cs typeface="Catamaran"/>
              <a:sym typeface="Catamar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228" name="Google Shape;228;p30"/>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a:off x="7443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6094"/>
              </a:solidFill>
            </a:endParaRPr>
          </a:p>
        </p:txBody>
      </p:sp>
      <p:sp>
        <p:nvSpPr>
          <p:cNvPr id="230" name="Google Shape;230;p30"/>
          <p:cNvSpPr txBox="1">
            <a:spLocks noGrp="1"/>
          </p:cNvSpPr>
          <p:nvPr>
            <p:ph type="title"/>
          </p:nvPr>
        </p:nvSpPr>
        <p:spPr>
          <a:xfrm>
            <a:off x="297600" y="323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sz="2700" b="1">
                <a:solidFill>
                  <a:srgbClr val="0B5885"/>
                </a:solidFill>
                <a:latin typeface="Catamaran"/>
                <a:ea typeface="Catamaran"/>
                <a:cs typeface="Catamaran"/>
                <a:sym typeface="Catamaran"/>
              </a:rPr>
              <a:t>BANV APF: Growth </a:t>
            </a:r>
            <a:endParaRPr sz="2700" b="1">
              <a:solidFill>
                <a:srgbClr val="0B5885"/>
              </a:solidFill>
              <a:latin typeface="Catamaran"/>
              <a:ea typeface="Catamaran"/>
              <a:cs typeface="Catamaran"/>
              <a:sym typeface="Catamaran"/>
            </a:endParaRPr>
          </a:p>
          <a:p>
            <a:pPr marL="0" lvl="0" indent="0" algn="l" rtl="0">
              <a:spcBef>
                <a:spcPts val="0"/>
              </a:spcBef>
              <a:spcAft>
                <a:spcPts val="0"/>
              </a:spcAft>
              <a:buSzPts val="990"/>
              <a:buNone/>
            </a:pPr>
            <a:endParaRPr sz="2820" b="1" u="sng">
              <a:solidFill>
                <a:srgbClr val="0B5885"/>
              </a:solidFill>
              <a:latin typeface="Catamaran"/>
              <a:ea typeface="Catamaran"/>
              <a:cs typeface="Catamaran"/>
              <a:sym typeface="Catamaran"/>
            </a:endParaRPr>
          </a:p>
        </p:txBody>
      </p:sp>
      <p:pic>
        <p:nvPicPr>
          <p:cNvPr id="231" name="Google Shape;231;p30"/>
          <p:cNvPicPr preferRelativeResize="0"/>
          <p:nvPr/>
        </p:nvPicPr>
        <p:blipFill>
          <a:blip r:embed="rId3">
            <a:alphaModFix/>
          </a:blip>
          <a:stretch>
            <a:fillRect/>
          </a:stretch>
        </p:blipFill>
        <p:spPr>
          <a:xfrm>
            <a:off x="4185750" y="4181625"/>
            <a:ext cx="753350" cy="723250"/>
          </a:xfrm>
          <a:prstGeom prst="rect">
            <a:avLst/>
          </a:prstGeom>
          <a:noFill/>
          <a:ln>
            <a:noFill/>
          </a:ln>
        </p:spPr>
      </p:pic>
      <p:sp>
        <p:nvSpPr>
          <p:cNvPr id="232" name="Google Shape;232;p30"/>
          <p:cNvSpPr/>
          <p:nvPr/>
        </p:nvSpPr>
        <p:spPr>
          <a:xfrm>
            <a:off x="50831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33" name="Google Shape;233;p30"/>
          <p:cNvGraphicFramePr/>
          <p:nvPr/>
        </p:nvGraphicFramePr>
        <p:xfrm>
          <a:off x="517938" y="1044325"/>
          <a:ext cx="8108125" cy="2237043"/>
        </p:xfrm>
        <a:graphic>
          <a:graphicData uri="http://schemas.openxmlformats.org/drawingml/2006/table">
            <a:tbl>
              <a:tblPr>
                <a:noFill/>
                <a:tableStyleId>{DAA7AEDB-0027-4BCD-A69F-BDA36EBFAB3D}</a:tableStyleId>
              </a:tblPr>
              <a:tblGrid>
                <a:gridCol w="2811925">
                  <a:extLst>
                    <a:ext uri="{9D8B030D-6E8A-4147-A177-3AD203B41FA5}">
                      <a16:colId xmlns:a16="http://schemas.microsoft.com/office/drawing/2014/main" val="20000"/>
                    </a:ext>
                  </a:extLst>
                </a:gridCol>
                <a:gridCol w="1033300">
                  <a:extLst>
                    <a:ext uri="{9D8B030D-6E8A-4147-A177-3AD203B41FA5}">
                      <a16:colId xmlns:a16="http://schemas.microsoft.com/office/drawing/2014/main" val="20001"/>
                    </a:ext>
                  </a:extLst>
                </a:gridCol>
                <a:gridCol w="1150650">
                  <a:extLst>
                    <a:ext uri="{9D8B030D-6E8A-4147-A177-3AD203B41FA5}">
                      <a16:colId xmlns:a16="http://schemas.microsoft.com/office/drawing/2014/main" val="20002"/>
                    </a:ext>
                  </a:extLst>
                </a:gridCol>
                <a:gridCol w="1490625">
                  <a:extLst>
                    <a:ext uri="{9D8B030D-6E8A-4147-A177-3AD203B41FA5}">
                      <a16:colId xmlns:a16="http://schemas.microsoft.com/office/drawing/2014/main" val="20003"/>
                    </a:ext>
                  </a:extLst>
                </a:gridCol>
                <a:gridCol w="1621625">
                  <a:extLst>
                    <a:ext uri="{9D8B030D-6E8A-4147-A177-3AD203B41FA5}">
                      <a16:colId xmlns:a16="http://schemas.microsoft.com/office/drawing/2014/main" val="20004"/>
                    </a:ext>
                  </a:extLst>
                </a:gridCol>
              </a:tblGrid>
              <a:tr h="414800">
                <a:tc gridSpan="5">
                  <a:txBody>
                    <a:bodyPr/>
                    <a:lstStyle/>
                    <a:p>
                      <a:pPr marL="0" lvl="0" indent="0" algn="ctr" rtl="0">
                        <a:spcBef>
                          <a:spcPts val="0"/>
                        </a:spcBef>
                        <a:spcAft>
                          <a:spcPts val="0"/>
                        </a:spcAft>
                        <a:buNone/>
                      </a:pPr>
                      <a:r>
                        <a:rPr lang="en" sz="1700" b="1">
                          <a:latin typeface="Catamaran"/>
                          <a:ea typeface="Catamaran"/>
                          <a:cs typeface="Catamaran"/>
                          <a:sym typeface="Catamaran"/>
                        </a:rPr>
                        <a:t>Growth (30 percent) - Meeting MAP Growth</a:t>
                      </a:r>
                      <a:endParaRPr sz="1700" b="1">
                        <a:latin typeface="Catamaran"/>
                        <a:ea typeface="Catamaran"/>
                        <a:cs typeface="Catamaran"/>
                        <a:sym typeface="Catamaran"/>
                      </a:endParaRPr>
                    </a:p>
                  </a:txBody>
                  <a:tcPr marL="91425" marR="91425" marT="91425" marB="91425" anchor="ctr">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6925">
                <a:tc>
                  <a:txBody>
                    <a:bodyPr/>
                    <a:lstStyle/>
                    <a:p>
                      <a:pPr marL="0" lvl="0" indent="0" algn="ctr" rtl="0">
                        <a:spcBef>
                          <a:spcPts val="0"/>
                        </a:spcBef>
                        <a:spcAft>
                          <a:spcPts val="0"/>
                        </a:spcAft>
                        <a:buNone/>
                      </a:pPr>
                      <a:r>
                        <a:rPr lang="en">
                          <a:latin typeface="Catamaran"/>
                          <a:ea typeface="Catamaran"/>
                          <a:cs typeface="Catamaran"/>
                          <a:sym typeface="Catamaran"/>
                        </a:rPr>
                        <a:t>Data Element</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a:ea typeface="Catamaran"/>
                          <a:cs typeface="Catamaran"/>
                          <a:sym typeface="Catamaran"/>
                        </a:rPr>
                        <a:t>Source</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a:ea typeface="Catamaran"/>
                          <a:cs typeface="Catamaran"/>
                          <a:sym typeface="Catamaran"/>
                        </a:rPr>
                        <a:t>Actual Score</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a:ea typeface="Catamaran"/>
                          <a:cs typeface="Catamaran"/>
                          <a:sym typeface="Catamaran"/>
                        </a:rPr>
                        <a:t>Assigned Rating</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a:ea typeface="Catamaran"/>
                          <a:cs typeface="Catamaran"/>
                          <a:sym typeface="Catamaran"/>
                        </a:rPr>
                        <a:t>Included Students</a:t>
                      </a:r>
                      <a:endParaRPr>
                        <a:latin typeface="Catamaran"/>
                        <a:ea typeface="Catamaran"/>
                        <a:cs typeface="Catamaran"/>
                        <a:sym typeface="Catamaran"/>
                      </a:endParaRPr>
                    </a:p>
                  </a:txBody>
                  <a:tcPr marL="91425" marR="91425" marT="91425" marB="91425" anchor="ctr">
                    <a:solidFill>
                      <a:srgbClr val="F3F3F3"/>
                    </a:solidFill>
                  </a:tcPr>
                </a:tc>
                <a:extLst>
                  <a:ext uri="{0D108BD9-81ED-4DB2-BD59-A6C34878D82A}">
                    <a16:rowId xmlns:a16="http://schemas.microsoft.com/office/drawing/2014/main" val="10001"/>
                  </a:ext>
                </a:extLst>
              </a:tr>
              <a:tr h="725325">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Ave Percentile:</a:t>
                      </a:r>
                      <a:endParaRPr>
                        <a:solidFill>
                          <a:schemeClr val="dk1"/>
                        </a:solidFill>
                        <a:latin typeface="Catamaran"/>
                        <a:ea typeface="Catamaran"/>
                        <a:cs typeface="Catamaran"/>
                        <a:sym typeface="Catamaran"/>
                      </a:endParaRPr>
                    </a:p>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Reading (15%) NWEA</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NWEA</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a:latin typeface="Catamaran"/>
                          <a:ea typeface="Catamaran"/>
                          <a:cs typeface="Catamaran"/>
                          <a:sym typeface="Catamaran"/>
                        </a:rPr>
                        <a:t>41.9%</a:t>
                      </a:r>
                      <a:endParaRPr>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b="1">
                          <a:solidFill>
                            <a:schemeClr val="lt1"/>
                          </a:solidFill>
                          <a:latin typeface="Catamaran"/>
                          <a:ea typeface="Catamaran"/>
                          <a:cs typeface="Catamaran"/>
                          <a:sym typeface="Catamaran"/>
                        </a:rPr>
                        <a:t>APPROACHES</a:t>
                      </a:r>
                      <a:endParaRPr b="1">
                        <a:latin typeface="Catamaran"/>
                        <a:ea typeface="Catamaran"/>
                        <a:cs typeface="Catamaran"/>
                        <a:sym typeface="Catamaran"/>
                      </a:endParaRPr>
                    </a:p>
                  </a:txBody>
                  <a:tcPr marL="91425" marR="91425" marT="91425" marB="91425" anchor="ctr">
                    <a:solidFill>
                      <a:srgbClr val="F1C232"/>
                    </a:solidFill>
                  </a:tcPr>
                </a:tc>
                <a:tc rowSpan="2">
                  <a:txBody>
                    <a:bodyPr/>
                    <a:lstStyle/>
                    <a:p>
                      <a:pPr marL="0" lvl="0" indent="0" algn="ctr" rtl="0">
                        <a:spcBef>
                          <a:spcPts val="0"/>
                        </a:spcBef>
                        <a:spcAft>
                          <a:spcPts val="0"/>
                        </a:spcAft>
                        <a:buNone/>
                      </a:pPr>
                      <a:r>
                        <a:rPr lang="en">
                          <a:latin typeface="Catamaran"/>
                          <a:ea typeface="Catamaran"/>
                          <a:cs typeface="Catamaran"/>
                          <a:sym typeface="Catamaran"/>
                        </a:rPr>
                        <a:t>Includes any student enrolled 91+ days with a pre and post test available.</a:t>
                      </a:r>
                      <a:endParaRPr>
                        <a:latin typeface="Catamaran"/>
                        <a:ea typeface="Catamaran"/>
                        <a:cs typeface="Catamaran"/>
                        <a:sym typeface="Catamaran"/>
                      </a:endParaRPr>
                    </a:p>
                  </a:txBody>
                  <a:tcPr marL="91425" marR="91425" marT="91425" marB="91425" anchor="ctr"/>
                </a:tc>
                <a:extLst>
                  <a:ext uri="{0D108BD9-81ED-4DB2-BD59-A6C34878D82A}">
                    <a16:rowId xmlns:a16="http://schemas.microsoft.com/office/drawing/2014/main" val="10002"/>
                  </a:ext>
                </a:extLst>
              </a:tr>
              <a:tr h="511000">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Ave Percentile: </a:t>
                      </a:r>
                      <a:br>
                        <a:rPr lang="en">
                          <a:solidFill>
                            <a:schemeClr val="dk1"/>
                          </a:solidFill>
                          <a:latin typeface="Catamaran"/>
                          <a:ea typeface="Catamaran"/>
                          <a:cs typeface="Catamaran"/>
                          <a:sym typeface="Catamaran"/>
                        </a:rPr>
                      </a:br>
                      <a:r>
                        <a:rPr lang="en">
                          <a:solidFill>
                            <a:schemeClr val="dk1"/>
                          </a:solidFill>
                          <a:latin typeface="Catamaran"/>
                          <a:ea typeface="Catamaran"/>
                          <a:cs typeface="Catamaran"/>
                          <a:sym typeface="Catamaran"/>
                        </a:rPr>
                        <a:t>Math (15%) NWEA</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NWEA</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a:latin typeface="Catamaran"/>
                          <a:ea typeface="Catamaran"/>
                          <a:cs typeface="Catamaran"/>
                          <a:sym typeface="Catamaran"/>
                        </a:rPr>
                        <a:t>47%</a:t>
                      </a:r>
                      <a:endParaRPr>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b="1">
                          <a:solidFill>
                            <a:schemeClr val="lt1"/>
                          </a:solidFill>
                          <a:latin typeface="Catamaran"/>
                          <a:ea typeface="Catamaran"/>
                          <a:cs typeface="Catamaran"/>
                          <a:sym typeface="Catamaran"/>
                        </a:rPr>
                        <a:t>APPROACHES</a:t>
                      </a:r>
                      <a:endParaRPr b="1">
                        <a:latin typeface="Catamaran"/>
                        <a:ea typeface="Catamaran"/>
                        <a:cs typeface="Catamaran"/>
                        <a:sym typeface="Catamaran"/>
                      </a:endParaRPr>
                    </a:p>
                  </a:txBody>
                  <a:tcPr marL="91425" marR="91425" marT="91425" marB="91425" anchor="ctr">
                    <a:solidFill>
                      <a:srgbClr val="F1C232"/>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239" name="Google Shape;239;p31"/>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7443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6094"/>
              </a:solidFill>
            </a:endParaRPr>
          </a:p>
        </p:txBody>
      </p:sp>
      <p:sp>
        <p:nvSpPr>
          <p:cNvPr id="241" name="Google Shape;241;p31"/>
          <p:cNvSpPr txBox="1">
            <a:spLocks noGrp="1"/>
          </p:cNvSpPr>
          <p:nvPr>
            <p:ph type="title"/>
          </p:nvPr>
        </p:nvSpPr>
        <p:spPr>
          <a:xfrm>
            <a:off x="297600" y="2881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b="1">
                <a:solidFill>
                  <a:srgbClr val="0B5885"/>
                </a:solidFill>
                <a:latin typeface="Catamaran"/>
                <a:ea typeface="Catamaran"/>
                <a:cs typeface="Catamaran"/>
                <a:sym typeface="Catamaran"/>
              </a:rPr>
              <a:t>BANV APF: Status</a:t>
            </a:r>
            <a:endParaRPr sz="1820" b="1">
              <a:solidFill>
                <a:srgbClr val="0B5885"/>
              </a:solidFill>
              <a:latin typeface="Catamaran"/>
              <a:ea typeface="Catamaran"/>
              <a:cs typeface="Catamaran"/>
              <a:sym typeface="Catamaran"/>
            </a:endParaRPr>
          </a:p>
          <a:p>
            <a:pPr marL="0" lvl="0" indent="0" algn="l" rtl="0">
              <a:spcBef>
                <a:spcPts val="0"/>
              </a:spcBef>
              <a:spcAft>
                <a:spcPts val="0"/>
              </a:spcAft>
              <a:buSzPts val="990"/>
              <a:buNone/>
            </a:pPr>
            <a:endParaRPr sz="2820" b="1" u="sng">
              <a:solidFill>
                <a:srgbClr val="0B5885"/>
              </a:solidFill>
              <a:latin typeface="Catamaran"/>
              <a:ea typeface="Catamaran"/>
              <a:cs typeface="Catamaran"/>
              <a:sym typeface="Catamaran"/>
            </a:endParaRPr>
          </a:p>
        </p:txBody>
      </p:sp>
      <p:pic>
        <p:nvPicPr>
          <p:cNvPr id="242" name="Google Shape;242;p31"/>
          <p:cNvPicPr preferRelativeResize="0"/>
          <p:nvPr/>
        </p:nvPicPr>
        <p:blipFill>
          <a:blip r:embed="rId3">
            <a:alphaModFix/>
          </a:blip>
          <a:stretch>
            <a:fillRect/>
          </a:stretch>
        </p:blipFill>
        <p:spPr>
          <a:xfrm>
            <a:off x="4185750" y="4181625"/>
            <a:ext cx="753350" cy="723250"/>
          </a:xfrm>
          <a:prstGeom prst="rect">
            <a:avLst/>
          </a:prstGeom>
          <a:noFill/>
          <a:ln>
            <a:noFill/>
          </a:ln>
        </p:spPr>
      </p:pic>
      <p:sp>
        <p:nvSpPr>
          <p:cNvPr id="243" name="Google Shape;243;p31"/>
          <p:cNvSpPr/>
          <p:nvPr/>
        </p:nvSpPr>
        <p:spPr>
          <a:xfrm>
            <a:off x="50831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44" name="Google Shape;244;p31"/>
          <p:cNvGraphicFramePr/>
          <p:nvPr/>
        </p:nvGraphicFramePr>
        <p:xfrm>
          <a:off x="503838" y="1049375"/>
          <a:ext cx="8108125" cy="2203675"/>
        </p:xfrm>
        <a:graphic>
          <a:graphicData uri="http://schemas.openxmlformats.org/drawingml/2006/table">
            <a:tbl>
              <a:tblPr>
                <a:noFill/>
                <a:tableStyleId>{DAA7AEDB-0027-4BCD-A69F-BDA36EBFAB3D}</a:tableStyleId>
              </a:tblPr>
              <a:tblGrid>
                <a:gridCol w="2443175">
                  <a:extLst>
                    <a:ext uri="{9D8B030D-6E8A-4147-A177-3AD203B41FA5}">
                      <a16:colId xmlns:a16="http://schemas.microsoft.com/office/drawing/2014/main" val="20000"/>
                    </a:ext>
                  </a:extLst>
                </a:gridCol>
                <a:gridCol w="1238725">
                  <a:extLst>
                    <a:ext uri="{9D8B030D-6E8A-4147-A177-3AD203B41FA5}">
                      <a16:colId xmlns:a16="http://schemas.microsoft.com/office/drawing/2014/main" val="20001"/>
                    </a:ext>
                  </a:extLst>
                </a:gridCol>
                <a:gridCol w="1182975">
                  <a:extLst>
                    <a:ext uri="{9D8B030D-6E8A-4147-A177-3AD203B41FA5}">
                      <a16:colId xmlns:a16="http://schemas.microsoft.com/office/drawing/2014/main" val="20002"/>
                    </a:ext>
                  </a:extLst>
                </a:gridCol>
                <a:gridCol w="1454950">
                  <a:extLst>
                    <a:ext uri="{9D8B030D-6E8A-4147-A177-3AD203B41FA5}">
                      <a16:colId xmlns:a16="http://schemas.microsoft.com/office/drawing/2014/main" val="20003"/>
                    </a:ext>
                  </a:extLst>
                </a:gridCol>
                <a:gridCol w="1788300">
                  <a:extLst>
                    <a:ext uri="{9D8B030D-6E8A-4147-A177-3AD203B41FA5}">
                      <a16:colId xmlns:a16="http://schemas.microsoft.com/office/drawing/2014/main" val="20004"/>
                    </a:ext>
                  </a:extLst>
                </a:gridCol>
              </a:tblGrid>
              <a:tr h="465875">
                <a:tc gridSpan="5">
                  <a:txBody>
                    <a:bodyPr/>
                    <a:lstStyle/>
                    <a:p>
                      <a:pPr marL="0" lvl="0" indent="0" algn="ctr" rtl="0">
                        <a:spcBef>
                          <a:spcPts val="0"/>
                        </a:spcBef>
                        <a:spcAft>
                          <a:spcPts val="0"/>
                        </a:spcAft>
                        <a:buNone/>
                      </a:pPr>
                      <a:r>
                        <a:rPr lang="en" sz="1700" b="1">
                          <a:latin typeface="Catamaran"/>
                          <a:ea typeface="Catamaran"/>
                          <a:cs typeface="Catamaran"/>
                          <a:sym typeface="Catamaran"/>
                        </a:rPr>
                        <a:t>Status (20 percent) - ACT, 2 or higher</a:t>
                      </a:r>
                      <a:endParaRPr sz="1700" b="1">
                        <a:latin typeface="Catamaran"/>
                        <a:ea typeface="Catamaran"/>
                        <a:cs typeface="Catamaran"/>
                        <a:sym typeface="Catamaran"/>
                      </a:endParaRPr>
                    </a:p>
                  </a:txBody>
                  <a:tcPr marL="91425" marR="91425" marT="91425" marB="91425" anchor="ctr">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0400">
                <a:tc>
                  <a:txBody>
                    <a:bodyPr/>
                    <a:lstStyle/>
                    <a:p>
                      <a:pPr marL="0" lvl="0" indent="0" algn="ctr" rtl="0">
                        <a:spcBef>
                          <a:spcPts val="0"/>
                        </a:spcBef>
                        <a:spcAft>
                          <a:spcPts val="0"/>
                        </a:spcAft>
                        <a:buNone/>
                      </a:pPr>
                      <a:r>
                        <a:rPr lang="en">
                          <a:latin typeface="Catamaran"/>
                          <a:ea typeface="Catamaran"/>
                          <a:cs typeface="Catamaran"/>
                          <a:sym typeface="Catamaran"/>
                        </a:rPr>
                        <a:t>Data Element</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a:ea typeface="Catamaran"/>
                          <a:cs typeface="Catamaran"/>
                          <a:sym typeface="Catamaran"/>
                        </a:rPr>
                        <a:t>Source</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a:ea typeface="Catamaran"/>
                          <a:cs typeface="Catamaran"/>
                          <a:sym typeface="Catamaran"/>
                        </a:rPr>
                        <a:t>Actual Score</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a:ea typeface="Catamaran"/>
                          <a:cs typeface="Catamaran"/>
                          <a:sym typeface="Catamaran"/>
                        </a:rPr>
                        <a:t>Assigned Rating</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a:ea typeface="Catamaran"/>
                          <a:cs typeface="Catamaran"/>
                          <a:sym typeface="Catamaran"/>
                        </a:rPr>
                        <a:t>Included Students</a:t>
                      </a:r>
                      <a:endParaRPr>
                        <a:latin typeface="Catamaran"/>
                        <a:ea typeface="Catamaran"/>
                        <a:cs typeface="Catamaran"/>
                        <a:sym typeface="Catamaran"/>
                      </a:endParaRPr>
                    </a:p>
                  </a:txBody>
                  <a:tcPr marL="91425" marR="91425" marT="91425" marB="91425" anchor="ctr">
                    <a:solidFill>
                      <a:srgbClr val="F3F3F3"/>
                    </a:solidFill>
                  </a:tcPr>
                </a:tc>
                <a:extLst>
                  <a:ext uri="{0D108BD9-81ED-4DB2-BD59-A6C34878D82A}">
                    <a16:rowId xmlns:a16="http://schemas.microsoft.com/office/drawing/2014/main" val="10001"/>
                  </a:ext>
                </a:extLst>
              </a:tr>
              <a:tr h="664900">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Math Pooled Average (10%)</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APF/ACT</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a:latin typeface="Catamaran"/>
                          <a:ea typeface="Catamaran"/>
                          <a:cs typeface="Catamaran"/>
                          <a:sym typeface="Catamaran"/>
                        </a:rPr>
                        <a:t>27.3%</a:t>
                      </a:r>
                      <a:endParaRPr>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b="1">
                          <a:solidFill>
                            <a:srgbClr val="FFFFFF"/>
                          </a:solidFill>
                          <a:latin typeface="Catamaran"/>
                          <a:ea typeface="Catamaran"/>
                          <a:cs typeface="Catamaran"/>
                          <a:sym typeface="Catamaran"/>
                        </a:rPr>
                        <a:t>APPROACHES</a:t>
                      </a:r>
                      <a:endParaRPr b="1">
                        <a:solidFill>
                          <a:srgbClr val="FFFFFF"/>
                        </a:solidFill>
                        <a:latin typeface="Catamaran"/>
                        <a:ea typeface="Catamaran"/>
                        <a:cs typeface="Catamaran"/>
                        <a:sym typeface="Catamaran"/>
                      </a:endParaRPr>
                    </a:p>
                  </a:txBody>
                  <a:tcPr marL="91425" marR="91425" marT="91425" marB="91425" anchor="ctr">
                    <a:solidFill>
                      <a:srgbClr val="F1C232"/>
                    </a:solidFill>
                  </a:tcPr>
                </a:tc>
                <a:tc rowSpan="2">
                  <a:txBody>
                    <a:bodyPr/>
                    <a:lstStyle/>
                    <a:p>
                      <a:pPr marL="0" lvl="0" indent="0" algn="ctr" rtl="0">
                        <a:spcBef>
                          <a:spcPts val="0"/>
                        </a:spcBef>
                        <a:spcAft>
                          <a:spcPts val="0"/>
                        </a:spcAft>
                        <a:buNone/>
                      </a:pPr>
                      <a:r>
                        <a:rPr lang="en">
                          <a:latin typeface="Catamaran"/>
                          <a:ea typeface="Catamaran"/>
                          <a:cs typeface="Catamaran"/>
                          <a:sym typeface="Catamaran"/>
                        </a:rPr>
                        <a:t>Includes any students enrolled 30+ days, which varies from the NSPF range of 90+ days.</a:t>
                      </a:r>
                      <a:endParaRPr>
                        <a:latin typeface="Catamaran"/>
                        <a:ea typeface="Catamaran"/>
                        <a:cs typeface="Catamaran"/>
                        <a:sym typeface="Catamaran"/>
                      </a:endParaRPr>
                    </a:p>
                  </a:txBody>
                  <a:tcPr marL="91425" marR="91425" marT="91425" marB="91425" anchor="ctr"/>
                </a:tc>
                <a:extLst>
                  <a:ext uri="{0D108BD9-81ED-4DB2-BD59-A6C34878D82A}">
                    <a16:rowId xmlns:a16="http://schemas.microsoft.com/office/drawing/2014/main" val="10002"/>
                  </a:ext>
                </a:extLst>
              </a:tr>
              <a:tr h="652500">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ELA Pooled Average (10%)</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APF/ACT</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a:latin typeface="Catamaran"/>
                          <a:ea typeface="Catamaran"/>
                          <a:cs typeface="Catamaran"/>
                          <a:sym typeface="Catamaran"/>
                        </a:rPr>
                        <a:t>45.9%</a:t>
                      </a:r>
                      <a:endParaRPr>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b="1">
                          <a:solidFill>
                            <a:srgbClr val="FFFFFF"/>
                          </a:solidFill>
                          <a:latin typeface="Catamaran"/>
                          <a:ea typeface="Catamaran"/>
                          <a:cs typeface="Catamaran"/>
                          <a:sym typeface="Catamaran"/>
                        </a:rPr>
                        <a:t>ADEQUATE</a:t>
                      </a:r>
                      <a:endParaRPr b="1">
                        <a:solidFill>
                          <a:srgbClr val="FFFFFF"/>
                        </a:solidFill>
                        <a:latin typeface="Catamaran"/>
                        <a:ea typeface="Catamaran"/>
                        <a:cs typeface="Catamaran"/>
                        <a:sym typeface="Catamaran"/>
                      </a:endParaRPr>
                    </a:p>
                  </a:txBody>
                  <a:tcPr marL="91425" marR="91425" marT="91425" marB="91425" anchor="ctr">
                    <a:solidFill>
                      <a:srgbClr val="6AA84F"/>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250" name="Google Shape;250;p32"/>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a:off x="7443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6094"/>
              </a:solidFill>
            </a:endParaRPr>
          </a:p>
        </p:txBody>
      </p:sp>
      <p:sp>
        <p:nvSpPr>
          <p:cNvPr id="252" name="Google Shape;252;p32"/>
          <p:cNvSpPr txBox="1">
            <a:spLocks noGrp="1"/>
          </p:cNvSpPr>
          <p:nvPr>
            <p:ph type="title"/>
          </p:nvPr>
        </p:nvSpPr>
        <p:spPr>
          <a:xfrm>
            <a:off x="297600" y="1683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sz="2900" b="1">
                <a:solidFill>
                  <a:srgbClr val="0B5885"/>
                </a:solidFill>
                <a:latin typeface="Catamaran"/>
                <a:ea typeface="Catamaran"/>
                <a:cs typeface="Catamaran"/>
                <a:sym typeface="Catamaran"/>
              </a:rPr>
              <a:t>BANV APF: College &amp; Career Readiness</a:t>
            </a:r>
            <a:endParaRPr sz="1920" b="1">
              <a:solidFill>
                <a:srgbClr val="0B5885"/>
              </a:solidFill>
              <a:latin typeface="Catamaran"/>
              <a:ea typeface="Catamaran"/>
              <a:cs typeface="Catamaran"/>
              <a:sym typeface="Catamaran"/>
            </a:endParaRPr>
          </a:p>
          <a:p>
            <a:pPr marL="0" lvl="0" indent="0" algn="l" rtl="0">
              <a:spcBef>
                <a:spcPts val="0"/>
              </a:spcBef>
              <a:spcAft>
                <a:spcPts val="0"/>
              </a:spcAft>
              <a:buSzPts val="990"/>
              <a:buNone/>
            </a:pPr>
            <a:endParaRPr sz="2820" b="1" u="sng">
              <a:solidFill>
                <a:srgbClr val="0B5885"/>
              </a:solidFill>
              <a:latin typeface="Catamaran"/>
              <a:ea typeface="Catamaran"/>
              <a:cs typeface="Catamaran"/>
              <a:sym typeface="Catamaran"/>
            </a:endParaRPr>
          </a:p>
        </p:txBody>
      </p:sp>
      <p:pic>
        <p:nvPicPr>
          <p:cNvPr id="253" name="Google Shape;253;p32"/>
          <p:cNvPicPr preferRelativeResize="0"/>
          <p:nvPr/>
        </p:nvPicPr>
        <p:blipFill>
          <a:blip r:embed="rId3">
            <a:alphaModFix/>
          </a:blip>
          <a:stretch>
            <a:fillRect/>
          </a:stretch>
        </p:blipFill>
        <p:spPr>
          <a:xfrm>
            <a:off x="4185750" y="4181625"/>
            <a:ext cx="753350" cy="723250"/>
          </a:xfrm>
          <a:prstGeom prst="rect">
            <a:avLst/>
          </a:prstGeom>
          <a:noFill/>
          <a:ln>
            <a:noFill/>
          </a:ln>
        </p:spPr>
      </p:pic>
      <p:sp>
        <p:nvSpPr>
          <p:cNvPr id="254" name="Google Shape;254;p32"/>
          <p:cNvSpPr/>
          <p:nvPr/>
        </p:nvSpPr>
        <p:spPr>
          <a:xfrm>
            <a:off x="50831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55" name="Google Shape;255;p32"/>
          <p:cNvGraphicFramePr/>
          <p:nvPr/>
        </p:nvGraphicFramePr>
        <p:xfrm>
          <a:off x="503838" y="872200"/>
          <a:ext cx="8046700" cy="2788110"/>
        </p:xfrm>
        <a:graphic>
          <a:graphicData uri="http://schemas.openxmlformats.org/drawingml/2006/table">
            <a:tbl>
              <a:tblPr>
                <a:noFill/>
                <a:tableStyleId>{DAA7AEDB-0027-4BCD-A69F-BDA36EBFAB3D}</a:tableStyleId>
              </a:tblPr>
              <a:tblGrid>
                <a:gridCol w="2544450">
                  <a:extLst>
                    <a:ext uri="{9D8B030D-6E8A-4147-A177-3AD203B41FA5}">
                      <a16:colId xmlns:a16="http://schemas.microsoft.com/office/drawing/2014/main" val="20000"/>
                    </a:ext>
                  </a:extLst>
                </a:gridCol>
                <a:gridCol w="1335050">
                  <a:extLst>
                    <a:ext uri="{9D8B030D-6E8A-4147-A177-3AD203B41FA5}">
                      <a16:colId xmlns:a16="http://schemas.microsoft.com/office/drawing/2014/main" val="20001"/>
                    </a:ext>
                  </a:extLst>
                </a:gridCol>
                <a:gridCol w="1236450">
                  <a:extLst>
                    <a:ext uri="{9D8B030D-6E8A-4147-A177-3AD203B41FA5}">
                      <a16:colId xmlns:a16="http://schemas.microsoft.com/office/drawing/2014/main" val="20002"/>
                    </a:ext>
                  </a:extLst>
                </a:gridCol>
                <a:gridCol w="1465375">
                  <a:extLst>
                    <a:ext uri="{9D8B030D-6E8A-4147-A177-3AD203B41FA5}">
                      <a16:colId xmlns:a16="http://schemas.microsoft.com/office/drawing/2014/main" val="20003"/>
                    </a:ext>
                  </a:extLst>
                </a:gridCol>
                <a:gridCol w="1465375">
                  <a:extLst>
                    <a:ext uri="{9D8B030D-6E8A-4147-A177-3AD203B41FA5}">
                      <a16:colId xmlns:a16="http://schemas.microsoft.com/office/drawing/2014/main" val="20004"/>
                    </a:ext>
                  </a:extLst>
                </a:gridCol>
              </a:tblGrid>
              <a:tr h="412150">
                <a:tc gridSpan="5">
                  <a:txBody>
                    <a:bodyPr/>
                    <a:lstStyle/>
                    <a:p>
                      <a:pPr marL="0" lvl="0" indent="0" algn="ctr" rtl="0">
                        <a:spcBef>
                          <a:spcPts val="0"/>
                        </a:spcBef>
                        <a:spcAft>
                          <a:spcPts val="0"/>
                        </a:spcAft>
                        <a:buNone/>
                      </a:pPr>
                      <a:r>
                        <a:rPr lang="en" sz="1700" b="1">
                          <a:latin typeface="Catamaran"/>
                          <a:ea typeface="Catamaran"/>
                          <a:cs typeface="Catamaran"/>
                          <a:sym typeface="Catamaran"/>
                        </a:rPr>
                        <a:t>College and Career Readiness (40 percent)</a:t>
                      </a:r>
                      <a:endParaRPr sz="1700" b="1">
                        <a:latin typeface="Catamaran"/>
                        <a:ea typeface="Catamaran"/>
                        <a:cs typeface="Catamaran"/>
                        <a:sym typeface="Catamaran"/>
                      </a:endParaRPr>
                    </a:p>
                  </a:txBody>
                  <a:tcPr marL="91425" marR="91425" marT="91425" marB="91425" anchor="ctr">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9500">
                <a:tc>
                  <a:txBody>
                    <a:bodyPr/>
                    <a:lstStyle/>
                    <a:p>
                      <a:pPr marL="0" lvl="0" indent="0" algn="ctr" rtl="0">
                        <a:spcBef>
                          <a:spcPts val="0"/>
                        </a:spcBef>
                        <a:spcAft>
                          <a:spcPts val="0"/>
                        </a:spcAft>
                        <a:buNone/>
                      </a:pPr>
                      <a:r>
                        <a:rPr lang="en">
                          <a:latin typeface="Catamaran"/>
                          <a:ea typeface="Catamaran"/>
                          <a:cs typeface="Catamaran"/>
                          <a:sym typeface="Catamaran"/>
                        </a:rPr>
                        <a:t>Data Element</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a:ea typeface="Catamaran"/>
                          <a:cs typeface="Catamaran"/>
                          <a:sym typeface="Catamaran"/>
                        </a:rPr>
                        <a:t>Source</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a:ea typeface="Catamaran"/>
                          <a:cs typeface="Catamaran"/>
                          <a:sym typeface="Catamaran"/>
                        </a:rPr>
                        <a:t>Actual Score</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a:ea typeface="Catamaran"/>
                          <a:cs typeface="Catamaran"/>
                          <a:sym typeface="Catamaran"/>
                        </a:rPr>
                        <a:t>Assigned Rating</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Clr>
                          <a:schemeClr val="dk1"/>
                        </a:buClr>
                        <a:buSzPts val="1100"/>
                        <a:buFont typeface="Arial"/>
                        <a:buNone/>
                      </a:pPr>
                      <a:r>
                        <a:rPr lang="en" sz="1200">
                          <a:solidFill>
                            <a:schemeClr val="dk1"/>
                          </a:solidFill>
                          <a:latin typeface="Catamaran"/>
                          <a:ea typeface="Catamaran"/>
                          <a:cs typeface="Catamaran"/>
                          <a:sym typeface="Catamaran"/>
                        </a:rPr>
                        <a:t>Included Students</a:t>
                      </a:r>
                      <a:endParaRPr sz="1200">
                        <a:latin typeface="Catamaran"/>
                        <a:ea typeface="Catamaran"/>
                        <a:cs typeface="Catamaran"/>
                        <a:sym typeface="Catamaran"/>
                      </a:endParaRPr>
                    </a:p>
                  </a:txBody>
                  <a:tcPr marL="91425" marR="91425" marT="91425" marB="91425" anchor="ctr">
                    <a:solidFill>
                      <a:srgbClr val="F3F3F3"/>
                    </a:solidFill>
                  </a:tcPr>
                </a:tc>
                <a:extLst>
                  <a:ext uri="{0D108BD9-81ED-4DB2-BD59-A6C34878D82A}">
                    <a16:rowId xmlns:a16="http://schemas.microsoft.com/office/drawing/2014/main" val="10001"/>
                  </a:ext>
                </a:extLst>
              </a:tr>
              <a:tr h="495125">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Credit Earning Rate (20%)</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APF/IC</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a:latin typeface="Catamaran"/>
                          <a:ea typeface="Catamaran"/>
                          <a:cs typeface="Catamaran"/>
                          <a:sym typeface="Catamaran"/>
                        </a:rPr>
                        <a:t>76.8%</a:t>
                      </a:r>
                      <a:endParaRPr>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b="1">
                          <a:solidFill>
                            <a:srgbClr val="FFFFFF"/>
                          </a:solidFill>
                          <a:latin typeface="Catamaran"/>
                          <a:ea typeface="Catamaran"/>
                          <a:cs typeface="Catamaran"/>
                          <a:sym typeface="Catamaran"/>
                        </a:rPr>
                        <a:t>EXCEEDS</a:t>
                      </a:r>
                      <a:endParaRPr b="1">
                        <a:solidFill>
                          <a:srgbClr val="FFFFFF"/>
                        </a:solidFill>
                        <a:latin typeface="Catamaran"/>
                        <a:ea typeface="Catamaran"/>
                        <a:cs typeface="Catamaran"/>
                        <a:sym typeface="Catamaran"/>
                      </a:endParaRPr>
                    </a:p>
                  </a:txBody>
                  <a:tcPr marL="91425" marR="91425" marT="91425" marB="91425" anchor="ctr">
                    <a:solidFill>
                      <a:srgbClr val="3C78D8"/>
                    </a:solidFill>
                  </a:tcPr>
                </a:tc>
                <a:tc>
                  <a:txBody>
                    <a:bodyPr/>
                    <a:lstStyle/>
                    <a:p>
                      <a:pPr marL="0" lvl="0" indent="0" algn="ctr" rtl="0">
                        <a:spcBef>
                          <a:spcPts val="0"/>
                        </a:spcBef>
                        <a:spcAft>
                          <a:spcPts val="0"/>
                        </a:spcAft>
                        <a:buNone/>
                      </a:pPr>
                      <a:r>
                        <a:rPr lang="en" sz="1200">
                          <a:solidFill>
                            <a:schemeClr val="dk1"/>
                          </a:solidFill>
                          <a:latin typeface="Catamaran"/>
                          <a:ea typeface="Catamaran"/>
                          <a:cs typeface="Catamaran"/>
                          <a:sym typeface="Catamaran"/>
                        </a:rPr>
                        <a:t>Includes all students</a:t>
                      </a:r>
                      <a:endParaRPr sz="1200">
                        <a:solidFill>
                          <a:schemeClr val="dk1"/>
                        </a:solidFill>
                        <a:latin typeface="Catamaran"/>
                        <a:ea typeface="Catamaran"/>
                        <a:cs typeface="Catamaran"/>
                        <a:sym typeface="Catamaran"/>
                      </a:endParaRPr>
                    </a:p>
                  </a:txBody>
                  <a:tcPr marL="91425" marR="91425" marT="91425" marB="91425" anchor="ctr"/>
                </a:tc>
                <a:extLst>
                  <a:ext uri="{0D108BD9-81ED-4DB2-BD59-A6C34878D82A}">
                    <a16:rowId xmlns:a16="http://schemas.microsoft.com/office/drawing/2014/main" val="10002"/>
                  </a:ext>
                </a:extLst>
              </a:tr>
              <a:tr h="511650">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Transition Success (15%)</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IC/Momentum</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a:latin typeface="Catamaran"/>
                          <a:ea typeface="Catamaran"/>
                          <a:cs typeface="Catamaran"/>
                          <a:sym typeface="Catamaran"/>
                        </a:rPr>
                        <a:t>87.5%</a:t>
                      </a:r>
                      <a:endParaRPr>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b="1">
                          <a:solidFill>
                            <a:srgbClr val="FFFFFF"/>
                          </a:solidFill>
                          <a:latin typeface="Catamaran"/>
                          <a:ea typeface="Catamaran"/>
                          <a:cs typeface="Catamaran"/>
                          <a:sym typeface="Catamaran"/>
                        </a:rPr>
                        <a:t>EXCEEDS</a:t>
                      </a:r>
                      <a:endParaRPr b="1">
                        <a:solidFill>
                          <a:srgbClr val="FFFFFF"/>
                        </a:solidFill>
                        <a:latin typeface="Catamaran"/>
                        <a:ea typeface="Catamaran"/>
                        <a:cs typeface="Catamaran"/>
                        <a:sym typeface="Catamaran"/>
                      </a:endParaRPr>
                    </a:p>
                  </a:txBody>
                  <a:tcPr marL="91425" marR="91425" marT="91425" marB="91425" anchor="ctr">
                    <a:solidFill>
                      <a:srgbClr val="3C78D8"/>
                    </a:solidFill>
                  </a:tcPr>
                </a:tc>
                <a:tc>
                  <a:txBody>
                    <a:bodyPr/>
                    <a:lstStyle/>
                    <a:p>
                      <a:pPr marL="0" lvl="0" indent="0" algn="ctr" rtl="0">
                        <a:spcBef>
                          <a:spcPts val="0"/>
                        </a:spcBef>
                        <a:spcAft>
                          <a:spcPts val="0"/>
                        </a:spcAft>
                        <a:buNone/>
                      </a:pPr>
                      <a:r>
                        <a:rPr lang="en" sz="1200">
                          <a:solidFill>
                            <a:schemeClr val="dk1"/>
                          </a:solidFill>
                          <a:latin typeface="Catamaran"/>
                          <a:ea typeface="Catamaran"/>
                          <a:cs typeface="Catamaran"/>
                          <a:sym typeface="Catamaran"/>
                        </a:rPr>
                        <a:t>Includes students enrolled 91+ days</a:t>
                      </a:r>
                      <a:endParaRPr sz="1200">
                        <a:solidFill>
                          <a:schemeClr val="dk1"/>
                        </a:solidFill>
                        <a:latin typeface="Catamaran"/>
                        <a:ea typeface="Catamaran"/>
                        <a:cs typeface="Catamaran"/>
                        <a:sym typeface="Catamaran"/>
                      </a:endParaRPr>
                    </a:p>
                  </a:txBody>
                  <a:tcPr marL="91425" marR="91425" marT="91425" marB="91425" anchor="ctr"/>
                </a:tc>
                <a:extLst>
                  <a:ext uri="{0D108BD9-81ED-4DB2-BD59-A6C34878D82A}">
                    <a16:rowId xmlns:a16="http://schemas.microsoft.com/office/drawing/2014/main" val="10003"/>
                  </a:ext>
                </a:extLst>
              </a:tr>
              <a:tr h="852750">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Graduation Attainment (5%)</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APF/IC</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a:latin typeface="Catamaran"/>
                          <a:ea typeface="Catamaran"/>
                          <a:cs typeface="Catamaran"/>
                          <a:sym typeface="Catamaran"/>
                        </a:rPr>
                        <a:t>4.6 </a:t>
                      </a:r>
                      <a:r>
                        <a:rPr lang="en" sz="1000">
                          <a:latin typeface="Catamaran"/>
                          <a:ea typeface="Catamaran"/>
                          <a:cs typeface="Catamaran"/>
                          <a:sym typeface="Catamaran"/>
                        </a:rPr>
                        <a:t>(out of 10)</a:t>
                      </a:r>
                      <a:endParaRPr sz="1000">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b="1">
                          <a:solidFill>
                            <a:srgbClr val="FFFFFF"/>
                          </a:solidFill>
                          <a:latin typeface="Catamaran"/>
                          <a:ea typeface="Catamaran"/>
                          <a:cs typeface="Catamaran"/>
                          <a:sym typeface="Catamaran"/>
                        </a:rPr>
                        <a:t>ADEQUATE</a:t>
                      </a:r>
                      <a:endParaRPr b="1">
                        <a:solidFill>
                          <a:srgbClr val="FFFFFF"/>
                        </a:solidFill>
                        <a:latin typeface="Catamaran"/>
                        <a:ea typeface="Catamaran"/>
                        <a:cs typeface="Catamaran"/>
                        <a:sym typeface="Catamaran"/>
                      </a:endParaRPr>
                    </a:p>
                  </a:txBody>
                  <a:tcPr marL="91425" marR="91425" marT="91425" marB="91425" anchor="ctr">
                    <a:solidFill>
                      <a:srgbClr val="6AA84F"/>
                    </a:solidFill>
                  </a:tcPr>
                </a:tc>
                <a:tc>
                  <a:txBody>
                    <a:bodyPr/>
                    <a:lstStyle/>
                    <a:p>
                      <a:pPr marL="0" lvl="0" indent="0" algn="ctr" rtl="0">
                        <a:spcBef>
                          <a:spcPts val="0"/>
                        </a:spcBef>
                        <a:spcAft>
                          <a:spcPts val="0"/>
                        </a:spcAft>
                        <a:buNone/>
                      </a:pPr>
                      <a:r>
                        <a:rPr lang="en" sz="1200">
                          <a:solidFill>
                            <a:schemeClr val="dk1"/>
                          </a:solidFill>
                          <a:latin typeface="Catamaran"/>
                          <a:ea typeface="Catamaran"/>
                          <a:cs typeface="Catamaran"/>
                          <a:sym typeface="Catamaran"/>
                        </a:rPr>
                        <a:t>Includes all students with non-neutral status codes</a:t>
                      </a:r>
                      <a:endParaRPr sz="1200">
                        <a:solidFill>
                          <a:schemeClr val="dk1"/>
                        </a:solidFill>
                        <a:latin typeface="Catamaran"/>
                        <a:ea typeface="Catamaran"/>
                        <a:cs typeface="Catamaran"/>
                        <a:sym typeface="Catamaran"/>
                      </a:endParaRPr>
                    </a:p>
                  </a:txBody>
                  <a:tcPr marL="91425" marR="91425" marT="91425" marB="914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261" name="Google Shape;261;p33"/>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3"/>
          <p:cNvSpPr/>
          <p:nvPr/>
        </p:nvSpPr>
        <p:spPr>
          <a:xfrm>
            <a:off x="7443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6094"/>
              </a:solidFill>
            </a:endParaRPr>
          </a:p>
        </p:txBody>
      </p:sp>
      <p:sp>
        <p:nvSpPr>
          <p:cNvPr id="263" name="Google Shape;263;p33"/>
          <p:cNvSpPr txBox="1">
            <a:spLocks noGrp="1"/>
          </p:cNvSpPr>
          <p:nvPr>
            <p:ph type="title"/>
          </p:nvPr>
        </p:nvSpPr>
        <p:spPr>
          <a:xfrm>
            <a:off x="297588" y="149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b="1">
                <a:solidFill>
                  <a:srgbClr val="0B5885"/>
                </a:solidFill>
                <a:latin typeface="Catamaran"/>
                <a:ea typeface="Catamaran"/>
                <a:cs typeface="Catamaran"/>
                <a:sym typeface="Catamaran"/>
              </a:rPr>
              <a:t>BANV APF: Student Engagement</a:t>
            </a:r>
            <a:endParaRPr b="1">
              <a:solidFill>
                <a:srgbClr val="0B5885"/>
              </a:solidFill>
              <a:latin typeface="Catamaran"/>
              <a:ea typeface="Catamaran"/>
              <a:cs typeface="Catamaran"/>
              <a:sym typeface="Catamaran"/>
            </a:endParaRPr>
          </a:p>
          <a:p>
            <a:pPr marL="0" lvl="0" indent="0" algn="l" rtl="0">
              <a:spcBef>
                <a:spcPts val="0"/>
              </a:spcBef>
              <a:spcAft>
                <a:spcPts val="0"/>
              </a:spcAft>
              <a:buSzPts val="990"/>
              <a:buNone/>
            </a:pPr>
            <a:endParaRPr sz="2820" b="1" u="sng">
              <a:solidFill>
                <a:srgbClr val="0B5885"/>
              </a:solidFill>
              <a:latin typeface="Catamaran"/>
              <a:ea typeface="Catamaran"/>
              <a:cs typeface="Catamaran"/>
              <a:sym typeface="Catamaran"/>
            </a:endParaRPr>
          </a:p>
        </p:txBody>
      </p:sp>
      <p:pic>
        <p:nvPicPr>
          <p:cNvPr id="264" name="Google Shape;264;p33"/>
          <p:cNvPicPr preferRelativeResize="0"/>
          <p:nvPr/>
        </p:nvPicPr>
        <p:blipFill>
          <a:blip r:embed="rId3">
            <a:alphaModFix/>
          </a:blip>
          <a:stretch>
            <a:fillRect/>
          </a:stretch>
        </p:blipFill>
        <p:spPr>
          <a:xfrm>
            <a:off x="4185750" y="4181625"/>
            <a:ext cx="753350" cy="723250"/>
          </a:xfrm>
          <a:prstGeom prst="rect">
            <a:avLst/>
          </a:prstGeom>
          <a:noFill/>
          <a:ln>
            <a:noFill/>
          </a:ln>
        </p:spPr>
      </p:pic>
      <p:sp>
        <p:nvSpPr>
          <p:cNvPr id="265" name="Google Shape;265;p33"/>
          <p:cNvSpPr/>
          <p:nvPr/>
        </p:nvSpPr>
        <p:spPr>
          <a:xfrm>
            <a:off x="50831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66" name="Google Shape;266;p33"/>
          <p:cNvGraphicFramePr/>
          <p:nvPr/>
        </p:nvGraphicFramePr>
        <p:xfrm>
          <a:off x="427625" y="890963"/>
          <a:ext cx="8110725" cy="2300245"/>
        </p:xfrm>
        <a:graphic>
          <a:graphicData uri="http://schemas.openxmlformats.org/drawingml/2006/table">
            <a:tbl>
              <a:tblPr>
                <a:noFill/>
                <a:tableStyleId>{DAA7AEDB-0027-4BCD-A69F-BDA36EBFAB3D}</a:tableStyleId>
              </a:tblPr>
              <a:tblGrid>
                <a:gridCol w="2328950">
                  <a:extLst>
                    <a:ext uri="{9D8B030D-6E8A-4147-A177-3AD203B41FA5}">
                      <a16:colId xmlns:a16="http://schemas.microsoft.com/office/drawing/2014/main" val="20000"/>
                    </a:ext>
                  </a:extLst>
                </a:gridCol>
                <a:gridCol w="1448525">
                  <a:extLst>
                    <a:ext uri="{9D8B030D-6E8A-4147-A177-3AD203B41FA5}">
                      <a16:colId xmlns:a16="http://schemas.microsoft.com/office/drawing/2014/main" val="20001"/>
                    </a:ext>
                  </a:extLst>
                </a:gridCol>
                <a:gridCol w="1277050">
                  <a:extLst>
                    <a:ext uri="{9D8B030D-6E8A-4147-A177-3AD203B41FA5}">
                      <a16:colId xmlns:a16="http://schemas.microsoft.com/office/drawing/2014/main" val="20002"/>
                    </a:ext>
                  </a:extLst>
                </a:gridCol>
                <a:gridCol w="1528100">
                  <a:extLst>
                    <a:ext uri="{9D8B030D-6E8A-4147-A177-3AD203B41FA5}">
                      <a16:colId xmlns:a16="http://schemas.microsoft.com/office/drawing/2014/main" val="20003"/>
                    </a:ext>
                  </a:extLst>
                </a:gridCol>
                <a:gridCol w="1528100">
                  <a:extLst>
                    <a:ext uri="{9D8B030D-6E8A-4147-A177-3AD203B41FA5}">
                      <a16:colId xmlns:a16="http://schemas.microsoft.com/office/drawing/2014/main" val="20004"/>
                    </a:ext>
                  </a:extLst>
                </a:gridCol>
              </a:tblGrid>
              <a:tr h="438150">
                <a:tc gridSpan="5">
                  <a:txBody>
                    <a:bodyPr/>
                    <a:lstStyle/>
                    <a:p>
                      <a:pPr marL="0" lvl="0" indent="0" algn="ctr" rtl="0">
                        <a:spcBef>
                          <a:spcPts val="0"/>
                        </a:spcBef>
                        <a:spcAft>
                          <a:spcPts val="0"/>
                        </a:spcAft>
                        <a:buNone/>
                      </a:pPr>
                      <a:r>
                        <a:rPr lang="en" sz="1700" b="1">
                          <a:latin typeface="Catamaran"/>
                          <a:ea typeface="Catamaran"/>
                          <a:cs typeface="Catamaran"/>
                          <a:sym typeface="Catamaran"/>
                        </a:rPr>
                        <a:t>Student Engagement (10 percent)</a:t>
                      </a:r>
                      <a:endParaRPr sz="1700" b="1">
                        <a:latin typeface="Catamaran"/>
                        <a:ea typeface="Catamaran"/>
                        <a:cs typeface="Catamaran"/>
                        <a:sym typeface="Catamaran"/>
                      </a:endParaRPr>
                    </a:p>
                  </a:txBody>
                  <a:tcPr marL="91425" marR="91425" marT="91425" marB="91425" anchor="ctr">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800">
                <a:tc>
                  <a:txBody>
                    <a:bodyPr/>
                    <a:lstStyle/>
                    <a:p>
                      <a:pPr marL="0" lvl="0" indent="0" algn="ctr" rtl="0">
                        <a:spcBef>
                          <a:spcPts val="0"/>
                        </a:spcBef>
                        <a:spcAft>
                          <a:spcPts val="0"/>
                        </a:spcAft>
                        <a:buNone/>
                      </a:pPr>
                      <a:r>
                        <a:rPr lang="en">
                          <a:latin typeface="Catamaran Medium"/>
                          <a:ea typeface="Catamaran Medium"/>
                          <a:cs typeface="Catamaran Medium"/>
                          <a:sym typeface="Catamaran Medium"/>
                        </a:rPr>
                        <a:t>Data Element</a:t>
                      </a:r>
                      <a:endParaRPr>
                        <a:latin typeface="Catamaran Medium"/>
                        <a:ea typeface="Catamaran Medium"/>
                        <a:cs typeface="Catamaran Medium"/>
                        <a:sym typeface="Catamaran Medium"/>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Medium"/>
                          <a:ea typeface="Catamaran Medium"/>
                          <a:cs typeface="Catamaran Medium"/>
                          <a:sym typeface="Catamaran Medium"/>
                        </a:rPr>
                        <a:t>Source</a:t>
                      </a:r>
                      <a:endParaRPr>
                        <a:latin typeface="Catamaran Medium"/>
                        <a:ea typeface="Catamaran Medium"/>
                        <a:cs typeface="Catamaran Medium"/>
                        <a:sym typeface="Catamaran Medium"/>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Medium"/>
                          <a:ea typeface="Catamaran Medium"/>
                          <a:cs typeface="Catamaran Medium"/>
                          <a:sym typeface="Catamaran Medium"/>
                        </a:rPr>
                        <a:t>Actual Score</a:t>
                      </a:r>
                      <a:endParaRPr>
                        <a:latin typeface="Catamaran Medium"/>
                        <a:ea typeface="Catamaran Medium"/>
                        <a:cs typeface="Catamaran Medium"/>
                        <a:sym typeface="Catamaran Medium"/>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latin typeface="Catamaran Medium"/>
                          <a:ea typeface="Catamaran Medium"/>
                          <a:cs typeface="Catamaran Medium"/>
                          <a:sym typeface="Catamaran Medium"/>
                        </a:rPr>
                        <a:t>Assigned Rating</a:t>
                      </a:r>
                      <a:endParaRPr>
                        <a:latin typeface="Catamaran Medium"/>
                        <a:ea typeface="Catamaran Medium"/>
                        <a:cs typeface="Catamaran Medium"/>
                        <a:sym typeface="Catamaran Medium"/>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a:solidFill>
                            <a:schemeClr val="dk1"/>
                          </a:solidFill>
                          <a:latin typeface="Catamaran Medium"/>
                          <a:ea typeface="Catamaran Medium"/>
                          <a:cs typeface="Catamaran Medium"/>
                          <a:sym typeface="Catamaran Medium"/>
                        </a:rPr>
                        <a:t>Includes Students</a:t>
                      </a:r>
                      <a:endParaRPr>
                        <a:latin typeface="Catamaran Medium"/>
                        <a:ea typeface="Catamaran Medium"/>
                        <a:cs typeface="Catamaran Medium"/>
                        <a:sym typeface="Catamaran Medium"/>
                      </a:endParaRPr>
                    </a:p>
                  </a:txBody>
                  <a:tcPr marL="91425" marR="91425" marT="91425" marB="91425" anchor="ctr">
                    <a:solidFill>
                      <a:srgbClr val="F3F3F3"/>
                    </a:solidFill>
                  </a:tcPr>
                </a:tc>
                <a:extLst>
                  <a:ext uri="{0D108BD9-81ED-4DB2-BD59-A6C34878D82A}">
                    <a16:rowId xmlns:a16="http://schemas.microsoft.com/office/drawing/2014/main" val="10001"/>
                  </a:ext>
                </a:extLst>
              </a:tr>
              <a:tr h="639175">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Chronic Absenteeism (5%)</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NSPF/IC</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a:latin typeface="Catamaran"/>
                          <a:ea typeface="Catamaran"/>
                          <a:cs typeface="Catamaran"/>
                          <a:sym typeface="Catamaran"/>
                        </a:rPr>
                        <a:t>44.9%</a:t>
                      </a:r>
                      <a:endParaRPr>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b="1">
                          <a:solidFill>
                            <a:srgbClr val="FFFFFF"/>
                          </a:solidFill>
                          <a:latin typeface="Catamaran"/>
                          <a:ea typeface="Catamaran"/>
                          <a:cs typeface="Catamaran"/>
                          <a:sym typeface="Catamaran"/>
                        </a:rPr>
                        <a:t>CRITICAL</a:t>
                      </a:r>
                      <a:endParaRPr b="1">
                        <a:solidFill>
                          <a:srgbClr val="FFFFFF"/>
                        </a:solidFill>
                        <a:latin typeface="Catamaran"/>
                        <a:ea typeface="Catamaran"/>
                        <a:cs typeface="Catamaran"/>
                        <a:sym typeface="Catamaran"/>
                      </a:endParaRPr>
                    </a:p>
                  </a:txBody>
                  <a:tcPr marL="91425" marR="91425" marT="91425" marB="91425" anchor="ctr">
                    <a:solidFill>
                      <a:srgbClr val="CC0000"/>
                    </a:solidFill>
                  </a:tcPr>
                </a:tc>
                <a:tc>
                  <a:txBody>
                    <a:bodyPr/>
                    <a:lstStyle/>
                    <a:p>
                      <a:pPr marL="0" lvl="0" indent="0" algn="ctr" rtl="0">
                        <a:spcBef>
                          <a:spcPts val="0"/>
                        </a:spcBef>
                        <a:spcAft>
                          <a:spcPts val="0"/>
                        </a:spcAft>
                        <a:buNone/>
                      </a:pPr>
                      <a:r>
                        <a:rPr lang="en">
                          <a:solidFill>
                            <a:schemeClr val="dk1"/>
                          </a:solidFill>
                          <a:latin typeface="Catamaran"/>
                          <a:ea typeface="Catamaran"/>
                          <a:cs typeface="Catamaran"/>
                          <a:sym typeface="Catamaran"/>
                        </a:rPr>
                        <a:t>Includes all students</a:t>
                      </a:r>
                      <a:endParaRPr>
                        <a:solidFill>
                          <a:schemeClr val="dk1"/>
                        </a:solidFill>
                        <a:latin typeface="Catamaran"/>
                        <a:ea typeface="Catamaran"/>
                        <a:cs typeface="Catamaran"/>
                        <a:sym typeface="Catamaran"/>
                      </a:endParaRPr>
                    </a:p>
                  </a:txBody>
                  <a:tcPr marL="91425" marR="91425" marT="91425" marB="91425" anchor="ctr"/>
                </a:tc>
                <a:extLst>
                  <a:ext uri="{0D108BD9-81ED-4DB2-BD59-A6C34878D82A}">
                    <a16:rowId xmlns:a16="http://schemas.microsoft.com/office/drawing/2014/main" val="10002"/>
                  </a:ext>
                </a:extLst>
              </a:tr>
              <a:tr h="815875">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Retention Rate (5%)</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IC/Momentum</a:t>
                      </a:r>
                      <a:endParaRPr>
                        <a:solidFill>
                          <a:schemeClr val="dk1"/>
                        </a:solidFill>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a:latin typeface="Catamaran"/>
                          <a:ea typeface="Catamaran"/>
                          <a:cs typeface="Catamaran"/>
                          <a:sym typeface="Catamaran"/>
                        </a:rPr>
                        <a:t>70.4%</a:t>
                      </a:r>
                      <a:endParaRPr>
                        <a:latin typeface="Catamaran"/>
                        <a:ea typeface="Catamaran"/>
                        <a:cs typeface="Catamaran"/>
                        <a:sym typeface="Catamaran"/>
                      </a:endParaRPr>
                    </a:p>
                  </a:txBody>
                  <a:tcPr marL="91425" marR="91425" marT="91425" marB="91425" anchor="ctr"/>
                </a:tc>
                <a:tc>
                  <a:txBody>
                    <a:bodyPr/>
                    <a:lstStyle/>
                    <a:p>
                      <a:pPr marL="0" lvl="0" indent="0" algn="ctr" rtl="0">
                        <a:spcBef>
                          <a:spcPts val="0"/>
                        </a:spcBef>
                        <a:spcAft>
                          <a:spcPts val="0"/>
                        </a:spcAft>
                        <a:buNone/>
                      </a:pPr>
                      <a:r>
                        <a:rPr lang="en" b="1">
                          <a:solidFill>
                            <a:srgbClr val="FFFFFF"/>
                          </a:solidFill>
                          <a:latin typeface="Catamaran"/>
                          <a:ea typeface="Catamaran"/>
                          <a:cs typeface="Catamaran"/>
                          <a:sym typeface="Catamaran"/>
                        </a:rPr>
                        <a:t>EXCEEDS</a:t>
                      </a:r>
                      <a:endParaRPr b="1">
                        <a:solidFill>
                          <a:srgbClr val="FFFFFF"/>
                        </a:solidFill>
                        <a:latin typeface="Catamaran"/>
                        <a:ea typeface="Catamaran"/>
                        <a:cs typeface="Catamaran"/>
                        <a:sym typeface="Catamaran"/>
                      </a:endParaRPr>
                    </a:p>
                  </a:txBody>
                  <a:tcPr marL="91425" marR="91425" marT="91425" marB="91425" anchor="ctr">
                    <a:solidFill>
                      <a:srgbClr val="3C78D8"/>
                    </a:solidFill>
                  </a:tcPr>
                </a:tc>
                <a:tc>
                  <a:txBody>
                    <a:bodyPr/>
                    <a:lstStyle/>
                    <a:p>
                      <a:pPr marL="0" lvl="0" indent="0" algn="ctr" rtl="0">
                        <a:spcBef>
                          <a:spcPts val="0"/>
                        </a:spcBef>
                        <a:spcAft>
                          <a:spcPts val="0"/>
                        </a:spcAft>
                        <a:buNone/>
                      </a:pPr>
                      <a:r>
                        <a:rPr lang="en">
                          <a:solidFill>
                            <a:schemeClr val="dk1"/>
                          </a:solidFill>
                          <a:latin typeface="Catamaran"/>
                          <a:ea typeface="Catamaran"/>
                          <a:cs typeface="Catamaran"/>
                          <a:sym typeface="Catamaran"/>
                        </a:rPr>
                        <a:t>Includes students enrolled on the last day of school.</a:t>
                      </a:r>
                      <a:endParaRPr>
                        <a:solidFill>
                          <a:schemeClr val="dk1"/>
                        </a:solidFill>
                        <a:latin typeface="Catamaran"/>
                        <a:ea typeface="Catamaran"/>
                        <a:cs typeface="Catamaran"/>
                        <a:sym typeface="Catamaran"/>
                      </a:endParaRPr>
                    </a:p>
                  </a:txBody>
                  <a:tcPr marL="91425" marR="91425" marT="91425" marB="914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77" name="Google Shape;77;p16"/>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p:nvPr/>
        </p:nvSpPr>
        <p:spPr>
          <a:xfrm>
            <a:off x="7443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6094"/>
              </a:solidFill>
            </a:endParaRPr>
          </a:p>
        </p:txBody>
      </p:sp>
      <p:sp>
        <p:nvSpPr>
          <p:cNvPr id="79" name="Google Shape;79;p16"/>
          <p:cNvSpPr txBox="1">
            <a:spLocks noGrp="1"/>
          </p:cNvSpPr>
          <p:nvPr>
            <p:ph type="title"/>
          </p:nvPr>
        </p:nvSpPr>
        <p:spPr>
          <a:xfrm>
            <a:off x="297600" y="2304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20" b="1">
                <a:solidFill>
                  <a:srgbClr val="0B5885"/>
                </a:solidFill>
                <a:latin typeface="Catamaran"/>
                <a:ea typeface="Catamaran"/>
                <a:cs typeface="Catamaran"/>
                <a:sym typeface="Catamaran"/>
              </a:rPr>
              <a:t>Beacon Academy of Nevada </a:t>
            </a:r>
            <a:endParaRPr sz="2820" b="1">
              <a:solidFill>
                <a:srgbClr val="0B5885"/>
              </a:solidFill>
              <a:latin typeface="Catamaran"/>
              <a:ea typeface="Catamaran"/>
              <a:cs typeface="Catamaran"/>
              <a:sym typeface="Catamaran"/>
            </a:endParaRPr>
          </a:p>
        </p:txBody>
      </p:sp>
      <p:sp>
        <p:nvSpPr>
          <p:cNvPr id="80" name="Google Shape;80;p16"/>
          <p:cNvSpPr txBox="1">
            <a:spLocks noGrp="1"/>
          </p:cNvSpPr>
          <p:nvPr>
            <p:ph type="body" idx="1"/>
          </p:nvPr>
        </p:nvSpPr>
        <p:spPr>
          <a:xfrm>
            <a:off x="450000" y="955550"/>
            <a:ext cx="83157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520"/>
              </a:spcBef>
              <a:spcAft>
                <a:spcPts val="0"/>
              </a:spcAft>
              <a:buNone/>
            </a:pPr>
            <a:r>
              <a:rPr lang="en" sz="2300" b="1">
                <a:solidFill>
                  <a:srgbClr val="206094"/>
                </a:solidFill>
                <a:latin typeface="Catamaran"/>
                <a:ea typeface="Catamaran"/>
                <a:cs typeface="Catamaran"/>
                <a:sym typeface="Catamaran"/>
              </a:rPr>
              <a:t>Our Mission:</a:t>
            </a:r>
            <a:r>
              <a:rPr lang="en" sz="2300" b="1">
                <a:solidFill>
                  <a:srgbClr val="595959"/>
                </a:solidFill>
                <a:latin typeface="Catamaran"/>
                <a:ea typeface="Catamaran"/>
                <a:cs typeface="Catamaran"/>
                <a:sym typeface="Catamaran"/>
              </a:rPr>
              <a:t> </a:t>
            </a:r>
            <a:r>
              <a:rPr lang="en" sz="2200">
                <a:solidFill>
                  <a:srgbClr val="595959"/>
                </a:solidFill>
                <a:latin typeface="Catamaran"/>
                <a:ea typeface="Catamaran"/>
                <a:cs typeface="Catamaran"/>
                <a:sym typeface="Catamaran"/>
              </a:rPr>
              <a:t>To offer at-risk high school students the choice of an innovative and relevant education, which provides the flexibility and support to graduate from high school with concrete plans for their future.</a:t>
            </a:r>
            <a:br>
              <a:rPr lang="en" sz="2200">
                <a:solidFill>
                  <a:srgbClr val="595959"/>
                </a:solidFill>
                <a:latin typeface="Catamaran"/>
                <a:ea typeface="Catamaran"/>
                <a:cs typeface="Catamaran"/>
                <a:sym typeface="Catamaran"/>
              </a:rPr>
            </a:br>
            <a:endParaRPr sz="1300">
              <a:solidFill>
                <a:srgbClr val="595959"/>
              </a:solidFill>
              <a:latin typeface="Catamaran"/>
              <a:ea typeface="Catamaran"/>
              <a:cs typeface="Catamaran"/>
              <a:sym typeface="Catamaran"/>
            </a:endParaRPr>
          </a:p>
          <a:p>
            <a:pPr marL="0" lvl="0" indent="0" algn="l" rtl="0">
              <a:lnSpc>
                <a:spcPct val="90000"/>
              </a:lnSpc>
              <a:spcBef>
                <a:spcPts val="520"/>
              </a:spcBef>
              <a:spcAft>
                <a:spcPts val="0"/>
              </a:spcAft>
              <a:buNone/>
            </a:pPr>
            <a:r>
              <a:rPr lang="en" sz="2300" b="1">
                <a:solidFill>
                  <a:srgbClr val="206094"/>
                </a:solidFill>
                <a:latin typeface="Catamaran"/>
                <a:ea typeface="Catamaran"/>
                <a:cs typeface="Catamaran"/>
                <a:sym typeface="Catamaran"/>
              </a:rPr>
              <a:t>Our Program:</a:t>
            </a:r>
            <a:r>
              <a:rPr lang="en" sz="2300">
                <a:solidFill>
                  <a:srgbClr val="595959"/>
                </a:solidFill>
                <a:latin typeface="Catamaran"/>
                <a:ea typeface="Catamaran"/>
                <a:cs typeface="Catamaran"/>
                <a:sym typeface="Catamaran"/>
              </a:rPr>
              <a:t> </a:t>
            </a:r>
            <a:r>
              <a:rPr lang="en" sz="2200">
                <a:solidFill>
                  <a:srgbClr val="595959"/>
                </a:solidFill>
                <a:latin typeface="Catamaran"/>
                <a:ea typeface="Catamaran"/>
                <a:cs typeface="Catamaran"/>
                <a:sym typeface="Catamaran"/>
              </a:rPr>
              <a:t>Blended alternative education high school for 16-21 year old students that qualify for enrollment. A flexible, personalized program where students achieve academic success and are provided with a learning environment in which they are able to thrive. </a:t>
            </a:r>
            <a:r>
              <a:rPr lang="en" sz="2300">
                <a:solidFill>
                  <a:srgbClr val="595959"/>
                </a:solidFill>
                <a:latin typeface="Catamaran"/>
                <a:ea typeface="Catamaran"/>
                <a:cs typeface="Catamaran"/>
                <a:sym typeface="Catamaran"/>
              </a:rPr>
              <a:t> </a:t>
            </a:r>
            <a:endParaRPr sz="2300">
              <a:solidFill>
                <a:schemeClr val="dk1"/>
              </a:solidFill>
              <a:latin typeface="Calibri"/>
              <a:ea typeface="Calibri"/>
              <a:cs typeface="Calibri"/>
              <a:sym typeface="Calibri"/>
            </a:endParaRPr>
          </a:p>
        </p:txBody>
      </p:sp>
      <p:pic>
        <p:nvPicPr>
          <p:cNvPr id="81" name="Google Shape;81;p16"/>
          <p:cNvPicPr preferRelativeResize="0"/>
          <p:nvPr/>
        </p:nvPicPr>
        <p:blipFill>
          <a:blip r:embed="rId3">
            <a:alphaModFix/>
          </a:blip>
          <a:stretch>
            <a:fillRect/>
          </a:stretch>
        </p:blipFill>
        <p:spPr>
          <a:xfrm>
            <a:off x="4185750" y="4181625"/>
            <a:ext cx="753350" cy="723250"/>
          </a:xfrm>
          <a:prstGeom prst="rect">
            <a:avLst/>
          </a:prstGeom>
          <a:noFill/>
          <a:ln>
            <a:noFill/>
          </a:ln>
        </p:spPr>
      </p:pic>
      <p:sp>
        <p:nvSpPr>
          <p:cNvPr id="82" name="Google Shape;82;p16"/>
          <p:cNvSpPr/>
          <p:nvPr/>
        </p:nvSpPr>
        <p:spPr>
          <a:xfrm>
            <a:off x="50831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4"/>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272" name="Google Shape;272;p34"/>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4"/>
          <p:cNvSpPr/>
          <p:nvPr/>
        </p:nvSpPr>
        <p:spPr>
          <a:xfrm>
            <a:off x="7443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6094"/>
              </a:solidFill>
            </a:endParaRPr>
          </a:p>
        </p:txBody>
      </p:sp>
      <p:sp>
        <p:nvSpPr>
          <p:cNvPr id="274" name="Google Shape;274;p34"/>
          <p:cNvSpPr txBox="1">
            <a:spLocks noGrp="1"/>
          </p:cNvSpPr>
          <p:nvPr>
            <p:ph type="title"/>
          </p:nvPr>
        </p:nvSpPr>
        <p:spPr>
          <a:xfrm>
            <a:off x="297600" y="131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b="1">
                <a:solidFill>
                  <a:srgbClr val="0B5885"/>
                </a:solidFill>
                <a:latin typeface="Catamaran"/>
                <a:ea typeface="Catamaran"/>
                <a:cs typeface="Catamaran"/>
                <a:sym typeface="Catamaran"/>
              </a:rPr>
              <a:t>BANV APF: Report Card Results</a:t>
            </a:r>
            <a:endParaRPr b="1">
              <a:solidFill>
                <a:srgbClr val="0B5885"/>
              </a:solidFill>
              <a:latin typeface="Catamaran"/>
              <a:ea typeface="Catamaran"/>
              <a:cs typeface="Catamaran"/>
              <a:sym typeface="Catamaran"/>
            </a:endParaRPr>
          </a:p>
          <a:p>
            <a:pPr marL="0" lvl="0" indent="0" algn="l" rtl="0">
              <a:spcBef>
                <a:spcPts val="0"/>
              </a:spcBef>
              <a:spcAft>
                <a:spcPts val="0"/>
              </a:spcAft>
              <a:buSzPts val="990"/>
              <a:buNone/>
            </a:pPr>
            <a:endParaRPr sz="2820" b="1" u="sng">
              <a:solidFill>
                <a:srgbClr val="0B5885"/>
              </a:solidFill>
              <a:latin typeface="Catamaran"/>
              <a:ea typeface="Catamaran"/>
              <a:cs typeface="Catamaran"/>
              <a:sym typeface="Catamaran"/>
            </a:endParaRPr>
          </a:p>
        </p:txBody>
      </p:sp>
      <p:pic>
        <p:nvPicPr>
          <p:cNvPr id="275" name="Google Shape;275;p34"/>
          <p:cNvPicPr preferRelativeResize="0"/>
          <p:nvPr/>
        </p:nvPicPr>
        <p:blipFill>
          <a:blip r:embed="rId3">
            <a:alphaModFix/>
          </a:blip>
          <a:stretch>
            <a:fillRect/>
          </a:stretch>
        </p:blipFill>
        <p:spPr>
          <a:xfrm>
            <a:off x="4185750" y="4181625"/>
            <a:ext cx="753350" cy="723250"/>
          </a:xfrm>
          <a:prstGeom prst="rect">
            <a:avLst/>
          </a:prstGeom>
          <a:noFill/>
          <a:ln>
            <a:noFill/>
          </a:ln>
        </p:spPr>
      </p:pic>
      <p:sp>
        <p:nvSpPr>
          <p:cNvPr id="276" name="Google Shape;276;p34"/>
          <p:cNvSpPr/>
          <p:nvPr/>
        </p:nvSpPr>
        <p:spPr>
          <a:xfrm>
            <a:off x="50831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77" name="Google Shape;277;p34"/>
          <p:cNvGraphicFramePr/>
          <p:nvPr/>
        </p:nvGraphicFramePr>
        <p:xfrm>
          <a:off x="353375" y="704070"/>
          <a:ext cx="5132875" cy="3228454"/>
        </p:xfrm>
        <a:graphic>
          <a:graphicData uri="http://schemas.openxmlformats.org/drawingml/2006/table">
            <a:tbl>
              <a:tblPr>
                <a:noFill/>
                <a:tableStyleId>{DAA7AEDB-0027-4BCD-A69F-BDA36EBFAB3D}</a:tableStyleId>
              </a:tblPr>
              <a:tblGrid>
                <a:gridCol w="2679125">
                  <a:extLst>
                    <a:ext uri="{9D8B030D-6E8A-4147-A177-3AD203B41FA5}">
                      <a16:colId xmlns:a16="http://schemas.microsoft.com/office/drawing/2014/main" val="20000"/>
                    </a:ext>
                  </a:extLst>
                </a:gridCol>
                <a:gridCol w="1212800">
                  <a:extLst>
                    <a:ext uri="{9D8B030D-6E8A-4147-A177-3AD203B41FA5}">
                      <a16:colId xmlns:a16="http://schemas.microsoft.com/office/drawing/2014/main" val="20001"/>
                    </a:ext>
                  </a:extLst>
                </a:gridCol>
                <a:gridCol w="1240950">
                  <a:extLst>
                    <a:ext uri="{9D8B030D-6E8A-4147-A177-3AD203B41FA5}">
                      <a16:colId xmlns:a16="http://schemas.microsoft.com/office/drawing/2014/main" val="20002"/>
                    </a:ext>
                  </a:extLst>
                </a:gridCol>
              </a:tblGrid>
              <a:tr h="441925">
                <a:tc gridSpan="3">
                  <a:txBody>
                    <a:bodyPr/>
                    <a:lstStyle/>
                    <a:p>
                      <a:pPr marL="0" lvl="0" indent="0" algn="ctr" rtl="0">
                        <a:spcBef>
                          <a:spcPts val="0"/>
                        </a:spcBef>
                        <a:spcAft>
                          <a:spcPts val="0"/>
                        </a:spcAft>
                        <a:buNone/>
                      </a:pPr>
                      <a:r>
                        <a:rPr lang="en" sz="1800" b="1">
                          <a:latin typeface="Catamaran"/>
                          <a:ea typeface="Catamaran"/>
                          <a:cs typeface="Catamaran"/>
                          <a:sym typeface="Catamaran"/>
                        </a:rPr>
                        <a:t>2022-2023 Results</a:t>
                      </a:r>
                      <a:endParaRPr sz="1800" b="1">
                        <a:latin typeface="Catamaran"/>
                        <a:ea typeface="Catamaran"/>
                        <a:cs typeface="Catamaran"/>
                        <a:sym typeface="Catamaran"/>
                      </a:endParaRPr>
                    </a:p>
                  </a:txBody>
                  <a:tcPr marL="91425" marR="91425" marT="91425" marB="91425" anchor="ctr">
                    <a:solidFill>
                      <a:srgbClr val="CF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5875">
                <a:tc>
                  <a:txBody>
                    <a:bodyPr/>
                    <a:lstStyle/>
                    <a:p>
                      <a:pPr marL="0" lvl="0" indent="0" algn="ctr" rtl="0">
                        <a:spcBef>
                          <a:spcPts val="0"/>
                        </a:spcBef>
                        <a:spcAft>
                          <a:spcPts val="0"/>
                        </a:spcAft>
                        <a:buNone/>
                      </a:pPr>
                      <a:r>
                        <a:rPr lang="en">
                          <a:latin typeface="Catamaran"/>
                          <a:ea typeface="Catamaran"/>
                          <a:cs typeface="Catamaran"/>
                          <a:sym typeface="Catamaran"/>
                        </a:rPr>
                        <a:t>Category</a:t>
                      </a:r>
                      <a:endParaRPr>
                        <a:latin typeface="Catamaran"/>
                        <a:ea typeface="Catamaran"/>
                        <a:cs typeface="Catamaran"/>
                        <a:sym typeface="Catamaran"/>
                      </a:endParaRPr>
                    </a:p>
                  </a:txBody>
                  <a:tcPr marL="91425" marR="91425" marT="91425" marB="91425" anchor="ctr">
                    <a:lnB w="9525" cap="flat" cmpd="sng">
                      <a:solidFill>
                        <a:srgbClr val="9E9E9E"/>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latin typeface="Catamaran"/>
                          <a:ea typeface="Catamaran"/>
                          <a:cs typeface="Catamaran"/>
                          <a:sym typeface="Catamaran"/>
                        </a:rPr>
                        <a:t>Points Possible</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latin typeface="Catamaran"/>
                          <a:ea typeface="Catamaran"/>
                          <a:cs typeface="Catamaran"/>
                          <a:sym typeface="Catamaran"/>
                        </a:rPr>
                        <a:t>Points Received</a:t>
                      </a:r>
                      <a:endParaRPr>
                        <a:latin typeface="Catamaran"/>
                        <a:ea typeface="Catamaran"/>
                        <a:cs typeface="Catamaran"/>
                        <a:sym typeface="Catamaran"/>
                      </a:endParaRPr>
                    </a:p>
                  </a:txBody>
                  <a:tcPr marL="91425" marR="91425" marT="91425" marB="91425" anchor="ctr">
                    <a:solidFill>
                      <a:srgbClr val="F3F3F3"/>
                    </a:solidFill>
                  </a:tcPr>
                </a:tc>
                <a:extLst>
                  <a:ext uri="{0D108BD9-81ED-4DB2-BD59-A6C34878D82A}">
                    <a16:rowId xmlns:a16="http://schemas.microsoft.com/office/drawing/2014/main" val="10001"/>
                  </a:ext>
                </a:extLst>
              </a:tr>
              <a:tr h="433375">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Growth</a:t>
                      </a:r>
                      <a:endParaRPr>
                        <a:solidFill>
                          <a:schemeClr val="dk1"/>
                        </a:solidFill>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tamaran"/>
                          <a:ea typeface="Catamaran"/>
                          <a:cs typeface="Catamaran"/>
                          <a:sym typeface="Catamaran"/>
                        </a:rPr>
                        <a:t>30</a:t>
                      </a:r>
                      <a:endParaRPr>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latin typeface="Catamaran"/>
                          <a:ea typeface="Catamaran"/>
                          <a:cs typeface="Catamaran"/>
                          <a:sym typeface="Catamaran"/>
                        </a:rPr>
                        <a:t>11.25</a:t>
                      </a:r>
                      <a:endParaRPr>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433375">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Status</a:t>
                      </a:r>
                      <a:endParaRPr>
                        <a:solidFill>
                          <a:schemeClr val="dk1"/>
                        </a:solidFill>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tamaran"/>
                          <a:ea typeface="Catamaran"/>
                          <a:cs typeface="Catamaran"/>
                          <a:sym typeface="Catamaran"/>
                        </a:rPr>
                        <a:t>20</a:t>
                      </a:r>
                      <a:endParaRPr>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tamaran"/>
                          <a:ea typeface="Catamaran"/>
                          <a:cs typeface="Catamaran"/>
                          <a:sym typeface="Catamaran"/>
                        </a:rPr>
                        <a:t>10</a:t>
                      </a:r>
                      <a:endParaRPr>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33375">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College &amp; Career Readiness</a:t>
                      </a:r>
                      <a:endParaRPr>
                        <a:solidFill>
                          <a:schemeClr val="dk1"/>
                        </a:solidFill>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tamaran"/>
                          <a:ea typeface="Catamaran"/>
                          <a:cs typeface="Catamaran"/>
                          <a:sym typeface="Catamaran"/>
                        </a:rPr>
                        <a:t>40</a:t>
                      </a:r>
                      <a:endParaRPr>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tamaran"/>
                          <a:ea typeface="Catamaran"/>
                          <a:cs typeface="Catamaran"/>
                          <a:sym typeface="Catamaran"/>
                        </a:rPr>
                        <a:t>32.9</a:t>
                      </a:r>
                      <a:endParaRPr>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33375">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Student Engagement</a:t>
                      </a:r>
                      <a:endParaRPr>
                        <a:solidFill>
                          <a:schemeClr val="dk1"/>
                        </a:solidFill>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tamaran"/>
                          <a:ea typeface="Catamaran"/>
                          <a:cs typeface="Catamaran"/>
                          <a:sym typeface="Catamaran"/>
                        </a:rPr>
                        <a:t>10</a:t>
                      </a:r>
                      <a:endParaRPr>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tamaran"/>
                          <a:ea typeface="Catamaran"/>
                          <a:cs typeface="Catamaran"/>
                          <a:sym typeface="Catamaran"/>
                        </a:rPr>
                        <a:t>4.4</a:t>
                      </a:r>
                      <a:endParaRPr>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96200">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Total</a:t>
                      </a:r>
                      <a:endParaRPr>
                        <a:solidFill>
                          <a:schemeClr val="dk1"/>
                        </a:solidFill>
                        <a:latin typeface="Catamaran"/>
                        <a:ea typeface="Catamaran"/>
                        <a:cs typeface="Catamaran"/>
                        <a:sym typeface="Catamaran"/>
                      </a:endParaRPr>
                    </a:p>
                  </a:txBody>
                  <a:tcPr marL="91425" marR="91425" marT="91425" marB="91425" anchor="ctr">
                    <a:lnT w="9525" cap="flat" cmpd="sng">
                      <a:solidFill>
                        <a:srgbClr val="9E9E9E"/>
                      </a:solidFill>
                      <a:prstDash val="solid"/>
                      <a:round/>
                      <a:headEnd type="none" w="sm" len="sm"/>
                      <a:tailEnd type="none" w="sm" len="sm"/>
                    </a:lnT>
                    <a:solidFill>
                      <a:srgbClr val="F3F3F3"/>
                    </a:solidFill>
                  </a:tcPr>
                </a:tc>
                <a:tc>
                  <a:txBody>
                    <a:bodyPr/>
                    <a:lstStyle/>
                    <a:p>
                      <a:pPr marL="0" lvl="0" indent="0" algn="ctr" rtl="0">
                        <a:spcBef>
                          <a:spcPts val="0"/>
                        </a:spcBef>
                        <a:spcAft>
                          <a:spcPts val="0"/>
                        </a:spcAft>
                        <a:buNone/>
                      </a:pPr>
                      <a:r>
                        <a:rPr lang="en">
                          <a:latin typeface="Catamaran"/>
                          <a:ea typeface="Catamaran"/>
                          <a:cs typeface="Catamaran"/>
                          <a:sym typeface="Catamaran"/>
                        </a:rPr>
                        <a:t>100</a:t>
                      </a:r>
                      <a:endParaRPr>
                        <a:latin typeface="Catamaran"/>
                        <a:ea typeface="Catamaran"/>
                        <a:cs typeface="Catamaran"/>
                        <a:sym typeface="Catamaran"/>
                      </a:endParaRPr>
                    </a:p>
                  </a:txBody>
                  <a:tcPr marL="91425" marR="91425" marT="91425" marB="91425" anchor="ctr">
                    <a:lnT w="9525" cap="flat" cmpd="sng">
                      <a:solidFill>
                        <a:srgbClr val="9E9E9E"/>
                      </a:solidFill>
                      <a:prstDash val="solid"/>
                      <a:round/>
                      <a:headEnd type="none" w="sm" len="sm"/>
                      <a:tailEnd type="none" w="sm" len="sm"/>
                    </a:lnT>
                    <a:solidFill>
                      <a:srgbClr val="F3F3F3"/>
                    </a:solidFill>
                  </a:tcPr>
                </a:tc>
                <a:tc>
                  <a:txBody>
                    <a:bodyPr/>
                    <a:lstStyle/>
                    <a:p>
                      <a:pPr marL="0" lvl="0" indent="0" algn="ctr" rtl="0">
                        <a:spcBef>
                          <a:spcPts val="0"/>
                        </a:spcBef>
                        <a:spcAft>
                          <a:spcPts val="0"/>
                        </a:spcAft>
                        <a:buNone/>
                      </a:pPr>
                      <a:r>
                        <a:rPr lang="en">
                          <a:latin typeface="Catamaran"/>
                          <a:ea typeface="Catamaran"/>
                          <a:cs typeface="Catamaran"/>
                          <a:sym typeface="Catamaran"/>
                        </a:rPr>
                        <a:t>58.5</a:t>
                      </a:r>
                      <a:endParaRPr>
                        <a:latin typeface="Catamaran"/>
                        <a:ea typeface="Catamaran"/>
                        <a:cs typeface="Catamaran"/>
                        <a:sym typeface="Catamaran"/>
                      </a:endParaRPr>
                    </a:p>
                  </a:txBody>
                  <a:tcPr marL="91425" marR="91425" marT="91425" marB="91425" anchor="ctr">
                    <a:lnT w="9525" cap="flat" cmpd="sng">
                      <a:solidFill>
                        <a:srgbClr val="9E9E9E"/>
                      </a:solidFill>
                      <a:prstDash val="solid"/>
                      <a:round/>
                      <a:headEnd type="none" w="sm" len="sm"/>
                      <a:tailEnd type="none" w="sm" len="sm"/>
                    </a:lnT>
                    <a:solidFill>
                      <a:srgbClr val="F3F3F3"/>
                    </a:solidFill>
                  </a:tcPr>
                </a:tc>
                <a:extLst>
                  <a:ext uri="{0D108BD9-81ED-4DB2-BD59-A6C34878D82A}">
                    <a16:rowId xmlns:a16="http://schemas.microsoft.com/office/drawing/2014/main" val="10006"/>
                  </a:ext>
                </a:extLst>
              </a:tr>
            </a:tbl>
          </a:graphicData>
        </a:graphic>
      </p:graphicFrame>
      <p:graphicFrame>
        <p:nvGraphicFramePr>
          <p:cNvPr id="278" name="Google Shape;278;p34"/>
          <p:cNvGraphicFramePr/>
          <p:nvPr/>
        </p:nvGraphicFramePr>
        <p:xfrm>
          <a:off x="6012700" y="772100"/>
          <a:ext cx="2463875" cy="3157690"/>
        </p:xfrm>
        <a:graphic>
          <a:graphicData uri="http://schemas.openxmlformats.org/drawingml/2006/table">
            <a:tbl>
              <a:tblPr>
                <a:noFill/>
                <a:tableStyleId>{DAA7AEDB-0027-4BCD-A69F-BDA36EBFAB3D}</a:tableStyleId>
              </a:tblPr>
              <a:tblGrid>
                <a:gridCol w="1470050">
                  <a:extLst>
                    <a:ext uri="{9D8B030D-6E8A-4147-A177-3AD203B41FA5}">
                      <a16:colId xmlns:a16="http://schemas.microsoft.com/office/drawing/2014/main" val="20000"/>
                    </a:ext>
                  </a:extLst>
                </a:gridCol>
                <a:gridCol w="993825">
                  <a:extLst>
                    <a:ext uri="{9D8B030D-6E8A-4147-A177-3AD203B41FA5}">
                      <a16:colId xmlns:a16="http://schemas.microsoft.com/office/drawing/2014/main" val="20001"/>
                    </a:ext>
                  </a:extLst>
                </a:gridCol>
              </a:tblGrid>
              <a:tr h="414700">
                <a:tc gridSpan="2">
                  <a:txBody>
                    <a:bodyPr/>
                    <a:lstStyle/>
                    <a:p>
                      <a:pPr marL="0" lvl="0" indent="0" algn="ctr" rtl="0">
                        <a:spcBef>
                          <a:spcPts val="0"/>
                        </a:spcBef>
                        <a:spcAft>
                          <a:spcPts val="0"/>
                        </a:spcAft>
                        <a:buNone/>
                      </a:pPr>
                      <a:r>
                        <a:rPr lang="en" sz="1200" b="1">
                          <a:latin typeface="Catamaran"/>
                          <a:ea typeface="Catamaran"/>
                          <a:cs typeface="Catamaran"/>
                          <a:sym typeface="Catamaran"/>
                        </a:rPr>
                        <a:t>Designation Ranges</a:t>
                      </a:r>
                      <a:endParaRPr sz="1200" b="1">
                        <a:latin typeface="Catamaran"/>
                        <a:ea typeface="Catamaran"/>
                        <a:cs typeface="Catamaran"/>
                        <a:sym typeface="Catamaran"/>
                      </a:endParaRPr>
                    </a:p>
                  </a:txBody>
                  <a:tcPr marL="91425" marR="91425" marT="91425" marB="91425">
                    <a:solidFill>
                      <a:srgbClr val="CFE2F3"/>
                    </a:solidFill>
                  </a:tcPr>
                </a:tc>
                <a:tc hMerge="1">
                  <a:txBody>
                    <a:bodyPr/>
                    <a:lstStyle/>
                    <a:p>
                      <a:endParaRPr lang="en-US"/>
                    </a:p>
                  </a:txBody>
                  <a:tcPr/>
                </a:tc>
                <a:extLst>
                  <a:ext uri="{0D108BD9-81ED-4DB2-BD59-A6C34878D82A}">
                    <a16:rowId xmlns:a16="http://schemas.microsoft.com/office/drawing/2014/main" val="10000"/>
                  </a:ext>
                </a:extLst>
              </a:tr>
              <a:tr h="488550">
                <a:tc>
                  <a:txBody>
                    <a:bodyPr/>
                    <a:lstStyle/>
                    <a:p>
                      <a:pPr marL="0" lvl="0" indent="0" algn="l" rtl="0">
                        <a:spcBef>
                          <a:spcPts val="0"/>
                        </a:spcBef>
                        <a:spcAft>
                          <a:spcPts val="0"/>
                        </a:spcAft>
                        <a:buNone/>
                      </a:pPr>
                      <a:r>
                        <a:rPr lang="en" sz="1200">
                          <a:latin typeface="Catamaran"/>
                          <a:ea typeface="Catamaran"/>
                          <a:cs typeface="Catamaran"/>
                          <a:sym typeface="Catamaran"/>
                        </a:rPr>
                        <a:t>Final School Designation</a:t>
                      </a:r>
                      <a:endParaRPr sz="1200">
                        <a:latin typeface="Catamaran"/>
                        <a:ea typeface="Catamaran"/>
                        <a:cs typeface="Catamaran"/>
                        <a:sym typeface="Catamaran"/>
                      </a:endParaRPr>
                    </a:p>
                  </a:txBody>
                  <a:tcPr marL="91425" marR="91425" marT="91425" marB="91425">
                    <a:solidFill>
                      <a:srgbClr val="F3F3F3"/>
                    </a:solidFill>
                  </a:tcPr>
                </a:tc>
                <a:tc>
                  <a:txBody>
                    <a:bodyPr/>
                    <a:lstStyle/>
                    <a:p>
                      <a:pPr marL="0" lvl="0" indent="0" algn="l" rtl="0">
                        <a:spcBef>
                          <a:spcPts val="0"/>
                        </a:spcBef>
                        <a:spcAft>
                          <a:spcPts val="0"/>
                        </a:spcAft>
                        <a:buNone/>
                      </a:pPr>
                      <a:r>
                        <a:rPr lang="en" sz="1200">
                          <a:latin typeface="Catamaran"/>
                          <a:ea typeface="Catamaran"/>
                          <a:cs typeface="Catamaran"/>
                          <a:sym typeface="Catamaran"/>
                        </a:rPr>
                        <a:t>Total Points Received</a:t>
                      </a:r>
                      <a:endParaRPr sz="1200">
                        <a:latin typeface="Catamaran"/>
                        <a:ea typeface="Catamaran"/>
                        <a:cs typeface="Catamaran"/>
                        <a:sym typeface="Catamaran"/>
                      </a:endParaRPr>
                    </a:p>
                  </a:txBody>
                  <a:tcPr marL="91425" marR="91425" marT="91425" marB="91425">
                    <a:solidFill>
                      <a:srgbClr val="F3F3F3"/>
                    </a:solidFill>
                  </a:tcPr>
                </a:tc>
                <a:extLst>
                  <a:ext uri="{0D108BD9-81ED-4DB2-BD59-A6C34878D82A}">
                    <a16:rowId xmlns:a16="http://schemas.microsoft.com/office/drawing/2014/main" val="10001"/>
                  </a:ext>
                </a:extLst>
              </a:tr>
              <a:tr h="343275">
                <a:tc>
                  <a:txBody>
                    <a:bodyPr/>
                    <a:lstStyle/>
                    <a:p>
                      <a:pPr marL="0" lvl="0" indent="0" algn="l" rtl="0">
                        <a:spcBef>
                          <a:spcPts val="0"/>
                        </a:spcBef>
                        <a:spcAft>
                          <a:spcPts val="0"/>
                        </a:spcAft>
                        <a:buNone/>
                      </a:pPr>
                      <a:r>
                        <a:rPr lang="en" sz="1200" b="1">
                          <a:solidFill>
                            <a:schemeClr val="lt1"/>
                          </a:solidFill>
                          <a:latin typeface="Catamaran"/>
                          <a:ea typeface="Catamaran"/>
                          <a:cs typeface="Catamaran"/>
                          <a:sym typeface="Catamaran"/>
                        </a:rPr>
                        <a:t>Exceptional</a:t>
                      </a:r>
                      <a:endParaRPr sz="1200" b="1">
                        <a:solidFill>
                          <a:schemeClr val="lt1"/>
                        </a:solidFill>
                        <a:latin typeface="Catamaran"/>
                        <a:ea typeface="Catamaran"/>
                        <a:cs typeface="Catamaran"/>
                        <a:sym typeface="Catamaran"/>
                      </a:endParaRPr>
                    </a:p>
                  </a:txBody>
                  <a:tcPr marL="91425" marR="91425" marT="91425" marB="91425">
                    <a:solidFill>
                      <a:srgbClr val="674EA7"/>
                    </a:solidFill>
                  </a:tcPr>
                </a:tc>
                <a:tc>
                  <a:txBody>
                    <a:bodyPr/>
                    <a:lstStyle/>
                    <a:p>
                      <a:pPr marL="0" lvl="0" indent="0" algn="l" rtl="0">
                        <a:spcBef>
                          <a:spcPts val="0"/>
                        </a:spcBef>
                        <a:spcAft>
                          <a:spcPts val="0"/>
                        </a:spcAft>
                        <a:buNone/>
                      </a:pPr>
                      <a:r>
                        <a:rPr lang="en" sz="1200">
                          <a:latin typeface="Catamaran"/>
                          <a:ea typeface="Catamaran"/>
                          <a:cs typeface="Catamaran"/>
                          <a:sym typeface="Catamaran"/>
                        </a:rPr>
                        <a:t>95.0-100.0</a:t>
                      </a:r>
                      <a:endParaRPr sz="1200">
                        <a:latin typeface="Catamaran"/>
                        <a:ea typeface="Catamaran"/>
                        <a:cs typeface="Catamaran"/>
                        <a:sym typeface="Catamaran"/>
                      </a:endParaRPr>
                    </a:p>
                  </a:txBody>
                  <a:tcPr marL="91425" marR="91425" marT="91425" marB="91425"/>
                </a:tc>
                <a:extLst>
                  <a:ext uri="{0D108BD9-81ED-4DB2-BD59-A6C34878D82A}">
                    <a16:rowId xmlns:a16="http://schemas.microsoft.com/office/drawing/2014/main" val="10002"/>
                  </a:ext>
                </a:extLst>
              </a:tr>
              <a:tr h="319450">
                <a:tc>
                  <a:txBody>
                    <a:bodyPr/>
                    <a:lstStyle/>
                    <a:p>
                      <a:pPr marL="0" lvl="0" indent="0" algn="l" rtl="0">
                        <a:spcBef>
                          <a:spcPts val="0"/>
                        </a:spcBef>
                        <a:spcAft>
                          <a:spcPts val="0"/>
                        </a:spcAft>
                        <a:buNone/>
                      </a:pPr>
                      <a:r>
                        <a:rPr lang="en" sz="1200" b="1">
                          <a:solidFill>
                            <a:schemeClr val="lt1"/>
                          </a:solidFill>
                          <a:latin typeface="Catamaran"/>
                          <a:ea typeface="Catamaran"/>
                          <a:cs typeface="Catamaran"/>
                          <a:sym typeface="Catamaran"/>
                        </a:rPr>
                        <a:t>Exceeds</a:t>
                      </a:r>
                      <a:endParaRPr sz="1200" b="1">
                        <a:solidFill>
                          <a:schemeClr val="lt1"/>
                        </a:solidFill>
                        <a:latin typeface="Catamaran"/>
                        <a:ea typeface="Catamaran"/>
                        <a:cs typeface="Catamaran"/>
                        <a:sym typeface="Catamaran"/>
                      </a:endParaRPr>
                    </a:p>
                  </a:txBody>
                  <a:tcPr marL="91425" marR="91425" marT="91425" marB="91425">
                    <a:solidFill>
                      <a:srgbClr val="3C78D8"/>
                    </a:solidFill>
                  </a:tcPr>
                </a:tc>
                <a:tc>
                  <a:txBody>
                    <a:bodyPr/>
                    <a:lstStyle/>
                    <a:p>
                      <a:pPr marL="0" lvl="0" indent="0" algn="l" rtl="0">
                        <a:spcBef>
                          <a:spcPts val="0"/>
                        </a:spcBef>
                        <a:spcAft>
                          <a:spcPts val="0"/>
                        </a:spcAft>
                        <a:buNone/>
                      </a:pPr>
                      <a:r>
                        <a:rPr lang="en" sz="1200">
                          <a:latin typeface="Catamaran"/>
                          <a:ea typeface="Catamaran"/>
                          <a:cs typeface="Catamaran"/>
                          <a:sym typeface="Catamaran"/>
                        </a:rPr>
                        <a:t>75.0-94.9</a:t>
                      </a:r>
                      <a:endParaRPr sz="1200">
                        <a:latin typeface="Catamaran"/>
                        <a:ea typeface="Catamaran"/>
                        <a:cs typeface="Catamaran"/>
                        <a:sym typeface="Catamaran"/>
                      </a:endParaRPr>
                    </a:p>
                  </a:txBody>
                  <a:tcPr marL="91425" marR="91425" marT="91425" marB="91425"/>
                </a:tc>
                <a:extLst>
                  <a:ext uri="{0D108BD9-81ED-4DB2-BD59-A6C34878D82A}">
                    <a16:rowId xmlns:a16="http://schemas.microsoft.com/office/drawing/2014/main" val="10003"/>
                  </a:ext>
                </a:extLst>
              </a:tr>
              <a:tr h="355175">
                <a:tc>
                  <a:txBody>
                    <a:bodyPr/>
                    <a:lstStyle/>
                    <a:p>
                      <a:pPr marL="0" lvl="0" indent="0" algn="l" rtl="0">
                        <a:spcBef>
                          <a:spcPts val="0"/>
                        </a:spcBef>
                        <a:spcAft>
                          <a:spcPts val="0"/>
                        </a:spcAft>
                        <a:buNone/>
                      </a:pPr>
                      <a:r>
                        <a:rPr lang="en" sz="1200" b="1">
                          <a:solidFill>
                            <a:schemeClr val="lt1"/>
                          </a:solidFill>
                          <a:latin typeface="Catamaran"/>
                          <a:ea typeface="Catamaran"/>
                          <a:cs typeface="Catamaran"/>
                          <a:sym typeface="Catamaran"/>
                        </a:rPr>
                        <a:t>Adequate</a:t>
                      </a:r>
                      <a:endParaRPr sz="1200" b="1">
                        <a:solidFill>
                          <a:schemeClr val="lt1"/>
                        </a:solidFill>
                        <a:latin typeface="Catamaran"/>
                        <a:ea typeface="Catamaran"/>
                        <a:cs typeface="Catamaran"/>
                        <a:sym typeface="Catamaran"/>
                      </a:endParaRPr>
                    </a:p>
                  </a:txBody>
                  <a:tcPr marL="91425" marR="91425" marT="91425" marB="91425">
                    <a:solidFill>
                      <a:srgbClr val="6AA84F"/>
                    </a:solidFill>
                  </a:tcPr>
                </a:tc>
                <a:tc>
                  <a:txBody>
                    <a:bodyPr/>
                    <a:lstStyle/>
                    <a:p>
                      <a:pPr marL="0" lvl="0" indent="0" algn="l" rtl="0">
                        <a:spcBef>
                          <a:spcPts val="0"/>
                        </a:spcBef>
                        <a:spcAft>
                          <a:spcPts val="0"/>
                        </a:spcAft>
                        <a:buNone/>
                      </a:pPr>
                      <a:r>
                        <a:rPr lang="en" sz="1200">
                          <a:latin typeface="Catamaran"/>
                          <a:ea typeface="Catamaran"/>
                          <a:cs typeface="Catamaran"/>
                          <a:sym typeface="Catamaran"/>
                        </a:rPr>
                        <a:t>50.0-74.9</a:t>
                      </a:r>
                      <a:endParaRPr sz="1200">
                        <a:latin typeface="Catamaran"/>
                        <a:ea typeface="Catamaran"/>
                        <a:cs typeface="Catamaran"/>
                        <a:sym typeface="Catamaran"/>
                      </a:endParaRPr>
                    </a:p>
                  </a:txBody>
                  <a:tcPr marL="91425" marR="91425" marT="91425" marB="91425"/>
                </a:tc>
                <a:extLst>
                  <a:ext uri="{0D108BD9-81ED-4DB2-BD59-A6C34878D82A}">
                    <a16:rowId xmlns:a16="http://schemas.microsoft.com/office/drawing/2014/main" val="10004"/>
                  </a:ext>
                </a:extLst>
              </a:tr>
              <a:tr h="355175">
                <a:tc>
                  <a:txBody>
                    <a:bodyPr/>
                    <a:lstStyle/>
                    <a:p>
                      <a:pPr marL="0" lvl="0" indent="0" algn="l" rtl="0">
                        <a:spcBef>
                          <a:spcPts val="0"/>
                        </a:spcBef>
                        <a:spcAft>
                          <a:spcPts val="0"/>
                        </a:spcAft>
                        <a:buNone/>
                      </a:pPr>
                      <a:r>
                        <a:rPr lang="en" sz="1200" b="1">
                          <a:solidFill>
                            <a:schemeClr val="lt1"/>
                          </a:solidFill>
                          <a:latin typeface="Catamaran"/>
                          <a:ea typeface="Catamaran"/>
                          <a:cs typeface="Catamaran"/>
                          <a:sym typeface="Catamaran"/>
                        </a:rPr>
                        <a:t>Approaches</a:t>
                      </a:r>
                      <a:endParaRPr sz="1200" b="1">
                        <a:solidFill>
                          <a:schemeClr val="lt1"/>
                        </a:solidFill>
                        <a:latin typeface="Catamaran"/>
                        <a:ea typeface="Catamaran"/>
                        <a:cs typeface="Catamaran"/>
                        <a:sym typeface="Catamaran"/>
                      </a:endParaRPr>
                    </a:p>
                  </a:txBody>
                  <a:tcPr marL="91425" marR="91425" marT="91425" marB="91425">
                    <a:solidFill>
                      <a:srgbClr val="F1C232"/>
                    </a:solidFill>
                  </a:tcPr>
                </a:tc>
                <a:tc>
                  <a:txBody>
                    <a:bodyPr/>
                    <a:lstStyle/>
                    <a:p>
                      <a:pPr marL="0" lvl="0" indent="0" algn="l" rtl="0">
                        <a:spcBef>
                          <a:spcPts val="0"/>
                        </a:spcBef>
                        <a:spcAft>
                          <a:spcPts val="0"/>
                        </a:spcAft>
                        <a:buNone/>
                      </a:pPr>
                      <a:r>
                        <a:rPr lang="en" sz="1200">
                          <a:latin typeface="Catamaran"/>
                          <a:ea typeface="Catamaran"/>
                          <a:cs typeface="Catamaran"/>
                          <a:sym typeface="Catamaran"/>
                        </a:rPr>
                        <a:t>25.0-49.9</a:t>
                      </a:r>
                      <a:endParaRPr sz="1200">
                        <a:latin typeface="Catamaran"/>
                        <a:ea typeface="Catamaran"/>
                        <a:cs typeface="Catamaran"/>
                        <a:sym typeface="Catamaran"/>
                      </a:endParaRPr>
                    </a:p>
                  </a:txBody>
                  <a:tcPr marL="91425" marR="91425" marT="91425" marB="91425"/>
                </a:tc>
                <a:extLst>
                  <a:ext uri="{0D108BD9-81ED-4DB2-BD59-A6C34878D82A}">
                    <a16:rowId xmlns:a16="http://schemas.microsoft.com/office/drawing/2014/main" val="10005"/>
                  </a:ext>
                </a:extLst>
              </a:tr>
              <a:tr h="331350">
                <a:tc>
                  <a:txBody>
                    <a:bodyPr/>
                    <a:lstStyle/>
                    <a:p>
                      <a:pPr marL="0" lvl="0" indent="0" algn="l" rtl="0">
                        <a:spcBef>
                          <a:spcPts val="0"/>
                        </a:spcBef>
                        <a:spcAft>
                          <a:spcPts val="0"/>
                        </a:spcAft>
                        <a:buNone/>
                      </a:pPr>
                      <a:r>
                        <a:rPr lang="en" sz="1200" b="1">
                          <a:solidFill>
                            <a:schemeClr val="lt1"/>
                          </a:solidFill>
                          <a:latin typeface="Catamaran"/>
                          <a:ea typeface="Catamaran"/>
                          <a:cs typeface="Catamaran"/>
                          <a:sym typeface="Catamaran"/>
                        </a:rPr>
                        <a:t>Unsatisfactory</a:t>
                      </a:r>
                      <a:endParaRPr sz="1200" b="1">
                        <a:solidFill>
                          <a:schemeClr val="lt1"/>
                        </a:solidFill>
                        <a:latin typeface="Catamaran"/>
                        <a:ea typeface="Catamaran"/>
                        <a:cs typeface="Catamaran"/>
                        <a:sym typeface="Catamaran"/>
                      </a:endParaRPr>
                    </a:p>
                  </a:txBody>
                  <a:tcPr marL="91425" marR="91425" marT="91425" marB="91425">
                    <a:solidFill>
                      <a:srgbClr val="E69138"/>
                    </a:solidFill>
                  </a:tcPr>
                </a:tc>
                <a:tc>
                  <a:txBody>
                    <a:bodyPr/>
                    <a:lstStyle/>
                    <a:p>
                      <a:pPr marL="0" lvl="0" indent="0" algn="l" rtl="0">
                        <a:spcBef>
                          <a:spcPts val="0"/>
                        </a:spcBef>
                        <a:spcAft>
                          <a:spcPts val="0"/>
                        </a:spcAft>
                        <a:buNone/>
                      </a:pPr>
                      <a:r>
                        <a:rPr lang="en" sz="1200">
                          <a:latin typeface="Catamaran"/>
                          <a:ea typeface="Catamaran"/>
                          <a:cs typeface="Catamaran"/>
                          <a:sym typeface="Catamaran"/>
                        </a:rPr>
                        <a:t>5.0-24.9</a:t>
                      </a:r>
                      <a:endParaRPr sz="1200">
                        <a:latin typeface="Catamaran"/>
                        <a:ea typeface="Catamaran"/>
                        <a:cs typeface="Catamaran"/>
                        <a:sym typeface="Catamaran"/>
                      </a:endParaRPr>
                    </a:p>
                  </a:txBody>
                  <a:tcPr marL="91425" marR="91425" marT="91425" marB="91425"/>
                </a:tc>
                <a:extLst>
                  <a:ext uri="{0D108BD9-81ED-4DB2-BD59-A6C34878D82A}">
                    <a16:rowId xmlns:a16="http://schemas.microsoft.com/office/drawing/2014/main" val="10006"/>
                  </a:ext>
                </a:extLst>
              </a:tr>
              <a:tr h="307550">
                <a:tc>
                  <a:txBody>
                    <a:bodyPr/>
                    <a:lstStyle/>
                    <a:p>
                      <a:pPr marL="0" lvl="0" indent="0" algn="l" rtl="0">
                        <a:spcBef>
                          <a:spcPts val="0"/>
                        </a:spcBef>
                        <a:spcAft>
                          <a:spcPts val="0"/>
                        </a:spcAft>
                        <a:buNone/>
                      </a:pPr>
                      <a:r>
                        <a:rPr lang="en" sz="1200" b="1">
                          <a:solidFill>
                            <a:schemeClr val="lt1"/>
                          </a:solidFill>
                          <a:latin typeface="Catamaran"/>
                          <a:ea typeface="Catamaran"/>
                          <a:cs typeface="Catamaran"/>
                          <a:sym typeface="Catamaran"/>
                        </a:rPr>
                        <a:t>Critical</a:t>
                      </a:r>
                      <a:endParaRPr sz="1200" b="1">
                        <a:solidFill>
                          <a:schemeClr val="lt1"/>
                        </a:solidFill>
                        <a:latin typeface="Catamaran"/>
                        <a:ea typeface="Catamaran"/>
                        <a:cs typeface="Catamaran"/>
                        <a:sym typeface="Catamaran"/>
                      </a:endParaRPr>
                    </a:p>
                  </a:txBody>
                  <a:tcPr marL="91425" marR="91425" marT="91425" marB="91425">
                    <a:solidFill>
                      <a:srgbClr val="CC0000"/>
                    </a:solidFill>
                  </a:tcPr>
                </a:tc>
                <a:tc>
                  <a:txBody>
                    <a:bodyPr/>
                    <a:lstStyle/>
                    <a:p>
                      <a:pPr marL="0" lvl="0" indent="0" algn="l" rtl="0">
                        <a:spcBef>
                          <a:spcPts val="0"/>
                        </a:spcBef>
                        <a:spcAft>
                          <a:spcPts val="0"/>
                        </a:spcAft>
                        <a:buNone/>
                      </a:pPr>
                      <a:r>
                        <a:rPr lang="en" sz="1200">
                          <a:latin typeface="Catamaran"/>
                          <a:ea typeface="Catamaran"/>
                          <a:cs typeface="Catamaran"/>
                          <a:sym typeface="Catamaran"/>
                        </a:rPr>
                        <a:t>0.0-4.9</a:t>
                      </a:r>
                      <a:endParaRPr sz="1200">
                        <a:latin typeface="Catamaran"/>
                        <a:ea typeface="Catamaran"/>
                        <a:cs typeface="Catamaran"/>
                        <a:sym typeface="Catamaran"/>
                      </a:endParaRPr>
                    </a:p>
                  </a:txBody>
                  <a:tcPr marL="91425" marR="91425" marT="91425" marB="91425"/>
                </a:tc>
                <a:extLst>
                  <a:ext uri="{0D108BD9-81ED-4DB2-BD59-A6C34878D82A}">
                    <a16:rowId xmlns:a16="http://schemas.microsoft.com/office/drawing/2014/main" val="10007"/>
                  </a:ext>
                </a:extLst>
              </a:tr>
            </a:tbl>
          </a:graphicData>
        </a:graphic>
      </p:graphicFrame>
      <p:cxnSp>
        <p:nvCxnSpPr>
          <p:cNvPr id="279" name="Google Shape;279;p34"/>
          <p:cNvCxnSpPr/>
          <p:nvPr/>
        </p:nvCxnSpPr>
        <p:spPr>
          <a:xfrm rot="10800000" flipH="1">
            <a:off x="5119700" y="2643300"/>
            <a:ext cx="857100" cy="9762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285" name="Google Shape;285;p35"/>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7443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6094"/>
              </a:solidFill>
            </a:endParaRPr>
          </a:p>
        </p:txBody>
      </p:sp>
      <p:sp>
        <p:nvSpPr>
          <p:cNvPr id="287" name="Google Shape;287;p35"/>
          <p:cNvSpPr txBox="1">
            <a:spLocks noGrp="1"/>
          </p:cNvSpPr>
          <p:nvPr>
            <p:ph type="title"/>
          </p:nvPr>
        </p:nvSpPr>
        <p:spPr>
          <a:xfrm>
            <a:off x="297600" y="131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b="1">
                <a:solidFill>
                  <a:srgbClr val="0B5885"/>
                </a:solidFill>
                <a:latin typeface="Catamaran"/>
                <a:ea typeface="Catamaran"/>
                <a:cs typeface="Catamaran"/>
                <a:sym typeface="Catamaran"/>
              </a:rPr>
              <a:t>NDE Alternative Performance Framework (APF)</a:t>
            </a:r>
            <a:endParaRPr b="1" u="sng">
              <a:solidFill>
                <a:srgbClr val="0B5885"/>
              </a:solidFill>
              <a:latin typeface="Catamaran"/>
              <a:ea typeface="Catamaran"/>
              <a:cs typeface="Catamaran"/>
              <a:sym typeface="Catamaran"/>
            </a:endParaRPr>
          </a:p>
        </p:txBody>
      </p:sp>
      <p:pic>
        <p:nvPicPr>
          <p:cNvPr id="288" name="Google Shape;288;p35"/>
          <p:cNvPicPr preferRelativeResize="0"/>
          <p:nvPr/>
        </p:nvPicPr>
        <p:blipFill>
          <a:blip r:embed="rId3">
            <a:alphaModFix/>
          </a:blip>
          <a:stretch>
            <a:fillRect/>
          </a:stretch>
        </p:blipFill>
        <p:spPr>
          <a:xfrm>
            <a:off x="4185750" y="4181625"/>
            <a:ext cx="753350" cy="723250"/>
          </a:xfrm>
          <a:prstGeom prst="rect">
            <a:avLst/>
          </a:prstGeom>
          <a:noFill/>
          <a:ln>
            <a:noFill/>
          </a:ln>
        </p:spPr>
      </p:pic>
      <p:sp>
        <p:nvSpPr>
          <p:cNvPr id="289" name="Google Shape;289;p35"/>
          <p:cNvSpPr/>
          <p:nvPr/>
        </p:nvSpPr>
        <p:spPr>
          <a:xfrm>
            <a:off x="50831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txBox="1"/>
          <p:nvPr/>
        </p:nvSpPr>
        <p:spPr>
          <a:xfrm>
            <a:off x="1330150" y="1585200"/>
            <a:ext cx="753300" cy="72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291" name="Google Shape;291;p35"/>
          <p:cNvSpPr txBox="1"/>
          <p:nvPr/>
        </p:nvSpPr>
        <p:spPr>
          <a:xfrm>
            <a:off x="410750" y="627875"/>
            <a:ext cx="8331300" cy="3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6094"/>
                </a:solidFill>
                <a:latin typeface="Catamaran"/>
                <a:ea typeface="Catamaran"/>
                <a:cs typeface="Catamaran"/>
                <a:sym typeface="Catamaran"/>
              </a:rPr>
              <a:t>2017:</a:t>
            </a:r>
            <a:r>
              <a:rPr lang="en">
                <a:solidFill>
                  <a:schemeClr val="dk1"/>
                </a:solidFill>
                <a:latin typeface="Catamaran"/>
                <a:ea typeface="Catamaran"/>
                <a:cs typeface="Catamaran"/>
                <a:sym typeface="Catamaran"/>
              </a:rPr>
              <a:t> The Nevada Department of Education launched tier Alternative Performance Framework (APF). </a:t>
            </a:r>
            <a:endParaRPr>
              <a:solidFill>
                <a:schemeClr val="dk1"/>
              </a:solidFill>
              <a:latin typeface="Catamaran"/>
              <a:ea typeface="Catamaran"/>
              <a:cs typeface="Catamaran"/>
              <a:sym typeface="Catamaran"/>
            </a:endParaRPr>
          </a:p>
          <a:p>
            <a:pPr marL="0" lvl="0" indent="0" algn="l" rtl="0">
              <a:spcBef>
                <a:spcPts val="0"/>
              </a:spcBef>
              <a:spcAft>
                <a:spcPts val="0"/>
              </a:spcAft>
              <a:buNone/>
            </a:pPr>
            <a:endParaRPr b="1" i="1">
              <a:solidFill>
                <a:schemeClr val="dk1"/>
              </a:solidFill>
              <a:latin typeface="Catamaran"/>
              <a:ea typeface="Catamaran"/>
              <a:cs typeface="Catamaran"/>
              <a:sym typeface="Catamaran"/>
            </a:endParaRPr>
          </a:p>
          <a:p>
            <a:pPr marL="0" lvl="0" indent="0" algn="l" rtl="0">
              <a:spcBef>
                <a:spcPts val="0"/>
              </a:spcBef>
              <a:spcAft>
                <a:spcPts val="0"/>
              </a:spcAft>
              <a:buClr>
                <a:schemeClr val="dk1"/>
              </a:buClr>
              <a:buSzPts val="1100"/>
              <a:buFont typeface="Arial"/>
              <a:buNone/>
            </a:pPr>
            <a:r>
              <a:rPr lang="en" b="1" i="1">
                <a:solidFill>
                  <a:schemeClr val="dk1"/>
                </a:solidFill>
                <a:latin typeface="Catamaran"/>
                <a:ea typeface="Catamaran"/>
                <a:cs typeface="Catamaran"/>
                <a:sym typeface="Catamaran"/>
              </a:rPr>
              <a:t>These metrics are reported within NDE’s APF Report Card.</a:t>
            </a:r>
            <a:endParaRPr>
              <a:solidFill>
                <a:schemeClr val="dk1"/>
              </a:solidFill>
              <a:latin typeface="Catamaran"/>
              <a:ea typeface="Catamaran"/>
              <a:cs typeface="Catamaran"/>
              <a:sym typeface="Catamaran"/>
            </a:endParaRPr>
          </a:p>
          <a:p>
            <a:pPr marL="0" lvl="0" indent="0" algn="l" rtl="0">
              <a:spcBef>
                <a:spcPts val="0"/>
              </a:spcBef>
              <a:spcAft>
                <a:spcPts val="0"/>
              </a:spcAft>
              <a:buClr>
                <a:schemeClr val="dk1"/>
              </a:buClr>
              <a:buSzPts val="1100"/>
              <a:buFont typeface="Arial"/>
              <a:buNone/>
            </a:pPr>
            <a:endParaRPr>
              <a:solidFill>
                <a:schemeClr val="dk1"/>
              </a:solidFill>
              <a:latin typeface="Catamaran"/>
              <a:ea typeface="Catamaran"/>
              <a:cs typeface="Catamaran"/>
              <a:sym typeface="Catamaran"/>
            </a:endParaRPr>
          </a:p>
          <a:p>
            <a:pPr marL="0" lvl="0" indent="0" algn="l" rtl="0">
              <a:spcBef>
                <a:spcPts val="0"/>
              </a:spcBef>
              <a:spcAft>
                <a:spcPts val="0"/>
              </a:spcAft>
              <a:buClr>
                <a:schemeClr val="dk1"/>
              </a:buClr>
              <a:buSzPts val="1100"/>
              <a:buFont typeface="Arial"/>
              <a:buNone/>
            </a:pPr>
            <a:r>
              <a:rPr lang="en">
                <a:solidFill>
                  <a:schemeClr val="dk1"/>
                </a:solidFill>
                <a:latin typeface="Catamaran"/>
                <a:ea typeface="Catamaran"/>
                <a:cs typeface="Catamaran"/>
                <a:sym typeface="Catamaran"/>
              </a:rPr>
              <a:t>Metrics in this report card include:</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rgbClr val="FF9900"/>
              </a:buClr>
              <a:buSzPts val="1400"/>
              <a:buFont typeface="Catamaran"/>
              <a:buChar char="●"/>
            </a:pPr>
            <a:r>
              <a:rPr lang="en">
                <a:solidFill>
                  <a:schemeClr val="dk1"/>
                </a:solidFill>
                <a:latin typeface="Catamaran"/>
                <a:ea typeface="Catamaran"/>
                <a:cs typeface="Catamaran"/>
                <a:sym typeface="Catamaran"/>
              </a:rPr>
              <a:t>* Math and ELA ACT scores</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 Credit earning rates</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Science scores</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 Graduation attainment</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Four year graduation rate</a:t>
            </a:r>
            <a:endParaRPr>
              <a:solidFill>
                <a:schemeClr val="dk1"/>
              </a:solidFill>
              <a:latin typeface="Catamaran"/>
              <a:ea typeface="Catamaran"/>
              <a:cs typeface="Catamaran"/>
              <a:sym typeface="Catamaran"/>
            </a:endParaRPr>
          </a:p>
          <a:p>
            <a:pPr marL="457200" lvl="0" indent="-317500" algn="l" rtl="0">
              <a:spcBef>
                <a:spcPts val="0"/>
              </a:spcBef>
              <a:spcAft>
                <a:spcPts val="0"/>
              </a:spcAft>
              <a:buClr>
                <a:schemeClr val="accent4"/>
              </a:buClr>
              <a:buSzPts val="1400"/>
              <a:buFont typeface="Catamaran"/>
              <a:buChar char="●"/>
            </a:pPr>
            <a:r>
              <a:rPr lang="en">
                <a:solidFill>
                  <a:schemeClr val="dk1"/>
                </a:solidFill>
                <a:latin typeface="Catamaran"/>
                <a:ea typeface="Catamaran"/>
                <a:cs typeface="Catamaran"/>
                <a:sym typeface="Catamaran"/>
              </a:rPr>
              <a:t>Five year graduation rate</a:t>
            </a:r>
            <a:endParaRPr>
              <a:solidFill>
                <a:schemeClr val="dk1"/>
              </a:solidFill>
              <a:latin typeface="Catamaran"/>
              <a:ea typeface="Catamaran"/>
              <a:cs typeface="Catamaran"/>
              <a:sym typeface="Catamaran"/>
            </a:endParaRPr>
          </a:p>
          <a:p>
            <a:pPr marL="0" lvl="0" indent="0" algn="l" rtl="0">
              <a:spcBef>
                <a:spcPts val="0"/>
              </a:spcBef>
              <a:spcAft>
                <a:spcPts val="0"/>
              </a:spcAft>
              <a:buNone/>
            </a:pPr>
            <a:endParaRPr>
              <a:solidFill>
                <a:schemeClr val="dk1"/>
              </a:solidFill>
              <a:latin typeface="Catamaran"/>
              <a:ea typeface="Catamaran"/>
              <a:cs typeface="Catamaran"/>
              <a:sym typeface="Catamaran"/>
            </a:endParaRPr>
          </a:p>
          <a:p>
            <a:pPr marL="0" lvl="0" indent="0" algn="l" rtl="0">
              <a:spcBef>
                <a:spcPts val="0"/>
              </a:spcBef>
              <a:spcAft>
                <a:spcPts val="0"/>
              </a:spcAft>
              <a:buNone/>
            </a:pPr>
            <a:r>
              <a:rPr lang="en" i="1">
                <a:solidFill>
                  <a:schemeClr val="dk1"/>
                </a:solidFill>
                <a:latin typeface="Catamaran"/>
                <a:ea typeface="Catamaran"/>
                <a:cs typeface="Catamaran"/>
                <a:sym typeface="Catamaran"/>
              </a:rPr>
              <a:t>*</a:t>
            </a:r>
            <a:r>
              <a:rPr lang="en" sz="1100" i="1">
                <a:solidFill>
                  <a:schemeClr val="dk1"/>
                </a:solidFill>
                <a:latin typeface="Catamaran"/>
                <a:ea typeface="Catamaran"/>
                <a:cs typeface="Catamaran"/>
                <a:sym typeface="Catamaran"/>
              </a:rPr>
              <a:t>Similar names as other report cards, but different calculation methods.</a:t>
            </a:r>
            <a:endParaRPr sz="1100" i="1">
              <a:solidFill>
                <a:schemeClr val="dk1"/>
              </a:solidFill>
              <a:latin typeface="Catamaran"/>
              <a:ea typeface="Catamaran"/>
              <a:cs typeface="Catamaran"/>
              <a:sym typeface="Catamaran"/>
            </a:endParaRPr>
          </a:p>
          <a:p>
            <a:pPr marL="0" lvl="0" indent="0" algn="l" rtl="0">
              <a:spcBef>
                <a:spcPts val="0"/>
              </a:spcBef>
              <a:spcAft>
                <a:spcPts val="0"/>
              </a:spcAft>
              <a:buNone/>
            </a:pPr>
            <a:endParaRPr i="1">
              <a:solidFill>
                <a:schemeClr val="dk1"/>
              </a:solidFill>
              <a:latin typeface="Catamaran"/>
              <a:ea typeface="Catamaran"/>
              <a:cs typeface="Catamaran"/>
              <a:sym typeface="Catamaran"/>
            </a:endParaRPr>
          </a:p>
          <a:p>
            <a:pPr marL="0" lvl="0" indent="0" algn="l" rtl="0">
              <a:spcBef>
                <a:spcPts val="0"/>
              </a:spcBef>
              <a:spcAft>
                <a:spcPts val="0"/>
              </a:spcAft>
              <a:buNone/>
            </a:pPr>
            <a:r>
              <a:rPr lang="en">
                <a:solidFill>
                  <a:schemeClr val="dk1"/>
                </a:solidFill>
                <a:latin typeface="Catamaran"/>
                <a:ea typeface="Catamaran"/>
                <a:cs typeface="Catamaran"/>
                <a:sym typeface="Catamaran"/>
              </a:rPr>
              <a:t>NDE’s APF results utilize a </a:t>
            </a:r>
            <a:r>
              <a:rPr lang="en" b="1">
                <a:solidFill>
                  <a:schemeClr val="dk1"/>
                </a:solidFill>
                <a:latin typeface="Catamaran"/>
                <a:ea typeface="Catamaran"/>
                <a:cs typeface="Catamaran"/>
                <a:sym typeface="Catamaran"/>
              </a:rPr>
              <a:t>Continuum of Performance</a:t>
            </a:r>
            <a:r>
              <a:rPr lang="en">
                <a:solidFill>
                  <a:schemeClr val="dk1"/>
                </a:solidFill>
                <a:latin typeface="Catamaran"/>
                <a:ea typeface="Catamaran"/>
                <a:cs typeface="Catamaran"/>
                <a:sym typeface="Catamaran"/>
              </a:rPr>
              <a:t>, which determines if school performance is </a:t>
            </a:r>
            <a:r>
              <a:rPr lang="en" b="1">
                <a:solidFill>
                  <a:schemeClr val="dk1"/>
                </a:solidFill>
                <a:latin typeface="Catamaran"/>
                <a:ea typeface="Catamaran"/>
                <a:cs typeface="Catamaran"/>
                <a:sym typeface="Catamaran"/>
              </a:rPr>
              <a:t>Maintaining, Improving, or Declining</a:t>
            </a:r>
            <a:r>
              <a:rPr lang="en">
                <a:solidFill>
                  <a:schemeClr val="dk1"/>
                </a:solidFill>
                <a:latin typeface="Catamaran"/>
                <a:ea typeface="Catamaran"/>
                <a:cs typeface="Catamaran"/>
                <a:sym typeface="Catamaran"/>
              </a:rPr>
              <a:t>.</a:t>
            </a:r>
            <a:endParaRPr>
              <a:solidFill>
                <a:schemeClr val="dk1"/>
              </a:solidFill>
              <a:latin typeface="Catamaran"/>
              <a:ea typeface="Catamaran"/>
              <a:cs typeface="Catamaran"/>
              <a:sym typeface="Catamar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297" name="Google Shape;297;p36"/>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6"/>
          <p:cNvSpPr/>
          <p:nvPr/>
        </p:nvSpPr>
        <p:spPr>
          <a:xfrm>
            <a:off x="7443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6094"/>
              </a:solidFill>
            </a:endParaRPr>
          </a:p>
        </p:txBody>
      </p:sp>
      <p:sp>
        <p:nvSpPr>
          <p:cNvPr id="299" name="Google Shape;299;p36"/>
          <p:cNvSpPr txBox="1">
            <a:spLocks noGrp="1"/>
          </p:cNvSpPr>
          <p:nvPr>
            <p:ph type="title"/>
          </p:nvPr>
        </p:nvSpPr>
        <p:spPr>
          <a:xfrm>
            <a:off x="297600" y="2075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b="1">
                <a:solidFill>
                  <a:srgbClr val="0B5885"/>
                </a:solidFill>
                <a:latin typeface="Catamaran"/>
                <a:ea typeface="Catamaran"/>
                <a:cs typeface="Catamaran"/>
                <a:sym typeface="Catamaran"/>
              </a:rPr>
              <a:t>NDE Alternative Performance Framework</a:t>
            </a:r>
            <a:endParaRPr sz="1820" b="1">
              <a:solidFill>
                <a:srgbClr val="0B5885"/>
              </a:solidFill>
              <a:latin typeface="Catamaran"/>
              <a:ea typeface="Catamaran"/>
              <a:cs typeface="Catamaran"/>
              <a:sym typeface="Catamaran"/>
            </a:endParaRPr>
          </a:p>
          <a:p>
            <a:pPr marL="0" lvl="0" indent="0" algn="l" rtl="0">
              <a:spcBef>
                <a:spcPts val="0"/>
              </a:spcBef>
              <a:spcAft>
                <a:spcPts val="0"/>
              </a:spcAft>
              <a:buSzPts val="990"/>
              <a:buNone/>
            </a:pPr>
            <a:endParaRPr sz="2820" b="1" u="sng">
              <a:solidFill>
                <a:srgbClr val="0B5885"/>
              </a:solidFill>
              <a:latin typeface="Catamaran"/>
              <a:ea typeface="Catamaran"/>
              <a:cs typeface="Catamaran"/>
              <a:sym typeface="Catamaran"/>
            </a:endParaRPr>
          </a:p>
        </p:txBody>
      </p:sp>
      <p:pic>
        <p:nvPicPr>
          <p:cNvPr id="300" name="Google Shape;300;p36"/>
          <p:cNvPicPr preferRelativeResize="0"/>
          <p:nvPr/>
        </p:nvPicPr>
        <p:blipFill>
          <a:blip r:embed="rId3">
            <a:alphaModFix/>
          </a:blip>
          <a:stretch>
            <a:fillRect/>
          </a:stretch>
        </p:blipFill>
        <p:spPr>
          <a:xfrm>
            <a:off x="4185750" y="4181625"/>
            <a:ext cx="753350" cy="723250"/>
          </a:xfrm>
          <a:prstGeom prst="rect">
            <a:avLst/>
          </a:prstGeom>
          <a:noFill/>
          <a:ln>
            <a:noFill/>
          </a:ln>
        </p:spPr>
      </p:pic>
      <p:sp>
        <p:nvSpPr>
          <p:cNvPr id="301" name="Google Shape;301;p36"/>
          <p:cNvSpPr/>
          <p:nvPr/>
        </p:nvSpPr>
        <p:spPr>
          <a:xfrm>
            <a:off x="50831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02" name="Google Shape;302;p36"/>
          <p:cNvGraphicFramePr/>
          <p:nvPr/>
        </p:nvGraphicFramePr>
        <p:xfrm>
          <a:off x="1953575" y="1008870"/>
          <a:ext cx="5132875" cy="3162090"/>
        </p:xfrm>
        <a:graphic>
          <a:graphicData uri="http://schemas.openxmlformats.org/drawingml/2006/table">
            <a:tbl>
              <a:tblPr>
                <a:noFill/>
                <a:tableStyleId>{DAA7AEDB-0027-4BCD-A69F-BDA36EBFAB3D}</a:tableStyleId>
              </a:tblPr>
              <a:tblGrid>
                <a:gridCol w="2679125">
                  <a:extLst>
                    <a:ext uri="{9D8B030D-6E8A-4147-A177-3AD203B41FA5}">
                      <a16:colId xmlns:a16="http://schemas.microsoft.com/office/drawing/2014/main" val="20000"/>
                    </a:ext>
                  </a:extLst>
                </a:gridCol>
                <a:gridCol w="1212800">
                  <a:extLst>
                    <a:ext uri="{9D8B030D-6E8A-4147-A177-3AD203B41FA5}">
                      <a16:colId xmlns:a16="http://schemas.microsoft.com/office/drawing/2014/main" val="20001"/>
                    </a:ext>
                  </a:extLst>
                </a:gridCol>
                <a:gridCol w="1240950">
                  <a:extLst>
                    <a:ext uri="{9D8B030D-6E8A-4147-A177-3AD203B41FA5}">
                      <a16:colId xmlns:a16="http://schemas.microsoft.com/office/drawing/2014/main" val="20002"/>
                    </a:ext>
                  </a:extLst>
                </a:gridCol>
              </a:tblGrid>
              <a:tr h="368675">
                <a:tc gridSpan="3">
                  <a:txBody>
                    <a:bodyPr/>
                    <a:lstStyle/>
                    <a:p>
                      <a:pPr marL="0" lvl="0" indent="0" algn="ctr" rtl="0">
                        <a:spcBef>
                          <a:spcPts val="0"/>
                        </a:spcBef>
                        <a:spcAft>
                          <a:spcPts val="0"/>
                        </a:spcAft>
                        <a:buNone/>
                      </a:pPr>
                      <a:r>
                        <a:rPr lang="en" sz="1500" b="1">
                          <a:latin typeface="Catamaran"/>
                          <a:ea typeface="Catamaran"/>
                          <a:cs typeface="Catamaran"/>
                          <a:sym typeface="Catamaran"/>
                        </a:rPr>
                        <a:t>2022-2023 NDE APF Results</a:t>
                      </a:r>
                      <a:endParaRPr sz="1500" b="1">
                        <a:latin typeface="Catamaran"/>
                        <a:ea typeface="Catamaran"/>
                        <a:cs typeface="Catamaran"/>
                        <a:sym typeface="Catamaran"/>
                      </a:endParaRPr>
                    </a:p>
                  </a:txBody>
                  <a:tcPr marL="91425" marR="91425" marT="91425" marB="91425" anchor="ctr">
                    <a:solidFill>
                      <a:srgbClr val="CF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0825">
                <a:tc>
                  <a:txBody>
                    <a:bodyPr/>
                    <a:lstStyle/>
                    <a:p>
                      <a:pPr marL="0" lvl="0" indent="0" algn="ctr" rtl="0">
                        <a:spcBef>
                          <a:spcPts val="0"/>
                        </a:spcBef>
                        <a:spcAft>
                          <a:spcPts val="0"/>
                        </a:spcAft>
                        <a:buNone/>
                      </a:pPr>
                      <a:r>
                        <a:rPr lang="en">
                          <a:latin typeface="Catamaran"/>
                          <a:ea typeface="Catamaran"/>
                          <a:cs typeface="Catamaran"/>
                          <a:sym typeface="Catamaran"/>
                        </a:rPr>
                        <a:t>Category</a:t>
                      </a:r>
                      <a:endParaRPr>
                        <a:latin typeface="Catamaran"/>
                        <a:ea typeface="Catamaran"/>
                        <a:cs typeface="Catamaran"/>
                        <a:sym typeface="Catamaran"/>
                      </a:endParaRPr>
                    </a:p>
                  </a:txBody>
                  <a:tcPr marL="91425" marR="91425" marT="91425" marB="91425" anchor="ctr">
                    <a:lnB w="9525" cap="flat" cmpd="sng">
                      <a:solidFill>
                        <a:srgbClr val="9E9E9E"/>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latin typeface="Catamaran"/>
                          <a:ea typeface="Catamaran"/>
                          <a:cs typeface="Catamaran"/>
                          <a:sym typeface="Catamaran"/>
                        </a:rPr>
                        <a:t>Result</a:t>
                      </a:r>
                      <a:endParaRPr>
                        <a:latin typeface="Catamaran"/>
                        <a:ea typeface="Catamaran"/>
                        <a:cs typeface="Catamaran"/>
                        <a:sym typeface="Catamaran"/>
                      </a:endParaRPr>
                    </a:p>
                  </a:txBody>
                  <a:tcPr marL="91425" marR="91425" marT="91425" marB="91425" anchor="ctr">
                    <a:solidFill>
                      <a:srgbClr val="F3F3F3"/>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latin typeface="Catamaran"/>
                          <a:ea typeface="Catamaran"/>
                          <a:cs typeface="Catamaran"/>
                          <a:sym typeface="Catamaran"/>
                        </a:rPr>
                        <a:t>Continuum of Performance</a:t>
                      </a:r>
                      <a:endParaRPr>
                        <a:latin typeface="Catamaran"/>
                        <a:ea typeface="Catamaran"/>
                        <a:cs typeface="Catamaran"/>
                        <a:sym typeface="Catamaran"/>
                      </a:endParaRPr>
                    </a:p>
                  </a:txBody>
                  <a:tcPr marL="91425" marR="91425" marT="91425" marB="91425" anchor="ctr">
                    <a:solidFill>
                      <a:srgbClr val="F3F3F3"/>
                    </a:solidFill>
                  </a:tcPr>
                </a:tc>
                <a:extLst>
                  <a:ext uri="{0D108BD9-81ED-4DB2-BD59-A6C34878D82A}">
                    <a16:rowId xmlns:a16="http://schemas.microsoft.com/office/drawing/2014/main" val="10001"/>
                  </a:ext>
                </a:extLst>
              </a:tr>
              <a:tr h="361550">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Credit Earning Rate</a:t>
                      </a:r>
                      <a:endParaRPr>
                        <a:solidFill>
                          <a:schemeClr val="dk1"/>
                        </a:solidFill>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tamaran"/>
                          <a:ea typeface="Catamaran"/>
                          <a:cs typeface="Catamaran"/>
                          <a:sym typeface="Catamaran"/>
                        </a:rPr>
                        <a:t>76.7%</a:t>
                      </a:r>
                      <a:endParaRPr>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b="1">
                          <a:latin typeface="Catamaran"/>
                          <a:ea typeface="Catamaran"/>
                          <a:cs typeface="Catamaran"/>
                          <a:sym typeface="Catamaran"/>
                        </a:rPr>
                        <a:t>Maintaining</a:t>
                      </a:r>
                      <a:endParaRPr b="1">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solidFill>
                      <a:srgbClr val="D9EAD3"/>
                    </a:solidFill>
                  </a:tcPr>
                </a:tc>
                <a:extLst>
                  <a:ext uri="{0D108BD9-81ED-4DB2-BD59-A6C34878D82A}">
                    <a16:rowId xmlns:a16="http://schemas.microsoft.com/office/drawing/2014/main" val="10002"/>
                  </a:ext>
                </a:extLst>
              </a:tr>
              <a:tr h="361550">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4-Year Cohort Grad Rate</a:t>
                      </a:r>
                      <a:endParaRPr>
                        <a:solidFill>
                          <a:schemeClr val="dk1"/>
                        </a:solidFill>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tamaran"/>
                          <a:ea typeface="Catamaran"/>
                          <a:cs typeface="Catamaran"/>
                          <a:sym typeface="Catamaran"/>
                        </a:rPr>
                        <a:t>17.8%</a:t>
                      </a:r>
                      <a:endParaRPr>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Catamaran"/>
                          <a:ea typeface="Catamaran"/>
                          <a:cs typeface="Catamaran"/>
                          <a:sym typeface="Catamaran"/>
                        </a:rPr>
                        <a:t>Maintaining</a:t>
                      </a:r>
                      <a:endParaRPr b="1">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361550">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5-Year Cohort Grad Rate</a:t>
                      </a:r>
                      <a:endParaRPr>
                        <a:solidFill>
                          <a:schemeClr val="dk1"/>
                        </a:solidFill>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tamaran"/>
                          <a:ea typeface="Catamaran"/>
                          <a:cs typeface="Catamaran"/>
                          <a:sym typeface="Catamaran"/>
                        </a:rPr>
                        <a:t>36.1%</a:t>
                      </a:r>
                      <a:endParaRPr>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b="1">
                          <a:solidFill>
                            <a:schemeClr val="dk1"/>
                          </a:solidFill>
                          <a:latin typeface="Catamaran"/>
                          <a:ea typeface="Catamaran"/>
                          <a:cs typeface="Catamaran"/>
                          <a:sym typeface="Catamaran"/>
                        </a:rPr>
                        <a:t>Maintaining</a:t>
                      </a:r>
                      <a:endParaRPr b="1">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361550">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Attendance Rate</a:t>
                      </a:r>
                      <a:endParaRPr>
                        <a:solidFill>
                          <a:schemeClr val="dk1"/>
                        </a:solidFill>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tamaran"/>
                          <a:ea typeface="Catamaran"/>
                          <a:cs typeface="Catamaran"/>
                          <a:sym typeface="Catamaran"/>
                        </a:rPr>
                        <a:t>85.9%</a:t>
                      </a:r>
                      <a:endParaRPr>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Catamaran"/>
                          <a:ea typeface="Catamaran"/>
                          <a:cs typeface="Catamaran"/>
                          <a:sym typeface="Catamaran"/>
                        </a:rPr>
                        <a:t>Maintaining</a:t>
                      </a:r>
                      <a:endParaRPr b="1">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361550">
                <a:tc>
                  <a:txBody>
                    <a:bodyPr/>
                    <a:lstStyle/>
                    <a:p>
                      <a:pPr marL="0" lvl="0" indent="0" algn="ctr" rtl="0">
                        <a:lnSpc>
                          <a:spcPct val="115000"/>
                        </a:lnSpc>
                        <a:spcBef>
                          <a:spcPts val="0"/>
                        </a:spcBef>
                        <a:spcAft>
                          <a:spcPts val="0"/>
                        </a:spcAft>
                        <a:buNone/>
                      </a:pPr>
                      <a:r>
                        <a:rPr lang="en">
                          <a:solidFill>
                            <a:schemeClr val="dk1"/>
                          </a:solidFill>
                          <a:latin typeface="Catamaran"/>
                          <a:ea typeface="Catamaran"/>
                          <a:cs typeface="Catamaran"/>
                          <a:sym typeface="Catamaran"/>
                        </a:rPr>
                        <a:t>Chronic Absenteeism</a:t>
                      </a:r>
                      <a:endParaRPr>
                        <a:solidFill>
                          <a:schemeClr val="dk1"/>
                        </a:solidFill>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tamaran"/>
                          <a:ea typeface="Catamaran"/>
                          <a:cs typeface="Catamaran"/>
                          <a:sym typeface="Catamaran"/>
                        </a:rPr>
                        <a:t>47.4%</a:t>
                      </a:r>
                      <a:endParaRPr>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Catamaran"/>
                          <a:ea typeface="Catamaran"/>
                          <a:cs typeface="Catamaran"/>
                          <a:sym typeface="Catamaran"/>
                        </a:rPr>
                        <a:t>Maintaining</a:t>
                      </a:r>
                      <a:endParaRPr b="1">
                        <a:latin typeface="Catamaran"/>
                        <a:ea typeface="Catamaran"/>
                        <a:cs typeface="Catamaran"/>
                        <a:sym typeface="Catamar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7"/>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308" name="Google Shape;308;p37"/>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7443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6094"/>
              </a:solidFill>
            </a:endParaRPr>
          </a:p>
        </p:txBody>
      </p:sp>
      <p:sp>
        <p:nvSpPr>
          <p:cNvPr id="310" name="Google Shape;310;p37"/>
          <p:cNvSpPr txBox="1">
            <a:spLocks noGrp="1"/>
          </p:cNvSpPr>
          <p:nvPr>
            <p:ph type="title"/>
          </p:nvPr>
        </p:nvSpPr>
        <p:spPr>
          <a:xfrm>
            <a:off x="311700" y="138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0B5885"/>
                </a:solidFill>
                <a:latin typeface="Catamaran"/>
                <a:ea typeface="Catamaran"/>
                <a:cs typeface="Catamaran"/>
                <a:sym typeface="Catamaran"/>
              </a:rPr>
              <a:t>Next Steps </a:t>
            </a:r>
            <a:endParaRPr sz="2820" b="1">
              <a:solidFill>
                <a:srgbClr val="0B5885"/>
              </a:solidFill>
              <a:latin typeface="Catamaran"/>
              <a:ea typeface="Catamaran"/>
              <a:cs typeface="Catamaran"/>
              <a:sym typeface="Catamaran"/>
            </a:endParaRPr>
          </a:p>
        </p:txBody>
      </p:sp>
      <p:sp>
        <p:nvSpPr>
          <p:cNvPr id="311" name="Google Shape;311;p37"/>
          <p:cNvSpPr txBox="1">
            <a:spLocks noGrp="1"/>
          </p:cNvSpPr>
          <p:nvPr>
            <p:ph type="body" idx="1"/>
          </p:nvPr>
        </p:nvSpPr>
        <p:spPr>
          <a:xfrm>
            <a:off x="997375" y="919875"/>
            <a:ext cx="6658800" cy="3416400"/>
          </a:xfrm>
          <a:prstGeom prst="rect">
            <a:avLst/>
          </a:prstGeom>
          <a:effectLst>
            <a:reflection dist="38100" dir="5400000" fadeDir="5400012" sy="-100000" algn="bl" rotWithShape="0"/>
          </a:effectLst>
        </p:spPr>
        <p:txBody>
          <a:bodyPr spcFirstLastPara="1" wrap="square" lIns="91425" tIns="91425" rIns="91425" bIns="91425" anchor="t" anchorCtr="0">
            <a:normAutofit lnSpcReduction="20000"/>
          </a:bodyPr>
          <a:lstStyle/>
          <a:p>
            <a:pPr marL="457200" lvl="0" indent="-342900" algn="l" rtl="0">
              <a:spcBef>
                <a:spcPts val="1200"/>
              </a:spcBef>
              <a:spcAft>
                <a:spcPts val="0"/>
              </a:spcAft>
              <a:buClr>
                <a:srgbClr val="FF9900"/>
              </a:buClr>
              <a:buSzPts val="1800"/>
              <a:buFont typeface="Catamaran"/>
              <a:buChar char="●"/>
            </a:pPr>
            <a:r>
              <a:rPr lang="en">
                <a:latin typeface="Catamaran"/>
                <a:ea typeface="Catamaran"/>
                <a:cs typeface="Catamaran"/>
                <a:sym typeface="Catamaran"/>
              </a:rPr>
              <a:t>I</a:t>
            </a:r>
            <a:r>
              <a:rPr lang="en"/>
              <a:t>mprove</a:t>
            </a:r>
            <a:r>
              <a:rPr lang="en">
                <a:latin typeface="Catamaran"/>
                <a:ea typeface="Catamaran"/>
                <a:cs typeface="Catamaran"/>
                <a:sym typeface="Catamaran"/>
              </a:rPr>
              <a:t> student attendance</a:t>
            </a:r>
            <a:endParaRPr>
              <a:latin typeface="Catamaran"/>
              <a:ea typeface="Catamaran"/>
              <a:cs typeface="Catamaran"/>
              <a:sym typeface="Catamaran"/>
            </a:endParaRPr>
          </a:p>
          <a:p>
            <a:pPr marL="457200" lvl="0" indent="-342900" algn="l" rtl="0">
              <a:spcBef>
                <a:spcPts val="0"/>
              </a:spcBef>
              <a:spcAft>
                <a:spcPts val="0"/>
              </a:spcAft>
              <a:buClr>
                <a:srgbClr val="FF9900"/>
              </a:buClr>
              <a:buSzPts val="1800"/>
              <a:buFont typeface="Catamaran"/>
              <a:buChar char="●"/>
            </a:pPr>
            <a:r>
              <a:rPr lang="en">
                <a:latin typeface="Catamaran"/>
                <a:ea typeface="Catamaran"/>
                <a:cs typeface="Catamaran"/>
                <a:sym typeface="Catamaran"/>
              </a:rPr>
              <a:t>Increase student’s earning a C or higher in core subjects</a:t>
            </a:r>
            <a:endParaRPr>
              <a:latin typeface="Catamaran"/>
              <a:ea typeface="Catamaran"/>
              <a:cs typeface="Catamaran"/>
              <a:sym typeface="Catamaran"/>
            </a:endParaRPr>
          </a:p>
          <a:p>
            <a:pPr marL="457200" lvl="0" indent="-342900" algn="l" rtl="0">
              <a:spcBef>
                <a:spcPts val="0"/>
              </a:spcBef>
              <a:spcAft>
                <a:spcPts val="0"/>
              </a:spcAft>
              <a:buClr>
                <a:srgbClr val="FF9900"/>
              </a:buClr>
              <a:buSzPts val="1800"/>
              <a:buFont typeface="Catamaran"/>
              <a:buChar char="●"/>
            </a:pPr>
            <a:r>
              <a:rPr lang="en">
                <a:latin typeface="Catamaran"/>
                <a:ea typeface="Catamaran"/>
                <a:cs typeface="Catamaran"/>
                <a:sym typeface="Catamaran"/>
              </a:rPr>
              <a:t>Increase the number of graduates each </a:t>
            </a:r>
            <a:r>
              <a:rPr lang="en"/>
              <a:t>year</a:t>
            </a:r>
            <a:endParaRPr>
              <a:latin typeface="Catamaran"/>
              <a:ea typeface="Catamaran"/>
              <a:cs typeface="Catamaran"/>
              <a:sym typeface="Catamaran"/>
            </a:endParaRPr>
          </a:p>
          <a:p>
            <a:pPr marL="457200" lvl="0" indent="-342900" algn="l" rtl="0">
              <a:spcBef>
                <a:spcPts val="0"/>
              </a:spcBef>
              <a:spcAft>
                <a:spcPts val="0"/>
              </a:spcAft>
              <a:buClr>
                <a:srgbClr val="FF9900"/>
              </a:buClr>
              <a:buSzPts val="1800"/>
              <a:buFont typeface="Catamaran"/>
              <a:buChar char="●"/>
            </a:pPr>
            <a:r>
              <a:rPr lang="en"/>
              <a:t>Purchase west campus facility</a:t>
            </a:r>
            <a:endParaRPr/>
          </a:p>
          <a:p>
            <a:pPr marL="457200" lvl="0" indent="-342900" algn="l" rtl="0">
              <a:spcBef>
                <a:spcPts val="0"/>
              </a:spcBef>
              <a:spcAft>
                <a:spcPts val="0"/>
              </a:spcAft>
              <a:buClr>
                <a:srgbClr val="FF9900"/>
              </a:buClr>
              <a:buSzPts val="1800"/>
              <a:buChar char="●"/>
            </a:pPr>
            <a:r>
              <a:rPr lang="en"/>
              <a:t>Increase School Based Mental Health Services</a:t>
            </a:r>
            <a:endParaRPr/>
          </a:p>
          <a:p>
            <a:pPr marL="914400" lvl="1" indent="-317500" algn="l" rtl="0">
              <a:spcBef>
                <a:spcPts val="0"/>
              </a:spcBef>
              <a:spcAft>
                <a:spcPts val="0"/>
              </a:spcAft>
              <a:buSzPts val="1400"/>
              <a:buChar char="○"/>
            </a:pPr>
            <a:r>
              <a:rPr lang="en"/>
              <a:t>Provide direct mental health services to students and families</a:t>
            </a:r>
            <a:endParaRPr/>
          </a:p>
          <a:p>
            <a:pPr marL="1371600" lvl="2" indent="-317500" algn="l" rtl="0">
              <a:spcBef>
                <a:spcPts val="0"/>
              </a:spcBef>
              <a:spcAft>
                <a:spcPts val="0"/>
              </a:spcAft>
              <a:buSzPts val="1400"/>
              <a:buChar char="■"/>
            </a:pPr>
            <a:r>
              <a:rPr lang="en" sz="1400">
                <a:latin typeface="Arial"/>
                <a:ea typeface="Arial"/>
                <a:cs typeface="Arial"/>
                <a:sym typeface="Arial"/>
              </a:rPr>
              <a:t>Social Work Board Approval - Clinical Intern Site</a:t>
            </a:r>
            <a:endParaRPr sz="1400">
              <a:latin typeface="Arial"/>
              <a:ea typeface="Arial"/>
              <a:cs typeface="Arial"/>
              <a:sym typeface="Arial"/>
            </a:endParaRPr>
          </a:p>
          <a:p>
            <a:pPr marL="1371600" lvl="2" indent="-317500" algn="l" rtl="0">
              <a:spcBef>
                <a:spcPts val="0"/>
              </a:spcBef>
              <a:spcAft>
                <a:spcPts val="0"/>
              </a:spcAft>
              <a:buSzPts val="1400"/>
              <a:buChar char="■"/>
            </a:pPr>
            <a:r>
              <a:rPr lang="en"/>
              <a:t>6 School Social Workers</a:t>
            </a:r>
            <a:endParaRPr/>
          </a:p>
          <a:p>
            <a:pPr marL="1371600" lvl="2" indent="-317500" algn="l" rtl="0">
              <a:spcBef>
                <a:spcPts val="0"/>
              </a:spcBef>
              <a:spcAft>
                <a:spcPts val="0"/>
              </a:spcAft>
              <a:buSzPts val="1400"/>
              <a:buChar char="■"/>
            </a:pPr>
            <a:r>
              <a:rPr lang="en"/>
              <a:t>2 School Psychologists</a:t>
            </a:r>
            <a:endParaRPr/>
          </a:p>
          <a:p>
            <a:pPr marL="914400" lvl="1" indent="-317500" algn="l" rtl="0">
              <a:spcBef>
                <a:spcPts val="0"/>
              </a:spcBef>
              <a:spcAft>
                <a:spcPts val="0"/>
              </a:spcAft>
              <a:buSzPts val="1400"/>
              <a:buChar char="○"/>
            </a:pPr>
            <a:r>
              <a:rPr lang="en"/>
              <a:t>Currently Pending: </a:t>
            </a:r>
            <a:endParaRPr/>
          </a:p>
          <a:p>
            <a:pPr marL="1371600" lvl="2" indent="-317500" algn="l" rtl="0">
              <a:spcBef>
                <a:spcPts val="0"/>
              </a:spcBef>
              <a:spcAft>
                <a:spcPts val="0"/>
              </a:spcAft>
              <a:buSzPts val="1400"/>
              <a:buChar char="■"/>
            </a:pPr>
            <a:r>
              <a:rPr lang="en"/>
              <a:t>Medicaid Reimbursement for SPCSA for sponsored schools</a:t>
            </a:r>
            <a:endParaRPr/>
          </a:p>
          <a:p>
            <a:pPr marL="0" lvl="0" indent="0" algn="l" rtl="0">
              <a:spcBef>
                <a:spcPts val="1200"/>
              </a:spcBef>
              <a:spcAft>
                <a:spcPts val="1200"/>
              </a:spcAft>
              <a:buNone/>
            </a:pPr>
            <a:endParaRPr sz="2100">
              <a:solidFill>
                <a:srgbClr val="595959"/>
              </a:solidFill>
              <a:latin typeface="Catamaran"/>
              <a:ea typeface="Catamaran"/>
              <a:cs typeface="Catamaran"/>
              <a:sym typeface="Catamaran"/>
            </a:endParaRPr>
          </a:p>
        </p:txBody>
      </p:sp>
      <p:pic>
        <p:nvPicPr>
          <p:cNvPr id="312" name="Google Shape;312;p37"/>
          <p:cNvPicPr preferRelativeResize="0"/>
          <p:nvPr/>
        </p:nvPicPr>
        <p:blipFill>
          <a:blip r:embed="rId3">
            <a:alphaModFix/>
          </a:blip>
          <a:stretch>
            <a:fillRect/>
          </a:stretch>
        </p:blipFill>
        <p:spPr>
          <a:xfrm>
            <a:off x="4185750" y="4181625"/>
            <a:ext cx="753350" cy="723250"/>
          </a:xfrm>
          <a:prstGeom prst="rect">
            <a:avLst/>
          </a:prstGeom>
          <a:noFill/>
          <a:ln>
            <a:noFill/>
          </a:ln>
        </p:spPr>
      </p:pic>
      <p:sp>
        <p:nvSpPr>
          <p:cNvPr id="313" name="Google Shape;313;p37"/>
          <p:cNvSpPr/>
          <p:nvPr/>
        </p:nvSpPr>
        <p:spPr>
          <a:xfrm>
            <a:off x="50831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38"/>
          <p:cNvPicPr preferRelativeResize="0"/>
          <p:nvPr/>
        </p:nvPicPr>
        <p:blipFill>
          <a:blip r:embed="rId3">
            <a:alphaModFix/>
          </a:blip>
          <a:stretch>
            <a:fillRect/>
          </a:stretch>
        </p:blipFill>
        <p:spPr>
          <a:xfrm>
            <a:off x="0" y="0"/>
            <a:ext cx="9143997" cy="3064276"/>
          </a:xfrm>
          <a:prstGeom prst="rect">
            <a:avLst/>
          </a:prstGeom>
          <a:noFill/>
          <a:ln>
            <a:noFill/>
          </a:ln>
        </p:spPr>
      </p:pic>
      <p:sp>
        <p:nvSpPr>
          <p:cNvPr id="320" name="Google Shape;320;p38"/>
          <p:cNvSpPr/>
          <p:nvPr/>
        </p:nvSpPr>
        <p:spPr>
          <a:xfrm>
            <a:off x="0" y="-12"/>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8"/>
          <p:cNvSpPr/>
          <p:nvPr/>
        </p:nvSpPr>
        <p:spPr>
          <a:xfrm>
            <a:off x="1770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322" name="Google Shape;322;p38"/>
          <p:cNvSpPr txBox="1">
            <a:spLocks noGrp="1"/>
          </p:cNvSpPr>
          <p:nvPr>
            <p:ph type="title"/>
          </p:nvPr>
        </p:nvSpPr>
        <p:spPr>
          <a:xfrm>
            <a:off x="327350" y="3064200"/>
            <a:ext cx="5507400" cy="20793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 sz="2876" b="1">
                <a:solidFill>
                  <a:srgbClr val="0B5885"/>
                </a:solidFill>
                <a:latin typeface="Catamaran"/>
                <a:ea typeface="Catamaran"/>
                <a:cs typeface="Catamaran"/>
                <a:sym typeface="Catamaran"/>
              </a:rPr>
              <a:t>Closing Slide and </a:t>
            </a:r>
            <a:endParaRPr sz="2876" b="1">
              <a:solidFill>
                <a:srgbClr val="0B5885"/>
              </a:solidFill>
              <a:latin typeface="Catamaran"/>
              <a:ea typeface="Catamaran"/>
              <a:cs typeface="Catamaran"/>
              <a:sym typeface="Catamaran"/>
            </a:endParaRPr>
          </a:p>
          <a:p>
            <a:pPr marL="0" lvl="0" indent="0" algn="l" rtl="0">
              <a:lnSpc>
                <a:spcPct val="115000"/>
              </a:lnSpc>
              <a:spcBef>
                <a:spcPts val="0"/>
              </a:spcBef>
              <a:spcAft>
                <a:spcPts val="0"/>
              </a:spcAft>
              <a:buNone/>
            </a:pPr>
            <a:r>
              <a:rPr lang="en" sz="2876" b="1">
                <a:solidFill>
                  <a:srgbClr val="0B5885"/>
                </a:solidFill>
                <a:latin typeface="Catamaran"/>
                <a:ea typeface="Catamaran"/>
                <a:cs typeface="Catamaran"/>
                <a:sym typeface="Catamaran"/>
              </a:rPr>
              <a:t>Questions</a:t>
            </a:r>
            <a:r>
              <a:rPr lang="en" sz="1400" b="1"/>
              <a:t>   </a:t>
            </a:r>
            <a:r>
              <a:rPr lang="en" sz="1200" b="1"/>
              <a:t>     </a:t>
            </a:r>
            <a:endParaRPr sz="1200" b="1"/>
          </a:p>
          <a:p>
            <a:pPr marL="0" lvl="0" indent="0" algn="l" rtl="0">
              <a:lnSpc>
                <a:spcPct val="90000"/>
              </a:lnSpc>
              <a:spcBef>
                <a:spcPts val="0"/>
              </a:spcBef>
              <a:spcAft>
                <a:spcPts val="0"/>
              </a:spcAft>
              <a:buNone/>
            </a:pPr>
            <a:r>
              <a:rPr lang="en" sz="1200" b="1">
                <a:solidFill>
                  <a:srgbClr val="000000"/>
                </a:solidFill>
              </a:rPr>
              <a:t>                             </a:t>
            </a:r>
            <a:endParaRPr sz="1200" b="1"/>
          </a:p>
        </p:txBody>
      </p:sp>
      <p:pic>
        <p:nvPicPr>
          <p:cNvPr id="323" name="Google Shape;323;p38"/>
          <p:cNvPicPr preferRelativeResize="0"/>
          <p:nvPr/>
        </p:nvPicPr>
        <p:blipFill rotWithShape="1">
          <a:blip r:embed="rId4">
            <a:alphaModFix/>
          </a:blip>
          <a:srcRect l="7501" r="7730"/>
          <a:stretch/>
        </p:blipFill>
        <p:spPr>
          <a:xfrm>
            <a:off x="4572000" y="3336175"/>
            <a:ext cx="4059451" cy="134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88" name="Google Shape;88;p17"/>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7443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6094"/>
              </a:solidFill>
            </a:endParaRPr>
          </a:p>
        </p:txBody>
      </p:sp>
      <p:sp>
        <p:nvSpPr>
          <p:cNvPr id="90" name="Google Shape;90;p17"/>
          <p:cNvSpPr txBox="1">
            <a:spLocks noGrp="1"/>
          </p:cNvSpPr>
          <p:nvPr>
            <p:ph type="title"/>
          </p:nvPr>
        </p:nvSpPr>
        <p:spPr>
          <a:xfrm>
            <a:off x="351775" y="258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20" b="1">
                <a:solidFill>
                  <a:srgbClr val="0B5885"/>
                </a:solidFill>
                <a:latin typeface="Catamaran"/>
                <a:ea typeface="Catamaran"/>
                <a:cs typeface="Catamaran"/>
                <a:sym typeface="Catamaran"/>
              </a:rPr>
              <a:t>BANV Student Enrollment Criteria</a:t>
            </a:r>
            <a:endParaRPr sz="2820" b="1">
              <a:solidFill>
                <a:srgbClr val="0B5885"/>
              </a:solidFill>
              <a:latin typeface="Catamaran"/>
              <a:ea typeface="Catamaran"/>
              <a:cs typeface="Catamaran"/>
              <a:sym typeface="Catamaran"/>
            </a:endParaRPr>
          </a:p>
        </p:txBody>
      </p:sp>
      <p:sp>
        <p:nvSpPr>
          <p:cNvPr id="91" name="Google Shape;91;p17"/>
          <p:cNvSpPr txBox="1">
            <a:spLocks noGrp="1"/>
          </p:cNvSpPr>
          <p:nvPr>
            <p:ph type="body" idx="1"/>
          </p:nvPr>
        </p:nvSpPr>
        <p:spPr>
          <a:xfrm>
            <a:off x="406075" y="818325"/>
            <a:ext cx="8412000" cy="35019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Clr>
                <a:schemeClr val="dk1"/>
              </a:buClr>
              <a:buSzPts val="1018"/>
              <a:buFont typeface="Arial"/>
              <a:buNone/>
            </a:pPr>
            <a:r>
              <a:rPr lang="en" sz="1400" b="1" u="sng" dirty="0">
                <a:solidFill>
                  <a:srgbClr val="595959"/>
                </a:solidFill>
                <a:highlight>
                  <a:schemeClr val="lt1"/>
                </a:highlight>
              </a:rPr>
              <a:t>NDE  requires alternative education schools to have at least </a:t>
            </a:r>
            <a:r>
              <a:rPr lang="en" sz="1400" b="1" u="sng" dirty="0">
                <a:highlight>
                  <a:schemeClr val="lt1"/>
                </a:highlight>
              </a:rPr>
              <a:t>75% of the population that qualifies in one or more areas.</a:t>
            </a:r>
            <a:endParaRPr sz="1400" b="1" u="sng" dirty="0">
              <a:highlight>
                <a:schemeClr val="lt1"/>
              </a:highlight>
            </a:endParaRPr>
          </a:p>
          <a:p>
            <a:pPr marL="0" lvl="0" indent="0" algn="l" rtl="0">
              <a:lnSpc>
                <a:spcPct val="100000"/>
              </a:lnSpc>
              <a:spcBef>
                <a:spcPts val="1000"/>
              </a:spcBef>
              <a:spcAft>
                <a:spcPts val="0"/>
              </a:spcAft>
              <a:buClr>
                <a:schemeClr val="dk1"/>
              </a:buClr>
              <a:buSzPts val="1018"/>
              <a:buFont typeface="Arial"/>
              <a:buNone/>
            </a:pPr>
            <a:r>
              <a:rPr lang="en" sz="1400" b="1" u="sng" dirty="0">
                <a:solidFill>
                  <a:srgbClr val="595959"/>
                </a:solidFill>
                <a:highlight>
                  <a:schemeClr val="lt1"/>
                </a:highlight>
                <a:latin typeface="Catamaran"/>
                <a:ea typeface="Catamaran"/>
                <a:cs typeface="Catamaran"/>
                <a:sym typeface="Catamaran"/>
              </a:rPr>
              <a:t>Qualifying Conditions for Enrollment:</a:t>
            </a:r>
            <a:r>
              <a:rPr lang="en" sz="1400" b="1" dirty="0">
                <a:solidFill>
                  <a:srgbClr val="595959"/>
                </a:solidFill>
                <a:highlight>
                  <a:schemeClr val="lt1"/>
                </a:highlight>
                <a:latin typeface="Catamaran"/>
                <a:ea typeface="Catamaran"/>
                <a:cs typeface="Catamaran"/>
                <a:sym typeface="Catamaran"/>
              </a:rPr>
              <a:t>  </a:t>
            </a:r>
            <a:r>
              <a:rPr lang="en" sz="1400" dirty="0">
                <a:solidFill>
                  <a:srgbClr val="595959"/>
                </a:solidFill>
                <a:highlight>
                  <a:schemeClr val="lt1"/>
                </a:highlight>
                <a:latin typeface="Catamaran"/>
                <a:ea typeface="Catamaran"/>
                <a:cs typeface="Catamaran"/>
                <a:sym typeface="Catamaran"/>
              </a:rPr>
              <a:t>See also NRS 385A.740 and </a:t>
            </a:r>
            <a:r>
              <a:rPr lang="en" sz="1400" u="sng" dirty="0">
                <a:solidFill>
                  <a:srgbClr val="595959"/>
                </a:solidFill>
                <a:highlight>
                  <a:schemeClr val="lt1"/>
                </a:highlight>
                <a:latin typeface="Catamaran"/>
                <a:ea typeface="Catamaran"/>
                <a:cs typeface="Catamaran"/>
                <a:sym typeface="Catamaran"/>
                <a:hlinkClick r:id="rId3">
                  <a:extLst>
                    <a:ext uri="{A12FA001-AC4F-418D-AE19-62706E023703}">
                      <ahyp:hlinkClr xmlns:ahyp="http://schemas.microsoft.com/office/drawing/2018/hyperlinkcolor" val="tx"/>
                    </a:ext>
                  </a:extLst>
                </a:hlinkClick>
              </a:rPr>
              <a:t>LCB File No. R126-15</a:t>
            </a:r>
            <a:endParaRPr sz="1400" b="1" dirty="0">
              <a:solidFill>
                <a:srgbClr val="595959"/>
              </a:solidFill>
              <a:highlight>
                <a:schemeClr val="lt1"/>
              </a:highlight>
              <a:latin typeface="Catamaran"/>
              <a:ea typeface="Catamaran"/>
              <a:cs typeface="Catamaran"/>
              <a:sym typeface="Catamaran"/>
            </a:endParaRPr>
          </a:p>
          <a:p>
            <a:pPr marL="914400" lvl="1" indent="-317500" algn="l" rtl="0">
              <a:lnSpc>
                <a:spcPct val="95000"/>
              </a:lnSpc>
              <a:spcBef>
                <a:spcPts val="1200"/>
              </a:spcBef>
              <a:spcAft>
                <a:spcPts val="0"/>
              </a:spcAft>
              <a:buClr>
                <a:srgbClr val="FF9900"/>
              </a:buClr>
              <a:buSzPts val="1400"/>
              <a:buFont typeface="Catamaran"/>
              <a:buChar char="●"/>
            </a:pPr>
            <a:r>
              <a:rPr lang="en" sz="1400" b="1" dirty="0">
                <a:solidFill>
                  <a:srgbClr val="595959"/>
                </a:solidFill>
                <a:latin typeface="Catamaran"/>
                <a:ea typeface="Catamaran"/>
                <a:cs typeface="Catamaran"/>
                <a:sym typeface="Catamaran"/>
              </a:rPr>
              <a:t>Cre</a:t>
            </a:r>
            <a:r>
              <a:rPr lang="en" sz="1400" b="1" dirty="0">
                <a:solidFill>
                  <a:srgbClr val="595959"/>
                </a:solidFill>
                <a:highlight>
                  <a:schemeClr val="lt1"/>
                </a:highlight>
                <a:latin typeface="Catamaran"/>
                <a:ea typeface="Catamaran"/>
                <a:cs typeface="Catamaran"/>
                <a:sym typeface="Catamaran"/>
              </a:rPr>
              <a:t>dit Deficiency:  By </a:t>
            </a:r>
            <a:r>
              <a:rPr lang="en" sz="1400" b="1" u="sng" dirty="0">
                <a:solidFill>
                  <a:srgbClr val="FF0000"/>
                </a:solidFill>
                <a:highlight>
                  <a:schemeClr val="lt1"/>
                </a:highlight>
                <a:latin typeface="Catamaran"/>
                <a:ea typeface="Catamaran"/>
                <a:cs typeface="Catamaran"/>
                <a:sym typeface="Catamaran"/>
              </a:rPr>
              <a:t>END</a:t>
            </a:r>
            <a:r>
              <a:rPr lang="en" sz="1400" b="1" dirty="0">
                <a:solidFill>
                  <a:srgbClr val="595959"/>
                </a:solidFill>
                <a:highlight>
                  <a:schemeClr val="lt1"/>
                </a:highlight>
                <a:latin typeface="Catamaran"/>
                <a:ea typeface="Catamaran"/>
                <a:cs typeface="Catamaran"/>
                <a:sym typeface="Catamaran"/>
              </a:rPr>
              <a:t> of</a:t>
            </a:r>
            <a:endParaRPr sz="1400" b="1" dirty="0">
              <a:solidFill>
                <a:srgbClr val="595959"/>
              </a:solidFill>
              <a:highlight>
                <a:schemeClr val="lt1"/>
              </a:highlight>
              <a:latin typeface="Catamaran"/>
              <a:ea typeface="Catamaran"/>
              <a:cs typeface="Catamaran"/>
              <a:sym typeface="Catamaran"/>
            </a:endParaRPr>
          </a:p>
          <a:p>
            <a:pPr marL="1371600" lvl="2" indent="-317500" algn="l" rtl="0">
              <a:lnSpc>
                <a:spcPct val="95000"/>
              </a:lnSpc>
              <a:spcBef>
                <a:spcPts val="0"/>
              </a:spcBef>
              <a:spcAft>
                <a:spcPts val="0"/>
              </a:spcAft>
              <a:buClr>
                <a:srgbClr val="206094"/>
              </a:buClr>
              <a:buSzPts val="1400"/>
              <a:buFont typeface="Catamaran"/>
              <a:buChar char="•"/>
            </a:pPr>
            <a:r>
              <a:rPr lang="en" dirty="0">
                <a:solidFill>
                  <a:srgbClr val="595959"/>
                </a:solidFill>
                <a:highlight>
                  <a:schemeClr val="lt1"/>
                </a:highlight>
                <a:latin typeface="Catamaran"/>
                <a:ea typeface="Catamaran"/>
                <a:cs typeface="Catamaran"/>
                <a:sym typeface="Catamaran"/>
              </a:rPr>
              <a:t>  9</a:t>
            </a:r>
            <a:r>
              <a:rPr lang="en" baseline="30000" dirty="0">
                <a:solidFill>
                  <a:srgbClr val="595959"/>
                </a:solidFill>
                <a:highlight>
                  <a:schemeClr val="lt1"/>
                </a:highlight>
                <a:latin typeface="Catamaran"/>
                <a:ea typeface="Catamaran"/>
                <a:cs typeface="Catamaran"/>
                <a:sym typeface="Catamaran"/>
              </a:rPr>
              <a:t>th</a:t>
            </a:r>
            <a:r>
              <a:rPr lang="en" dirty="0">
                <a:solidFill>
                  <a:srgbClr val="595959"/>
                </a:solidFill>
                <a:highlight>
                  <a:schemeClr val="lt1"/>
                </a:highlight>
                <a:latin typeface="Catamaran"/>
                <a:ea typeface="Catamaran"/>
                <a:cs typeface="Catamaran"/>
                <a:sym typeface="Catamaran"/>
              </a:rPr>
              <a:t> grade or two semesters of high school, has </a:t>
            </a:r>
            <a:r>
              <a:rPr lang="en" b="1" dirty="0">
                <a:solidFill>
                  <a:srgbClr val="595959"/>
                </a:solidFill>
                <a:highlight>
                  <a:schemeClr val="lt1"/>
                </a:highlight>
                <a:latin typeface="Catamaran"/>
                <a:ea typeface="Catamaran"/>
                <a:cs typeface="Catamaran"/>
                <a:sym typeface="Catamaran"/>
              </a:rPr>
              <a:t>0</a:t>
            </a:r>
            <a:r>
              <a:rPr lang="en" dirty="0">
                <a:solidFill>
                  <a:srgbClr val="595959"/>
                </a:solidFill>
                <a:highlight>
                  <a:schemeClr val="lt1"/>
                </a:highlight>
                <a:latin typeface="Catamaran"/>
                <a:ea typeface="Catamaran"/>
                <a:cs typeface="Catamaran"/>
                <a:sym typeface="Catamaran"/>
              </a:rPr>
              <a:t> </a:t>
            </a:r>
            <a:r>
              <a:rPr lang="en" b="1" dirty="0">
                <a:solidFill>
                  <a:srgbClr val="595959"/>
                </a:solidFill>
                <a:highlight>
                  <a:schemeClr val="lt1"/>
                </a:highlight>
                <a:latin typeface="Catamaran"/>
                <a:ea typeface="Catamaran"/>
                <a:cs typeface="Catamaran"/>
                <a:sym typeface="Catamaran"/>
              </a:rPr>
              <a:t>credits</a:t>
            </a:r>
            <a:endParaRPr b="1" dirty="0">
              <a:solidFill>
                <a:srgbClr val="595959"/>
              </a:solidFill>
              <a:highlight>
                <a:schemeClr val="lt1"/>
              </a:highlight>
              <a:latin typeface="Catamaran"/>
              <a:ea typeface="Catamaran"/>
              <a:cs typeface="Catamaran"/>
              <a:sym typeface="Catamaran"/>
            </a:endParaRPr>
          </a:p>
          <a:p>
            <a:pPr marL="1371600" lvl="2" indent="-317500" algn="l" rtl="0">
              <a:lnSpc>
                <a:spcPct val="95000"/>
              </a:lnSpc>
              <a:spcBef>
                <a:spcPts val="0"/>
              </a:spcBef>
              <a:spcAft>
                <a:spcPts val="0"/>
              </a:spcAft>
              <a:buClr>
                <a:srgbClr val="206094"/>
              </a:buClr>
              <a:buSzPts val="1400"/>
              <a:buFont typeface="Catamaran"/>
              <a:buChar char="•"/>
            </a:pPr>
            <a:r>
              <a:rPr lang="en" dirty="0">
                <a:solidFill>
                  <a:srgbClr val="595959"/>
                </a:solidFill>
                <a:highlight>
                  <a:schemeClr val="lt1"/>
                </a:highlight>
                <a:latin typeface="Catamaran"/>
                <a:ea typeface="Catamaran"/>
                <a:cs typeface="Catamaran"/>
                <a:sym typeface="Catamaran"/>
              </a:rPr>
              <a:t>10</a:t>
            </a:r>
            <a:r>
              <a:rPr lang="en" baseline="30000" dirty="0">
                <a:solidFill>
                  <a:srgbClr val="595959"/>
                </a:solidFill>
                <a:highlight>
                  <a:schemeClr val="lt1"/>
                </a:highlight>
                <a:latin typeface="Catamaran"/>
                <a:ea typeface="Catamaran"/>
                <a:cs typeface="Catamaran"/>
                <a:sym typeface="Catamaran"/>
              </a:rPr>
              <a:t>th</a:t>
            </a:r>
            <a:r>
              <a:rPr lang="en" dirty="0">
                <a:solidFill>
                  <a:srgbClr val="595959"/>
                </a:solidFill>
                <a:highlight>
                  <a:schemeClr val="lt1"/>
                </a:highlight>
                <a:latin typeface="Catamaran"/>
                <a:ea typeface="Catamaran"/>
                <a:cs typeface="Catamaran"/>
                <a:sym typeface="Catamaran"/>
              </a:rPr>
              <a:t> grade or four semesters of high school, has </a:t>
            </a:r>
            <a:r>
              <a:rPr lang="en" b="1" dirty="0">
                <a:solidFill>
                  <a:srgbClr val="595959"/>
                </a:solidFill>
                <a:highlight>
                  <a:schemeClr val="lt1"/>
                </a:highlight>
                <a:latin typeface="Catamaran"/>
                <a:ea typeface="Catamaran"/>
                <a:cs typeface="Catamaran"/>
                <a:sym typeface="Catamaran"/>
              </a:rPr>
              <a:t>5</a:t>
            </a:r>
            <a:r>
              <a:rPr lang="en" dirty="0">
                <a:solidFill>
                  <a:srgbClr val="595959"/>
                </a:solidFill>
                <a:highlight>
                  <a:schemeClr val="lt1"/>
                </a:highlight>
                <a:latin typeface="Catamaran"/>
                <a:ea typeface="Catamaran"/>
                <a:cs typeface="Catamaran"/>
                <a:sym typeface="Catamaran"/>
              </a:rPr>
              <a:t> </a:t>
            </a:r>
            <a:r>
              <a:rPr lang="en" b="1" dirty="0">
                <a:solidFill>
                  <a:srgbClr val="595959"/>
                </a:solidFill>
                <a:highlight>
                  <a:schemeClr val="lt1"/>
                </a:highlight>
                <a:latin typeface="Catamaran"/>
                <a:ea typeface="Catamaran"/>
                <a:cs typeface="Catamaran"/>
                <a:sym typeface="Catamaran"/>
              </a:rPr>
              <a:t>or fewer credits</a:t>
            </a:r>
            <a:r>
              <a:rPr lang="en" dirty="0">
                <a:solidFill>
                  <a:srgbClr val="595959"/>
                </a:solidFill>
                <a:highlight>
                  <a:schemeClr val="lt1"/>
                </a:highlight>
                <a:latin typeface="Catamaran"/>
                <a:ea typeface="Catamaran"/>
                <a:cs typeface="Catamaran"/>
                <a:sym typeface="Catamaran"/>
              </a:rPr>
              <a:t>.</a:t>
            </a:r>
            <a:endParaRPr dirty="0">
              <a:solidFill>
                <a:srgbClr val="595959"/>
              </a:solidFill>
              <a:highlight>
                <a:schemeClr val="lt1"/>
              </a:highlight>
              <a:latin typeface="Catamaran"/>
              <a:ea typeface="Catamaran"/>
              <a:cs typeface="Catamaran"/>
              <a:sym typeface="Catamaran"/>
            </a:endParaRPr>
          </a:p>
          <a:p>
            <a:pPr marL="1371600" lvl="2" indent="-317500" algn="l" rtl="0">
              <a:lnSpc>
                <a:spcPct val="95000"/>
              </a:lnSpc>
              <a:spcBef>
                <a:spcPts val="0"/>
              </a:spcBef>
              <a:spcAft>
                <a:spcPts val="0"/>
              </a:spcAft>
              <a:buClr>
                <a:srgbClr val="206094"/>
              </a:buClr>
              <a:buSzPts val="1400"/>
              <a:buFont typeface="Catamaran"/>
              <a:buChar char="•"/>
            </a:pPr>
            <a:r>
              <a:rPr lang="en" dirty="0">
                <a:solidFill>
                  <a:srgbClr val="595959"/>
                </a:solidFill>
                <a:highlight>
                  <a:schemeClr val="lt1"/>
                </a:highlight>
                <a:latin typeface="Catamaran"/>
                <a:ea typeface="Catamaran"/>
                <a:cs typeface="Catamaran"/>
                <a:sym typeface="Catamaran"/>
              </a:rPr>
              <a:t>11</a:t>
            </a:r>
            <a:r>
              <a:rPr lang="en" baseline="30000" dirty="0">
                <a:solidFill>
                  <a:srgbClr val="595959"/>
                </a:solidFill>
                <a:highlight>
                  <a:schemeClr val="lt1"/>
                </a:highlight>
                <a:latin typeface="Catamaran"/>
                <a:ea typeface="Catamaran"/>
                <a:cs typeface="Catamaran"/>
                <a:sym typeface="Catamaran"/>
              </a:rPr>
              <a:t>th</a:t>
            </a:r>
            <a:r>
              <a:rPr lang="en" dirty="0">
                <a:solidFill>
                  <a:srgbClr val="595959"/>
                </a:solidFill>
                <a:highlight>
                  <a:schemeClr val="lt1"/>
                </a:highlight>
                <a:latin typeface="Catamaran"/>
                <a:ea typeface="Catamaran"/>
                <a:cs typeface="Catamaran"/>
                <a:sym typeface="Catamaran"/>
              </a:rPr>
              <a:t> grade or six semesters of high school, has </a:t>
            </a:r>
            <a:r>
              <a:rPr lang="en" b="1" dirty="0">
                <a:solidFill>
                  <a:srgbClr val="595959"/>
                </a:solidFill>
                <a:highlight>
                  <a:schemeClr val="lt1"/>
                </a:highlight>
                <a:latin typeface="Catamaran"/>
                <a:ea typeface="Catamaran"/>
                <a:cs typeface="Catamaran"/>
                <a:sym typeface="Catamaran"/>
              </a:rPr>
              <a:t>11</a:t>
            </a:r>
            <a:r>
              <a:rPr lang="en" dirty="0">
                <a:solidFill>
                  <a:srgbClr val="595959"/>
                </a:solidFill>
                <a:highlight>
                  <a:schemeClr val="lt1"/>
                </a:highlight>
                <a:latin typeface="Catamaran"/>
                <a:ea typeface="Catamaran"/>
                <a:cs typeface="Catamaran"/>
                <a:sym typeface="Catamaran"/>
              </a:rPr>
              <a:t> </a:t>
            </a:r>
            <a:r>
              <a:rPr lang="en" b="1" dirty="0">
                <a:solidFill>
                  <a:srgbClr val="595959"/>
                </a:solidFill>
                <a:highlight>
                  <a:schemeClr val="lt1"/>
                </a:highlight>
                <a:latin typeface="Catamaran"/>
                <a:ea typeface="Catamaran"/>
                <a:cs typeface="Catamaran"/>
                <a:sym typeface="Catamaran"/>
              </a:rPr>
              <a:t>or fewer credits</a:t>
            </a:r>
            <a:r>
              <a:rPr lang="en" dirty="0">
                <a:solidFill>
                  <a:srgbClr val="595959"/>
                </a:solidFill>
                <a:highlight>
                  <a:schemeClr val="lt1"/>
                </a:highlight>
                <a:latin typeface="Catamaran"/>
                <a:ea typeface="Catamaran"/>
                <a:cs typeface="Catamaran"/>
                <a:sym typeface="Catamaran"/>
              </a:rPr>
              <a:t>.</a:t>
            </a:r>
            <a:endParaRPr dirty="0">
              <a:solidFill>
                <a:srgbClr val="595959"/>
              </a:solidFill>
              <a:highlight>
                <a:schemeClr val="lt1"/>
              </a:highlight>
              <a:latin typeface="Catamaran"/>
              <a:ea typeface="Catamaran"/>
              <a:cs typeface="Catamaran"/>
              <a:sym typeface="Catamaran"/>
            </a:endParaRPr>
          </a:p>
          <a:p>
            <a:pPr marL="1371600" lvl="2" indent="-317500" algn="l" rtl="0">
              <a:lnSpc>
                <a:spcPct val="95000"/>
              </a:lnSpc>
              <a:spcBef>
                <a:spcPts val="0"/>
              </a:spcBef>
              <a:spcAft>
                <a:spcPts val="0"/>
              </a:spcAft>
              <a:buClr>
                <a:srgbClr val="206094"/>
              </a:buClr>
              <a:buSzPts val="1400"/>
              <a:buFont typeface="Catamaran"/>
              <a:buChar char="•"/>
            </a:pPr>
            <a:r>
              <a:rPr lang="en" dirty="0">
                <a:solidFill>
                  <a:srgbClr val="595959"/>
                </a:solidFill>
                <a:highlight>
                  <a:schemeClr val="lt1"/>
                </a:highlight>
                <a:latin typeface="Catamaran"/>
                <a:ea typeface="Catamaran"/>
                <a:cs typeface="Catamaran"/>
                <a:sym typeface="Catamaran"/>
              </a:rPr>
              <a:t>12</a:t>
            </a:r>
            <a:r>
              <a:rPr lang="en" baseline="30000" dirty="0">
                <a:solidFill>
                  <a:srgbClr val="595959"/>
                </a:solidFill>
                <a:highlight>
                  <a:schemeClr val="lt1"/>
                </a:highlight>
                <a:latin typeface="Catamaran"/>
                <a:ea typeface="Catamaran"/>
                <a:cs typeface="Catamaran"/>
                <a:sym typeface="Catamaran"/>
              </a:rPr>
              <a:t>th</a:t>
            </a:r>
            <a:r>
              <a:rPr lang="en" dirty="0">
                <a:solidFill>
                  <a:srgbClr val="595959"/>
                </a:solidFill>
                <a:highlight>
                  <a:schemeClr val="lt1"/>
                </a:highlight>
                <a:latin typeface="Catamaran"/>
                <a:ea typeface="Catamaran"/>
                <a:cs typeface="Catamaran"/>
                <a:sym typeface="Catamaran"/>
              </a:rPr>
              <a:t>  grade or eight semesters of high school, has </a:t>
            </a:r>
            <a:r>
              <a:rPr lang="en" b="1" dirty="0">
                <a:solidFill>
                  <a:srgbClr val="595959"/>
                </a:solidFill>
                <a:highlight>
                  <a:schemeClr val="lt1"/>
                </a:highlight>
                <a:latin typeface="Catamaran"/>
                <a:ea typeface="Catamaran"/>
                <a:cs typeface="Catamaran"/>
                <a:sym typeface="Catamaran"/>
              </a:rPr>
              <a:t>17 or fewer credits</a:t>
            </a:r>
            <a:r>
              <a:rPr lang="en" dirty="0">
                <a:solidFill>
                  <a:srgbClr val="595959"/>
                </a:solidFill>
                <a:highlight>
                  <a:schemeClr val="lt1"/>
                </a:highlight>
                <a:latin typeface="Catamaran"/>
                <a:ea typeface="Catamaran"/>
                <a:cs typeface="Catamaran"/>
                <a:sym typeface="Catamaran"/>
              </a:rPr>
              <a:t>.</a:t>
            </a:r>
            <a:endParaRPr dirty="0">
              <a:solidFill>
                <a:srgbClr val="595959"/>
              </a:solidFill>
              <a:highlight>
                <a:schemeClr val="lt1"/>
              </a:highlight>
              <a:latin typeface="Catamaran"/>
              <a:ea typeface="Catamaran"/>
              <a:cs typeface="Catamaran"/>
              <a:sym typeface="Catamaran"/>
            </a:endParaRPr>
          </a:p>
          <a:p>
            <a:pPr marL="1371600" lvl="2" indent="-317500" algn="l" rtl="0">
              <a:lnSpc>
                <a:spcPct val="95000"/>
              </a:lnSpc>
              <a:spcBef>
                <a:spcPts val="0"/>
              </a:spcBef>
              <a:spcAft>
                <a:spcPts val="0"/>
              </a:spcAft>
              <a:buClr>
                <a:srgbClr val="206094"/>
              </a:buClr>
              <a:buSzPts val="1400"/>
              <a:buFont typeface="Catamaran"/>
              <a:buChar char="•"/>
            </a:pPr>
            <a:r>
              <a:rPr lang="en" b="1" dirty="0">
                <a:solidFill>
                  <a:srgbClr val="595959"/>
                </a:solidFill>
                <a:highlight>
                  <a:schemeClr val="lt1"/>
                </a:highlight>
                <a:latin typeface="Catamaran"/>
                <a:ea typeface="Catamaran"/>
                <a:cs typeface="Catamaran"/>
                <a:sym typeface="Catamaran"/>
              </a:rPr>
              <a:t>5th</a:t>
            </a:r>
            <a:r>
              <a:rPr lang="en" dirty="0">
                <a:solidFill>
                  <a:srgbClr val="595959"/>
                </a:solidFill>
                <a:highlight>
                  <a:schemeClr val="lt1"/>
                </a:highlight>
                <a:latin typeface="Catamaran"/>
                <a:ea typeface="Catamaran"/>
                <a:cs typeface="Catamaran"/>
                <a:sym typeface="Catamaran"/>
              </a:rPr>
              <a:t> year still requires graduation requirements.</a:t>
            </a:r>
            <a:endParaRPr dirty="0">
              <a:solidFill>
                <a:srgbClr val="595959"/>
              </a:solidFill>
              <a:highlight>
                <a:schemeClr val="lt1"/>
              </a:highlight>
              <a:latin typeface="Catamaran"/>
              <a:ea typeface="Catamaran"/>
              <a:cs typeface="Catamaran"/>
              <a:sym typeface="Catamaran"/>
            </a:endParaRPr>
          </a:p>
          <a:p>
            <a:pPr marL="1371600" lvl="2" indent="-317500" algn="l" rtl="0">
              <a:lnSpc>
                <a:spcPct val="95000"/>
              </a:lnSpc>
              <a:spcBef>
                <a:spcPts val="0"/>
              </a:spcBef>
              <a:spcAft>
                <a:spcPts val="0"/>
              </a:spcAft>
              <a:buClr>
                <a:srgbClr val="206094"/>
              </a:buClr>
              <a:buSzPts val="1400"/>
              <a:buFont typeface="Catamaran"/>
              <a:buChar char="•"/>
            </a:pPr>
            <a:r>
              <a:rPr lang="en" dirty="0">
                <a:solidFill>
                  <a:srgbClr val="595959"/>
                </a:solidFill>
                <a:highlight>
                  <a:schemeClr val="lt1"/>
                </a:highlight>
                <a:latin typeface="Catamaran"/>
                <a:ea typeface="Catamaran"/>
                <a:cs typeface="Catamaran"/>
                <a:sym typeface="Catamaran"/>
              </a:rPr>
              <a:t>Student who has been </a:t>
            </a:r>
            <a:r>
              <a:rPr lang="en" b="1" dirty="0">
                <a:solidFill>
                  <a:srgbClr val="595959"/>
                </a:solidFill>
                <a:highlight>
                  <a:schemeClr val="lt1"/>
                </a:highlight>
                <a:latin typeface="Catamaran"/>
                <a:ea typeface="Catamaran"/>
                <a:cs typeface="Catamaran"/>
                <a:sym typeface="Catamaran"/>
              </a:rPr>
              <a:t>retained 2 or more times in 8th grade or below</a:t>
            </a:r>
            <a:endParaRPr b="1" dirty="0">
              <a:solidFill>
                <a:srgbClr val="595959"/>
              </a:solidFill>
              <a:highlight>
                <a:schemeClr val="lt1"/>
              </a:highlight>
              <a:latin typeface="Catamaran"/>
              <a:ea typeface="Catamaran"/>
              <a:cs typeface="Catamaran"/>
              <a:sym typeface="Catamaran"/>
            </a:endParaRPr>
          </a:p>
          <a:p>
            <a:pPr marL="914400" lvl="1" indent="-317500" algn="l" rtl="0">
              <a:lnSpc>
                <a:spcPct val="95000"/>
              </a:lnSpc>
              <a:spcBef>
                <a:spcPts val="0"/>
              </a:spcBef>
              <a:spcAft>
                <a:spcPts val="0"/>
              </a:spcAft>
              <a:buClr>
                <a:srgbClr val="FF9900"/>
              </a:buClr>
              <a:buSzPts val="1400"/>
              <a:buFont typeface="Catamaran"/>
              <a:buChar char="●"/>
            </a:pPr>
            <a:r>
              <a:rPr lang="en" sz="1400" b="1" dirty="0">
                <a:solidFill>
                  <a:srgbClr val="595959"/>
                </a:solidFill>
                <a:highlight>
                  <a:schemeClr val="lt1"/>
                </a:highlight>
                <a:latin typeface="Catamaran"/>
                <a:ea typeface="Catamaran"/>
                <a:cs typeface="Catamaran"/>
                <a:sym typeface="Catamaran"/>
              </a:rPr>
              <a:t>Special Education</a:t>
            </a:r>
            <a:endParaRPr sz="1400" b="1" dirty="0">
              <a:solidFill>
                <a:srgbClr val="595959"/>
              </a:solidFill>
              <a:highlight>
                <a:schemeClr val="lt1"/>
              </a:highlight>
              <a:latin typeface="Catamaran"/>
              <a:ea typeface="Catamaran"/>
              <a:cs typeface="Catamaran"/>
              <a:sym typeface="Catamaran"/>
            </a:endParaRPr>
          </a:p>
          <a:p>
            <a:pPr marL="914400" lvl="1" indent="-317500" algn="l" rtl="0">
              <a:lnSpc>
                <a:spcPct val="95000"/>
              </a:lnSpc>
              <a:spcBef>
                <a:spcPts val="0"/>
              </a:spcBef>
              <a:spcAft>
                <a:spcPts val="0"/>
              </a:spcAft>
              <a:buClr>
                <a:srgbClr val="FF9900"/>
              </a:buClr>
              <a:buSzPts val="1400"/>
              <a:buFont typeface="Catamaran"/>
              <a:buChar char="●"/>
            </a:pPr>
            <a:r>
              <a:rPr lang="en" sz="1400" b="1" dirty="0">
                <a:solidFill>
                  <a:srgbClr val="595959"/>
                </a:solidFill>
                <a:highlight>
                  <a:schemeClr val="lt1"/>
                </a:highlight>
                <a:latin typeface="Catamaran"/>
                <a:ea typeface="Catamaran"/>
                <a:cs typeface="Catamaran"/>
                <a:sym typeface="Catamaran"/>
              </a:rPr>
              <a:t>Suspension or Expulsion: (NRS 392.466)</a:t>
            </a:r>
            <a:endParaRPr sz="1400" b="1" dirty="0">
              <a:solidFill>
                <a:srgbClr val="595959"/>
              </a:solidFill>
              <a:highlight>
                <a:schemeClr val="lt1"/>
              </a:highlight>
              <a:latin typeface="Catamaran"/>
              <a:ea typeface="Catamaran"/>
              <a:cs typeface="Catamaran"/>
              <a:sym typeface="Catamaran"/>
            </a:endParaRPr>
          </a:p>
          <a:p>
            <a:pPr marL="914400" lvl="1" indent="-317500" algn="l" rtl="0">
              <a:lnSpc>
                <a:spcPct val="95000"/>
              </a:lnSpc>
              <a:spcBef>
                <a:spcPts val="0"/>
              </a:spcBef>
              <a:spcAft>
                <a:spcPts val="0"/>
              </a:spcAft>
              <a:buClr>
                <a:srgbClr val="FF9900"/>
              </a:buClr>
              <a:buSzPts val="1400"/>
              <a:buFont typeface="Catamaran"/>
              <a:buChar char="●"/>
            </a:pPr>
            <a:r>
              <a:rPr lang="en" sz="1400" b="1" dirty="0">
                <a:solidFill>
                  <a:srgbClr val="595959"/>
                </a:solidFill>
                <a:highlight>
                  <a:schemeClr val="lt1"/>
                </a:highlight>
                <a:latin typeface="Catamaran"/>
                <a:ea typeface="Catamaran"/>
                <a:cs typeface="Catamaran"/>
                <a:sym typeface="Catamaran"/>
              </a:rPr>
              <a:t>Habitual discipline problem (NRS 392.4655)</a:t>
            </a:r>
            <a:endParaRPr sz="1400" b="1" dirty="0">
              <a:solidFill>
                <a:srgbClr val="595959"/>
              </a:solidFill>
              <a:highlight>
                <a:schemeClr val="lt1"/>
              </a:highlight>
              <a:latin typeface="Catamaran"/>
              <a:ea typeface="Catamaran"/>
              <a:cs typeface="Catamaran"/>
              <a:sym typeface="Catamaran"/>
            </a:endParaRPr>
          </a:p>
          <a:p>
            <a:pPr marL="914400" lvl="1" indent="-317500" algn="l" rtl="0">
              <a:lnSpc>
                <a:spcPct val="95000"/>
              </a:lnSpc>
              <a:spcBef>
                <a:spcPts val="0"/>
              </a:spcBef>
              <a:spcAft>
                <a:spcPts val="0"/>
              </a:spcAft>
              <a:buClr>
                <a:srgbClr val="FF9900"/>
              </a:buClr>
              <a:buSzPts val="1400"/>
              <a:buFont typeface="Catamaran"/>
              <a:buChar char="●"/>
            </a:pPr>
            <a:r>
              <a:rPr lang="en" sz="1400" b="1" dirty="0">
                <a:solidFill>
                  <a:srgbClr val="595959"/>
                </a:solidFill>
                <a:highlight>
                  <a:schemeClr val="lt1"/>
                </a:highlight>
                <a:latin typeface="Catamaran"/>
                <a:ea typeface="Catamaran"/>
                <a:cs typeface="Catamaran"/>
                <a:sym typeface="Catamaran"/>
              </a:rPr>
              <a:t>Being under court jurisdiction or adjudicated (NRS 62B.320)</a:t>
            </a:r>
            <a:endParaRPr sz="1400" dirty="0">
              <a:solidFill>
                <a:srgbClr val="595959"/>
              </a:solidFill>
              <a:latin typeface="Catamaran"/>
              <a:ea typeface="Catamaran"/>
              <a:cs typeface="Catamaran"/>
              <a:sym typeface="Catamaran"/>
            </a:endParaRPr>
          </a:p>
        </p:txBody>
      </p:sp>
      <p:pic>
        <p:nvPicPr>
          <p:cNvPr id="92" name="Google Shape;92;p17"/>
          <p:cNvPicPr preferRelativeResize="0"/>
          <p:nvPr/>
        </p:nvPicPr>
        <p:blipFill>
          <a:blip r:embed="rId4">
            <a:alphaModFix/>
          </a:blip>
          <a:stretch>
            <a:fillRect/>
          </a:stretch>
        </p:blipFill>
        <p:spPr>
          <a:xfrm>
            <a:off x="4185750" y="4181625"/>
            <a:ext cx="753350" cy="723250"/>
          </a:xfrm>
          <a:prstGeom prst="rect">
            <a:avLst/>
          </a:prstGeom>
          <a:noFill/>
          <a:ln>
            <a:noFill/>
          </a:ln>
        </p:spPr>
      </p:pic>
      <p:sp>
        <p:nvSpPr>
          <p:cNvPr id="93" name="Google Shape;93;p17"/>
          <p:cNvSpPr/>
          <p:nvPr/>
        </p:nvSpPr>
        <p:spPr>
          <a:xfrm>
            <a:off x="50831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99" name="Google Shape;99;p18"/>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7443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6094"/>
              </a:solidFill>
            </a:endParaRPr>
          </a:p>
        </p:txBody>
      </p:sp>
      <p:sp>
        <p:nvSpPr>
          <p:cNvPr id="101" name="Google Shape;101;p18"/>
          <p:cNvSpPr txBox="1">
            <a:spLocks noGrp="1"/>
          </p:cNvSpPr>
          <p:nvPr>
            <p:ph type="title"/>
          </p:nvPr>
        </p:nvSpPr>
        <p:spPr>
          <a:xfrm>
            <a:off x="253350" y="196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20" b="1">
                <a:solidFill>
                  <a:srgbClr val="0B5885"/>
                </a:solidFill>
                <a:latin typeface="Catamaran"/>
                <a:ea typeface="Catamaran"/>
                <a:cs typeface="Catamaran"/>
                <a:sym typeface="Catamaran"/>
              </a:rPr>
              <a:t>School Timeline</a:t>
            </a:r>
            <a:endParaRPr sz="2820" b="1">
              <a:solidFill>
                <a:srgbClr val="0B5885"/>
              </a:solidFill>
              <a:latin typeface="Catamaran"/>
              <a:ea typeface="Catamaran"/>
              <a:cs typeface="Catamaran"/>
              <a:sym typeface="Catamaran"/>
            </a:endParaRPr>
          </a:p>
        </p:txBody>
      </p:sp>
      <p:sp>
        <p:nvSpPr>
          <p:cNvPr id="102" name="Google Shape;102;p18"/>
          <p:cNvSpPr txBox="1">
            <a:spLocks noGrp="1"/>
          </p:cNvSpPr>
          <p:nvPr>
            <p:ph type="body" idx="1"/>
          </p:nvPr>
        </p:nvSpPr>
        <p:spPr>
          <a:xfrm>
            <a:off x="380925" y="873475"/>
            <a:ext cx="40608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500" b="1">
                <a:solidFill>
                  <a:srgbClr val="206094"/>
                </a:solidFill>
                <a:latin typeface="Catamaran"/>
                <a:ea typeface="Catamaran"/>
                <a:cs typeface="Catamaran"/>
                <a:sym typeface="Catamaran"/>
              </a:rPr>
              <a:t>2009</a:t>
            </a:r>
            <a:r>
              <a:rPr lang="en" sz="1400" b="1">
                <a:solidFill>
                  <a:srgbClr val="595959"/>
                </a:solidFill>
                <a:latin typeface="Catamaran"/>
                <a:ea typeface="Catamaran"/>
                <a:cs typeface="Catamaran"/>
                <a:sym typeface="Catamaran"/>
              </a:rPr>
              <a:t> </a:t>
            </a:r>
            <a:r>
              <a:rPr lang="en" sz="1400">
                <a:solidFill>
                  <a:srgbClr val="595959"/>
                </a:solidFill>
                <a:latin typeface="Catamaran"/>
                <a:ea typeface="Catamaran"/>
                <a:cs typeface="Catamaran"/>
                <a:sym typeface="Catamaran"/>
              </a:rPr>
              <a:t> NDE Approved Charter </a:t>
            </a:r>
            <a:endParaRPr sz="1400">
              <a:solidFill>
                <a:srgbClr val="595959"/>
              </a:solidFill>
              <a:latin typeface="Catamaran"/>
              <a:ea typeface="Catamaran"/>
              <a:cs typeface="Catamaran"/>
              <a:sym typeface="Catamaran"/>
            </a:endParaRPr>
          </a:p>
          <a:p>
            <a:pPr marL="0" lvl="0" indent="0" algn="l" rtl="0">
              <a:spcBef>
                <a:spcPts val="1200"/>
              </a:spcBef>
              <a:spcAft>
                <a:spcPts val="0"/>
              </a:spcAft>
              <a:buNone/>
            </a:pPr>
            <a:r>
              <a:rPr lang="en" sz="1500" b="1">
                <a:solidFill>
                  <a:srgbClr val="206094"/>
                </a:solidFill>
                <a:latin typeface="Catamaran"/>
                <a:ea typeface="Catamaran"/>
                <a:cs typeface="Catamaran"/>
                <a:sym typeface="Catamaran"/>
              </a:rPr>
              <a:t>2010-2014</a:t>
            </a:r>
            <a:r>
              <a:rPr lang="en" sz="1400">
                <a:solidFill>
                  <a:srgbClr val="595959"/>
                </a:solidFill>
                <a:latin typeface="Catamaran"/>
                <a:ea typeface="Catamaran"/>
                <a:cs typeface="Catamaran"/>
                <a:sym typeface="Catamaran"/>
              </a:rPr>
              <a:t> </a:t>
            </a:r>
            <a:r>
              <a:rPr lang="en" sz="1400">
                <a:solidFill>
                  <a:srgbClr val="595959"/>
                </a:solidFill>
              </a:rPr>
              <a:t>BANV </a:t>
            </a:r>
            <a:r>
              <a:rPr lang="en" sz="1400">
                <a:solidFill>
                  <a:srgbClr val="595959"/>
                </a:solidFill>
                <a:latin typeface="Catamaran"/>
                <a:ea typeface="Catamaran"/>
                <a:cs typeface="Catamaran"/>
                <a:sym typeface="Catamaran"/>
              </a:rPr>
              <a:t>Struggles as an Online Statewide High School</a:t>
            </a:r>
            <a:endParaRPr sz="1400">
              <a:solidFill>
                <a:srgbClr val="595959"/>
              </a:solidFill>
              <a:latin typeface="Catamaran"/>
              <a:ea typeface="Catamaran"/>
              <a:cs typeface="Catamaran"/>
              <a:sym typeface="Catamaran"/>
            </a:endParaRPr>
          </a:p>
          <a:p>
            <a:pPr marL="0" lvl="0" indent="0" algn="l" rtl="0">
              <a:spcBef>
                <a:spcPts val="1200"/>
              </a:spcBef>
              <a:spcAft>
                <a:spcPts val="0"/>
              </a:spcAft>
              <a:buNone/>
            </a:pPr>
            <a:r>
              <a:rPr lang="en" sz="1500" b="1">
                <a:solidFill>
                  <a:srgbClr val="206094"/>
                </a:solidFill>
                <a:latin typeface="Catamaran"/>
                <a:ea typeface="Catamaran"/>
                <a:cs typeface="Catamaran"/>
                <a:sym typeface="Catamaran"/>
              </a:rPr>
              <a:t>2014-2016 Turnaround Process Begins</a:t>
            </a:r>
            <a:endParaRPr sz="1500">
              <a:solidFill>
                <a:srgbClr val="206094"/>
              </a:solidFill>
              <a:latin typeface="Catamaran"/>
              <a:ea typeface="Catamaran"/>
              <a:cs typeface="Catamaran"/>
              <a:sym typeface="Catamaran"/>
            </a:endParaRPr>
          </a:p>
          <a:p>
            <a:pPr marL="457200" lvl="0" indent="-317500" algn="l" rtl="0">
              <a:spcBef>
                <a:spcPts val="1200"/>
              </a:spcBef>
              <a:spcAft>
                <a:spcPts val="0"/>
              </a:spcAft>
              <a:buClr>
                <a:srgbClr val="FF9900"/>
              </a:buClr>
              <a:buSzPts val="1400"/>
              <a:buFont typeface="Catamaran"/>
              <a:buChar char="●"/>
            </a:pPr>
            <a:r>
              <a:rPr lang="en" sz="1400">
                <a:solidFill>
                  <a:srgbClr val="595959"/>
                </a:solidFill>
                <a:latin typeface="Catamaran"/>
                <a:ea typeface="Catamaran"/>
                <a:cs typeface="Catamaran"/>
                <a:sym typeface="Catamaran"/>
              </a:rPr>
              <a:t>Academic Seminar</a:t>
            </a:r>
            <a:endParaRPr sz="1400">
              <a:solidFill>
                <a:srgbClr val="595959"/>
              </a:solidFill>
              <a:latin typeface="Catamaran"/>
              <a:ea typeface="Catamaran"/>
              <a:cs typeface="Catamaran"/>
              <a:sym typeface="Catamaran"/>
            </a:endParaRPr>
          </a:p>
          <a:p>
            <a:pPr marL="457200" lvl="0" indent="-317500" algn="l" rtl="0">
              <a:spcBef>
                <a:spcPts val="0"/>
              </a:spcBef>
              <a:spcAft>
                <a:spcPts val="0"/>
              </a:spcAft>
              <a:buClr>
                <a:srgbClr val="FF9900"/>
              </a:buClr>
              <a:buSzPts val="1400"/>
              <a:buFont typeface="Catamaran"/>
              <a:buChar char="●"/>
            </a:pPr>
            <a:r>
              <a:rPr lang="en" sz="1400">
                <a:solidFill>
                  <a:srgbClr val="595959"/>
                </a:solidFill>
                <a:latin typeface="Catamaran"/>
                <a:ea typeface="Catamaran"/>
                <a:cs typeface="Catamaran"/>
                <a:sym typeface="Catamaran"/>
              </a:rPr>
              <a:t>Blended school implementation</a:t>
            </a:r>
            <a:endParaRPr sz="1400">
              <a:solidFill>
                <a:srgbClr val="595959"/>
              </a:solidFill>
              <a:latin typeface="Catamaran"/>
              <a:ea typeface="Catamaran"/>
              <a:cs typeface="Catamaran"/>
              <a:sym typeface="Catamaran"/>
            </a:endParaRPr>
          </a:p>
          <a:p>
            <a:pPr marL="457200" lvl="0" indent="-317500" algn="l" rtl="0">
              <a:spcBef>
                <a:spcPts val="0"/>
              </a:spcBef>
              <a:spcAft>
                <a:spcPts val="0"/>
              </a:spcAft>
              <a:buClr>
                <a:srgbClr val="FF9900"/>
              </a:buClr>
              <a:buSzPts val="1400"/>
              <a:buFont typeface="Catamaran"/>
              <a:buChar char="●"/>
            </a:pPr>
            <a:r>
              <a:rPr lang="en" sz="1400">
                <a:solidFill>
                  <a:srgbClr val="595959"/>
                </a:solidFill>
                <a:latin typeface="Catamaran"/>
                <a:ea typeface="Catamaran"/>
                <a:cs typeface="Catamaran"/>
                <a:sym typeface="Catamaran"/>
              </a:rPr>
              <a:t>Quarterly grading system</a:t>
            </a:r>
            <a:endParaRPr sz="1400">
              <a:solidFill>
                <a:srgbClr val="595959"/>
              </a:solidFill>
              <a:latin typeface="Catamaran"/>
              <a:ea typeface="Catamaran"/>
              <a:cs typeface="Catamaran"/>
              <a:sym typeface="Catamaran"/>
            </a:endParaRPr>
          </a:p>
          <a:p>
            <a:pPr marL="457200" lvl="0" indent="-317500" algn="l" rtl="0">
              <a:spcBef>
                <a:spcPts val="0"/>
              </a:spcBef>
              <a:spcAft>
                <a:spcPts val="0"/>
              </a:spcAft>
              <a:buClr>
                <a:srgbClr val="FF9900"/>
              </a:buClr>
              <a:buSzPts val="1400"/>
              <a:buFont typeface="Catamaran"/>
              <a:buChar char="●"/>
            </a:pPr>
            <a:r>
              <a:rPr lang="en" sz="1400">
                <a:solidFill>
                  <a:srgbClr val="595959"/>
                </a:solidFill>
                <a:latin typeface="Catamaran"/>
                <a:ea typeface="Catamaran"/>
                <a:cs typeface="Catamaran"/>
                <a:sym typeface="Catamaran"/>
              </a:rPr>
              <a:t>Low student to teacher ratio</a:t>
            </a:r>
            <a:endParaRPr sz="1400">
              <a:solidFill>
                <a:srgbClr val="595959"/>
              </a:solidFill>
              <a:latin typeface="Catamaran"/>
              <a:ea typeface="Catamaran"/>
              <a:cs typeface="Catamaran"/>
              <a:sym typeface="Catamaran"/>
            </a:endParaRPr>
          </a:p>
          <a:p>
            <a:pPr marL="457200" lvl="0" indent="-317500" algn="l" rtl="0">
              <a:spcBef>
                <a:spcPts val="0"/>
              </a:spcBef>
              <a:spcAft>
                <a:spcPts val="0"/>
              </a:spcAft>
              <a:buClr>
                <a:srgbClr val="FF9900"/>
              </a:buClr>
              <a:buSzPts val="1400"/>
              <a:buFont typeface="Catamaran"/>
              <a:buChar char="●"/>
            </a:pPr>
            <a:r>
              <a:rPr lang="en" sz="1400">
                <a:solidFill>
                  <a:srgbClr val="595959"/>
                </a:solidFill>
                <a:latin typeface="Catamaran"/>
                <a:ea typeface="Catamaran"/>
                <a:cs typeface="Catamaran"/>
                <a:sym typeface="Catamaran"/>
              </a:rPr>
              <a:t>High level of supportive staff for students</a:t>
            </a:r>
            <a:endParaRPr sz="1400">
              <a:solidFill>
                <a:srgbClr val="595959"/>
              </a:solidFill>
              <a:latin typeface="Catamaran"/>
              <a:ea typeface="Catamaran"/>
              <a:cs typeface="Catamaran"/>
              <a:sym typeface="Catamaran"/>
            </a:endParaRPr>
          </a:p>
          <a:p>
            <a:pPr marL="457200" lvl="0" indent="-317500" algn="l" rtl="0">
              <a:spcBef>
                <a:spcPts val="0"/>
              </a:spcBef>
              <a:spcAft>
                <a:spcPts val="0"/>
              </a:spcAft>
              <a:buClr>
                <a:srgbClr val="FF9900"/>
              </a:buClr>
              <a:buSzPts val="1400"/>
              <a:buFont typeface="Catamaran"/>
              <a:buChar char="●"/>
            </a:pPr>
            <a:r>
              <a:rPr lang="en" sz="1400">
                <a:solidFill>
                  <a:srgbClr val="595959"/>
                </a:solidFill>
                <a:latin typeface="Catamaran"/>
                <a:ea typeface="Catamaran"/>
                <a:cs typeface="Catamaran"/>
                <a:sym typeface="Catamaran"/>
              </a:rPr>
              <a:t>Community partnerships</a:t>
            </a:r>
            <a:endParaRPr sz="1400">
              <a:solidFill>
                <a:srgbClr val="595959"/>
              </a:solidFill>
              <a:latin typeface="Catamaran"/>
              <a:ea typeface="Catamaran"/>
              <a:cs typeface="Catamaran"/>
              <a:sym typeface="Catamaran"/>
            </a:endParaRPr>
          </a:p>
          <a:p>
            <a:pPr marL="457200" lvl="0" indent="-317500" algn="l" rtl="0">
              <a:spcBef>
                <a:spcPts val="0"/>
              </a:spcBef>
              <a:spcAft>
                <a:spcPts val="0"/>
              </a:spcAft>
              <a:buClr>
                <a:srgbClr val="FF9900"/>
              </a:buClr>
              <a:buSzPts val="1400"/>
              <a:buFont typeface="Catamaran"/>
              <a:buChar char="●"/>
            </a:pPr>
            <a:r>
              <a:rPr lang="en" sz="1400">
                <a:solidFill>
                  <a:srgbClr val="595959"/>
                </a:solidFill>
                <a:latin typeface="Catamaran"/>
                <a:ea typeface="Catamaran"/>
                <a:cs typeface="Catamaran"/>
                <a:sym typeface="Catamaran"/>
              </a:rPr>
              <a:t>Individualized Academic Programming</a:t>
            </a:r>
            <a:endParaRPr sz="1400">
              <a:solidFill>
                <a:srgbClr val="595959"/>
              </a:solidFill>
              <a:latin typeface="Catamaran"/>
              <a:ea typeface="Catamaran"/>
              <a:cs typeface="Catamaran"/>
              <a:sym typeface="Catamaran"/>
            </a:endParaRPr>
          </a:p>
          <a:p>
            <a:pPr marL="0" lvl="0" indent="0" algn="l" rtl="0">
              <a:spcBef>
                <a:spcPts val="1200"/>
              </a:spcBef>
              <a:spcAft>
                <a:spcPts val="0"/>
              </a:spcAft>
              <a:buNone/>
            </a:pPr>
            <a:endParaRPr sz="1250">
              <a:solidFill>
                <a:srgbClr val="595959"/>
              </a:solidFill>
              <a:latin typeface="Catamaran"/>
              <a:ea typeface="Catamaran"/>
              <a:cs typeface="Catamaran"/>
              <a:sym typeface="Catamaran"/>
            </a:endParaRPr>
          </a:p>
        </p:txBody>
      </p:sp>
      <p:sp>
        <p:nvSpPr>
          <p:cNvPr id="103" name="Google Shape;103;p18"/>
          <p:cNvSpPr/>
          <p:nvPr/>
        </p:nvSpPr>
        <p:spPr>
          <a:xfrm>
            <a:off x="50831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18"/>
          <p:cNvPicPr preferRelativeResize="0"/>
          <p:nvPr/>
        </p:nvPicPr>
        <p:blipFill>
          <a:blip r:embed="rId3">
            <a:alphaModFix/>
          </a:blip>
          <a:stretch>
            <a:fillRect/>
          </a:stretch>
        </p:blipFill>
        <p:spPr>
          <a:xfrm>
            <a:off x="4181225" y="4181625"/>
            <a:ext cx="753350" cy="723250"/>
          </a:xfrm>
          <a:prstGeom prst="rect">
            <a:avLst/>
          </a:prstGeom>
          <a:noFill/>
          <a:ln>
            <a:noFill/>
          </a:ln>
        </p:spPr>
      </p:pic>
      <p:sp>
        <p:nvSpPr>
          <p:cNvPr id="105" name="Google Shape;105;p18"/>
          <p:cNvSpPr txBox="1"/>
          <p:nvPr/>
        </p:nvSpPr>
        <p:spPr>
          <a:xfrm>
            <a:off x="4800600" y="863550"/>
            <a:ext cx="3904200" cy="344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206094"/>
                </a:solidFill>
                <a:latin typeface="Catamaran"/>
                <a:ea typeface="Catamaran"/>
                <a:cs typeface="Catamaran"/>
                <a:sym typeface="Catamaran"/>
              </a:rPr>
              <a:t>Fall 2016:</a:t>
            </a:r>
            <a:r>
              <a:rPr lang="en">
                <a:solidFill>
                  <a:schemeClr val="dk2"/>
                </a:solidFill>
                <a:latin typeface="Catamaran"/>
                <a:ea typeface="Catamaran"/>
                <a:cs typeface="Catamaran"/>
                <a:sym typeface="Catamaran"/>
              </a:rPr>
              <a:t> Stakeholders surveyed to move to an alternative education high school</a:t>
            </a:r>
            <a:br>
              <a:rPr lang="en">
                <a:solidFill>
                  <a:schemeClr val="dk2"/>
                </a:solidFill>
                <a:latin typeface="Catamaran"/>
                <a:ea typeface="Catamaran"/>
                <a:cs typeface="Catamaran"/>
                <a:sym typeface="Catamaran"/>
              </a:rPr>
            </a:br>
            <a:endParaRPr>
              <a:solidFill>
                <a:schemeClr val="dk2"/>
              </a:solidFill>
              <a:latin typeface="Catamaran"/>
              <a:ea typeface="Catamaran"/>
              <a:cs typeface="Catamaran"/>
              <a:sym typeface="Catamaran"/>
            </a:endParaRPr>
          </a:p>
          <a:p>
            <a:pPr marL="0" lvl="0" indent="0" algn="l" rtl="0">
              <a:lnSpc>
                <a:spcPct val="115000"/>
              </a:lnSpc>
              <a:spcBef>
                <a:spcPts val="0"/>
              </a:spcBef>
              <a:spcAft>
                <a:spcPts val="0"/>
              </a:spcAft>
              <a:buClr>
                <a:schemeClr val="dk1"/>
              </a:buClr>
              <a:buSzPts val="1100"/>
              <a:buFont typeface="Arial"/>
              <a:buNone/>
            </a:pPr>
            <a:r>
              <a:rPr lang="en" sz="1500" b="1">
                <a:solidFill>
                  <a:srgbClr val="206094"/>
                </a:solidFill>
                <a:latin typeface="Catamaran"/>
                <a:ea typeface="Catamaran"/>
                <a:cs typeface="Catamaran"/>
                <a:sym typeface="Catamaran"/>
              </a:rPr>
              <a:t>December 2016:</a:t>
            </a:r>
            <a:r>
              <a:rPr lang="en">
                <a:solidFill>
                  <a:schemeClr val="dk2"/>
                </a:solidFill>
                <a:latin typeface="Catamaran"/>
                <a:ea typeface="Catamaran"/>
                <a:cs typeface="Catamaran"/>
                <a:sym typeface="Catamaran"/>
              </a:rPr>
              <a:t> Exclusively enroll alternative education students in Clark County</a:t>
            </a:r>
            <a:br>
              <a:rPr lang="en">
                <a:solidFill>
                  <a:schemeClr val="dk2"/>
                </a:solidFill>
                <a:latin typeface="Catamaran"/>
                <a:ea typeface="Catamaran"/>
                <a:cs typeface="Catamaran"/>
                <a:sym typeface="Catamaran"/>
              </a:rPr>
            </a:br>
            <a:endParaRPr>
              <a:solidFill>
                <a:schemeClr val="dk2"/>
              </a:solidFill>
              <a:latin typeface="Catamaran"/>
              <a:ea typeface="Catamaran"/>
              <a:cs typeface="Catamaran"/>
              <a:sym typeface="Catamaran"/>
            </a:endParaRPr>
          </a:p>
          <a:p>
            <a:pPr marL="0" lvl="0" indent="0" algn="l" rtl="0">
              <a:lnSpc>
                <a:spcPct val="115000"/>
              </a:lnSpc>
              <a:spcBef>
                <a:spcPts val="0"/>
              </a:spcBef>
              <a:spcAft>
                <a:spcPts val="0"/>
              </a:spcAft>
              <a:buClr>
                <a:schemeClr val="dk1"/>
              </a:buClr>
              <a:buSzPts val="1100"/>
              <a:buFont typeface="Arial"/>
              <a:buNone/>
            </a:pPr>
            <a:r>
              <a:rPr lang="en" sz="1500" b="1">
                <a:solidFill>
                  <a:srgbClr val="206094"/>
                </a:solidFill>
                <a:latin typeface="Catamaran"/>
                <a:ea typeface="Catamaran"/>
                <a:cs typeface="Catamaran"/>
                <a:sym typeface="Catamaran"/>
              </a:rPr>
              <a:t>2017-2018:</a:t>
            </a:r>
            <a:r>
              <a:rPr lang="en">
                <a:solidFill>
                  <a:schemeClr val="dk2"/>
                </a:solidFill>
                <a:latin typeface="Catamaran"/>
                <a:ea typeface="Catamaran"/>
                <a:cs typeface="Catamaran"/>
                <a:sym typeface="Catamaran"/>
              </a:rPr>
              <a:t> Over 75% of students enrolled </a:t>
            </a:r>
            <a:r>
              <a:rPr lang="en" b="1" u="sng">
                <a:solidFill>
                  <a:schemeClr val="dk2"/>
                </a:solidFill>
                <a:latin typeface="Catamaran"/>
                <a:ea typeface="Catamaran"/>
                <a:cs typeface="Catamaran"/>
                <a:sym typeface="Catamaran"/>
              </a:rPr>
              <a:t>qualify according to NRS</a:t>
            </a:r>
            <a:endParaRPr b="1" u="sng">
              <a:solidFill>
                <a:schemeClr val="dk2"/>
              </a:solidFill>
              <a:latin typeface="Catamaran"/>
              <a:ea typeface="Catamaran"/>
              <a:cs typeface="Catamaran"/>
              <a:sym typeface="Catamaran"/>
            </a:endParaRPr>
          </a:p>
          <a:p>
            <a:pPr marL="457200" lvl="0" indent="-317500" algn="l" rtl="0">
              <a:lnSpc>
                <a:spcPct val="115000"/>
              </a:lnSpc>
              <a:spcBef>
                <a:spcPts val="0"/>
              </a:spcBef>
              <a:spcAft>
                <a:spcPts val="0"/>
              </a:spcAft>
              <a:buClr>
                <a:srgbClr val="FF9900"/>
              </a:buClr>
              <a:buSzPts val="1400"/>
              <a:buFont typeface="Catamaran"/>
              <a:buChar char="●"/>
            </a:pPr>
            <a:r>
              <a:rPr lang="en">
                <a:solidFill>
                  <a:schemeClr val="dk2"/>
                </a:solidFill>
                <a:latin typeface="Catamaran"/>
                <a:ea typeface="Catamaran"/>
                <a:cs typeface="Catamaran"/>
                <a:sym typeface="Catamaran"/>
              </a:rPr>
              <a:t>BANV qualifies to be evaluated by the Nevada Department of Education under the Alternative Performance Framework</a:t>
            </a:r>
            <a:br>
              <a:rPr lang="en">
                <a:solidFill>
                  <a:schemeClr val="dk2"/>
                </a:solidFill>
                <a:latin typeface="Catamaran"/>
                <a:ea typeface="Catamaran"/>
                <a:cs typeface="Catamaran"/>
                <a:sym typeface="Catamaran"/>
              </a:rPr>
            </a:br>
            <a:endParaRPr>
              <a:solidFill>
                <a:schemeClr val="dk2"/>
              </a:solidFill>
              <a:latin typeface="Catamaran"/>
              <a:ea typeface="Catamaran"/>
              <a:cs typeface="Catamaran"/>
              <a:sym typeface="Catamaran"/>
            </a:endParaRPr>
          </a:p>
          <a:p>
            <a:pPr marL="0" lvl="0" indent="0" algn="l" rtl="0">
              <a:lnSpc>
                <a:spcPct val="115000"/>
              </a:lnSpc>
              <a:spcBef>
                <a:spcPts val="0"/>
              </a:spcBef>
              <a:spcAft>
                <a:spcPts val="0"/>
              </a:spcAft>
              <a:buClr>
                <a:schemeClr val="dk1"/>
              </a:buClr>
              <a:buSzPts val="1100"/>
              <a:buFont typeface="Arial"/>
              <a:buNone/>
            </a:pPr>
            <a:r>
              <a:rPr lang="en" sz="1500" b="1">
                <a:solidFill>
                  <a:srgbClr val="206094"/>
                </a:solidFill>
                <a:latin typeface="Catamaran"/>
                <a:ea typeface="Catamaran"/>
                <a:cs typeface="Catamaran"/>
                <a:sym typeface="Catamaran"/>
              </a:rPr>
              <a:t>January 2022:</a:t>
            </a:r>
            <a:r>
              <a:rPr lang="en">
                <a:solidFill>
                  <a:schemeClr val="dk2"/>
                </a:solidFill>
                <a:latin typeface="Catamaran"/>
                <a:ea typeface="Catamaran"/>
                <a:cs typeface="Catamaran"/>
                <a:sym typeface="Catamaran"/>
              </a:rPr>
              <a:t> Opened East  Campus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11" name="Google Shape;111;p19"/>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9"/>
          <p:cNvSpPr/>
          <p:nvPr/>
        </p:nvSpPr>
        <p:spPr>
          <a:xfrm>
            <a:off x="7443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06094"/>
              </a:solidFill>
            </a:endParaRPr>
          </a:p>
        </p:txBody>
      </p:sp>
      <p:sp>
        <p:nvSpPr>
          <p:cNvPr id="113" name="Google Shape;113;p19"/>
          <p:cNvSpPr txBox="1">
            <a:spLocks noGrp="1"/>
          </p:cNvSpPr>
          <p:nvPr>
            <p:ph type="title"/>
          </p:nvPr>
        </p:nvSpPr>
        <p:spPr>
          <a:xfrm>
            <a:off x="311700" y="184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20" b="1">
                <a:solidFill>
                  <a:srgbClr val="0B5885"/>
                </a:solidFill>
                <a:latin typeface="Catamaran"/>
                <a:ea typeface="Catamaran"/>
                <a:cs typeface="Catamaran"/>
                <a:sym typeface="Catamaran"/>
              </a:rPr>
              <a:t>BANV Key Elements</a:t>
            </a:r>
            <a:endParaRPr sz="2820" b="1">
              <a:solidFill>
                <a:srgbClr val="0B5885"/>
              </a:solidFill>
              <a:latin typeface="Catamaran"/>
              <a:ea typeface="Catamaran"/>
              <a:cs typeface="Catamaran"/>
              <a:sym typeface="Catamaran"/>
            </a:endParaRPr>
          </a:p>
        </p:txBody>
      </p:sp>
      <p:sp>
        <p:nvSpPr>
          <p:cNvPr id="114" name="Google Shape;114;p19"/>
          <p:cNvSpPr txBox="1">
            <a:spLocks noGrp="1"/>
          </p:cNvSpPr>
          <p:nvPr>
            <p:ph type="body" idx="1"/>
          </p:nvPr>
        </p:nvSpPr>
        <p:spPr>
          <a:xfrm>
            <a:off x="192375" y="673075"/>
            <a:ext cx="4206000" cy="3942000"/>
          </a:xfrm>
          <a:prstGeom prst="rect">
            <a:avLst/>
          </a:prstGeom>
        </p:spPr>
        <p:txBody>
          <a:bodyPr spcFirstLastPara="1" wrap="square" lIns="91425" tIns="91425" rIns="91425" bIns="91425" anchor="t" anchorCtr="0">
            <a:noAutofit/>
          </a:bodyPr>
          <a:lstStyle/>
          <a:p>
            <a:pPr marL="457200" lvl="0" indent="-317500" algn="l" rtl="0">
              <a:spcBef>
                <a:spcPts val="1200"/>
              </a:spcBef>
              <a:spcAft>
                <a:spcPts val="0"/>
              </a:spcAft>
              <a:buClr>
                <a:srgbClr val="FF9900"/>
              </a:buClr>
              <a:buSzPts val="1400"/>
              <a:buFont typeface="Catamaran"/>
              <a:buChar char="●"/>
            </a:pPr>
            <a:r>
              <a:rPr lang="en" sz="1400" b="1">
                <a:solidFill>
                  <a:srgbClr val="595959"/>
                </a:solidFill>
              </a:rPr>
              <a:t>Rolling Enrollment</a:t>
            </a:r>
            <a:endParaRPr sz="1400" b="1">
              <a:solidFill>
                <a:srgbClr val="595959"/>
              </a:solidFill>
            </a:endParaRPr>
          </a:p>
          <a:p>
            <a:pPr marL="457200" lvl="0" indent="-317500" algn="l" rtl="0">
              <a:spcBef>
                <a:spcPts val="0"/>
              </a:spcBef>
              <a:spcAft>
                <a:spcPts val="0"/>
              </a:spcAft>
              <a:buClr>
                <a:srgbClr val="FF9900"/>
              </a:buClr>
              <a:buSzPts val="1400"/>
              <a:buFont typeface="Catamaran"/>
              <a:buChar char="●"/>
            </a:pPr>
            <a:r>
              <a:rPr lang="en" sz="1400" b="1">
                <a:solidFill>
                  <a:srgbClr val="595959"/>
                </a:solidFill>
              </a:rPr>
              <a:t>Annual face-to-face meetings with</a:t>
            </a:r>
            <a:r>
              <a:rPr lang="en" sz="1400" b="1">
                <a:solidFill>
                  <a:srgbClr val="FF0000"/>
                </a:solidFill>
              </a:rPr>
              <a:t> </a:t>
            </a:r>
            <a:r>
              <a:rPr lang="en" sz="1400" b="1">
                <a:solidFill>
                  <a:srgbClr val="595959"/>
                </a:solidFill>
              </a:rPr>
              <a:t>new &amp; returning students and families </a:t>
            </a:r>
            <a:endParaRPr sz="1400" b="1">
              <a:solidFill>
                <a:srgbClr val="595959"/>
              </a:solidFill>
            </a:endParaRPr>
          </a:p>
          <a:p>
            <a:pPr marL="914400" lvl="1" indent="-317500" algn="l" rtl="0">
              <a:spcBef>
                <a:spcPts val="0"/>
              </a:spcBef>
              <a:spcAft>
                <a:spcPts val="0"/>
              </a:spcAft>
              <a:buClr>
                <a:srgbClr val="595959"/>
              </a:buClr>
              <a:buSzPts val="1400"/>
              <a:buFont typeface="Catamaran"/>
              <a:buChar char="○"/>
            </a:pPr>
            <a:r>
              <a:rPr lang="en" sz="1400">
                <a:solidFill>
                  <a:srgbClr val="595959"/>
                </a:solidFill>
              </a:rPr>
              <a:t>Academic plan reviewed: EL, IEP, academic </a:t>
            </a:r>
            <a:r>
              <a:rPr lang="en" sz="1400">
                <a:solidFill>
                  <a:schemeClr val="dk1"/>
                </a:solidFill>
              </a:rPr>
              <a:t>schedule and graduation plan</a:t>
            </a:r>
            <a:endParaRPr sz="1400">
              <a:solidFill>
                <a:schemeClr val="dk1"/>
              </a:solidFill>
            </a:endParaRPr>
          </a:p>
          <a:p>
            <a:pPr marL="914400" lvl="1" indent="-317500" algn="l" rtl="0">
              <a:spcBef>
                <a:spcPts val="0"/>
              </a:spcBef>
              <a:spcAft>
                <a:spcPts val="0"/>
              </a:spcAft>
              <a:buClr>
                <a:schemeClr val="dk1"/>
              </a:buClr>
              <a:buSzPts val="1400"/>
              <a:buFont typeface="Catamaran"/>
              <a:buChar char="○"/>
            </a:pPr>
            <a:r>
              <a:rPr lang="en" sz="1400">
                <a:solidFill>
                  <a:schemeClr val="dk1"/>
                </a:solidFill>
              </a:rPr>
              <a:t>Social Worker meets with student and family to completes needs assessment</a:t>
            </a:r>
            <a:endParaRPr sz="1400" strike="sngStrike">
              <a:solidFill>
                <a:srgbClr val="595959"/>
              </a:solidFill>
            </a:endParaRPr>
          </a:p>
          <a:p>
            <a:pPr marL="457200" lvl="0" indent="-317500" algn="l" rtl="0">
              <a:spcBef>
                <a:spcPts val="0"/>
              </a:spcBef>
              <a:spcAft>
                <a:spcPts val="0"/>
              </a:spcAft>
              <a:buClr>
                <a:srgbClr val="FF9900"/>
              </a:buClr>
              <a:buSzPts val="1400"/>
              <a:buFont typeface="Catamaran"/>
              <a:buChar char="●"/>
            </a:pPr>
            <a:r>
              <a:rPr lang="en" sz="1400" b="1">
                <a:solidFill>
                  <a:srgbClr val="595959"/>
                </a:solidFill>
              </a:rPr>
              <a:t>MTSS: </a:t>
            </a:r>
            <a:r>
              <a:rPr lang="en" sz="1400">
                <a:solidFill>
                  <a:srgbClr val="595959"/>
                </a:solidFill>
              </a:rPr>
              <a:t>Umbrella of Social, Emotional, Academic and Behavioral services and Interventions</a:t>
            </a:r>
            <a:endParaRPr sz="1400">
              <a:solidFill>
                <a:srgbClr val="595959"/>
              </a:solidFill>
            </a:endParaRPr>
          </a:p>
          <a:p>
            <a:pPr marL="457200" lvl="0" indent="-317500" algn="l" rtl="0">
              <a:spcBef>
                <a:spcPts val="0"/>
              </a:spcBef>
              <a:spcAft>
                <a:spcPts val="0"/>
              </a:spcAft>
              <a:buClr>
                <a:srgbClr val="FF9900"/>
              </a:buClr>
              <a:buSzPts val="1400"/>
              <a:buFont typeface="Catamaran"/>
              <a:buChar char="●"/>
            </a:pPr>
            <a:r>
              <a:rPr lang="en" sz="1400" b="1">
                <a:solidFill>
                  <a:srgbClr val="595959"/>
                </a:solidFill>
              </a:rPr>
              <a:t>Student Support Services</a:t>
            </a:r>
            <a:endParaRPr sz="1400" b="1">
              <a:solidFill>
                <a:srgbClr val="595959"/>
              </a:solidFill>
            </a:endParaRPr>
          </a:p>
          <a:p>
            <a:pPr marL="914400" lvl="1" indent="-317500" algn="l" rtl="0">
              <a:spcBef>
                <a:spcPts val="0"/>
              </a:spcBef>
              <a:spcAft>
                <a:spcPts val="0"/>
              </a:spcAft>
              <a:buClr>
                <a:srgbClr val="595959"/>
              </a:buClr>
              <a:buSzPts val="1400"/>
              <a:buChar char="○"/>
            </a:pPr>
            <a:r>
              <a:rPr lang="en" sz="1400">
                <a:solidFill>
                  <a:srgbClr val="595959"/>
                </a:solidFill>
              </a:rPr>
              <a:t>6 Social Workers</a:t>
            </a:r>
            <a:endParaRPr sz="1400">
              <a:solidFill>
                <a:srgbClr val="595959"/>
              </a:solidFill>
            </a:endParaRPr>
          </a:p>
          <a:p>
            <a:pPr marL="914400" lvl="1" indent="-317500" algn="l" rtl="0">
              <a:spcBef>
                <a:spcPts val="0"/>
              </a:spcBef>
              <a:spcAft>
                <a:spcPts val="0"/>
              </a:spcAft>
              <a:buClr>
                <a:srgbClr val="595959"/>
              </a:buClr>
              <a:buSzPts val="1400"/>
              <a:buChar char="○"/>
            </a:pPr>
            <a:r>
              <a:rPr lang="en" sz="1400">
                <a:solidFill>
                  <a:srgbClr val="595959"/>
                </a:solidFill>
              </a:rPr>
              <a:t>2 School Psychologists</a:t>
            </a:r>
            <a:endParaRPr sz="1400">
              <a:solidFill>
                <a:srgbClr val="595959"/>
              </a:solidFill>
            </a:endParaRPr>
          </a:p>
          <a:p>
            <a:pPr marL="914400" lvl="1" indent="-317500" algn="l" rtl="0">
              <a:spcBef>
                <a:spcPts val="0"/>
              </a:spcBef>
              <a:spcAft>
                <a:spcPts val="0"/>
              </a:spcAft>
              <a:buClr>
                <a:srgbClr val="595959"/>
              </a:buClr>
              <a:buSzPts val="1400"/>
              <a:buChar char="○"/>
            </a:pPr>
            <a:r>
              <a:rPr lang="en" sz="1400">
                <a:solidFill>
                  <a:srgbClr val="595959"/>
                </a:solidFill>
              </a:rPr>
              <a:t>2 Academic Counselors</a:t>
            </a:r>
            <a:endParaRPr sz="1400">
              <a:solidFill>
                <a:srgbClr val="595959"/>
              </a:solidFill>
            </a:endParaRPr>
          </a:p>
          <a:p>
            <a:pPr marL="457200" lvl="0" indent="-317500" algn="l" rtl="0">
              <a:spcBef>
                <a:spcPts val="0"/>
              </a:spcBef>
              <a:spcAft>
                <a:spcPts val="0"/>
              </a:spcAft>
              <a:buClr>
                <a:srgbClr val="FF9900"/>
              </a:buClr>
              <a:buSzPts val="1400"/>
              <a:buFont typeface="Catamaran"/>
              <a:buChar char="●"/>
            </a:pPr>
            <a:r>
              <a:rPr lang="en" sz="1400" b="1">
                <a:solidFill>
                  <a:srgbClr val="595959"/>
                </a:solidFill>
              </a:rPr>
              <a:t>Low student to teacher ratio</a:t>
            </a:r>
            <a:endParaRPr sz="1400" b="1"/>
          </a:p>
        </p:txBody>
      </p:sp>
      <p:pic>
        <p:nvPicPr>
          <p:cNvPr id="115" name="Google Shape;115;p19"/>
          <p:cNvPicPr preferRelativeResize="0"/>
          <p:nvPr/>
        </p:nvPicPr>
        <p:blipFill>
          <a:blip r:embed="rId3">
            <a:alphaModFix/>
          </a:blip>
          <a:stretch>
            <a:fillRect/>
          </a:stretch>
        </p:blipFill>
        <p:spPr>
          <a:xfrm>
            <a:off x="4185750" y="4181625"/>
            <a:ext cx="753350" cy="723250"/>
          </a:xfrm>
          <a:prstGeom prst="rect">
            <a:avLst/>
          </a:prstGeom>
          <a:noFill/>
          <a:ln>
            <a:noFill/>
          </a:ln>
        </p:spPr>
      </p:pic>
      <p:sp>
        <p:nvSpPr>
          <p:cNvPr id="116" name="Google Shape;116;p19"/>
          <p:cNvSpPr/>
          <p:nvPr/>
        </p:nvSpPr>
        <p:spPr>
          <a:xfrm>
            <a:off x="5083175" y="451310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txBox="1">
            <a:spLocks noGrp="1"/>
          </p:cNvSpPr>
          <p:nvPr>
            <p:ph type="body" idx="1"/>
          </p:nvPr>
        </p:nvSpPr>
        <p:spPr>
          <a:xfrm>
            <a:off x="4613475" y="703225"/>
            <a:ext cx="4379400" cy="3881700"/>
          </a:xfrm>
          <a:prstGeom prst="rect">
            <a:avLst/>
          </a:prstGeom>
        </p:spPr>
        <p:txBody>
          <a:bodyPr spcFirstLastPara="1" wrap="square" lIns="91425" tIns="91425" rIns="91425" bIns="91425" anchor="t" anchorCtr="0">
            <a:noAutofit/>
          </a:bodyPr>
          <a:lstStyle/>
          <a:p>
            <a:pPr marL="457200" lvl="0" indent="-317500" algn="l" rtl="0">
              <a:lnSpc>
                <a:spcPct val="95000"/>
              </a:lnSpc>
              <a:spcBef>
                <a:spcPts val="1200"/>
              </a:spcBef>
              <a:spcAft>
                <a:spcPts val="0"/>
              </a:spcAft>
              <a:buClr>
                <a:srgbClr val="FF9900"/>
              </a:buClr>
              <a:buSzPts val="1400"/>
              <a:buFont typeface="Catamaran"/>
              <a:buChar char="●"/>
            </a:pPr>
            <a:r>
              <a:rPr lang="en" sz="1400" b="1">
                <a:solidFill>
                  <a:srgbClr val="595959"/>
                </a:solidFill>
                <a:latin typeface="Catamaran"/>
                <a:ea typeface="Catamaran"/>
                <a:cs typeface="Catamaran"/>
                <a:sym typeface="Catamaran"/>
              </a:rPr>
              <a:t>Staff Composition: </a:t>
            </a:r>
            <a:r>
              <a:rPr lang="en" sz="1400">
                <a:solidFill>
                  <a:srgbClr val="595959"/>
                </a:solidFill>
              </a:rPr>
              <a:t>School of choice for students &amp; staff</a:t>
            </a:r>
            <a:endParaRPr sz="1400">
              <a:solidFill>
                <a:srgbClr val="595959"/>
              </a:solidFill>
              <a:latin typeface="Catamaran"/>
              <a:ea typeface="Catamaran"/>
              <a:cs typeface="Catamaran"/>
              <a:sym typeface="Catamaran"/>
            </a:endParaRPr>
          </a:p>
          <a:p>
            <a:pPr marL="457200" lvl="0" indent="-317500" algn="l" rtl="0">
              <a:lnSpc>
                <a:spcPct val="95000"/>
              </a:lnSpc>
              <a:spcBef>
                <a:spcPts val="0"/>
              </a:spcBef>
              <a:spcAft>
                <a:spcPts val="0"/>
              </a:spcAft>
              <a:buClr>
                <a:srgbClr val="FF9900"/>
              </a:buClr>
              <a:buSzPts val="1400"/>
              <a:buFont typeface="Catamaran"/>
              <a:buChar char="●"/>
            </a:pPr>
            <a:r>
              <a:rPr lang="en" sz="1400" b="1">
                <a:solidFill>
                  <a:srgbClr val="595959"/>
                </a:solidFill>
                <a:latin typeface="Catamaran"/>
                <a:ea typeface="Catamaran"/>
                <a:cs typeface="Catamaran"/>
                <a:sym typeface="Catamaran"/>
              </a:rPr>
              <a:t>Real time data</a:t>
            </a:r>
            <a:r>
              <a:rPr lang="en" sz="1400">
                <a:solidFill>
                  <a:srgbClr val="595959"/>
                </a:solidFill>
                <a:latin typeface="Catamaran"/>
                <a:ea typeface="Catamaran"/>
                <a:cs typeface="Catamaran"/>
                <a:sym typeface="Catamaran"/>
              </a:rPr>
              <a:t> for all staff: Attendance, </a:t>
            </a:r>
            <a:r>
              <a:rPr lang="en" sz="1400">
                <a:solidFill>
                  <a:srgbClr val="595959"/>
                </a:solidFill>
              </a:rPr>
              <a:t>academic progress</a:t>
            </a:r>
            <a:endParaRPr sz="1400">
              <a:solidFill>
                <a:srgbClr val="595959"/>
              </a:solidFill>
              <a:latin typeface="Catamaran"/>
              <a:ea typeface="Catamaran"/>
              <a:cs typeface="Catamaran"/>
              <a:sym typeface="Catamaran"/>
            </a:endParaRPr>
          </a:p>
          <a:p>
            <a:pPr marL="914400" lvl="1" indent="-317500" algn="l" rtl="0">
              <a:lnSpc>
                <a:spcPct val="95000"/>
              </a:lnSpc>
              <a:spcBef>
                <a:spcPts val="0"/>
              </a:spcBef>
              <a:spcAft>
                <a:spcPts val="0"/>
              </a:spcAft>
              <a:buClr>
                <a:srgbClr val="595959"/>
              </a:buClr>
              <a:buSzPts val="1400"/>
              <a:buFont typeface="Catamaran"/>
              <a:buChar char="○"/>
            </a:pPr>
            <a:r>
              <a:rPr lang="en" sz="1400">
                <a:solidFill>
                  <a:srgbClr val="595959"/>
                </a:solidFill>
                <a:latin typeface="Catamaran"/>
                <a:ea typeface="Catamaran"/>
                <a:cs typeface="Catamaran"/>
                <a:sym typeface="Catamaran"/>
              </a:rPr>
              <a:t>Data sync hourly</a:t>
            </a:r>
            <a:endParaRPr sz="1400">
              <a:solidFill>
                <a:srgbClr val="595959"/>
              </a:solidFill>
              <a:latin typeface="Catamaran"/>
              <a:ea typeface="Catamaran"/>
              <a:cs typeface="Catamaran"/>
              <a:sym typeface="Catamaran"/>
            </a:endParaRPr>
          </a:p>
          <a:p>
            <a:pPr marL="914400" lvl="1" indent="-317500" algn="l" rtl="0">
              <a:lnSpc>
                <a:spcPct val="95000"/>
              </a:lnSpc>
              <a:spcBef>
                <a:spcPts val="0"/>
              </a:spcBef>
              <a:spcAft>
                <a:spcPts val="0"/>
              </a:spcAft>
              <a:buClr>
                <a:srgbClr val="595959"/>
              </a:buClr>
              <a:buSzPts val="1400"/>
              <a:buFont typeface="Catamaran"/>
              <a:buChar char="○"/>
            </a:pPr>
            <a:r>
              <a:rPr lang="en" sz="1400">
                <a:solidFill>
                  <a:srgbClr val="595959"/>
                </a:solidFill>
                <a:latin typeface="Catamaran"/>
                <a:ea typeface="Catamaran"/>
                <a:cs typeface="Catamaran"/>
                <a:sym typeface="Catamaran"/>
              </a:rPr>
              <a:t>Individual student quarterly performance</a:t>
            </a:r>
            <a:endParaRPr sz="1400">
              <a:solidFill>
                <a:srgbClr val="595959"/>
              </a:solidFill>
              <a:latin typeface="Catamaran"/>
              <a:ea typeface="Catamaran"/>
              <a:cs typeface="Catamaran"/>
              <a:sym typeface="Catamaran"/>
            </a:endParaRPr>
          </a:p>
          <a:p>
            <a:pPr marL="457200" lvl="0" indent="-317500" algn="l" rtl="0">
              <a:lnSpc>
                <a:spcPct val="95000"/>
              </a:lnSpc>
              <a:spcBef>
                <a:spcPts val="0"/>
              </a:spcBef>
              <a:spcAft>
                <a:spcPts val="0"/>
              </a:spcAft>
              <a:buClr>
                <a:srgbClr val="FF9900"/>
              </a:buClr>
              <a:buSzPts val="1400"/>
              <a:buFont typeface="Catamaran"/>
              <a:buChar char="●"/>
            </a:pPr>
            <a:r>
              <a:rPr lang="en" sz="1400">
                <a:solidFill>
                  <a:srgbClr val="595959"/>
                </a:solidFill>
                <a:latin typeface="Catamaran"/>
                <a:ea typeface="Catamaran"/>
                <a:cs typeface="Catamaran"/>
                <a:sym typeface="Catamaran"/>
              </a:rPr>
              <a:t>Course completion of a </a:t>
            </a:r>
            <a:r>
              <a:rPr lang="en" sz="1400" b="1">
                <a:solidFill>
                  <a:srgbClr val="595959"/>
                </a:solidFill>
                <a:latin typeface="Catamaran"/>
                <a:ea typeface="Catamaran"/>
                <a:cs typeface="Catamaran"/>
                <a:sym typeface="Catamaran"/>
              </a:rPr>
              <a:t>C or higher</a:t>
            </a:r>
            <a:r>
              <a:rPr lang="en" sz="1400">
                <a:solidFill>
                  <a:srgbClr val="595959"/>
                </a:solidFill>
                <a:latin typeface="Catamaran"/>
                <a:ea typeface="Catamaran"/>
                <a:cs typeface="Catamaran"/>
                <a:sym typeface="Catamaran"/>
              </a:rPr>
              <a:t> at any time during the term</a:t>
            </a:r>
            <a:endParaRPr sz="1400">
              <a:solidFill>
                <a:srgbClr val="595959"/>
              </a:solidFill>
              <a:latin typeface="Catamaran"/>
              <a:ea typeface="Catamaran"/>
              <a:cs typeface="Catamaran"/>
              <a:sym typeface="Catamaran"/>
            </a:endParaRPr>
          </a:p>
          <a:p>
            <a:pPr marL="457200" lvl="0" indent="-317500" algn="l" rtl="0">
              <a:lnSpc>
                <a:spcPct val="95000"/>
              </a:lnSpc>
              <a:spcBef>
                <a:spcPts val="0"/>
              </a:spcBef>
              <a:spcAft>
                <a:spcPts val="0"/>
              </a:spcAft>
              <a:buClr>
                <a:srgbClr val="FF9900"/>
              </a:buClr>
              <a:buSzPts val="1400"/>
              <a:buFont typeface="Catamaran"/>
              <a:buChar char="●"/>
            </a:pPr>
            <a:r>
              <a:rPr lang="en" sz="1400" b="1"/>
              <a:t>Quarterly Grading Periods</a:t>
            </a:r>
            <a:endParaRPr sz="1400" b="1"/>
          </a:p>
          <a:p>
            <a:pPr marL="457200" lvl="0" indent="-317500" algn="l" rtl="0">
              <a:lnSpc>
                <a:spcPct val="95000"/>
              </a:lnSpc>
              <a:spcBef>
                <a:spcPts val="0"/>
              </a:spcBef>
              <a:spcAft>
                <a:spcPts val="0"/>
              </a:spcAft>
              <a:buClr>
                <a:srgbClr val="FF9900"/>
              </a:buClr>
              <a:buSzPts val="1400"/>
              <a:buChar char="●"/>
            </a:pPr>
            <a:r>
              <a:rPr lang="en" sz="1400" b="1"/>
              <a:t>Free Summer School</a:t>
            </a:r>
            <a:r>
              <a:rPr lang="en" sz="1400"/>
              <a:t> - Term 5</a:t>
            </a:r>
            <a:endParaRPr sz="1400">
              <a:solidFill>
                <a:srgbClr val="595959"/>
              </a:solidFill>
            </a:endParaRPr>
          </a:p>
          <a:p>
            <a:pPr marL="457200" lvl="0" indent="-317500" algn="l" rtl="0">
              <a:lnSpc>
                <a:spcPct val="95000"/>
              </a:lnSpc>
              <a:spcBef>
                <a:spcPts val="0"/>
              </a:spcBef>
              <a:spcAft>
                <a:spcPts val="0"/>
              </a:spcAft>
              <a:buClr>
                <a:srgbClr val="FF9900"/>
              </a:buClr>
              <a:buSzPts val="1400"/>
              <a:buFont typeface="Catamaran"/>
              <a:buChar char="●"/>
            </a:pPr>
            <a:r>
              <a:rPr lang="en" sz="1400" b="1">
                <a:solidFill>
                  <a:srgbClr val="595959"/>
                </a:solidFill>
                <a:latin typeface="Catamaran"/>
                <a:ea typeface="Catamaran"/>
                <a:cs typeface="Catamaran"/>
                <a:sym typeface="Catamaran"/>
              </a:rPr>
              <a:t>Students Graduate Every Day</a:t>
            </a:r>
            <a:endParaRPr sz="1400" b="1">
              <a:solidFill>
                <a:srgbClr val="595959"/>
              </a:solidFill>
              <a:latin typeface="Catamaran"/>
              <a:ea typeface="Catamaran"/>
              <a:cs typeface="Catamaran"/>
              <a:sym typeface="Catamaran"/>
            </a:endParaRPr>
          </a:p>
          <a:p>
            <a:pPr marL="457200" lvl="0" indent="0" algn="l" rtl="0">
              <a:lnSpc>
                <a:spcPct val="95000"/>
              </a:lnSpc>
              <a:spcBef>
                <a:spcPts val="1200"/>
              </a:spcBef>
              <a:spcAft>
                <a:spcPts val="1200"/>
              </a:spcAft>
              <a:buNone/>
            </a:pPr>
            <a:endParaRPr sz="1400">
              <a:solidFill>
                <a:srgbClr val="595959"/>
              </a:solidFill>
              <a:latin typeface="Catamaran"/>
              <a:ea typeface="Catamaran"/>
              <a:cs typeface="Catamaran"/>
              <a:sym typeface="Catamar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p:nvPr/>
        </p:nvSpPr>
        <p:spPr>
          <a:xfrm>
            <a:off x="-14100" y="-3875"/>
            <a:ext cx="9144000" cy="5143500"/>
          </a:xfrm>
          <a:prstGeom prst="rect">
            <a:avLst/>
          </a:prstGeom>
          <a:solidFill>
            <a:srgbClr val="FFFFFF"/>
          </a:solid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154500" y="139825"/>
            <a:ext cx="8806800" cy="48561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24" name="Google Shape;124;p20"/>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25" name="Google Shape;125;p20"/>
          <p:cNvSpPr txBox="1">
            <a:spLocks noGrp="1"/>
          </p:cNvSpPr>
          <p:nvPr>
            <p:ph type="title"/>
          </p:nvPr>
        </p:nvSpPr>
        <p:spPr>
          <a:xfrm>
            <a:off x="297600" y="159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20" b="1">
                <a:solidFill>
                  <a:srgbClr val="0B5885"/>
                </a:solidFill>
                <a:latin typeface="Catamaran"/>
                <a:ea typeface="Catamaran"/>
                <a:cs typeface="Catamaran"/>
                <a:sym typeface="Catamaran"/>
              </a:rPr>
              <a:t>Demographics: Ethnicity &amp; Gender</a:t>
            </a:r>
            <a:endParaRPr sz="2820" b="1">
              <a:solidFill>
                <a:srgbClr val="0B5885"/>
              </a:solidFill>
              <a:latin typeface="Catamaran"/>
              <a:ea typeface="Catamaran"/>
              <a:cs typeface="Catamaran"/>
              <a:sym typeface="Catamaran"/>
            </a:endParaRPr>
          </a:p>
        </p:txBody>
      </p:sp>
      <p:graphicFrame>
        <p:nvGraphicFramePr>
          <p:cNvPr id="126" name="Google Shape;126;p20"/>
          <p:cNvGraphicFramePr/>
          <p:nvPr/>
        </p:nvGraphicFramePr>
        <p:xfrm>
          <a:off x="526213" y="872535"/>
          <a:ext cx="4873750" cy="3428730"/>
        </p:xfrm>
        <a:graphic>
          <a:graphicData uri="http://schemas.openxmlformats.org/drawingml/2006/table">
            <a:tbl>
              <a:tblPr>
                <a:noFill/>
                <a:tableStyleId>{EE5F10DD-4A70-4655-90BD-8BA360A828ED}</a:tableStyleId>
              </a:tblPr>
              <a:tblGrid>
                <a:gridCol w="2199150">
                  <a:extLst>
                    <a:ext uri="{9D8B030D-6E8A-4147-A177-3AD203B41FA5}">
                      <a16:colId xmlns:a16="http://schemas.microsoft.com/office/drawing/2014/main" val="20000"/>
                    </a:ext>
                  </a:extLst>
                </a:gridCol>
                <a:gridCol w="873025">
                  <a:extLst>
                    <a:ext uri="{9D8B030D-6E8A-4147-A177-3AD203B41FA5}">
                      <a16:colId xmlns:a16="http://schemas.microsoft.com/office/drawing/2014/main" val="20001"/>
                    </a:ext>
                  </a:extLst>
                </a:gridCol>
                <a:gridCol w="878650">
                  <a:extLst>
                    <a:ext uri="{9D8B030D-6E8A-4147-A177-3AD203B41FA5}">
                      <a16:colId xmlns:a16="http://schemas.microsoft.com/office/drawing/2014/main" val="20002"/>
                    </a:ext>
                  </a:extLst>
                </a:gridCol>
                <a:gridCol w="922925">
                  <a:extLst>
                    <a:ext uri="{9D8B030D-6E8A-4147-A177-3AD203B41FA5}">
                      <a16:colId xmlns:a16="http://schemas.microsoft.com/office/drawing/2014/main" val="20003"/>
                    </a:ext>
                  </a:extLst>
                </a:gridCol>
              </a:tblGrid>
              <a:tr h="322925">
                <a:tc>
                  <a:txBody>
                    <a:bodyPr/>
                    <a:lstStyle/>
                    <a:p>
                      <a:pPr marL="91440" marR="91440" lvl="0" indent="0" algn="ctr" rtl="0">
                        <a:spcBef>
                          <a:spcPts val="0"/>
                        </a:spcBef>
                        <a:spcAft>
                          <a:spcPts val="0"/>
                        </a:spcAft>
                        <a:buNone/>
                      </a:pPr>
                      <a:endParaRPr sz="1100">
                        <a:solidFill>
                          <a:schemeClr val="lt1"/>
                        </a:solidFill>
                        <a:latin typeface="Catamaran"/>
                        <a:ea typeface="Catamaran"/>
                        <a:cs typeface="Catamaran"/>
                        <a:sym typeface="Catamara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0000">
                        <a:alpha val="0"/>
                      </a:srgbClr>
                    </a:solidFill>
                  </a:tcPr>
                </a:tc>
                <a:tc>
                  <a:txBody>
                    <a:bodyPr/>
                    <a:lstStyle/>
                    <a:p>
                      <a:pPr marL="91440" marR="91440" lvl="0" indent="0" algn="ctr" rtl="0">
                        <a:spcBef>
                          <a:spcPts val="0"/>
                        </a:spcBef>
                        <a:spcAft>
                          <a:spcPts val="0"/>
                        </a:spcAft>
                        <a:buNone/>
                      </a:pPr>
                      <a:r>
                        <a:rPr lang="en" sz="1200" b="1">
                          <a:solidFill>
                            <a:schemeClr val="lt1"/>
                          </a:solidFill>
                          <a:latin typeface="Catamaran"/>
                          <a:ea typeface="Catamaran"/>
                          <a:cs typeface="Catamaran"/>
                          <a:sym typeface="Catamaran"/>
                        </a:rPr>
                        <a:t>East</a:t>
                      </a:r>
                      <a:endParaRPr sz="1200" b="1">
                        <a:solidFill>
                          <a:schemeClr val="lt1"/>
                        </a:solidFill>
                        <a:latin typeface="Catamaran"/>
                        <a:ea typeface="Catamaran"/>
                        <a:cs typeface="Catamaran"/>
                        <a:sym typeface="Catamara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206094"/>
                    </a:solidFill>
                  </a:tcPr>
                </a:tc>
                <a:tc>
                  <a:txBody>
                    <a:bodyPr/>
                    <a:lstStyle/>
                    <a:p>
                      <a:pPr marL="91440" marR="91440" lvl="0" indent="0" algn="ctr" rtl="0">
                        <a:spcBef>
                          <a:spcPts val="0"/>
                        </a:spcBef>
                        <a:spcAft>
                          <a:spcPts val="0"/>
                        </a:spcAft>
                        <a:buNone/>
                      </a:pPr>
                      <a:r>
                        <a:rPr lang="en" sz="1200" b="1">
                          <a:solidFill>
                            <a:schemeClr val="lt1"/>
                          </a:solidFill>
                          <a:latin typeface="Catamaran"/>
                          <a:ea typeface="Catamaran"/>
                          <a:cs typeface="Catamaran"/>
                          <a:sym typeface="Catamaran"/>
                        </a:rPr>
                        <a:t>West </a:t>
                      </a:r>
                      <a:endParaRPr sz="1200" b="1">
                        <a:solidFill>
                          <a:schemeClr val="lt1"/>
                        </a:solidFill>
                        <a:latin typeface="Catamaran"/>
                        <a:ea typeface="Catamaran"/>
                        <a:cs typeface="Catamaran"/>
                        <a:sym typeface="Catamara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206094"/>
                    </a:solidFill>
                  </a:tcPr>
                </a:tc>
                <a:tc>
                  <a:txBody>
                    <a:bodyPr/>
                    <a:lstStyle/>
                    <a:p>
                      <a:pPr marL="91440" marR="91440" lvl="0" indent="0" algn="ctr" rtl="0">
                        <a:spcBef>
                          <a:spcPts val="0"/>
                        </a:spcBef>
                        <a:spcAft>
                          <a:spcPts val="0"/>
                        </a:spcAft>
                        <a:buNone/>
                      </a:pPr>
                      <a:r>
                        <a:rPr lang="en" sz="1200" b="1">
                          <a:solidFill>
                            <a:schemeClr val="dk1"/>
                          </a:solidFill>
                          <a:latin typeface="Catamaran"/>
                          <a:ea typeface="Catamaran"/>
                          <a:cs typeface="Catamaran"/>
                          <a:sym typeface="Catamaran"/>
                        </a:rPr>
                        <a:t>Both</a:t>
                      </a:r>
                      <a:endParaRPr sz="1200" b="1">
                        <a:solidFill>
                          <a:schemeClr val="dk1"/>
                        </a:solidFill>
                        <a:latin typeface="Catamaran"/>
                        <a:ea typeface="Catamaran"/>
                        <a:cs typeface="Catamaran"/>
                        <a:sym typeface="Catamara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21250">
                <a:tc>
                  <a:txBody>
                    <a:bodyPr/>
                    <a:lstStyle/>
                    <a:p>
                      <a:pPr marL="91440" marR="91440" lvl="0" indent="0" algn="ctr" rtl="0">
                        <a:spcBef>
                          <a:spcPts val="0"/>
                        </a:spcBef>
                        <a:spcAft>
                          <a:spcPts val="0"/>
                        </a:spcAft>
                        <a:buNone/>
                      </a:pPr>
                      <a:r>
                        <a:rPr lang="en" sz="1200">
                          <a:solidFill>
                            <a:schemeClr val="dk1"/>
                          </a:solidFill>
                          <a:latin typeface="Catamaran"/>
                          <a:ea typeface="Catamaran"/>
                          <a:cs typeface="Catamaran"/>
                          <a:sym typeface="Catamaran"/>
                        </a:rPr>
                        <a:t>Black/African American</a:t>
                      </a:r>
                      <a:endParaRPr sz="1200">
                        <a:solidFill>
                          <a:schemeClr val="dk1"/>
                        </a:solidFill>
                        <a:latin typeface="Catamaran"/>
                        <a:ea typeface="Catamaran"/>
                        <a:cs typeface="Catamaran"/>
                        <a:sym typeface="Catamara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31.5%</a:t>
                      </a:r>
                      <a:endParaRPr sz="1200">
                        <a:latin typeface="Catamaran"/>
                        <a:ea typeface="Catamaran"/>
                        <a:cs typeface="Catamaran"/>
                        <a:sym typeface="Catamaran"/>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24.2%</a:t>
                      </a:r>
                      <a:endParaRPr sz="1200">
                        <a:latin typeface="Catamaran"/>
                        <a:ea typeface="Catamaran"/>
                        <a:cs typeface="Catamaran"/>
                        <a:sym typeface="Catamaran"/>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solidFill>
                            <a:schemeClr val="dk1"/>
                          </a:solidFill>
                          <a:latin typeface="Catamaran"/>
                          <a:ea typeface="Catamaran"/>
                          <a:cs typeface="Catamaran"/>
                          <a:sym typeface="Catamaran"/>
                        </a:rPr>
                        <a:t>27%</a:t>
                      </a:r>
                      <a:endParaRPr sz="1200">
                        <a:solidFill>
                          <a:schemeClr val="dk1"/>
                        </a:solidFill>
                        <a:latin typeface="Catamaran"/>
                        <a:ea typeface="Catamaran"/>
                        <a:cs typeface="Catamaran"/>
                        <a:sym typeface="Catamaran"/>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321250">
                <a:tc>
                  <a:txBody>
                    <a:bodyPr/>
                    <a:lstStyle/>
                    <a:p>
                      <a:pPr marL="91440" marR="91440" lvl="0" indent="0" algn="ctr" rtl="0">
                        <a:spcBef>
                          <a:spcPts val="0"/>
                        </a:spcBef>
                        <a:spcAft>
                          <a:spcPts val="0"/>
                        </a:spcAft>
                        <a:buNone/>
                      </a:pPr>
                      <a:r>
                        <a:rPr lang="en" sz="1200">
                          <a:solidFill>
                            <a:schemeClr val="dk1"/>
                          </a:solidFill>
                          <a:latin typeface="Catamaran"/>
                          <a:ea typeface="Catamaran"/>
                          <a:cs typeface="Catamaran"/>
                          <a:sym typeface="Catamaran"/>
                        </a:rPr>
                        <a:t>Caucasian</a:t>
                      </a:r>
                      <a:endParaRPr sz="1200">
                        <a:solidFill>
                          <a:schemeClr val="dk1"/>
                        </a:solidFill>
                        <a:latin typeface="Catamaran"/>
                        <a:ea typeface="Catamaran"/>
                        <a:cs typeface="Catamaran"/>
                        <a:sym typeface="Catamara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8.4%</a:t>
                      </a:r>
                      <a:endParaRPr sz="1200">
                        <a:latin typeface="Catamaran"/>
                        <a:ea typeface="Catamaran"/>
                        <a:cs typeface="Catamaran"/>
                        <a:sym typeface="Catamaran"/>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13.9%</a:t>
                      </a:r>
                      <a:endParaRPr sz="1200">
                        <a:latin typeface="Catamaran"/>
                        <a:ea typeface="Catamaran"/>
                        <a:cs typeface="Catamaran"/>
                        <a:sym typeface="Catamaran"/>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solidFill>
                            <a:schemeClr val="dk1"/>
                          </a:solidFill>
                          <a:latin typeface="Catamaran"/>
                          <a:ea typeface="Catamaran"/>
                          <a:cs typeface="Catamaran"/>
                          <a:sym typeface="Catamaran"/>
                        </a:rPr>
                        <a:t>11.8%</a:t>
                      </a:r>
                      <a:endParaRPr sz="1200">
                        <a:solidFill>
                          <a:schemeClr val="dk1"/>
                        </a:solidFill>
                        <a:latin typeface="Catamaran"/>
                        <a:ea typeface="Catamaran"/>
                        <a:cs typeface="Catamaran"/>
                        <a:sym typeface="Catamaran"/>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321250">
                <a:tc>
                  <a:txBody>
                    <a:bodyPr/>
                    <a:lstStyle/>
                    <a:p>
                      <a:pPr marL="91440" marR="91440" lvl="0" indent="0" algn="ctr" rtl="0">
                        <a:spcBef>
                          <a:spcPts val="0"/>
                        </a:spcBef>
                        <a:spcAft>
                          <a:spcPts val="0"/>
                        </a:spcAft>
                        <a:buNone/>
                      </a:pPr>
                      <a:r>
                        <a:rPr lang="en" sz="1200">
                          <a:solidFill>
                            <a:schemeClr val="dk1"/>
                          </a:solidFill>
                          <a:latin typeface="Catamaran"/>
                          <a:ea typeface="Catamaran"/>
                          <a:cs typeface="Catamaran"/>
                          <a:sym typeface="Catamaran"/>
                        </a:rPr>
                        <a:t>Hispanic</a:t>
                      </a:r>
                      <a:endParaRPr sz="1200">
                        <a:solidFill>
                          <a:schemeClr val="dk1"/>
                        </a:solidFill>
                        <a:latin typeface="Catamaran"/>
                        <a:ea typeface="Catamaran"/>
                        <a:cs typeface="Catamaran"/>
                        <a:sym typeface="Catamara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52.4%</a:t>
                      </a:r>
                      <a:endParaRPr sz="1200">
                        <a:latin typeface="Catamaran"/>
                        <a:ea typeface="Catamaran"/>
                        <a:cs typeface="Catamaran"/>
                        <a:sym typeface="Catamaran"/>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48.1%</a:t>
                      </a:r>
                      <a:endParaRPr sz="1200">
                        <a:latin typeface="Catamaran"/>
                        <a:ea typeface="Catamaran"/>
                        <a:cs typeface="Catamaran"/>
                        <a:sym typeface="Catamaran"/>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solidFill>
                            <a:schemeClr val="dk1"/>
                          </a:solidFill>
                          <a:latin typeface="Catamaran"/>
                          <a:ea typeface="Catamaran"/>
                          <a:cs typeface="Catamaran"/>
                          <a:sym typeface="Catamaran"/>
                        </a:rPr>
                        <a:t>49.8%</a:t>
                      </a:r>
                      <a:endParaRPr sz="1200">
                        <a:solidFill>
                          <a:schemeClr val="dk1"/>
                        </a:solidFill>
                        <a:latin typeface="Catamaran"/>
                        <a:ea typeface="Catamaran"/>
                        <a:cs typeface="Catamaran"/>
                        <a:sym typeface="Catamaran"/>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46475">
                <a:tc>
                  <a:txBody>
                    <a:bodyPr/>
                    <a:lstStyle/>
                    <a:p>
                      <a:pPr marL="91440" marR="91440" lvl="0" indent="0" algn="ctr" rtl="0">
                        <a:spcBef>
                          <a:spcPts val="0"/>
                        </a:spcBef>
                        <a:spcAft>
                          <a:spcPts val="0"/>
                        </a:spcAft>
                        <a:buNone/>
                      </a:pPr>
                      <a:r>
                        <a:rPr lang="en" sz="1200">
                          <a:solidFill>
                            <a:schemeClr val="dk1"/>
                          </a:solidFill>
                          <a:latin typeface="Catamaran"/>
                          <a:ea typeface="Catamaran"/>
                          <a:cs typeface="Catamaran"/>
                          <a:sym typeface="Catamaran"/>
                        </a:rPr>
                        <a:t>Other Categories</a:t>
                      </a:r>
                      <a:endParaRPr sz="1200">
                        <a:solidFill>
                          <a:schemeClr val="dk1"/>
                        </a:solidFill>
                        <a:latin typeface="Catamaran"/>
                        <a:ea typeface="Catamaran"/>
                        <a:cs typeface="Catamaran"/>
                        <a:sym typeface="Catamaran"/>
                      </a:endParaRPr>
                    </a:p>
                  </a:txBody>
                  <a:tcPr marL="91425" marR="91425" marT="91425" marB="91425" anchor="ctr">
                    <a:lnL w="952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F3F3"/>
                    </a:solidFill>
                  </a:tcPr>
                </a:tc>
                <a:tc>
                  <a:txBody>
                    <a:bodyPr/>
                    <a:lstStyle/>
                    <a:p>
                      <a:pPr marL="91440" marR="91440" lvl="0" indent="0" algn="ctr" rtl="0">
                        <a:lnSpc>
                          <a:spcPct val="115000"/>
                        </a:lnSpc>
                        <a:spcBef>
                          <a:spcPts val="0"/>
                        </a:spcBef>
                        <a:spcAft>
                          <a:spcPts val="0"/>
                        </a:spcAft>
                        <a:buNone/>
                      </a:pPr>
                      <a:r>
                        <a:rPr lang="en" sz="1200">
                          <a:latin typeface="Catamaran"/>
                          <a:ea typeface="Catamaran"/>
                          <a:cs typeface="Catamaran"/>
                          <a:sym typeface="Catamaran"/>
                        </a:rPr>
                        <a:t>7.7%</a:t>
                      </a:r>
                      <a:endParaRPr sz="1200">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F3F3F3"/>
                    </a:solidFill>
                  </a:tcPr>
                </a:tc>
                <a:tc>
                  <a:txBody>
                    <a:bodyPr/>
                    <a:lstStyle/>
                    <a:p>
                      <a:pPr marL="91440" marR="91440" lvl="0" indent="0" algn="ctr" rtl="0">
                        <a:lnSpc>
                          <a:spcPct val="115000"/>
                        </a:lnSpc>
                        <a:spcBef>
                          <a:spcPts val="0"/>
                        </a:spcBef>
                        <a:spcAft>
                          <a:spcPts val="0"/>
                        </a:spcAft>
                        <a:buNone/>
                      </a:pPr>
                      <a:r>
                        <a:rPr lang="en" sz="1200">
                          <a:latin typeface="Catamaran"/>
                          <a:ea typeface="Catamaran"/>
                          <a:cs typeface="Catamaran"/>
                          <a:sym typeface="Catamaran"/>
                        </a:rPr>
                        <a:t>13.8%</a:t>
                      </a:r>
                      <a:endParaRPr sz="1200">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F3F3F3"/>
                    </a:solidFill>
                  </a:tcPr>
                </a:tc>
                <a:tc>
                  <a:txBody>
                    <a:bodyPr/>
                    <a:lstStyle/>
                    <a:p>
                      <a:pPr marL="91440" marR="91440" lvl="0" indent="0" algn="ctr" rtl="0">
                        <a:lnSpc>
                          <a:spcPct val="115000"/>
                        </a:lnSpc>
                        <a:spcBef>
                          <a:spcPts val="0"/>
                        </a:spcBef>
                        <a:spcAft>
                          <a:spcPts val="0"/>
                        </a:spcAft>
                        <a:buNone/>
                      </a:pPr>
                      <a:r>
                        <a:rPr lang="en" sz="1200">
                          <a:solidFill>
                            <a:schemeClr val="dk1"/>
                          </a:solidFill>
                          <a:latin typeface="Catamaran"/>
                          <a:ea typeface="Catamaran"/>
                          <a:cs typeface="Catamaran"/>
                          <a:sym typeface="Catamaran"/>
                        </a:rPr>
                        <a:t>11.4%</a:t>
                      </a:r>
                      <a:endParaRPr sz="1200">
                        <a:solidFill>
                          <a:schemeClr val="dk1"/>
                        </a:solidFill>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46475">
                <a:tc>
                  <a:txBody>
                    <a:bodyPr/>
                    <a:lstStyle/>
                    <a:p>
                      <a:pPr marL="91440" marR="91440" lvl="0" indent="0" algn="ctr" rtl="0">
                        <a:spcBef>
                          <a:spcPts val="0"/>
                        </a:spcBef>
                        <a:spcAft>
                          <a:spcPts val="0"/>
                        </a:spcAft>
                        <a:buNone/>
                      </a:pPr>
                      <a:r>
                        <a:rPr lang="en" sz="1200">
                          <a:latin typeface="Catamaran"/>
                          <a:ea typeface="Catamaran"/>
                          <a:cs typeface="Catamaran"/>
                          <a:sym typeface="Catamaran"/>
                        </a:rPr>
                        <a:t>Female</a:t>
                      </a:r>
                      <a:endParaRPr sz="1200">
                        <a:latin typeface="Catamaran"/>
                        <a:ea typeface="Catamaran"/>
                        <a:cs typeface="Catamaran"/>
                        <a:sym typeface="Catamaran"/>
                      </a:endParaRPr>
                    </a:p>
                  </a:txBody>
                  <a:tcPr marL="91425" marR="91425" marT="91425" marB="91425" anchor="ctr">
                    <a:lnL w="952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91440" marR="91440" lvl="0" indent="0" algn="ctr" rtl="0">
                        <a:lnSpc>
                          <a:spcPct val="115000"/>
                        </a:lnSpc>
                        <a:spcBef>
                          <a:spcPts val="0"/>
                        </a:spcBef>
                        <a:spcAft>
                          <a:spcPts val="0"/>
                        </a:spcAft>
                        <a:buNone/>
                      </a:pPr>
                      <a:r>
                        <a:rPr lang="en" sz="1200">
                          <a:latin typeface="Catamaran"/>
                          <a:ea typeface="Catamaran"/>
                          <a:cs typeface="Catamaran"/>
                          <a:sym typeface="Catamaran"/>
                        </a:rPr>
                        <a:t>50.5%</a:t>
                      </a:r>
                      <a:endParaRPr sz="1200">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FFFFFF"/>
                    </a:solidFill>
                  </a:tcPr>
                </a:tc>
                <a:tc>
                  <a:txBody>
                    <a:bodyPr/>
                    <a:lstStyle/>
                    <a:p>
                      <a:pPr marL="91440" marR="91440" lvl="0" indent="0" algn="ctr" rtl="0">
                        <a:lnSpc>
                          <a:spcPct val="115000"/>
                        </a:lnSpc>
                        <a:spcBef>
                          <a:spcPts val="0"/>
                        </a:spcBef>
                        <a:spcAft>
                          <a:spcPts val="0"/>
                        </a:spcAft>
                        <a:buNone/>
                      </a:pPr>
                      <a:r>
                        <a:rPr lang="en" sz="1200">
                          <a:latin typeface="Catamaran"/>
                          <a:ea typeface="Catamaran"/>
                          <a:cs typeface="Catamaran"/>
                          <a:sym typeface="Catamaran"/>
                        </a:rPr>
                        <a:t>43.7%</a:t>
                      </a:r>
                      <a:endParaRPr sz="1200">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FFFFFF"/>
                    </a:solidFill>
                  </a:tcPr>
                </a:tc>
                <a:tc>
                  <a:txBody>
                    <a:bodyPr/>
                    <a:lstStyle/>
                    <a:p>
                      <a:pPr marL="91440" marR="91440" lvl="0" indent="0" algn="ctr" rtl="0">
                        <a:lnSpc>
                          <a:spcPct val="115000"/>
                        </a:lnSpc>
                        <a:spcBef>
                          <a:spcPts val="0"/>
                        </a:spcBef>
                        <a:spcAft>
                          <a:spcPts val="0"/>
                        </a:spcAft>
                        <a:buNone/>
                      </a:pPr>
                      <a:r>
                        <a:rPr lang="en" sz="1200">
                          <a:solidFill>
                            <a:schemeClr val="dk1"/>
                          </a:solidFill>
                          <a:latin typeface="Catamaran"/>
                          <a:ea typeface="Catamaran"/>
                          <a:cs typeface="Catamaran"/>
                          <a:sym typeface="Catamaran"/>
                        </a:rPr>
                        <a:t>46.3%</a:t>
                      </a:r>
                      <a:endParaRPr sz="1200">
                        <a:solidFill>
                          <a:schemeClr val="dk1"/>
                        </a:solidFill>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346475">
                <a:tc>
                  <a:txBody>
                    <a:bodyPr/>
                    <a:lstStyle/>
                    <a:p>
                      <a:pPr marL="91440" marR="91440" lvl="0" indent="0" algn="ctr" rtl="0">
                        <a:spcBef>
                          <a:spcPts val="0"/>
                        </a:spcBef>
                        <a:spcAft>
                          <a:spcPts val="0"/>
                        </a:spcAft>
                        <a:buNone/>
                      </a:pPr>
                      <a:r>
                        <a:rPr lang="en" sz="1200">
                          <a:latin typeface="Catamaran"/>
                          <a:ea typeface="Catamaran"/>
                          <a:cs typeface="Catamaran"/>
                          <a:sym typeface="Catamaran"/>
                        </a:rPr>
                        <a:t>Male</a:t>
                      </a:r>
                      <a:endParaRPr sz="1200">
                        <a:latin typeface="Catamaran"/>
                        <a:ea typeface="Catamaran"/>
                        <a:cs typeface="Catamaran"/>
                        <a:sym typeface="Catamaran"/>
                      </a:endParaRPr>
                    </a:p>
                  </a:txBody>
                  <a:tcPr marL="91425" marR="91425" marT="91425" marB="91425" anchor="ctr">
                    <a:lnL w="952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F3F3"/>
                    </a:solidFill>
                  </a:tcPr>
                </a:tc>
                <a:tc>
                  <a:txBody>
                    <a:bodyPr/>
                    <a:lstStyle/>
                    <a:p>
                      <a:pPr marL="91440" marR="91440" lvl="0" indent="0" algn="ctr" rtl="0">
                        <a:lnSpc>
                          <a:spcPct val="115000"/>
                        </a:lnSpc>
                        <a:spcBef>
                          <a:spcPts val="0"/>
                        </a:spcBef>
                        <a:spcAft>
                          <a:spcPts val="0"/>
                        </a:spcAft>
                        <a:buNone/>
                      </a:pPr>
                      <a:r>
                        <a:rPr lang="en" sz="1200">
                          <a:latin typeface="Catamaran"/>
                          <a:ea typeface="Catamaran"/>
                          <a:cs typeface="Catamaran"/>
                          <a:sym typeface="Catamaran"/>
                        </a:rPr>
                        <a:t>49.1%</a:t>
                      </a:r>
                      <a:endParaRPr sz="1200">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F3F3F3"/>
                    </a:solidFill>
                  </a:tcPr>
                </a:tc>
                <a:tc>
                  <a:txBody>
                    <a:bodyPr/>
                    <a:lstStyle/>
                    <a:p>
                      <a:pPr marL="91440" marR="91440" lvl="0" indent="0" algn="ctr" rtl="0">
                        <a:lnSpc>
                          <a:spcPct val="115000"/>
                        </a:lnSpc>
                        <a:spcBef>
                          <a:spcPts val="0"/>
                        </a:spcBef>
                        <a:spcAft>
                          <a:spcPts val="0"/>
                        </a:spcAft>
                        <a:buNone/>
                      </a:pPr>
                      <a:r>
                        <a:rPr lang="en" sz="1200">
                          <a:latin typeface="Catamaran"/>
                          <a:ea typeface="Catamaran"/>
                          <a:cs typeface="Catamaran"/>
                          <a:sym typeface="Catamaran"/>
                        </a:rPr>
                        <a:t>56.1%</a:t>
                      </a:r>
                      <a:endParaRPr sz="1200">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F3F3F3"/>
                    </a:solidFill>
                  </a:tcPr>
                </a:tc>
                <a:tc>
                  <a:txBody>
                    <a:bodyPr/>
                    <a:lstStyle/>
                    <a:p>
                      <a:pPr marL="91440" marR="91440" lvl="0" indent="0" algn="ctr" rtl="0">
                        <a:lnSpc>
                          <a:spcPct val="115000"/>
                        </a:lnSpc>
                        <a:spcBef>
                          <a:spcPts val="0"/>
                        </a:spcBef>
                        <a:spcAft>
                          <a:spcPts val="0"/>
                        </a:spcAft>
                        <a:buNone/>
                      </a:pPr>
                      <a:r>
                        <a:rPr lang="en" sz="1200">
                          <a:solidFill>
                            <a:schemeClr val="dk1"/>
                          </a:solidFill>
                          <a:latin typeface="Catamaran"/>
                          <a:ea typeface="Catamaran"/>
                          <a:cs typeface="Catamaran"/>
                          <a:sym typeface="Catamaran"/>
                        </a:rPr>
                        <a:t>53.4%</a:t>
                      </a:r>
                      <a:endParaRPr sz="1200">
                        <a:solidFill>
                          <a:schemeClr val="dk1"/>
                        </a:solidFill>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46475">
                <a:tc>
                  <a:txBody>
                    <a:bodyPr/>
                    <a:lstStyle/>
                    <a:p>
                      <a:pPr marL="91440" marR="91440" lvl="0" indent="0" algn="ctr" rtl="0">
                        <a:spcBef>
                          <a:spcPts val="0"/>
                        </a:spcBef>
                        <a:spcAft>
                          <a:spcPts val="0"/>
                        </a:spcAft>
                        <a:buNone/>
                      </a:pPr>
                      <a:r>
                        <a:rPr lang="en" sz="1200">
                          <a:latin typeface="Catamaran"/>
                          <a:ea typeface="Catamaran"/>
                          <a:cs typeface="Catamaran"/>
                          <a:sym typeface="Catamaran"/>
                        </a:rPr>
                        <a:t>Count Day Enrollment</a:t>
                      </a:r>
                      <a:endParaRPr sz="1200">
                        <a:latin typeface="Catamaran"/>
                        <a:ea typeface="Catamaran"/>
                        <a:cs typeface="Catamaran"/>
                        <a:sym typeface="Catamaran"/>
                      </a:endParaRPr>
                    </a:p>
                  </a:txBody>
                  <a:tcPr marL="91425" marR="91425" marT="91425" marB="91425" anchor="ctr">
                    <a:lnL w="952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91440" marR="91440" lvl="0" indent="0" algn="ctr" rtl="0">
                        <a:lnSpc>
                          <a:spcPct val="115000"/>
                        </a:lnSpc>
                        <a:spcBef>
                          <a:spcPts val="0"/>
                        </a:spcBef>
                        <a:spcAft>
                          <a:spcPts val="0"/>
                        </a:spcAft>
                        <a:buNone/>
                      </a:pPr>
                      <a:r>
                        <a:rPr lang="en" sz="1200">
                          <a:latin typeface="Catamaran"/>
                          <a:ea typeface="Catamaran"/>
                          <a:cs typeface="Catamaran"/>
                          <a:sym typeface="Catamaran"/>
                        </a:rPr>
                        <a:t>285</a:t>
                      </a:r>
                      <a:endParaRPr sz="1200">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FFFFFF"/>
                    </a:solidFill>
                  </a:tcPr>
                </a:tc>
                <a:tc>
                  <a:txBody>
                    <a:bodyPr/>
                    <a:lstStyle/>
                    <a:p>
                      <a:pPr marL="91440" marR="91440" lvl="0" indent="0" algn="ctr" rtl="0">
                        <a:lnSpc>
                          <a:spcPct val="115000"/>
                        </a:lnSpc>
                        <a:spcBef>
                          <a:spcPts val="0"/>
                        </a:spcBef>
                        <a:spcAft>
                          <a:spcPts val="0"/>
                        </a:spcAft>
                        <a:buNone/>
                      </a:pPr>
                      <a:r>
                        <a:rPr lang="en" sz="1200">
                          <a:latin typeface="Catamaran"/>
                          <a:ea typeface="Catamaran"/>
                          <a:cs typeface="Catamaran"/>
                          <a:sym typeface="Catamaran"/>
                        </a:rPr>
                        <a:t>460</a:t>
                      </a:r>
                      <a:endParaRPr sz="1200">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FFFFFF"/>
                    </a:solidFill>
                  </a:tcPr>
                </a:tc>
                <a:tc>
                  <a:txBody>
                    <a:bodyPr/>
                    <a:lstStyle/>
                    <a:p>
                      <a:pPr marL="91440" marR="91440" lvl="0" indent="0" algn="ctr" rtl="0">
                        <a:lnSpc>
                          <a:spcPct val="115000"/>
                        </a:lnSpc>
                        <a:spcBef>
                          <a:spcPts val="0"/>
                        </a:spcBef>
                        <a:spcAft>
                          <a:spcPts val="0"/>
                        </a:spcAft>
                        <a:buNone/>
                      </a:pPr>
                      <a:r>
                        <a:rPr lang="en" sz="1200">
                          <a:solidFill>
                            <a:schemeClr val="dk1"/>
                          </a:solidFill>
                          <a:latin typeface="Catamaran"/>
                          <a:ea typeface="Catamaran"/>
                          <a:cs typeface="Catamaran"/>
                          <a:sym typeface="Catamaran"/>
                        </a:rPr>
                        <a:t>745</a:t>
                      </a:r>
                      <a:endParaRPr sz="1200">
                        <a:solidFill>
                          <a:schemeClr val="dk1"/>
                        </a:solidFill>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346475">
                <a:tc>
                  <a:txBody>
                    <a:bodyPr/>
                    <a:lstStyle/>
                    <a:p>
                      <a:pPr marL="91440" marR="91440" lvl="0" indent="0" algn="ctr" rtl="0">
                        <a:spcBef>
                          <a:spcPts val="0"/>
                        </a:spcBef>
                        <a:spcAft>
                          <a:spcPts val="0"/>
                        </a:spcAft>
                        <a:buNone/>
                      </a:pPr>
                      <a:r>
                        <a:rPr lang="en" sz="1200">
                          <a:latin typeface="Catamaran"/>
                          <a:ea typeface="Catamaran"/>
                          <a:cs typeface="Catamaran"/>
                          <a:sym typeface="Catamaran"/>
                        </a:rPr>
                        <a:t>%</a:t>
                      </a:r>
                      <a:endParaRPr sz="1200">
                        <a:latin typeface="Catamaran"/>
                        <a:ea typeface="Catamaran"/>
                        <a:cs typeface="Catamaran"/>
                        <a:sym typeface="Catamaran"/>
                      </a:endParaRPr>
                    </a:p>
                  </a:txBody>
                  <a:tcPr marL="91425" marR="91425" marT="91425" marB="91425" anchor="ctr">
                    <a:lnL w="952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F3F3"/>
                    </a:solidFill>
                  </a:tcPr>
                </a:tc>
                <a:tc>
                  <a:txBody>
                    <a:bodyPr/>
                    <a:lstStyle/>
                    <a:p>
                      <a:pPr marL="91440" marR="91440" lvl="0" indent="0" algn="ctr" rtl="0">
                        <a:lnSpc>
                          <a:spcPct val="115000"/>
                        </a:lnSpc>
                        <a:spcBef>
                          <a:spcPts val="0"/>
                        </a:spcBef>
                        <a:spcAft>
                          <a:spcPts val="0"/>
                        </a:spcAft>
                        <a:buNone/>
                      </a:pPr>
                      <a:r>
                        <a:rPr lang="en" sz="1200">
                          <a:latin typeface="Catamaran"/>
                          <a:ea typeface="Catamaran"/>
                          <a:cs typeface="Catamaran"/>
                          <a:sym typeface="Catamaran"/>
                        </a:rPr>
                        <a:t>35.9%</a:t>
                      </a:r>
                      <a:endParaRPr sz="1200">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F3F3F3"/>
                    </a:solidFill>
                  </a:tcPr>
                </a:tc>
                <a:tc>
                  <a:txBody>
                    <a:bodyPr/>
                    <a:lstStyle/>
                    <a:p>
                      <a:pPr marL="91440" marR="91440" lvl="0" indent="0" algn="ctr" rtl="0">
                        <a:lnSpc>
                          <a:spcPct val="115000"/>
                        </a:lnSpc>
                        <a:spcBef>
                          <a:spcPts val="0"/>
                        </a:spcBef>
                        <a:spcAft>
                          <a:spcPts val="0"/>
                        </a:spcAft>
                        <a:buNone/>
                      </a:pPr>
                      <a:r>
                        <a:rPr lang="en" sz="1200">
                          <a:latin typeface="Catamaran"/>
                          <a:ea typeface="Catamaran"/>
                          <a:cs typeface="Catamaran"/>
                          <a:sym typeface="Catamaran"/>
                        </a:rPr>
                        <a:t>64.1%</a:t>
                      </a:r>
                      <a:endParaRPr sz="1200">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F3F3F3"/>
                    </a:solidFill>
                  </a:tcPr>
                </a:tc>
                <a:tc>
                  <a:txBody>
                    <a:bodyPr/>
                    <a:lstStyle/>
                    <a:p>
                      <a:pPr marL="91440" marR="91440" lvl="0" indent="0" algn="ctr" rtl="0">
                        <a:spcBef>
                          <a:spcPts val="0"/>
                        </a:spcBef>
                        <a:spcAft>
                          <a:spcPts val="0"/>
                        </a:spcAft>
                        <a:buNone/>
                      </a:pPr>
                      <a:r>
                        <a:rPr lang="en" sz="1200">
                          <a:solidFill>
                            <a:schemeClr val="dk1"/>
                          </a:solidFill>
                          <a:latin typeface="Catamaran"/>
                          <a:ea typeface="Catamaran"/>
                          <a:cs typeface="Catamaran"/>
                          <a:sym typeface="Catamaran"/>
                        </a:rPr>
                        <a:t>100%</a:t>
                      </a:r>
                      <a:endParaRPr sz="1200">
                        <a:solidFill>
                          <a:schemeClr val="dk1"/>
                        </a:solidFill>
                        <a:latin typeface="Catamaran"/>
                        <a:ea typeface="Catamaran"/>
                        <a:cs typeface="Catamaran"/>
                        <a:sym typeface="Catamaran"/>
                      </a:endParaRPr>
                    </a:p>
                  </a:txBody>
                  <a:tcPr marL="91425" marR="91425" marT="91425" marB="91425" anchor="ctr">
                    <a:lnL w="9475" cap="flat" cmpd="sng">
                      <a:solidFill>
                        <a:schemeClr val="dk1"/>
                      </a:solidFill>
                      <a:prstDash val="solid"/>
                      <a:round/>
                      <a:headEnd type="none" w="sm" len="sm"/>
                      <a:tailEnd type="none" w="sm" len="sm"/>
                    </a:lnL>
                    <a:lnR w="9475" cap="flat" cmpd="sng">
                      <a:solidFill>
                        <a:schemeClr val="dk1"/>
                      </a:solidFill>
                      <a:prstDash val="solid"/>
                      <a:round/>
                      <a:headEnd type="none" w="sm" len="sm"/>
                      <a:tailEnd type="none" w="sm" len="sm"/>
                    </a:lnR>
                    <a:lnT w="9475" cap="flat" cmpd="sng">
                      <a:solidFill>
                        <a:schemeClr val="dk1"/>
                      </a:solidFill>
                      <a:prstDash val="solid"/>
                      <a:round/>
                      <a:headEnd type="none" w="sm" len="sm"/>
                      <a:tailEnd type="none" w="sm" len="sm"/>
                    </a:lnT>
                    <a:lnB w="947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bl>
          </a:graphicData>
        </a:graphic>
      </p:graphicFrame>
      <p:graphicFrame>
        <p:nvGraphicFramePr>
          <p:cNvPr id="127" name="Google Shape;127;p20"/>
          <p:cNvGraphicFramePr/>
          <p:nvPr/>
        </p:nvGraphicFramePr>
        <p:xfrm>
          <a:off x="5768200" y="1723185"/>
          <a:ext cx="2821400" cy="1888660"/>
        </p:xfrm>
        <a:graphic>
          <a:graphicData uri="http://schemas.openxmlformats.org/drawingml/2006/table">
            <a:tbl>
              <a:tblPr>
                <a:noFill/>
                <a:tableStyleId>{DAA7AEDB-0027-4BCD-A69F-BDA36EBFAB3D}</a:tableStyleId>
              </a:tblPr>
              <a:tblGrid>
                <a:gridCol w="784625">
                  <a:extLst>
                    <a:ext uri="{9D8B030D-6E8A-4147-A177-3AD203B41FA5}">
                      <a16:colId xmlns:a16="http://schemas.microsoft.com/office/drawing/2014/main" val="20000"/>
                    </a:ext>
                  </a:extLst>
                </a:gridCol>
                <a:gridCol w="648925">
                  <a:extLst>
                    <a:ext uri="{9D8B030D-6E8A-4147-A177-3AD203B41FA5}">
                      <a16:colId xmlns:a16="http://schemas.microsoft.com/office/drawing/2014/main" val="20001"/>
                    </a:ext>
                  </a:extLst>
                </a:gridCol>
                <a:gridCol w="693925">
                  <a:extLst>
                    <a:ext uri="{9D8B030D-6E8A-4147-A177-3AD203B41FA5}">
                      <a16:colId xmlns:a16="http://schemas.microsoft.com/office/drawing/2014/main" val="20002"/>
                    </a:ext>
                  </a:extLst>
                </a:gridCol>
                <a:gridCol w="693925">
                  <a:extLst>
                    <a:ext uri="{9D8B030D-6E8A-4147-A177-3AD203B41FA5}">
                      <a16:colId xmlns:a16="http://schemas.microsoft.com/office/drawing/2014/main" val="20003"/>
                    </a:ext>
                  </a:extLst>
                </a:gridCol>
              </a:tblGrid>
              <a:tr h="317025">
                <a:tc gridSpan="4">
                  <a:txBody>
                    <a:bodyPr/>
                    <a:lstStyle/>
                    <a:p>
                      <a:pPr marL="0" lvl="0" indent="0" algn="ctr" rtl="0">
                        <a:spcBef>
                          <a:spcPts val="0"/>
                        </a:spcBef>
                        <a:spcAft>
                          <a:spcPts val="0"/>
                        </a:spcAft>
                        <a:buNone/>
                      </a:pPr>
                      <a:r>
                        <a:rPr lang="en" sz="1200" b="1">
                          <a:solidFill>
                            <a:srgbClr val="434343"/>
                          </a:solidFill>
                          <a:latin typeface="Catamaran"/>
                          <a:ea typeface="Catamaran"/>
                          <a:cs typeface="Catamaran"/>
                          <a:sym typeface="Catamaran"/>
                        </a:rPr>
                        <a:t>Average Daily Enrollment by Campus</a:t>
                      </a:r>
                      <a:endParaRPr sz="1200" b="1">
                        <a:solidFill>
                          <a:srgbClr val="434343"/>
                        </a:solidFill>
                        <a:latin typeface="Catamaran"/>
                        <a:ea typeface="Catamaran"/>
                        <a:cs typeface="Catamaran"/>
                        <a:sym typeface="Catamaran"/>
                      </a:endParaRPr>
                    </a:p>
                  </a:txBody>
                  <a:tcPr marL="91425" marR="91425" marT="91425" marB="91425" anchor="ctr">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3025">
                <a:tc>
                  <a:txBody>
                    <a:bodyPr/>
                    <a:lstStyle/>
                    <a:p>
                      <a:pPr marL="0" lvl="0" indent="0" algn="ctr" rtl="0">
                        <a:spcBef>
                          <a:spcPts val="0"/>
                        </a:spcBef>
                        <a:spcAft>
                          <a:spcPts val="0"/>
                        </a:spcAft>
                        <a:buNone/>
                      </a:pPr>
                      <a:endParaRPr sz="1200">
                        <a:solidFill>
                          <a:schemeClr val="lt1"/>
                        </a:solidFill>
                        <a:latin typeface="Catamaran SemiBold"/>
                        <a:ea typeface="Catamaran SemiBold"/>
                        <a:cs typeface="Catamaran SemiBold"/>
                        <a:sym typeface="Catamaran SemiBold"/>
                      </a:endParaRPr>
                    </a:p>
                  </a:txBody>
                  <a:tcPr marL="91425" marR="91425" marT="91425" marB="91425" anchor="ctr">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200" b="1">
                          <a:solidFill>
                            <a:schemeClr val="lt1"/>
                          </a:solidFill>
                          <a:latin typeface="Catamaran"/>
                          <a:ea typeface="Catamaran"/>
                          <a:cs typeface="Catamaran"/>
                          <a:sym typeface="Catamaran"/>
                        </a:rPr>
                        <a:t>East</a:t>
                      </a:r>
                      <a:endParaRPr sz="1200" b="1">
                        <a:solidFill>
                          <a:schemeClr val="lt1"/>
                        </a:solidFill>
                        <a:latin typeface="Catamaran"/>
                        <a:ea typeface="Catamaran"/>
                        <a:cs typeface="Catamaran"/>
                        <a:sym typeface="Catamaran"/>
                      </a:endParaRPr>
                    </a:p>
                  </a:txBody>
                  <a:tcPr marL="91425" marR="91425" marT="91425" marB="91425" anchor="ctr">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06094"/>
                    </a:solidFill>
                  </a:tcPr>
                </a:tc>
                <a:tc>
                  <a:txBody>
                    <a:bodyPr/>
                    <a:lstStyle/>
                    <a:p>
                      <a:pPr marL="0" lvl="0" indent="0" algn="ctr" rtl="0">
                        <a:spcBef>
                          <a:spcPts val="0"/>
                        </a:spcBef>
                        <a:spcAft>
                          <a:spcPts val="0"/>
                        </a:spcAft>
                        <a:buNone/>
                      </a:pPr>
                      <a:r>
                        <a:rPr lang="en" sz="1200" b="1">
                          <a:solidFill>
                            <a:schemeClr val="lt1"/>
                          </a:solidFill>
                          <a:latin typeface="Catamaran"/>
                          <a:ea typeface="Catamaran"/>
                          <a:cs typeface="Catamaran"/>
                          <a:sym typeface="Catamaran"/>
                        </a:rPr>
                        <a:t>West</a:t>
                      </a:r>
                      <a:endParaRPr sz="1200" b="1">
                        <a:solidFill>
                          <a:schemeClr val="lt1"/>
                        </a:solidFill>
                        <a:latin typeface="Catamaran"/>
                        <a:ea typeface="Catamaran"/>
                        <a:cs typeface="Catamaran"/>
                        <a:sym typeface="Catamaran"/>
                      </a:endParaRPr>
                    </a:p>
                  </a:txBody>
                  <a:tcPr marL="91425" marR="91425" marT="91425" marB="91425" anchor="ctr">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06094"/>
                    </a:solidFill>
                  </a:tcPr>
                </a:tc>
                <a:tc>
                  <a:txBody>
                    <a:bodyPr/>
                    <a:lstStyle/>
                    <a:p>
                      <a:pPr marL="0" lvl="0" indent="0" algn="ctr" rtl="0">
                        <a:spcBef>
                          <a:spcPts val="0"/>
                        </a:spcBef>
                        <a:spcAft>
                          <a:spcPts val="0"/>
                        </a:spcAft>
                        <a:buNone/>
                      </a:pPr>
                      <a:r>
                        <a:rPr lang="en" sz="1200" b="1">
                          <a:solidFill>
                            <a:schemeClr val="dk1"/>
                          </a:solidFill>
                          <a:latin typeface="Catamaran"/>
                          <a:ea typeface="Catamaran"/>
                          <a:cs typeface="Catamaran"/>
                          <a:sym typeface="Catamaran"/>
                        </a:rPr>
                        <a:t>Both</a:t>
                      </a:r>
                      <a:endParaRPr sz="1200" b="1">
                        <a:solidFill>
                          <a:schemeClr val="dk1"/>
                        </a:solidFill>
                        <a:latin typeface="Catamaran"/>
                        <a:ea typeface="Catamaran"/>
                        <a:cs typeface="Catamaran"/>
                        <a:sym typeface="Catamaran"/>
                      </a:endParaRPr>
                    </a:p>
                  </a:txBody>
                  <a:tcPr marL="91425" marR="91425" marT="91425" marB="91425" anchor="ctr">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578600">
                <a:tc>
                  <a:txBody>
                    <a:bodyPr/>
                    <a:lstStyle/>
                    <a:p>
                      <a:pPr marL="0" lvl="0" indent="0" algn="ctr" rtl="0">
                        <a:spcBef>
                          <a:spcPts val="0"/>
                        </a:spcBef>
                        <a:spcAft>
                          <a:spcPts val="0"/>
                        </a:spcAft>
                        <a:buNone/>
                      </a:pPr>
                      <a:r>
                        <a:rPr lang="en" sz="1200">
                          <a:latin typeface="Catamaran"/>
                          <a:ea typeface="Catamaran"/>
                          <a:cs typeface="Catamaran"/>
                          <a:sym typeface="Catamaran"/>
                        </a:rPr>
                        <a:t>ADE #</a:t>
                      </a:r>
                      <a:endParaRPr sz="1200">
                        <a:latin typeface="Catamaran"/>
                        <a:ea typeface="Catamaran"/>
                        <a:cs typeface="Catamaran"/>
                        <a:sym typeface="Catamaran"/>
                      </a:endParaRPr>
                    </a:p>
                  </a:txBody>
                  <a:tcPr marL="91425" marR="91425" marT="91425" marB="91425" anchor="ctr">
                    <a:lnL w="9525" cap="flat" cmpd="sng">
                      <a:solidFill>
                        <a:srgbClr val="191919"/>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 338</a:t>
                      </a:r>
                      <a:endParaRPr sz="1200">
                        <a:latin typeface="Catamaran"/>
                        <a:ea typeface="Catamaran"/>
                        <a:cs typeface="Catamaran"/>
                        <a:sym typeface="Catamar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550</a:t>
                      </a:r>
                      <a:endParaRPr sz="1200">
                        <a:latin typeface="Catamaran"/>
                        <a:ea typeface="Catamaran"/>
                        <a:cs typeface="Catamaran"/>
                        <a:sym typeface="Catamar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839</a:t>
                      </a:r>
                      <a:endParaRPr sz="1200">
                        <a:latin typeface="Catamaran"/>
                        <a:ea typeface="Catamaran"/>
                        <a:cs typeface="Catamaran"/>
                        <a:sym typeface="Catamar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578600">
                <a:tc>
                  <a:txBody>
                    <a:bodyPr/>
                    <a:lstStyle/>
                    <a:p>
                      <a:pPr marL="0" lvl="0" indent="0" algn="ctr" rtl="0">
                        <a:spcBef>
                          <a:spcPts val="0"/>
                        </a:spcBef>
                        <a:spcAft>
                          <a:spcPts val="0"/>
                        </a:spcAft>
                        <a:buNone/>
                      </a:pPr>
                      <a:r>
                        <a:rPr lang="en" sz="1200">
                          <a:latin typeface="Catamaran"/>
                          <a:ea typeface="Catamaran"/>
                          <a:cs typeface="Catamaran"/>
                          <a:sym typeface="Catamaran"/>
                        </a:rPr>
                        <a:t>ADE %</a:t>
                      </a:r>
                      <a:endParaRPr sz="1200">
                        <a:latin typeface="Catamaran"/>
                        <a:ea typeface="Catamaran"/>
                        <a:cs typeface="Catamaran"/>
                        <a:sym typeface="Catamaran"/>
                      </a:endParaRPr>
                    </a:p>
                  </a:txBody>
                  <a:tcPr marL="91425" marR="91425" marT="91425" marB="91425" anchor="ctr">
                    <a:lnL w="9525" cap="flat" cmpd="sng">
                      <a:solidFill>
                        <a:srgbClr val="191919"/>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40.4%</a:t>
                      </a:r>
                      <a:endParaRPr sz="1200">
                        <a:latin typeface="Catamaran"/>
                        <a:ea typeface="Catamaran"/>
                        <a:cs typeface="Catamaran"/>
                        <a:sym typeface="Catamar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59.6%</a:t>
                      </a:r>
                      <a:endParaRPr sz="1200">
                        <a:latin typeface="Catamaran"/>
                        <a:ea typeface="Catamaran"/>
                        <a:cs typeface="Catamaran"/>
                        <a:sym typeface="Catamar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100%</a:t>
                      </a:r>
                      <a:endParaRPr sz="1200">
                        <a:latin typeface="Catamaran"/>
                        <a:ea typeface="Catamaran"/>
                        <a:cs typeface="Catamaran"/>
                        <a:sym typeface="Catamar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bl>
          </a:graphicData>
        </a:graphic>
      </p:graphicFrame>
      <p:cxnSp>
        <p:nvCxnSpPr>
          <p:cNvPr id="128" name="Google Shape;128;p20"/>
          <p:cNvCxnSpPr/>
          <p:nvPr/>
        </p:nvCxnSpPr>
        <p:spPr>
          <a:xfrm rot="10800000" flipH="1">
            <a:off x="523675" y="2712875"/>
            <a:ext cx="4864500" cy="15000"/>
          </a:xfrm>
          <a:prstGeom prst="straightConnector1">
            <a:avLst/>
          </a:prstGeom>
          <a:noFill/>
          <a:ln w="28575" cap="flat" cmpd="sng">
            <a:solidFill>
              <a:srgbClr val="206094"/>
            </a:solidFill>
            <a:prstDash val="solid"/>
            <a:round/>
            <a:headEnd type="none" w="med" len="med"/>
            <a:tailEnd type="none" w="med" len="med"/>
          </a:ln>
        </p:spPr>
      </p:cxnSp>
      <p:cxnSp>
        <p:nvCxnSpPr>
          <p:cNvPr id="129" name="Google Shape;129;p20"/>
          <p:cNvCxnSpPr/>
          <p:nvPr/>
        </p:nvCxnSpPr>
        <p:spPr>
          <a:xfrm>
            <a:off x="532975" y="3510575"/>
            <a:ext cx="4876200" cy="14100"/>
          </a:xfrm>
          <a:prstGeom prst="straightConnector1">
            <a:avLst/>
          </a:prstGeom>
          <a:noFill/>
          <a:ln w="28575" cap="flat" cmpd="sng">
            <a:solidFill>
              <a:srgbClr val="206094"/>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p:nvPr/>
        </p:nvSpPr>
        <p:spPr>
          <a:xfrm>
            <a:off x="181175" y="149775"/>
            <a:ext cx="8806800" cy="48561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35" name="Google Shape;135;p21"/>
          <p:cNvSpPr/>
          <p:nvPr/>
        </p:nvSpPr>
        <p:spPr>
          <a:xfrm>
            <a:off x="12575" y="-427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title"/>
          </p:nvPr>
        </p:nvSpPr>
        <p:spPr>
          <a:xfrm>
            <a:off x="255800" y="129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20" b="1">
                <a:solidFill>
                  <a:srgbClr val="0B5885"/>
                </a:solidFill>
                <a:latin typeface="Catamaran"/>
                <a:ea typeface="Catamaran"/>
                <a:cs typeface="Catamaran"/>
                <a:sym typeface="Catamaran"/>
              </a:rPr>
              <a:t>Demographics: High Need Categories</a:t>
            </a:r>
            <a:endParaRPr sz="2820" b="1">
              <a:solidFill>
                <a:srgbClr val="0B5885"/>
              </a:solidFill>
              <a:latin typeface="Catamaran"/>
              <a:ea typeface="Catamaran"/>
              <a:cs typeface="Catamaran"/>
              <a:sym typeface="Catamaran"/>
            </a:endParaRPr>
          </a:p>
        </p:txBody>
      </p:sp>
      <p:graphicFrame>
        <p:nvGraphicFramePr>
          <p:cNvPr id="137" name="Google Shape;137;p21"/>
          <p:cNvGraphicFramePr/>
          <p:nvPr/>
        </p:nvGraphicFramePr>
        <p:xfrm>
          <a:off x="454888" y="1349250"/>
          <a:ext cx="4066350" cy="3386358"/>
        </p:xfrm>
        <a:graphic>
          <a:graphicData uri="http://schemas.openxmlformats.org/drawingml/2006/table">
            <a:tbl>
              <a:tblPr>
                <a:noFill/>
                <a:tableStyleId>{EE5F10DD-4A70-4655-90BD-8BA360A828ED}</a:tableStyleId>
              </a:tblPr>
              <a:tblGrid>
                <a:gridCol w="1682550">
                  <a:extLst>
                    <a:ext uri="{9D8B030D-6E8A-4147-A177-3AD203B41FA5}">
                      <a16:colId xmlns:a16="http://schemas.microsoft.com/office/drawing/2014/main" val="20000"/>
                    </a:ext>
                  </a:extLst>
                </a:gridCol>
                <a:gridCol w="794600">
                  <a:extLst>
                    <a:ext uri="{9D8B030D-6E8A-4147-A177-3AD203B41FA5}">
                      <a16:colId xmlns:a16="http://schemas.microsoft.com/office/drawing/2014/main" val="20001"/>
                    </a:ext>
                  </a:extLst>
                </a:gridCol>
                <a:gridCol w="794600">
                  <a:extLst>
                    <a:ext uri="{9D8B030D-6E8A-4147-A177-3AD203B41FA5}">
                      <a16:colId xmlns:a16="http://schemas.microsoft.com/office/drawing/2014/main" val="20002"/>
                    </a:ext>
                  </a:extLst>
                </a:gridCol>
                <a:gridCol w="794600">
                  <a:extLst>
                    <a:ext uri="{9D8B030D-6E8A-4147-A177-3AD203B41FA5}">
                      <a16:colId xmlns:a16="http://schemas.microsoft.com/office/drawing/2014/main" val="20003"/>
                    </a:ext>
                  </a:extLst>
                </a:gridCol>
              </a:tblGrid>
              <a:tr h="396450">
                <a:tc>
                  <a:txBody>
                    <a:bodyPr/>
                    <a:lstStyle/>
                    <a:p>
                      <a:pPr marL="0" lvl="0" indent="0" algn="ctr" rtl="0">
                        <a:spcBef>
                          <a:spcPts val="0"/>
                        </a:spcBef>
                        <a:spcAft>
                          <a:spcPts val="0"/>
                        </a:spcAft>
                        <a:buNone/>
                      </a:pPr>
                      <a:endParaRPr sz="1100" b="1">
                        <a:solidFill>
                          <a:srgbClr val="595959"/>
                        </a:solidFill>
                        <a:latin typeface="Catamaran"/>
                        <a:ea typeface="Catamaran"/>
                        <a:cs typeface="Catamaran"/>
                        <a:sym typeface="Catamaran"/>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0000">
                        <a:alpha val="0"/>
                      </a:srgbClr>
                    </a:solidFill>
                  </a:tcPr>
                </a:tc>
                <a:tc>
                  <a:txBody>
                    <a:bodyPr/>
                    <a:lstStyle/>
                    <a:p>
                      <a:pPr marL="0" lvl="0" indent="0" algn="ctr" rtl="0">
                        <a:spcBef>
                          <a:spcPts val="0"/>
                        </a:spcBef>
                        <a:spcAft>
                          <a:spcPts val="0"/>
                        </a:spcAft>
                        <a:buNone/>
                      </a:pPr>
                      <a:r>
                        <a:rPr lang="en" sz="1300" b="1">
                          <a:solidFill>
                            <a:schemeClr val="lt1"/>
                          </a:solidFill>
                          <a:latin typeface="Catamaran"/>
                          <a:ea typeface="Catamaran"/>
                          <a:cs typeface="Catamaran"/>
                          <a:sym typeface="Catamaran"/>
                        </a:rPr>
                        <a:t>East</a:t>
                      </a:r>
                      <a:endParaRPr sz="1300" b="1">
                        <a:solidFill>
                          <a:schemeClr val="lt1"/>
                        </a:solidFill>
                        <a:latin typeface="Catamaran"/>
                        <a:ea typeface="Catamaran"/>
                        <a:cs typeface="Catamaran"/>
                        <a:sym typeface="Catamaran"/>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7625" cap="flat" cmpd="sng">
                      <a:solidFill>
                        <a:srgbClr val="000000"/>
                      </a:solidFill>
                      <a:prstDash val="solid"/>
                      <a:round/>
                      <a:headEnd type="none" w="sm" len="sm"/>
                      <a:tailEnd type="none" w="sm" len="sm"/>
                    </a:lnB>
                    <a:solidFill>
                      <a:srgbClr val="206094"/>
                    </a:solidFill>
                  </a:tcPr>
                </a:tc>
                <a:tc>
                  <a:txBody>
                    <a:bodyPr/>
                    <a:lstStyle/>
                    <a:p>
                      <a:pPr marL="0" lvl="0" indent="0" algn="ctr" rtl="0">
                        <a:spcBef>
                          <a:spcPts val="0"/>
                        </a:spcBef>
                        <a:spcAft>
                          <a:spcPts val="0"/>
                        </a:spcAft>
                        <a:buNone/>
                      </a:pPr>
                      <a:r>
                        <a:rPr lang="en" b="1">
                          <a:solidFill>
                            <a:schemeClr val="lt1"/>
                          </a:solidFill>
                          <a:latin typeface="Catamaran"/>
                          <a:ea typeface="Catamaran"/>
                          <a:cs typeface="Catamaran"/>
                          <a:sym typeface="Catamaran"/>
                        </a:rPr>
                        <a:t>West</a:t>
                      </a:r>
                      <a:endParaRPr b="1">
                        <a:solidFill>
                          <a:schemeClr val="lt1"/>
                        </a:solidFill>
                        <a:latin typeface="Catamaran"/>
                        <a:ea typeface="Catamaran"/>
                        <a:cs typeface="Catamaran"/>
                        <a:sym typeface="Catamaran"/>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7625" cap="flat" cmpd="sng">
                      <a:solidFill>
                        <a:srgbClr val="000000"/>
                      </a:solidFill>
                      <a:prstDash val="solid"/>
                      <a:round/>
                      <a:headEnd type="none" w="sm" len="sm"/>
                      <a:tailEnd type="none" w="sm" len="sm"/>
                    </a:lnB>
                    <a:solidFill>
                      <a:srgbClr val="206094"/>
                    </a:solidFill>
                  </a:tcPr>
                </a:tc>
                <a:tc>
                  <a:txBody>
                    <a:bodyPr/>
                    <a:lstStyle/>
                    <a:p>
                      <a:pPr marL="0" lvl="0" indent="0" algn="ctr" rtl="0">
                        <a:spcBef>
                          <a:spcPts val="0"/>
                        </a:spcBef>
                        <a:spcAft>
                          <a:spcPts val="0"/>
                        </a:spcAft>
                        <a:buNone/>
                      </a:pPr>
                      <a:r>
                        <a:rPr lang="en" sz="1200" b="1">
                          <a:solidFill>
                            <a:schemeClr val="dk1"/>
                          </a:solidFill>
                          <a:latin typeface="Catamaran"/>
                          <a:ea typeface="Catamaran"/>
                          <a:cs typeface="Catamaran"/>
                          <a:sym typeface="Catamaran"/>
                        </a:rPr>
                        <a:t>Total %</a:t>
                      </a:r>
                      <a:endParaRPr sz="1200" b="1">
                        <a:solidFill>
                          <a:schemeClr val="dk1"/>
                        </a:solidFill>
                        <a:latin typeface="Catamaran"/>
                        <a:ea typeface="Catamaran"/>
                        <a:cs typeface="Catamaran"/>
                        <a:sym typeface="Catamaran"/>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602700">
                <a:tc>
                  <a:txBody>
                    <a:bodyPr/>
                    <a:lstStyle/>
                    <a:p>
                      <a:pPr marL="0" lvl="0" indent="0" algn="ctr" rtl="0">
                        <a:lnSpc>
                          <a:spcPct val="115000"/>
                        </a:lnSpc>
                        <a:spcBef>
                          <a:spcPts val="0"/>
                        </a:spcBef>
                        <a:spcAft>
                          <a:spcPts val="0"/>
                        </a:spcAft>
                        <a:buNone/>
                      </a:pPr>
                      <a:r>
                        <a:rPr lang="en" sz="1200">
                          <a:solidFill>
                            <a:srgbClr val="191919"/>
                          </a:solidFill>
                          <a:latin typeface="Catamaran"/>
                          <a:ea typeface="Catamaran"/>
                          <a:cs typeface="Catamaran"/>
                          <a:sym typeface="Catamaran"/>
                        </a:rPr>
                        <a:t>1+ Year Behind in Credits</a:t>
                      </a:r>
                      <a:endParaRPr sz="1200">
                        <a:solidFill>
                          <a:srgbClr val="191919"/>
                        </a:solidFill>
                        <a:latin typeface="Catamaran"/>
                        <a:ea typeface="Catamaran"/>
                        <a:cs typeface="Catamaran"/>
                        <a:sym typeface="Catamaran"/>
                      </a:endParaRPr>
                    </a:p>
                  </a:txBody>
                  <a:tcPr marL="91425" marR="91425" marT="91425" marB="91425" anchor="ctr">
                    <a:lnL w="9525" cap="flat" cmpd="sng">
                      <a:solidFill>
                        <a:srgbClr val="434343"/>
                      </a:solidFill>
                      <a:prstDash val="solid"/>
                      <a:round/>
                      <a:headEnd type="none" w="sm" len="sm"/>
                      <a:tailEnd type="none" w="sm" len="sm"/>
                    </a:lnL>
                    <a:lnR w="7625" cap="flat" cmpd="sng">
                      <a:solidFill>
                        <a:srgbClr val="000000"/>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75.7%</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74.0%</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74.7%</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392900">
                <a:tc>
                  <a:txBody>
                    <a:bodyPr/>
                    <a:lstStyle/>
                    <a:p>
                      <a:pPr marL="0" lvl="0" indent="0" algn="ctr" rtl="0">
                        <a:lnSpc>
                          <a:spcPct val="115000"/>
                        </a:lnSpc>
                        <a:spcBef>
                          <a:spcPts val="0"/>
                        </a:spcBef>
                        <a:spcAft>
                          <a:spcPts val="0"/>
                        </a:spcAft>
                        <a:buNone/>
                      </a:pPr>
                      <a:r>
                        <a:rPr lang="en" sz="1200">
                          <a:solidFill>
                            <a:srgbClr val="191919"/>
                          </a:solidFill>
                          <a:latin typeface="Catamaran"/>
                          <a:ea typeface="Catamaran"/>
                          <a:cs typeface="Catamaran"/>
                          <a:sym typeface="Catamaran"/>
                        </a:rPr>
                        <a:t>Adjudicated</a:t>
                      </a:r>
                      <a:endParaRPr sz="1200">
                        <a:solidFill>
                          <a:srgbClr val="191919"/>
                        </a:solidFill>
                        <a:latin typeface="Catamaran"/>
                        <a:ea typeface="Catamaran"/>
                        <a:cs typeface="Catamaran"/>
                        <a:sym typeface="Catamaran"/>
                      </a:endParaRPr>
                    </a:p>
                  </a:txBody>
                  <a:tcPr marL="91425" marR="91425" marT="91425" marB="91425" anchor="ctr">
                    <a:lnL w="9525" cap="flat" cmpd="sng">
                      <a:solidFill>
                        <a:srgbClr val="434343"/>
                      </a:solidFill>
                      <a:prstDash val="solid"/>
                      <a:round/>
                      <a:headEnd type="none" w="sm" len="sm"/>
                      <a:tailEnd type="none" w="sm" len="sm"/>
                    </a:lnL>
                    <a:lnR w="7625" cap="flat" cmpd="sng">
                      <a:solidFill>
                        <a:srgbClr val="000000"/>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16.0%</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11.6%</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13.4%</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602700">
                <a:tc>
                  <a:txBody>
                    <a:bodyPr/>
                    <a:lstStyle/>
                    <a:p>
                      <a:pPr marL="0" lvl="0" indent="0" algn="ctr" rtl="0">
                        <a:lnSpc>
                          <a:spcPct val="115000"/>
                        </a:lnSpc>
                        <a:spcBef>
                          <a:spcPts val="0"/>
                        </a:spcBef>
                        <a:spcAft>
                          <a:spcPts val="0"/>
                        </a:spcAft>
                        <a:buClr>
                          <a:schemeClr val="dk1"/>
                        </a:buClr>
                        <a:buSzPts val="1100"/>
                        <a:buFont typeface="Arial"/>
                        <a:buNone/>
                      </a:pPr>
                      <a:r>
                        <a:rPr lang="en" sz="1200">
                          <a:solidFill>
                            <a:srgbClr val="191919"/>
                          </a:solidFill>
                          <a:latin typeface="Catamaran"/>
                          <a:ea typeface="Catamaran"/>
                          <a:cs typeface="Catamaran"/>
                          <a:sym typeface="Catamaran"/>
                        </a:rPr>
                        <a:t>Behavior (Suspension / Expulsion)</a:t>
                      </a:r>
                      <a:endParaRPr sz="1200">
                        <a:solidFill>
                          <a:srgbClr val="191919"/>
                        </a:solidFill>
                        <a:latin typeface="Catamaran"/>
                        <a:ea typeface="Catamaran"/>
                        <a:cs typeface="Catamaran"/>
                        <a:sym typeface="Catamaran"/>
                      </a:endParaRPr>
                    </a:p>
                  </a:txBody>
                  <a:tcPr marL="91425" marR="91425" marT="91425" marB="91425" anchor="ctr">
                    <a:lnL w="9525" cap="flat" cmpd="sng">
                      <a:solidFill>
                        <a:srgbClr val="434343"/>
                      </a:solidFill>
                      <a:prstDash val="solid"/>
                      <a:round/>
                      <a:headEnd type="none" w="sm" len="sm"/>
                      <a:tailEnd type="none" w="sm" len="sm"/>
                    </a:lnL>
                    <a:lnR w="7625" cap="flat" cmpd="sng">
                      <a:solidFill>
                        <a:srgbClr val="000000"/>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9.4%</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11.3%</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10.5%</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92900">
                <a:tc>
                  <a:txBody>
                    <a:bodyPr/>
                    <a:lstStyle/>
                    <a:p>
                      <a:pPr marL="0" lvl="0" indent="0" algn="ctr" rtl="0">
                        <a:lnSpc>
                          <a:spcPct val="115000"/>
                        </a:lnSpc>
                        <a:spcBef>
                          <a:spcPts val="0"/>
                        </a:spcBef>
                        <a:spcAft>
                          <a:spcPts val="0"/>
                        </a:spcAft>
                        <a:buNone/>
                      </a:pPr>
                      <a:r>
                        <a:rPr lang="en" sz="1200">
                          <a:solidFill>
                            <a:srgbClr val="191919"/>
                          </a:solidFill>
                          <a:latin typeface="Catamaran"/>
                          <a:ea typeface="Catamaran"/>
                          <a:cs typeface="Catamaran"/>
                          <a:sym typeface="Catamaran"/>
                        </a:rPr>
                        <a:t>IEP</a:t>
                      </a:r>
                      <a:endParaRPr sz="1200">
                        <a:solidFill>
                          <a:srgbClr val="191919"/>
                        </a:solidFill>
                        <a:latin typeface="Catamaran"/>
                        <a:ea typeface="Catamaran"/>
                        <a:cs typeface="Catamaran"/>
                        <a:sym typeface="Catamaran"/>
                      </a:endParaRPr>
                    </a:p>
                  </a:txBody>
                  <a:tcPr marL="91425" marR="91425" marT="91425" marB="91425" anchor="ctr">
                    <a:lnL w="9525" cap="flat" cmpd="sng">
                      <a:solidFill>
                        <a:srgbClr val="434343"/>
                      </a:solidFill>
                      <a:prstDash val="solid"/>
                      <a:round/>
                      <a:headEnd type="none" w="sm" len="sm"/>
                      <a:tailEnd type="none" w="sm" len="sm"/>
                    </a:lnL>
                    <a:lnR w="7625" cap="flat" cmpd="sng">
                      <a:solidFill>
                        <a:srgbClr val="000000"/>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26.4%</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21.8%</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24.0%</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602700">
                <a:tc>
                  <a:txBody>
                    <a:bodyPr/>
                    <a:lstStyle/>
                    <a:p>
                      <a:pPr marL="0" lvl="0" indent="0" algn="ctr" rtl="0">
                        <a:lnSpc>
                          <a:spcPct val="115000"/>
                        </a:lnSpc>
                        <a:spcBef>
                          <a:spcPts val="0"/>
                        </a:spcBef>
                        <a:spcAft>
                          <a:spcPts val="0"/>
                        </a:spcAft>
                        <a:buClr>
                          <a:schemeClr val="dk1"/>
                        </a:buClr>
                        <a:buSzPts val="1100"/>
                        <a:buFont typeface="Arial"/>
                        <a:buNone/>
                      </a:pPr>
                      <a:r>
                        <a:rPr lang="en" sz="1200">
                          <a:solidFill>
                            <a:srgbClr val="191919"/>
                          </a:solidFill>
                          <a:latin typeface="Catamaran"/>
                          <a:ea typeface="Catamaran"/>
                          <a:cs typeface="Catamaran"/>
                          <a:sym typeface="Catamaran"/>
                        </a:rPr>
                        <a:t>Multiple Alt Ed Qualifiers</a:t>
                      </a:r>
                      <a:endParaRPr sz="1200">
                        <a:solidFill>
                          <a:srgbClr val="191919"/>
                        </a:solidFill>
                        <a:latin typeface="Catamaran"/>
                        <a:ea typeface="Catamaran"/>
                        <a:cs typeface="Catamaran"/>
                        <a:sym typeface="Catamaran"/>
                      </a:endParaRPr>
                    </a:p>
                  </a:txBody>
                  <a:tcPr marL="91425" marR="91425" marT="91425" marB="91425" anchor="ctr">
                    <a:lnL w="9525" cap="flat" cmpd="sng">
                      <a:solidFill>
                        <a:srgbClr val="434343"/>
                      </a:solidFill>
                      <a:prstDash val="solid"/>
                      <a:round/>
                      <a:headEnd type="none" w="sm" len="sm"/>
                      <a:tailEnd type="none" w="sm" len="sm"/>
                    </a:lnL>
                    <a:lnR w="7625" cap="flat" cmpd="sng">
                      <a:solidFill>
                        <a:srgbClr val="000000"/>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27.3%</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22.5%</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24.5%</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392900">
                <a:tc>
                  <a:txBody>
                    <a:bodyPr/>
                    <a:lstStyle/>
                    <a:p>
                      <a:pPr marL="0" lvl="0" indent="0" algn="ctr" rtl="0">
                        <a:lnSpc>
                          <a:spcPct val="115000"/>
                        </a:lnSpc>
                        <a:spcBef>
                          <a:spcPts val="0"/>
                        </a:spcBef>
                        <a:spcAft>
                          <a:spcPts val="0"/>
                        </a:spcAft>
                        <a:buNone/>
                      </a:pPr>
                      <a:r>
                        <a:rPr lang="en" sz="1200">
                          <a:solidFill>
                            <a:srgbClr val="191919"/>
                          </a:solidFill>
                          <a:latin typeface="Catamaran"/>
                          <a:ea typeface="Catamaran"/>
                          <a:cs typeface="Catamaran"/>
                          <a:sym typeface="Catamaran"/>
                        </a:rPr>
                        <a:t>Alt Ed</a:t>
                      </a:r>
                      <a:endParaRPr sz="1200">
                        <a:solidFill>
                          <a:srgbClr val="191919"/>
                        </a:solidFill>
                        <a:latin typeface="Catamaran"/>
                        <a:ea typeface="Catamaran"/>
                        <a:cs typeface="Catamaran"/>
                        <a:sym typeface="Catamaran"/>
                      </a:endParaRPr>
                    </a:p>
                  </a:txBody>
                  <a:tcPr marL="91425" marR="91425" marT="91425" marB="91425" anchor="ctr">
                    <a:lnL w="9525" cap="flat" cmpd="sng">
                      <a:solidFill>
                        <a:srgbClr val="434343"/>
                      </a:solidFill>
                      <a:prstDash val="solid"/>
                      <a:round/>
                      <a:headEnd type="none" w="sm" len="sm"/>
                      <a:tailEnd type="none" w="sm" len="sm"/>
                    </a:lnL>
                    <a:lnR w="7625" cap="flat" cmpd="sng">
                      <a:solidFill>
                        <a:srgbClr val="000000"/>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95.5%</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93.3%</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94.2%</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graphicFrame>
        <p:nvGraphicFramePr>
          <p:cNvPr id="138" name="Google Shape;138;p21"/>
          <p:cNvGraphicFramePr/>
          <p:nvPr/>
        </p:nvGraphicFramePr>
        <p:xfrm>
          <a:off x="5471800" y="1349250"/>
          <a:ext cx="2825500" cy="2971710"/>
        </p:xfrm>
        <a:graphic>
          <a:graphicData uri="http://schemas.openxmlformats.org/drawingml/2006/table">
            <a:tbl>
              <a:tblPr>
                <a:noFill/>
                <a:tableStyleId>{DAA7AEDB-0027-4BCD-A69F-BDA36EBFAB3D}</a:tableStyleId>
              </a:tblPr>
              <a:tblGrid>
                <a:gridCol w="976150">
                  <a:extLst>
                    <a:ext uri="{9D8B030D-6E8A-4147-A177-3AD203B41FA5}">
                      <a16:colId xmlns:a16="http://schemas.microsoft.com/office/drawing/2014/main" val="20000"/>
                    </a:ext>
                  </a:extLst>
                </a:gridCol>
                <a:gridCol w="616450">
                  <a:extLst>
                    <a:ext uri="{9D8B030D-6E8A-4147-A177-3AD203B41FA5}">
                      <a16:colId xmlns:a16="http://schemas.microsoft.com/office/drawing/2014/main" val="20001"/>
                    </a:ext>
                  </a:extLst>
                </a:gridCol>
                <a:gridCol w="563150">
                  <a:extLst>
                    <a:ext uri="{9D8B030D-6E8A-4147-A177-3AD203B41FA5}">
                      <a16:colId xmlns:a16="http://schemas.microsoft.com/office/drawing/2014/main" val="20002"/>
                    </a:ext>
                  </a:extLst>
                </a:gridCol>
                <a:gridCol w="66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sz="1100">
                        <a:latin typeface="Catamaran"/>
                        <a:ea typeface="Catamaran"/>
                        <a:cs typeface="Catamaran"/>
                        <a:sym typeface="Catamaran"/>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chemeClr val="lt1"/>
                          </a:solidFill>
                          <a:latin typeface="Catamaran"/>
                          <a:ea typeface="Catamaran"/>
                          <a:cs typeface="Catamaran"/>
                          <a:sym typeface="Catamaran"/>
                        </a:rPr>
                        <a:t>East</a:t>
                      </a:r>
                      <a:endParaRPr sz="1100" b="1">
                        <a:solidFill>
                          <a:schemeClr val="lt1"/>
                        </a:solidFill>
                        <a:latin typeface="Catamaran"/>
                        <a:ea typeface="Catamaran"/>
                        <a:cs typeface="Catamaran"/>
                        <a:sym typeface="Catamaran"/>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7625" cap="flat" cmpd="sng">
                      <a:solidFill>
                        <a:srgbClr val="000000"/>
                      </a:solidFill>
                      <a:prstDash val="solid"/>
                      <a:round/>
                      <a:headEnd type="none" w="sm" len="sm"/>
                      <a:tailEnd type="none" w="sm" len="sm"/>
                    </a:lnB>
                    <a:solidFill>
                      <a:srgbClr val="206094"/>
                    </a:solidFill>
                  </a:tcPr>
                </a:tc>
                <a:tc>
                  <a:txBody>
                    <a:bodyPr/>
                    <a:lstStyle/>
                    <a:p>
                      <a:pPr marL="0" lvl="0" indent="0" algn="ctr" rtl="0">
                        <a:spcBef>
                          <a:spcPts val="0"/>
                        </a:spcBef>
                        <a:spcAft>
                          <a:spcPts val="0"/>
                        </a:spcAft>
                        <a:buNone/>
                      </a:pPr>
                      <a:r>
                        <a:rPr lang="en" sz="1100" b="1">
                          <a:solidFill>
                            <a:schemeClr val="lt1"/>
                          </a:solidFill>
                          <a:latin typeface="Catamaran"/>
                          <a:ea typeface="Catamaran"/>
                          <a:cs typeface="Catamaran"/>
                          <a:sym typeface="Catamaran"/>
                        </a:rPr>
                        <a:t>West</a:t>
                      </a:r>
                      <a:endParaRPr sz="1100" b="1">
                        <a:solidFill>
                          <a:schemeClr val="lt1"/>
                        </a:solidFill>
                        <a:latin typeface="Catamaran"/>
                        <a:ea typeface="Catamaran"/>
                        <a:cs typeface="Catamaran"/>
                        <a:sym typeface="Catamaran"/>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7625" cap="flat" cmpd="sng">
                      <a:solidFill>
                        <a:srgbClr val="000000"/>
                      </a:solidFill>
                      <a:prstDash val="solid"/>
                      <a:round/>
                      <a:headEnd type="none" w="sm" len="sm"/>
                      <a:tailEnd type="none" w="sm" len="sm"/>
                    </a:lnB>
                    <a:solidFill>
                      <a:srgbClr val="206094"/>
                    </a:solidFill>
                  </a:tcPr>
                </a:tc>
                <a:tc>
                  <a:txBody>
                    <a:bodyPr/>
                    <a:lstStyle/>
                    <a:p>
                      <a:pPr marL="0" lvl="0" indent="0" algn="ctr" rtl="0">
                        <a:spcBef>
                          <a:spcPts val="0"/>
                        </a:spcBef>
                        <a:spcAft>
                          <a:spcPts val="0"/>
                        </a:spcAft>
                        <a:buNone/>
                      </a:pPr>
                      <a:r>
                        <a:rPr lang="en" sz="1100" b="1">
                          <a:solidFill>
                            <a:schemeClr val="dk1"/>
                          </a:solidFill>
                          <a:latin typeface="Catamaran"/>
                          <a:ea typeface="Catamaran"/>
                          <a:cs typeface="Catamaran"/>
                          <a:sym typeface="Catamaran"/>
                        </a:rPr>
                        <a:t>Both</a:t>
                      </a:r>
                      <a:endParaRPr sz="1100" b="1">
                        <a:solidFill>
                          <a:schemeClr val="dk1"/>
                        </a:solidFill>
                        <a:latin typeface="Catamaran"/>
                        <a:ea typeface="Catamaran"/>
                        <a:cs typeface="Catamaran"/>
                        <a:sym typeface="Catamaran"/>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200">
                          <a:latin typeface="Catamaran"/>
                          <a:ea typeface="Catamaran"/>
                          <a:cs typeface="Catamaran"/>
                          <a:sym typeface="Catamaran"/>
                        </a:rPr>
                        <a:t>EL</a:t>
                      </a:r>
                      <a:endParaRPr sz="1200">
                        <a:latin typeface="Catamaran"/>
                        <a:ea typeface="Catamaran"/>
                        <a:cs typeface="Catamaran"/>
                        <a:sym typeface="Catamaran"/>
                      </a:endParaRPr>
                    </a:p>
                  </a:txBody>
                  <a:tcPr marL="91425" marR="91425" marT="91425" marB="91425" anchor="ctr">
                    <a:lnL w="9525" cap="flat" cmpd="sng">
                      <a:solidFill>
                        <a:srgbClr val="222222"/>
                      </a:solidFill>
                      <a:prstDash val="solid"/>
                      <a:round/>
                      <a:headEnd type="none" w="sm" len="sm"/>
                      <a:tailEnd type="none" w="sm" len="sm"/>
                    </a:lnL>
                    <a:lnR w="7625" cap="flat" cmpd="sng">
                      <a:solidFill>
                        <a:srgbClr val="000000"/>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20.7%</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15.6%</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17.7%</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200">
                          <a:latin typeface="Catamaran"/>
                          <a:ea typeface="Catamaran"/>
                          <a:cs typeface="Catamaran"/>
                          <a:sym typeface="Catamaran"/>
                        </a:rPr>
                        <a:t>FRL</a:t>
                      </a:r>
                      <a:endParaRPr sz="1200">
                        <a:latin typeface="Catamaran"/>
                        <a:ea typeface="Catamaran"/>
                        <a:cs typeface="Catamaran"/>
                        <a:sym typeface="Catamaran"/>
                      </a:endParaRPr>
                    </a:p>
                  </a:txBody>
                  <a:tcPr marL="91425" marR="91425" marT="91425" marB="91425" anchor="ctr">
                    <a:lnL w="9525" cap="flat" cmpd="sng">
                      <a:solidFill>
                        <a:srgbClr val="222222"/>
                      </a:solidFill>
                      <a:prstDash val="solid"/>
                      <a:round/>
                      <a:headEnd type="none" w="sm" len="sm"/>
                      <a:tailEnd type="none" w="sm" len="sm"/>
                    </a:lnL>
                    <a:lnR w="7625" cap="flat" cmpd="sng">
                      <a:solidFill>
                        <a:srgbClr val="000000"/>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91.1%</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84.1%</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87.0%</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200">
                          <a:latin typeface="Catamaran"/>
                          <a:ea typeface="Catamaran"/>
                          <a:cs typeface="Catamaran"/>
                          <a:sym typeface="Catamaran"/>
                        </a:rPr>
                        <a:t>FRL - Direct Certification</a:t>
                      </a:r>
                      <a:endParaRPr sz="1200">
                        <a:latin typeface="Catamaran"/>
                        <a:ea typeface="Catamaran"/>
                        <a:cs typeface="Catamaran"/>
                        <a:sym typeface="Catamaran"/>
                      </a:endParaRPr>
                    </a:p>
                  </a:txBody>
                  <a:tcPr marL="91425" marR="91425" marT="91425" marB="91425" anchor="ctr">
                    <a:lnL w="9525" cap="flat" cmpd="sng">
                      <a:solidFill>
                        <a:srgbClr val="222222"/>
                      </a:solidFill>
                      <a:prstDash val="solid"/>
                      <a:round/>
                      <a:headEnd type="none" w="sm" len="sm"/>
                      <a:tailEnd type="none" w="sm" len="sm"/>
                    </a:lnL>
                    <a:lnR w="7625" cap="flat" cmpd="sng">
                      <a:solidFill>
                        <a:srgbClr val="000000"/>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73.4%</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63.0%</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67.3%</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509350">
                <a:tc>
                  <a:txBody>
                    <a:bodyPr/>
                    <a:lstStyle/>
                    <a:p>
                      <a:pPr marL="0" lvl="0" indent="0" algn="ctr" rtl="0">
                        <a:spcBef>
                          <a:spcPts val="0"/>
                        </a:spcBef>
                        <a:spcAft>
                          <a:spcPts val="0"/>
                        </a:spcAft>
                        <a:buClr>
                          <a:schemeClr val="dk1"/>
                        </a:buClr>
                        <a:buSzPts val="1100"/>
                        <a:buFont typeface="Arial"/>
                        <a:buNone/>
                      </a:pPr>
                      <a:r>
                        <a:rPr lang="en" sz="1200">
                          <a:solidFill>
                            <a:schemeClr val="dk1"/>
                          </a:solidFill>
                          <a:latin typeface="Catamaran"/>
                          <a:ea typeface="Catamaran"/>
                          <a:cs typeface="Catamaran"/>
                          <a:sym typeface="Catamaran"/>
                        </a:rPr>
                        <a:t>McKinney Vento / Foster</a:t>
                      </a:r>
                      <a:endParaRPr sz="1200">
                        <a:latin typeface="Catamaran"/>
                        <a:ea typeface="Catamaran"/>
                        <a:cs typeface="Catamaran"/>
                        <a:sym typeface="Catamaran"/>
                      </a:endParaRPr>
                    </a:p>
                  </a:txBody>
                  <a:tcPr marL="91425" marR="91425" marT="91425" marB="91425" anchor="ctr">
                    <a:lnL w="9525" cap="flat" cmpd="sng">
                      <a:solidFill>
                        <a:srgbClr val="222222"/>
                      </a:solidFill>
                      <a:prstDash val="solid"/>
                      <a:round/>
                      <a:headEnd type="none" w="sm" len="sm"/>
                      <a:tailEnd type="none" w="sm" len="sm"/>
                    </a:lnL>
                    <a:lnR w="7625" cap="flat" cmpd="sng">
                      <a:solidFill>
                        <a:srgbClr val="000000"/>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19.5%</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12.5%</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15.4%</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200">
                          <a:latin typeface="Catamaran"/>
                          <a:ea typeface="Catamaran"/>
                          <a:cs typeface="Catamaran"/>
                          <a:sym typeface="Catamaran"/>
                        </a:rPr>
                        <a:t>Pregnant /</a:t>
                      </a:r>
                      <a:endParaRPr sz="1200">
                        <a:latin typeface="Catamaran"/>
                        <a:ea typeface="Catamaran"/>
                        <a:cs typeface="Catamaran"/>
                        <a:sym typeface="Catamaran"/>
                      </a:endParaRPr>
                    </a:p>
                    <a:p>
                      <a:pPr marL="0" lvl="0" indent="0" algn="ctr" rtl="0">
                        <a:spcBef>
                          <a:spcPts val="0"/>
                        </a:spcBef>
                        <a:spcAft>
                          <a:spcPts val="0"/>
                        </a:spcAft>
                        <a:buNone/>
                      </a:pPr>
                      <a:r>
                        <a:rPr lang="en" sz="1200">
                          <a:latin typeface="Catamaran"/>
                          <a:ea typeface="Catamaran"/>
                          <a:cs typeface="Catamaran"/>
                          <a:sym typeface="Catamaran"/>
                        </a:rPr>
                        <a:t>Parenting</a:t>
                      </a:r>
                      <a:endParaRPr sz="1200">
                        <a:latin typeface="Catamaran"/>
                        <a:ea typeface="Catamaran"/>
                        <a:cs typeface="Catamaran"/>
                        <a:sym typeface="Catamaran"/>
                      </a:endParaRPr>
                    </a:p>
                  </a:txBody>
                  <a:tcPr marL="91425" marR="91425" marT="91425" marB="91425" anchor="ctr">
                    <a:lnL w="9525" cap="flat" cmpd="sng">
                      <a:solidFill>
                        <a:srgbClr val="222222"/>
                      </a:solidFill>
                      <a:prstDash val="solid"/>
                      <a:round/>
                      <a:headEnd type="none" w="sm" len="sm"/>
                      <a:tailEnd type="none" w="sm" len="sm"/>
                    </a:lnL>
                    <a:lnR w="7625" cap="flat" cmpd="sng">
                      <a:solidFill>
                        <a:srgbClr val="000000"/>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6.6%</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3.9%</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Catamaran"/>
                          <a:ea typeface="Catamaran"/>
                          <a:cs typeface="Catamaran"/>
                          <a:sym typeface="Catamaran"/>
                        </a:rPr>
                        <a:t>5.0%</a:t>
                      </a:r>
                      <a:endParaRPr sz="1200">
                        <a:latin typeface="Catamaran"/>
                        <a:ea typeface="Catamaran"/>
                        <a:cs typeface="Catamaran"/>
                        <a:sym typeface="Catamaran"/>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bl>
          </a:graphicData>
        </a:graphic>
      </p:graphicFrame>
      <p:cxnSp>
        <p:nvCxnSpPr>
          <p:cNvPr id="139" name="Google Shape;139;p21"/>
          <p:cNvCxnSpPr/>
          <p:nvPr/>
        </p:nvCxnSpPr>
        <p:spPr>
          <a:xfrm>
            <a:off x="460525" y="4339600"/>
            <a:ext cx="4055100" cy="7800"/>
          </a:xfrm>
          <a:prstGeom prst="straightConnector1">
            <a:avLst/>
          </a:prstGeom>
          <a:noFill/>
          <a:ln w="28575" cap="flat" cmpd="sng">
            <a:solidFill>
              <a:srgbClr val="206094"/>
            </a:solidFill>
            <a:prstDash val="solid"/>
            <a:round/>
            <a:headEnd type="none" w="med" len="med"/>
            <a:tailEnd type="none" w="med" len="med"/>
          </a:ln>
        </p:spPr>
      </p:cxnSp>
      <p:cxnSp>
        <p:nvCxnSpPr>
          <p:cNvPr id="140" name="Google Shape;140;p21"/>
          <p:cNvCxnSpPr/>
          <p:nvPr/>
        </p:nvCxnSpPr>
        <p:spPr>
          <a:xfrm>
            <a:off x="455875" y="3736900"/>
            <a:ext cx="4064400" cy="5100"/>
          </a:xfrm>
          <a:prstGeom prst="straightConnector1">
            <a:avLst/>
          </a:prstGeom>
          <a:noFill/>
          <a:ln w="28575" cap="flat" cmpd="sng">
            <a:solidFill>
              <a:srgbClr val="206094"/>
            </a:solidFill>
            <a:prstDash val="solid"/>
            <a:round/>
            <a:headEnd type="none" w="med" len="med"/>
            <a:tailEnd type="none" w="med" len="med"/>
          </a:ln>
        </p:spPr>
      </p:cxnSp>
      <p:sp>
        <p:nvSpPr>
          <p:cNvPr id="141" name="Google Shape;141;p21"/>
          <p:cNvSpPr txBox="1"/>
          <p:nvPr/>
        </p:nvSpPr>
        <p:spPr>
          <a:xfrm>
            <a:off x="380300" y="916950"/>
            <a:ext cx="2772300" cy="3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2"/>
                </a:solidFill>
              </a:rPr>
              <a:t>Qualifying Factors</a:t>
            </a:r>
            <a:endParaRPr sz="1800" b="1" u="sng">
              <a:solidFill>
                <a:schemeClr val="dk2"/>
              </a:solidFill>
            </a:endParaRPr>
          </a:p>
        </p:txBody>
      </p:sp>
      <p:sp>
        <p:nvSpPr>
          <p:cNvPr id="142" name="Google Shape;142;p21"/>
          <p:cNvSpPr txBox="1"/>
          <p:nvPr/>
        </p:nvSpPr>
        <p:spPr>
          <a:xfrm>
            <a:off x="5395600" y="916950"/>
            <a:ext cx="3368100" cy="3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2"/>
                </a:solidFill>
              </a:rPr>
              <a:t>Other demographic factors</a:t>
            </a:r>
            <a:r>
              <a:rPr lang="en" sz="1800" u="sng">
                <a:solidFill>
                  <a:schemeClr val="dk2"/>
                </a:solidFill>
              </a:rPr>
              <a:t> </a:t>
            </a:r>
            <a:endParaRPr sz="1800" u="sng">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48" name="Google Shape;148;p22"/>
          <p:cNvSpPr/>
          <p:nvPr/>
        </p:nvSpPr>
        <p:spPr>
          <a:xfrm>
            <a:off x="-14100" y="-387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txBox="1">
            <a:spLocks noGrp="1"/>
          </p:cNvSpPr>
          <p:nvPr>
            <p:ph type="title"/>
          </p:nvPr>
        </p:nvSpPr>
        <p:spPr>
          <a:xfrm>
            <a:off x="162900" y="213075"/>
            <a:ext cx="879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b="1">
                <a:solidFill>
                  <a:srgbClr val="0B5885"/>
                </a:solidFill>
                <a:latin typeface="Catamaran"/>
                <a:ea typeface="Catamaran"/>
                <a:cs typeface="Catamaran"/>
                <a:sym typeface="Catamaran"/>
              </a:rPr>
              <a:t>School Performance: Student NV-SCSEL Survey</a:t>
            </a:r>
            <a:endParaRPr b="1">
              <a:solidFill>
                <a:srgbClr val="0B5885"/>
              </a:solidFill>
              <a:latin typeface="Catamaran"/>
              <a:ea typeface="Catamaran"/>
              <a:cs typeface="Catamaran"/>
              <a:sym typeface="Catamaran"/>
            </a:endParaRPr>
          </a:p>
          <a:p>
            <a:pPr marL="0" lvl="0" indent="0" algn="l" rtl="0">
              <a:spcBef>
                <a:spcPts val="0"/>
              </a:spcBef>
              <a:spcAft>
                <a:spcPts val="0"/>
              </a:spcAft>
              <a:buSzPts val="990"/>
              <a:buNone/>
            </a:pPr>
            <a:endParaRPr sz="2420"/>
          </a:p>
        </p:txBody>
      </p:sp>
      <p:sp>
        <p:nvSpPr>
          <p:cNvPr id="150" name="Google Shape;150;p22"/>
          <p:cNvSpPr txBox="1">
            <a:spLocks noGrp="1"/>
          </p:cNvSpPr>
          <p:nvPr>
            <p:ph type="body" idx="1"/>
          </p:nvPr>
        </p:nvSpPr>
        <p:spPr>
          <a:xfrm>
            <a:off x="311700" y="549024"/>
            <a:ext cx="8223600" cy="429600"/>
          </a:xfrm>
          <a:prstGeom prst="rect">
            <a:avLst/>
          </a:prstGeom>
        </p:spPr>
        <p:txBody>
          <a:bodyPr spcFirstLastPara="1" wrap="square" lIns="91425" tIns="91425" rIns="91425" bIns="91425" anchor="t" anchorCtr="0">
            <a:noAutofit/>
          </a:bodyPr>
          <a:lstStyle/>
          <a:p>
            <a:pPr marL="0" lvl="0" indent="0" algn="ctr" rtl="0">
              <a:spcBef>
                <a:spcPts val="1200"/>
              </a:spcBef>
              <a:spcAft>
                <a:spcPts val="0"/>
              </a:spcAft>
              <a:buNone/>
            </a:pPr>
            <a:r>
              <a:rPr lang="en" sz="1600" i="1" dirty="0">
                <a:solidFill>
                  <a:srgbClr val="434343"/>
                </a:solidFill>
              </a:rPr>
              <a:t>Every year BANV performs significantly better than the state and district average.</a:t>
            </a:r>
            <a:endParaRPr sz="1600" i="1" dirty="0">
              <a:solidFill>
                <a:srgbClr val="434343"/>
              </a:solidFill>
            </a:endParaRPr>
          </a:p>
          <a:p>
            <a:pPr marL="457200" lvl="0" indent="0" algn="l" rtl="0">
              <a:spcBef>
                <a:spcPts val="1200"/>
              </a:spcBef>
              <a:spcAft>
                <a:spcPts val="0"/>
              </a:spcAft>
              <a:buNone/>
            </a:pPr>
            <a:endParaRPr sz="2000" dirty="0">
              <a:solidFill>
                <a:srgbClr val="595959"/>
              </a:solidFill>
              <a:latin typeface="Catamaran"/>
              <a:ea typeface="Catamaran"/>
              <a:cs typeface="Catamaran"/>
              <a:sym typeface="Catamaran"/>
            </a:endParaRPr>
          </a:p>
          <a:p>
            <a:pPr marL="0" lvl="0" indent="0" algn="l" rtl="0">
              <a:spcBef>
                <a:spcPts val="1200"/>
              </a:spcBef>
              <a:spcAft>
                <a:spcPts val="1200"/>
              </a:spcAft>
              <a:buNone/>
            </a:pPr>
            <a:endParaRPr sz="1700" dirty="0">
              <a:solidFill>
                <a:srgbClr val="595959"/>
              </a:solidFill>
              <a:latin typeface="Catamaran"/>
              <a:ea typeface="Catamaran"/>
              <a:cs typeface="Catamaran"/>
              <a:sym typeface="Catamaran"/>
            </a:endParaRPr>
          </a:p>
        </p:txBody>
      </p:sp>
      <p:pic>
        <p:nvPicPr>
          <p:cNvPr id="151" name="Google Shape;151;p22"/>
          <p:cNvPicPr preferRelativeResize="0"/>
          <p:nvPr/>
        </p:nvPicPr>
        <p:blipFill>
          <a:blip r:embed="rId3">
            <a:alphaModFix/>
          </a:blip>
          <a:stretch>
            <a:fillRect/>
          </a:stretch>
        </p:blipFill>
        <p:spPr>
          <a:xfrm>
            <a:off x="4181225" y="4073275"/>
            <a:ext cx="753350" cy="723250"/>
          </a:xfrm>
          <a:prstGeom prst="rect">
            <a:avLst/>
          </a:prstGeom>
          <a:noFill/>
          <a:ln>
            <a:noFill/>
          </a:ln>
        </p:spPr>
      </p:pic>
      <p:sp>
        <p:nvSpPr>
          <p:cNvPr id="152" name="Google Shape;152;p22"/>
          <p:cNvSpPr/>
          <p:nvPr/>
        </p:nvSpPr>
        <p:spPr>
          <a:xfrm>
            <a:off x="5083175" y="4404750"/>
            <a:ext cx="3297300" cy="60300"/>
          </a:xfrm>
          <a:prstGeom prst="rect">
            <a:avLst/>
          </a:prstGeom>
          <a:solidFill>
            <a:srgbClr val="206094"/>
          </a:solidFill>
          <a:ln w="9525"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22" title="Points scored"/>
          <p:cNvPicPr preferRelativeResize="0"/>
          <p:nvPr/>
        </p:nvPicPr>
        <p:blipFill>
          <a:blip r:embed="rId4">
            <a:alphaModFix/>
          </a:blip>
          <a:stretch>
            <a:fillRect/>
          </a:stretch>
        </p:blipFill>
        <p:spPr>
          <a:xfrm>
            <a:off x="2257175" y="1098713"/>
            <a:ext cx="6428232" cy="3822192"/>
          </a:xfrm>
          <a:prstGeom prst="rect">
            <a:avLst/>
          </a:prstGeom>
          <a:noFill/>
          <a:ln>
            <a:noFill/>
          </a:ln>
        </p:spPr>
      </p:pic>
      <p:sp>
        <p:nvSpPr>
          <p:cNvPr id="154" name="Google Shape;154;p22"/>
          <p:cNvSpPr txBox="1"/>
          <p:nvPr/>
        </p:nvSpPr>
        <p:spPr>
          <a:xfrm>
            <a:off x="387900" y="1375625"/>
            <a:ext cx="1830000" cy="3201600"/>
          </a:xfrm>
          <a:prstGeom prst="rect">
            <a:avLst/>
          </a:prstGeom>
          <a:noFill/>
          <a:ln w="19050" cap="flat" cmpd="sng">
            <a:solidFill>
              <a:srgbClr val="206094"/>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91919"/>
                </a:solidFill>
                <a:latin typeface="Catamaran"/>
                <a:ea typeface="Catamaran"/>
                <a:cs typeface="Catamaran"/>
                <a:sym typeface="Catamaran"/>
              </a:rPr>
              <a:t>“Relationships with students and adults are a strength at the school, and the system and organization for mentorship and the adult-to-student connection are a paragon of success in the educational environment.” </a:t>
            </a:r>
            <a:endParaRPr>
              <a:solidFill>
                <a:srgbClr val="191919"/>
              </a:solidFill>
              <a:latin typeface="Catamaran"/>
              <a:ea typeface="Catamaran"/>
              <a:cs typeface="Catamaran"/>
              <a:sym typeface="Catamaran"/>
            </a:endParaRPr>
          </a:p>
          <a:p>
            <a:pPr marL="0" lvl="0" indent="0" algn="ctr" rtl="0">
              <a:spcBef>
                <a:spcPts val="0"/>
              </a:spcBef>
              <a:spcAft>
                <a:spcPts val="0"/>
              </a:spcAft>
              <a:buNone/>
            </a:pPr>
            <a:r>
              <a:rPr lang="en" i="1">
                <a:solidFill>
                  <a:srgbClr val="191919"/>
                </a:solidFill>
                <a:latin typeface="Catamaran"/>
                <a:ea typeface="Catamaran"/>
                <a:cs typeface="Catamaran"/>
                <a:sym typeface="Catamaran"/>
              </a:rPr>
              <a:t>Cognia Accreditation Report, February 2022</a:t>
            </a:r>
            <a:endParaRPr i="1">
              <a:solidFill>
                <a:srgbClr val="191919"/>
              </a:solidFill>
              <a:latin typeface="Catamaran"/>
              <a:ea typeface="Catamaran"/>
              <a:cs typeface="Catamaran"/>
              <a:sym typeface="Catamar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p:nvPr/>
        </p:nvSpPr>
        <p:spPr>
          <a:xfrm>
            <a:off x="162900" y="159900"/>
            <a:ext cx="8790000" cy="4823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60" name="Google Shape;160;p23"/>
          <p:cNvSpPr/>
          <p:nvPr/>
        </p:nvSpPr>
        <p:spPr>
          <a:xfrm>
            <a:off x="9400" y="2425"/>
            <a:ext cx="9144000" cy="5143500"/>
          </a:xfrm>
          <a:prstGeom prst="rect">
            <a:avLst/>
          </a:prstGeom>
          <a:noFill/>
          <a:ln w="76200" cap="flat" cmpd="sng">
            <a:solidFill>
              <a:srgbClr val="206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a:spLocks noGrp="1"/>
          </p:cNvSpPr>
          <p:nvPr>
            <p:ph type="title"/>
          </p:nvPr>
        </p:nvSpPr>
        <p:spPr>
          <a:xfrm>
            <a:off x="297600" y="131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b="1">
                <a:solidFill>
                  <a:srgbClr val="0B5885"/>
                </a:solidFill>
                <a:latin typeface="Catamaran"/>
                <a:ea typeface="Catamaran"/>
                <a:cs typeface="Catamaran"/>
                <a:sym typeface="Catamaran"/>
              </a:rPr>
              <a:t>School Performance: Student Survey</a:t>
            </a:r>
            <a:endParaRPr b="1">
              <a:solidFill>
                <a:srgbClr val="0B5885"/>
              </a:solidFill>
              <a:latin typeface="Catamaran"/>
              <a:ea typeface="Catamaran"/>
              <a:cs typeface="Catamaran"/>
              <a:sym typeface="Catamaran"/>
            </a:endParaRPr>
          </a:p>
          <a:p>
            <a:pPr marL="0" lvl="0" indent="0" algn="l" rtl="0">
              <a:spcBef>
                <a:spcPts val="0"/>
              </a:spcBef>
              <a:spcAft>
                <a:spcPts val="0"/>
              </a:spcAft>
              <a:buSzPts val="990"/>
              <a:buNone/>
            </a:pPr>
            <a:endParaRPr sz="2820" b="1" u="sng">
              <a:solidFill>
                <a:srgbClr val="0B5885"/>
              </a:solidFill>
              <a:latin typeface="Catamaran"/>
              <a:ea typeface="Catamaran"/>
              <a:cs typeface="Catamaran"/>
              <a:sym typeface="Catamaran"/>
            </a:endParaRPr>
          </a:p>
        </p:txBody>
      </p:sp>
      <p:sp>
        <p:nvSpPr>
          <p:cNvPr id="162" name="Google Shape;162;p23"/>
          <p:cNvSpPr txBox="1"/>
          <p:nvPr/>
        </p:nvSpPr>
        <p:spPr>
          <a:xfrm>
            <a:off x="371025" y="2495550"/>
            <a:ext cx="35712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solidFill>
                  <a:schemeClr val="dk1"/>
                </a:solidFill>
                <a:highlight>
                  <a:srgbClr val="FFFFFF"/>
                </a:highlight>
                <a:latin typeface="Catamaran"/>
                <a:ea typeface="Catamaran"/>
                <a:cs typeface="Catamaran"/>
                <a:sym typeface="Catamaran"/>
              </a:rPr>
              <a:t>“</a:t>
            </a:r>
            <a:r>
              <a:rPr lang="en" sz="1200">
                <a:solidFill>
                  <a:schemeClr val="dk1"/>
                </a:solidFill>
                <a:highlight>
                  <a:srgbClr val="FFFFFF"/>
                </a:highlight>
                <a:latin typeface="Catamaran"/>
                <a:ea typeface="Catamaran"/>
                <a:cs typeface="Catamaran"/>
                <a:sym typeface="Catamaran"/>
              </a:rPr>
              <a:t>I think I always try my best when I go to school and do my work there because I feel like </a:t>
            </a:r>
            <a:r>
              <a:rPr lang="en" sz="1200" b="1">
                <a:solidFill>
                  <a:schemeClr val="dk1"/>
                </a:solidFill>
                <a:highlight>
                  <a:srgbClr val="FFFFFF"/>
                </a:highlight>
                <a:latin typeface="Catamaran"/>
                <a:ea typeface="Catamaran"/>
                <a:cs typeface="Catamaran"/>
                <a:sym typeface="Catamaran"/>
              </a:rPr>
              <a:t>I can calmly do my work in peace.</a:t>
            </a:r>
            <a:r>
              <a:rPr lang="en" sz="1200" i="1">
                <a:solidFill>
                  <a:schemeClr val="dk1"/>
                </a:solidFill>
                <a:highlight>
                  <a:srgbClr val="FFFFFF"/>
                </a:highlight>
                <a:latin typeface="Catamaran"/>
                <a:ea typeface="Catamaran"/>
                <a:cs typeface="Catamaran"/>
                <a:sym typeface="Catamaran"/>
              </a:rPr>
              <a:t>” </a:t>
            </a:r>
            <a:endParaRPr sz="1200" i="1">
              <a:solidFill>
                <a:schemeClr val="dk1"/>
              </a:solidFill>
              <a:highlight>
                <a:srgbClr val="FFFFFF"/>
              </a:highlight>
              <a:latin typeface="Catamaran"/>
              <a:ea typeface="Catamaran"/>
              <a:cs typeface="Catamaran"/>
              <a:sym typeface="Catamaran"/>
            </a:endParaRPr>
          </a:p>
          <a:p>
            <a:pPr marL="0" lvl="0" indent="0" algn="ctr" rtl="0">
              <a:spcBef>
                <a:spcPts val="0"/>
              </a:spcBef>
              <a:spcAft>
                <a:spcPts val="0"/>
              </a:spcAft>
              <a:buNone/>
            </a:pPr>
            <a:r>
              <a:rPr lang="en" sz="900" i="1">
                <a:solidFill>
                  <a:schemeClr val="dk1"/>
                </a:solidFill>
                <a:highlight>
                  <a:srgbClr val="FFFFFF"/>
                </a:highlight>
                <a:latin typeface="Catamaran"/>
                <a:ea typeface="Catamaran"/>
                <a:cs typeface="Catamaran"/>
                <a:sym typeface="Catamaran"/>
              </a:rPr>
              <a:t>~ Projected Grad Date: March, 2025</a:t>
            </a:r>
            <a:endParaRPr sz="900" i="1">
              <a:solidFill>
                <a:srgbClr val="666666"/>
              </a:solidFill>
              <a:latin typeface="Catamaran"/>
              <a:ea typeface="Catamaran"/>
              <a:cs typeface="Catamaran"/>
              <a:sym typeface="Catamaran"/>
            </a:endParaRPr>
          </a:p>
        </p:txBody>
      </p:sp>
      <p:sp>
        <p:nvSpPr>
          <p:cNvPr id="163" name="Google Shape;163;p23"/>
          <p:cNvSpPr txBox="1"/>
          <p:nvPr/>
        </p:nvSpPr>
        <p:spPr>
          <a:xfrm>
            <a:off x="4751450" y="1089625"/>
            <a:ext cx="37032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solidFill>
                  <a:schemeClr val="dk1"/>
                </a:solidFill>
                <a:highlight>
                  <a:srgbClr val="FFFFFF"/>
                </a:highlight>
                <a:latin typeface="Catamaran"/>
                <a:ea typeface="Catamaran"/>
                <a:cs typeface="Catamaran"/>
                <a:sym typeface="Catamaran"/>
              </a:rPr>
              <a:t>“</a:t>
            </a:r>
            <a:r>
              <a:rPr lang="en" sz="1200">
                <a:solidFill>
                  <a:schemeClr val="dk1"/>
                </a:solidFill>
                <a:latin typeface="Catamaran"/>
                <a:ea typeface="Catamaran"/>
                <a:cs typeface="Catamaran"/>
                <a:sym typeface="Catamaran"/>
              </a:rPr>
              <a:t>This school is amazing and </a:t>
            </a:r>
            <a:r>
              <a:rPr lang="en" sz="1200" b="1">
                <a:solidFill>
                  <a:schemeClr val="dk1"/>
                </a:solidFill>
                <a:latin typeface="Catamaran"/>
                <a:ea typeface="Catamaran"/>
                <a:cs typeface="Catamaran"/>
                <a:sym typeface="Catamaran"/>
              </a:rPr>
              <a:t>it really shows me what I am capable of.</a:t>
            </a:r>
            <a:r>
              <a:rPr lang="en" sz="1200" b="1" i="1">
                <a:solidFill>
                  <a:schemeClr val="dk1"/>
                </a:solidFill>
                <a:highlight>
                  <a:srgbClr val="FFFFFF"/>
                </a:highlight>
                <a:latin typeface="Catamaran"/>
                <a:ea typeface="Catamaran"/>
                <a:cs typeface="Catamaran"/>
                <a:sym typeface="Catamaran"/>
              </a:rPr>
              <a:t> </a:t>
            </a:r>
            <a:r>
              <a:rPr lang="en" sz="1200" i="1">
                <a:solidFill>
                  <a:schemeClr val="dk1"/>
                </a:solidFill>
                <a:highlight>
                  <a:srgbClr val="FFFFFF"/>
                </a:highlight>
                <a:latin typeface="Catamaran"/>
                <a:ea typeface="Catamaran"/>
                <a:cs typeface="Catamaran"/>
                <a:sym typeface="Catamaran"/>
              </a:rPr>
              <a:t>”  </a:t>
            </a:r>
            <a:endParaRPr sz="1200" i="1">
              <a:solidFill>
                <a:schemeClr val="dk1"/>
              </a:solidFill>
              <a:highlight>
                <a:srgbClr val="FFFFFF"/>
              </a:highlight>
              <a:latin typeface="Catamaran"/>
              <a:ea typeface="Catamaran"/>
              <a:cs typeface="Catamaran"/>
              <a:sym typeface="Catamaran"/>
            </a:endParaRPr>
          </a:p>
          <a:p>
            <a:pPr marL="0" lvl="0" indent="0" algn="ctr" rtl="0">
              <a:spcBef>
                <a:spcPts val="0"/>
              </a:spcBef>
              <a:spcAft>
                <a:spcPts val="0"/>
              </a:spcAft>
              <a:buNone/>
            </a:pPr>
            <a:r>
              <a:rPr lang="en" sz="900" i="1">
                <a:solidFill>
                  <a:schemeClr val="dk1"/>
                </a:solidFill>
                <a:highlight>
                  <a:srgbClr val="FFFFFF"/>
                </a:highlight>
                <a:latin typeface="Catamaran"/>
                <a:ea typeface="Catamaran"/>
                <a:cs typeface="Catamaran"/>
                <a:sym typeface="Catamaran"/>
              </a:rPr>
              <a:t>~ Projected Grad Date: Summer, 2025</a:t>
            </a:r>
            <a:endParaRPr sz="900" i="1">
              <a:solidFill>
                <a:schemeClr val="dk1"/>
              </a:solidFill>
              <a:latin typeface="Catamaran"/>
              <a:ea typeface="Catamaran"/>
              <a:cs typeface="Catamaran"/>
              <a:sym typeface="Catamaran"/>
            </a:endParaRPr>
          </a:p>
        </p:txBody>
      </p:sp>
      <p:sp>
        <p:nvSpPr>
          <p:cNvPr id="164" name="Google Shape;164;p23"/>
          <p:cNvSpPr txBox="1"/>
          <p:nvPr/>
        </p:nvSpPr>
        <p:spPr>
          <a:xfrm>
            <a:off x="373125" y="3458313"/>
            <a:ext cx="39174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solidFill>
                  <a:schemeClr val="dk1"/>
                </a:solidFill>
                <a:highlight>
                  <a:srgbClr val="FFFFFF"/>
                </a:highlight>
                <a:latin typeface="Catamaran"/>
                <a:ea typeface="Catamaran"/>
                <a:cs typeface="Catamaran"/>
                <a:sym typeface="Catamaran"/>
              </a:rPr>
              <a:t>“</a:t>
            </a:r>
            <a:r>
              <a:rPr lang="en" sz="1200">
                <a:solidFill>
                  <a:schemeClr val="dk1"/>
                </a:solidFill>
                <a:highlight>
                  <a:srgbClr val="FFFFFF"/>
                </a:highlight>
                <a:latin typeface="Catamaran"/>
                <a:ea typeface="Catamaran"/>
                <a:cs typeface="Catamaran"/>
                <a:sym typeface="Catamaran"/>
              </a:rPr>
              <a:t>I have a great experience in my classes because </a:t>
            </a:r>
            <a:r>
              <a:rPr lang="en" sz="1200" b="1">
                <a:solidFill>
                  <a:schemeClr val="dk1"/>
                </a:solidFill>
                <a:highlight>
                  <a:srgbClr val="FFFFFF"/>
                </a:highlight>
                <a:latin typeface="Catamaran"/>
                <a:ea typeface="Catamaran"/>
                <a:cs typeface="Catamaran"/>
                <a:sym typeface="Catamaran"/>
              </a:rPr>
              <a:t>I can go at my own pace and finish my classes faster.</a:t>
            </a:r>
            <a:r>
              <a:rPr lang="en" sz="1200" i="1">
                <a:solidFill>
                  <a:schemeClr val="dk1"/>
                </a:solidFill>
                <a:highlight>
                  <a:srgbClr val="FFFFFF"/>
                </a:highlight>
                <a:latin typeface="Catamaran"/>
                <a:ea typeface="Catamaran"/>
                <a:cs typeface="Catamaran"/>
                <a:sym typeface="Catamaran"/>
              </a:rPr>
              <a:t>” </a:t>
            </a:r>
            <a:endParaRPr sz="1200" i="1">
              <a:solidFill>
                <a:schemeClr val="dk1"/>
              </a:solidFill>
              <a:highlight>
                <a:srgbClr val="FFFFFF"/>
              </a:highlight>
              <a:latin typeface="Catamaran"/>
              <a:ea typeface="Catamaran"/>
              <a:cs typeface="Catamaran"/>
              <a:sym typeface="Catamaran"/>
            </a:endParaRPr>
          </a:p>
          <a:p>
            <a:pPr marL="0" lvl="0" indent="0" algn="ctr" rtl="0">
              <a:spcBef>
                <a:spcPts val="0"/>
              </a:spcBef>
              <a:spcAft>
                <a:spcPts val="0"/>
              </a:spcAft>
              <a:buNone/>
            </a:pPr>
            <a:r>
              <a:rPr lang="en" sz="900" i="1">
                <a:solidFill>
                  <a:schemeClr val="dk1"/>
                </a:solidFill>
                <a:highlight>
                  <a:srgbClr val="FFFFFF"/>
                </a:highlight>
                <a:latin typeface="Catamaran"/>
                <a:ea typeface="Catamaran"/>
                <a:cs typeface="Catamaran"/>
                <a:sym typeface="Catamaran"/>
              </a:rPr>
              <a:t>~ Projected Grad Date: October, 2025</a:t>
            </a:r>
            <a:endParaRPr sz="900" i="1">
              <a:solidFill>
                <a:schemeClr val="dk1"/>
              </a:solidFill>
              <a:latin typeface="Catamaran"/>
              <a:ea typeface="Catamaran"/>
              <a:cs typeface="Catamaran"/>
              <a:sym typeface="Catamaran"/>
            </a:endParaRPr>
          </a:p>
        </p:txBody>
      </p:sp>
      <p:sp>
        <p:nvSpPr>
          <p:cNvPr id="165" name="Google Shape;165;p23"/>
          <p:cNvSpPr txBox="1"/>
          <p:nvPr/>
        </p:nvSpPr>
        <p:spPr>
          <a:xfrm>
            <a:off x="68400" y="735625"/>
            <a:ext cx="8702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solidFill>
                  <a:schemeClr val="dk1"/>
                </a:solidFill>
                <a:highlight>
                  <a:srgbClr val="FFFFFF"/>
                </a:highlight>
                <a:latin typeface="Catamaran"/>
                <a:ea typeface="Catamaran"/>
                <a:cs typeface="Catamaran"/>
                <a:sym typeface="Catamaran"/>
              </a:rPr>
              <a:t>“</a:t>
            </a:r>
            <a:r>
              <a:rPr lang="en" sz="1200" b="1" i="1">
                <a:solidFill>
                  <a:schemeClr val="dk1"/>
                </a:solidFill>
                <a:highlight>
                  <a:srgbClr val="FFFFFF"/>
                </a:highlight>
                <a:latin typeface="Catamaran"/>
                <a:ea typeface="Catamaran"/>
                <a:cs typeface="Catamaran"/>
                <a:sym typeface="Catamaran"/>
              </a:rPr>
              <a:t>I use G.R.I.T. everyday in school and out of it too.</a:t>
            </a:r>
            <a:r>
              <a:rPr lang="en" sz="1200" i="1">
                <a:solidFill>
                  <a:schemeClr val="dk1"/>
                </a:solidFill>
                <a:highlight>
                  <a:srgbClr val="FFFFFF"/>
                </a:highlight>
                <a:latin typeface="Catamaran"/>
                <a:ea typeface="Catamaran"/>
                <a:cs typeface="Catamaran"/>
                <a:sym typeface="Catamaran"/>
              </a:rPr>
              <a:t> I come to school and work and don’t stop”  </a:t>
            </a:r>
            <a:r>
              <a:rPr lang="en" sz="900" i="1">
                <a:solidFill>
                  <a:schemeClr val="dk1"/>
                </a:solidFill>
                <a:highlight>
                  <a:srgbClr val="FFFFFF"/>
                </a:highlight>
                <a:latin typeface="Catamaran"/>
                <a:ea typeface="Catamaran"/>
                <a:cs typeface="Catamaran"/>
                <a:sym typeface="Catamaran"/>
              </a:rPr>
              <a:t>~ Projected Grad Date: Summer, 2026</a:t>
            </a:r>
            <a:endParaRPr sz="900" i="1">
              <a:latin typeface="Catamaran"/>
              <a:ea typeface="Catamaran"/>
              <a:cs typeface="Catamaran"/>
              <a:sym typeface="Catamaran"/>
            </a:endParaRPr>
          </a:p>
        </p:txBody>
      </p:sp>
      <p:sp>
        <p:nvSpPr>
          <p:cNvPr id="166" name="Google Shape;166;p23"/>
          <p:cNvSpPr txBox="1"/>
          <p:nvPr/>
        </p:nvSpPr>
        <p:spPr>
          <a:xfrm>
            <a:off x="371025" y="1015625"/>
            <a:ext cx="3644100" cy="1616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solidFill>
                  <a:schemeClr val="dk1"/>
                </a:solidFill>
                <a:highlight>
                  <a:srgbClr val="FFFFFF"/>
                </a:highlight>
                <a:latin typeface="Catamaran"/>
                <a:ea typeface="Catamaran"/>
                <a:cs typeface="Catamaran"/>
                <a:sym typeface="Catamaran"/>
              </a:rPr>
              <a:t>“</a:t>
            </a:r>
            <a:r>
              <a:rPr lang="en" sz="1200">
                <a:solidFill>
                  <a:schemeClr val="dk1"/>
                </a:solidFill>
                <a:latin typeface="Catamaran"/>
                <a:ea typeface="Catamaran"/>
                <a:cs typeface="Catamaran"/>
                <a:sym typeface="Catamaran"/>
              </a:rPr>
              <a:t>I don't feel stressed to rush to get work done. I can work at my own peace and take my time and actually learn about the lesson. I also love how I can ask for help. When I ask for help it is not like my old school where I still don't understand anything. </a:t>
            </a:r>
            <a:r>
              <a:rPr lang="en" sz="1200" b="1">
                <a:solidFill>
                  <a:schemeClr val="dk1"/>
                </a:solidFill>
                <a:latin typeface="Catamaran"/>
                <a:ea typeface="Catamaran"/>
                <a:cs typeface="Catamaran"/>
                <a:sym typeface="Catamaran"/>
              </a:rPr>
              <a:t>My teachers at Beacon take their time to sit down next to me and help me understand.</a:t>
            </a:r>
            <a:r>
              <a:rPr lang="en" sz="1200" i="1">
                <a:solidFill>
                  <a:schemeClr val="dk1"/>
                </a:solidFill>
                <a:highlight>
                  <a:srgbClr val="FFFFFF"/>
                </a:highlight>
                <a:latin typeface="Catamaran"/>
                <a:ea typeface="Catamaran"/>
                <a:cs typeface="Catamaran"/>
                <a:sym typeface="Catamaran"/>
              </a:rPr>
              <a:t>”  </a:t>
            </a:r>
            <a:endParaRPr sz="1200" i="1">
              <a:solidFill>
                <a:schemeClr val="dk1"/>
              </a:solidFill>
              <a:highlight>
                <a:srgbClr val="FFFFFF"/>
              </a:highlight>
              <a:latin typeface="Catamaran"/>
              <a:ea typeface="Catamaran"/>
              <a:cs typeface="Catamaran"/>
              <a:sym typeface="Catamaran"/>
            </a:endParaRPr>
          </a:p>
          <a:p>
            <a:pPr marL="0" lvl="0" indent="0" algn="ctr" rtl="0">
              <a:spcBef>
                <a:spcPts val="0"/>
              </a:spcBef>
              <a:spcAft>
                <a:spcPts val="0"/>
              </a:spcAft>
              <a:buNone/>
            </a:pPr>
            <a:r>
              <a:rPr lang="en" sz="900" i="1">
                <a:solidFill>
                  <a:schemeClr val="dk1"/>
                </a:solidFill>
                <a:highlight>
                  <a:srgbClr val="FFFFFF"/>
                </a:highlight>
                <a:latin typeface="Catamaran"/>
                <a:ea typeface="Catamaran"/>
                <a:cs typeface="Catamaran"/>
                <a:sym typeface="Catamaran"/>
              </a:rPr>
              <a:t>~ Projected Grad Date March, 2025</a:t>
            </a:r>
            <a:endParaRPr sz="900" i="1">
              <a:latin typeface="Catamaran"/>
              <a:ea typeface="Catamaran"/>
              <a:cs typeface="Catamaran"/>
              <a:sym typeface="Catamaran"/>
            </a:endParaRPr>
          </a:p>
        </p:txBody>
      </p:sp>
      <p:sp>
        <p:nvSpPr>
          <p:cNvPr id="167" name="Google Shape;167;p23"/>
          <p:cNvSpPr txBox="1"/>
          <p:nvPr/>
        </p:nvSpPr>
        <p:spPr>
          <a:xfrm>
            <a:off x="4721450" y="1720050"/>
            <a:ext cx="39936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i="1">
                <a:solidFill>
                  <a:schemeClr val="dk1"/>
                </a:solidFill>
                <a:highlight>
                  <a:srgbClr val="FFFFFF"/>
                </a:highlight>
                <a:latin typeface="Catamaran"/>
                <a:ea typeface="Catamaran"/>
                <a:cs typeface="Catamaran"/>
                <a:sym typeface="Catamaran"/>
              </a:rPr>
              <a:t>“</a:t>
            </a:r>
            <a:r>
              <a:rPr lang="en" sz="1200">
                <a:solidFill>
                  <a:schemeClr val="dk1"/>
                </a:solidFill>
                <a:latin typeface="Catamaran"/>
                <a:ea typeface="Catamaran"/>
                <a:cs typeface="Catamaran"/>
                <a:sym typeface="Catamaran"/>
              </a:rPr>
              <a:t>Beacon helped me see that it's okay to need help because </a:t>
            </a:r>
            <a:r>
              <a:rPr lang="en" sz="1200" b="1">
                <a:solidFill>
                  <a:schemeClr val="dk1"/>
                </a:solidFill>
                <a:latin typeface="Catamaran"/>
                <a:ea typeface="Catamaran"/>
                <a:cs typeface="Catamaran"/>
                <a:sym typeface="Catamaran"/>
              </a:rPr>
              <a:t>you can get the help you need when you are falling behind.</a:t>
            </a:r>
            <a:r>
              <a:rPr lang="en" sz="1200">
                <a:solidFill>
                  <a:schemeClr val="dk1"/>
                </a:solidFill>
                <a:latin typeface="Catamaran"/>
                <a:ea typeface="Catamaran"/>
                <a:cs typeface="Catamaran"/>
                <a:sym typeface="Catamaran"/>
              </a:rPr>
              <a:t> The teachers are always available to </a:t>
            </a:r>
            <a:r>
              <a:rPr lang="en" sz="1200" b="1">
                <a:solidFill>
                  <a:schemeClr val="dk1"/>
                </a:solidFill>
                <a:latin typeface="Catamaran"/>
                <a:ea typeface="Catamaran"/>
                <a:cs typeface="Catamaran"/>
                <a:sym typeface="Catamaran"/>
              </a:rPr>
              <a:t>sit with you</a:t>
            </a:r>
            <a:r>
              <a:rPr lang="en" sz="1200">
                <a:solidFill>
                  <a:schemeClr val="dk1"/>
                </a:solidFill>
                <a:latin typeface="Catamaran"/>
                <a:ea typeface="Catamaran"/>
                <a:cs typeface="Catamaran"/>
                <a:sym typeface="Catamaran"/>
              </a:rPr>
              <a:t> and help understand your assignment</a:t>
            </a:r>
            <a:r>
              <a:rPr lang="en" sz="1200" i="1">
                <a:solidFill>
                  <a:schemeClr val="dk1"/>
                </a:solidFill>
                <a:highlight>
                  <a:srgbClr val="FFFFFF"/>
                </a:highlight>
                <a:latin typeface="Catamaran"/>
                <a:ea typeface="Catamaran"/>
                <a:cs typeface="Catamaran"/>
                <a:sym typeface="Catamaran"/>
              </a:rPr>
              <a:t>” </a:t>
            </a:r>
            <a:endParaRPr sz="1200" i="1">
              <a:solidFill>
                <a:schemeClr val="dk1"/>
              </a:solidFill>
              <a:highlight>
                <a:srgbClr val="FFFFFF"/>
              </a:highlight>
              <a:latin typeface="Catamaran"/>
              <a:ea typeface="Catamaran"/>
              <a:cs typeface="Catamaran"/>
              <a:sym typeface="Catamaran"/>
            </a:endParaRPr>
          </a:p>
          <a:p>
            <a:pPr marL="0" lvl="0" indent="0" algn="ctr" rtl="0">
              <a:spcBef>
                <a:spcPts val="0"/>
              </a:spcBef>
              <a:spcAft>
                <a:spcPts val="0"/>
              </a:spcAft>
              <a:buNone/>
            </a:pPr>
            <a:r>
              <a:rPr lang="en" sz="900" i="1">
                <a:solidFill>
                  <a:schemeClr val="dk1"/>
                </a:solidFill>
                <a:highlight>
                  <a:srgbClr val="FFFFFF"/>
                </a:highlight>
                <a:latin typeface="Catamaran"/>
                <a:ea typeface="Catamaran"/>
                <a:cs typeface="Catamaran"/>
                <a:sym typeface="Catamaran"/>
              </a:rPr>
              <a:t>~ Projected Grad Date: December, 2026</a:t>
            </a:r>
            <a:endParaRPr sz="900" i="1">
              <a:latin typeface="Catamaran"/>
              <a:ea typeface="Catamaran"/>
              <a:cs typeface="Catamaran"/>
              <a:sym typeface="Catamaran"/>
            </a:endParaRPr>
          </a:p>
        </p:txBody>
      </p:sp>
      <p:sp>
        <p:nvSpPr>
          <p:cNvPr id="168" name="Google Shape;168;p23"/>
          <p:cNvSpPr txBox="1"/>
          <p:nvPr/>
        </p:nvSpPr>
        <p:spPr>
          <a:xfrm>
            <a:off x="4759550" y="2837300"/>
            <a:ext cx="39174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solidFill>
                  <a:schemeClr val="dk1"/>
                </a:solidFill>
                <a:latin typeface="Catamaran"/>
                <a:ea typeface="Catamaran"/>
                <a:cs typeface="Catamaran"/>
                <a:sym typeface="Catamaran"/>
              </a:rPr>
              <a:t>“</a:t>
            </a:r>
            <a:r>
              <a:rPr lang="en" sz="1200">
                <a:solidFill>
                  <a:schemeClr val="dk1"/>
                </a:solidFill>
                <a:highlight>
                  <a:srgbClr val="FFFFFF"/>
                </a:highlight>
                <a:latin typeface="Catamaran"/>
                <a:ea typeface="Catamaran"/>
                <a:cs typeface="Catamaran"/>
                <a:sym typeface="Catamaran"/>
              </a:rPr>
              <a:t>I come to in person classes and </a:t>
            </a:r>
            <a:r>
              <a:rPr lang="en" sz="1200" b="1">
                <a:solidFill>
                  <a:schemeClr val="dk1"/>
                </a:solidFill>
                <a:highlight>
                  <a:srgbClr val="FFFFFF"/>
                </a:highlight>
                <a:latin typeface="Catamaran"/>
                <a:ea typeface="Catamaran"/>
                <a:cs typeface="Catamaran"/>
                <a:sym typeface="Catamaran"/>
              </a:rPr>
              <a:t>I love the support that we have from the teachers! </a:t>
            </a:r>
            <a:r>
              <a:rPr lang="en" sz="1200">
                <a:solidFill>
                  <a:schemeClr val="dk1"/>
                </a:solidFill>
                <a:highlight>
                  <a:srgbClr val="FFFFFF"/>
                </a:highlight>
                <a:latin typeface="Catamaran"/>
                <a:ea typeface="Catamaran"/>
                <a:cs typeface="Catamaran"/>
                <a:sym typeface="Catamaran"/>
              </a:rPr>
              <a:t>They help push us further to meet our goals, it's a very welcoming and comfortable environment.</a:t>
            </a:r>
            <a:r>
              <a:rPr lang="en" sz="1200" i="1">
                <a:solidFill>
                  <a:schemeClr val="dk1"/>
                </a:solidFill>
                <a:latin typeface="Catamaran"/>
                <a:ea typeface="Catamaran"/>
                <a:cs typeface="Catamaran"/>
                <a:sym typeface="Catamaran"/>
              </a:rPr>
              <a:t>” </a:t>
            </a:r>
            <a:endParaRPr sz="1200" i="1">
              <a:solidFill>
                <a:schemeClr val="dk1"/>
              </a:solidFill>
              <a:latin typeface="Catamaran"/>
              <a:ea typeface="Catamaran"/>
              <a:cs typeface="Catamaran"/>
              <a:sym typeface="Catamaran"/>
            </a:endParaRPr>
          </a:p>
          <a:p>
            <a:pPr marL="0" lvl="0" indent="0" algn="ctr" rtl="0">
              <a:spcBef>
                <a:spcPts val="0"/>
              </a:spcBef>
              <a:spcAft>
                <a:spcPts val="0"/>
              </a:spcAft>
              <a:buNone/>
            </a:pPr>
            <a:r>
              <a:rPr lang="en" sz="900" i="1">
                <a:solidFill>
                  <a:schemeClr val="dk1"/>
                </a:solidFill>
                <a:latin typeface="Catamaran"/>
                <a:ea typeface="Catamaran"/>
                <a:cs typeface="Catamaran"/>
                <a:sym typeface="Catamaran"/>
              </a:rPr>
              <a:t>~ Grad Date: May, 2024</a:t>
            </a:r>
            <a:endParaRPr sz="900" i="1">
              <a:latin typeface="Catamaran"/>
              <a:ea typeface="Catamaran"/>
              <a:cs typeface="Catamaran"/>
              <a:sym typeface="Catamaran"/>
            </a:endParaRPr>
          </a:p>
        </p:txBody>
      </p:sp>
      <p:sp>
        <p:nvSpPr>
          <p:cNvPr id="169" name="Google Shape;169;p23"/>
          <p:cNvSpPr txBox="1"/>
          <p:nvPr/>
        </p:nvSpPr>
        <p:spPr>
          <a:xfrm>
            <a:off x="4729550" y="3798025"/>
            <a:ext cx="39174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solidFill>
                  <a:schemeClr val="dk1"/>
                </a:solidFill>
                <a:latin typeface="Catamaran"/>
                <a:ea typeface="Catamaran"/>
                <a:cs typeface="Catamaran"/>
                <a:sym typeface="Catamaran"/>
              </a:rPr>
              <a:t>“Beacon Academy is </a:t>
            </a:r>
            <a:r>
              <a:rPr lang="en" sz="1200" b="1">
                <a:solidFill>
                  <a:schemeClr val="dk1"/>
                </a:solidFill>
                <a:latin typeface="Catamaran"/>
                <a:ea typeface="Catamaran"/>
                <a:cs typeface="Catamaran"/>
                <a:sym typeface="Catamaran"/>
              </a:rPr>
              <a:t>more organized than other schools.</a:t>
            </a:r>
            <a:r>
              <a:rPr lang="en" sz="1200" i="1">
                <a:solidFill>
                  <a:schemeClr val="dk1"/>
                </a:solidFill>
                <a:latin typeface="Catamaran"/>
                <a:ea typeface="Catamaran"/>
                <a:cs typeface="Catamaran"/>
                <a:sym typeface="Catamaran"/>
              </a:rPr>
              <a:t>” </a:t>
            </a:r>
            <a:endParaRPr sz="1200" i="1">
              <a:solidFill>
                <a:schemeClr val="dk1"/>
              </a:solidFill>
              <a:latin typeface="Catamaran"/>
              <a:ea typeface="Catamaran"/>
              <a:cs typeface="Catamaran"/>
              <a:sym typeface="Catamaran"/>
            </a:endParaRPr>
          </a:p>
          <a:p>
            <a:pPr marL="0" lvl="0" indent="0" algn="ctr" rtl="0">
              <a:spcBef>
                <a:spcPts val="0"/>
              </a:spcBef>
              <a:spcAft>
                <a:spcPts val="0"/>
              </a:spcAft>
              <a:buNone/>
            </a:pPr>
            <a:r>
              <a:rPr lang="en" sz="900" i="1">
                <a:solidFill>
                  <a:schemeClr val="dk1"/>
                </a:solidFill>
                <a:latin typeface="Catamaran"/>
                <a:ea typeface="Catamaran"/>
                <a:cs typeface="Catamaran"/>
                <a:sym typeface="Catamaran"/>
              </a:rPr>
              <a:t>~ Projected Grad Date: May, 2026</a:t>
            </a:r>
            <a:endParaRPr sz="900" i="1">
              <a:latin typeface="Catamaran"/>
              <a:ea typeface="Catamaran"/>
              <a:cs typeface="Catamaran"/>
              <a:sym typeface="Catamaran"/>
            </a:endParaRPr>
          </a:p>
        </p:txBody>
      </p:sp>
      <p:sp>
        <p:nvSpPr>
          <p:cNvPr id="170" name="Google Shape;170;p23"/>
          <p:cNvSpPr txBox="1"/>
          <p:nvPr/>
        </p:nvSpPr>
        <p:spPr>
          <a:xfrm>
            <a:off x="4982000" y="4236575"/>
            <a:ext cx="34725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solidFill>
                  <a:schemeClr val="dk1"/>
                </a:solidFill>
                <a:latin typeface="Catamaran"/>
                <a:ea typeface="Catamaran"/>
                <a:cs typeface="Catamaran"/>
                <a:sym typeface="Catamaran"/>
              </a:rPr>
              <a:t>“</a:t>
            </a:r>
            <a:r>
              <a:rPr lang="en" sz="1200">
                <a:solidFill>
                  <a:schemeClr val="dk1"/>
                </a:solidFill>
                <a:latin typeface="Catamaran"/>
                <a:ea typeface="Catamaran"/>
                <a:cs typeface="Catamaran"/>
                <a:sym typeface="Catamaran"/>
              </a:rPr>
              <a:t>This is a great school. </a:t>
            </a:r>
            <a:r>
              <a:rPr lang="en" sz="1200" b="1">
                <a:solidFill>
                  <a:schemeClr val="dk1"/>
                </a:solidFill>
                <a:latin typeface="Catamaran"/>
                <a:ea typeface="Catamaran"/>
                <a:cs typeface="Catamaran"/>
                <a:sym typeface="Catamaran"/>
              </a:rPr>
              <a:t>They are really flexible and the teachers are very helpful.</a:t>
            </a:r>
            <a:r>
              <a:rPr lang="en" sz="1200" i="1">
                <a:solidFill>
                  <a:schemeClr val="dk1"/>
                </a:solidFill>
                <a:latin typeface="Catamaran"/>
                <a:ea typeface="Catamaran"/>
                <a:cs typeface="Catamaran"/>
                <a:sym typeface="Catamaran"/>
              </a:rPr>
              <a:t>”</a:t>
            </a:r>
            <a:endParaRPr sz="1200" i="1">
              <a:solidFill>
                <a:schemeClr val="dk1"/>
              </a:solidFill>
              <a:latin typeface="Catamaran"/>
              <a:ea typeface="Catamaran"/>
              <a:cs typeface="Catamaran"/>
              <a:sym typeface="Catamaran"/>
            </a:endParaRPr>
          </a:p>
          <a:p>
            <a:pPr marL="914400" lvl="0" indent="0" algn="ctr" rtl="0">
              <a:spcBef>
                <a:spcPts val="0"/>
              </a:spcBef>
              <a:spcAft>
                <a:spcPts val="0"/>
              </a:spcAft>
              <a:buNone/>
            </a:pPr>
            <a:r>
              <a:rPr lang="en" sz="900" i="1">
                <a:solidFill>
                  <a:schemeClr val="dk1"/>
                </a:solidFill>
                <a:latin typeface="Catamaran"/>
                <a:ea typeface="Catamaran"/>
                <a:cs typeface="Catamaran"/>
                <a:sym typeface="Catamaran"/>
              </a:rPr>
              <a:t>~ Projected Grad Date: December, 2024</a:t>
            </a:r>
            <a:endParaRPr sz="900" i="1">
              <a:latin typeface="Catamaran"/>
              <a:ea typeface="Catamaran"/>
              <a:cs typeface="Catamaran"/>
              <a:sym typeface="Catamaran"/>
            </a:endParaRPr>
          </a:p>
        </p:txBody>
      </p:sp>
      <p:sp>
        <p:nvSpPr>
          <p:cNvPr id="171" name="Google Shape;171;p23"/>
          <p:cNvSpPr txBox="1"/>
          <p:nvPr/>
        </p:nvSpPr>
        <p:spPr>
          <a:xfrm>
            <a:off x="447225" y="4236575"/>
            <a:ext cx="37692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i="1">
                <a:solidFill>
                  <a:schemeClr val="dk1"/>
                </a:solidFill>
                <a:latin typeface="Catamaran"/>
                <a:ea typeface="Catamaran"/>
                <a:cs typeface="Catamaran"/>
                <a:sym typeface="Catamaran"/>
              </a:rPr>
              <a:t>“</a:t>
            </a:r>
            <a:r>
              <a:rPr lang="en" sz="1200" b="1">
                <a:solidFill>
                  <a:schemeClr val="dk1"/>
                </a:solidFill>
                <a:latin typeface="Catamaran"/>
                <a:ea typeface="Catamaran"/>
                <a:cs typeface="Catamaran"/>
                <a:sym typeface="Catamaran"/>
              </a:rPr>
              <a:t>I love my experience at Beacon.</a:t>
            </a:r>
            <a:r>
              <a:rPr lang="en" sz="1200">
                <a:solidFill>
                  <a:schemeClr val="dk1"/>
                </a:solidFill>
                <a:latin typeface="Catamaran"/>
                <a:ea typeface="Catamaran"/>
                <a:cs typeface="Catamaran"/>
                <a:sym typeface="Catamaran"/>
              </a:rPr>
              <a:t> It’s better than any other school I've attended</a:t>
            </a:r>
            <a:r>
              <a:rPr lang="en" sz="1200" b="1" i="1">
                <a:solidFill>
                  <a:schemeClr val="dk1"/>
                </a:solidFill>
                <a:latin typeface="Catamaran"/>
                <a:ea typeface="Catamaran"/>
                <a:cs typeface="Catamaran"/>
                <a:sym typeface="Catamaran"/>
              </a:rPr>
              <a:t>.” </a:t>
            </a:r>
            <a:r>
              <a:rPr lang="en" sz="1200" i="1">
                <a:solidFill>
                  <a:schemeClr val="dk1"/>
                </a:solidFill>
                <a:latin typeface="Catamaran"/>
                <a:ea typeface="Catamaran"/>
                <a:cs typeface="Catamaran"/>
                <a:sym typeface="Catamaran"/>
              </a:rPr>
              <a:t> </a:t>
            </a:r>
            <a:endParaRPr sz="1200" i="1">
              <a:solidFill>
                <a:schemeClr val="dk1"/>
              </a:solidFill>
              <a:latin typeface="Catamaran"/>
              <a:ea typeface="Catamaran"/>
              <a:cs typeface="Catamaran"/>
              <a:sym typeface="Catamaran"/>
            </a:endParaRPr>
          </a:p>
          <a:p>
            <a:pPr marL="0" lvl="0" indent="0" algn="ctr" rtl="0">
              <a:spcBef>
                <a:spcPts val="0"/>
              </a:spcBef>
              <a:spcAft>
                <a:spcPts val="0"/>
              </a:spcAft>
              <a:buNone/>
            </a:pPr>
            <a:r>
              <a:rPr lang="en" sz="900" i="1">
                <a:solidFill>
                  <a:schemeClr val="dk1"/>
                </a:solidFill>
                <a:latin typeface="Catamaran"/>
                <a:ea typeface="Catamaran"/>
                <a:cs typeface="Catamaran"/>
                <a:sym typeface="Catamaran"/>
              </a:rPr>
              <a:t>~ Projected Grad Date: March, 2026</a:t>
            </a:r>
            <a:endParaRPr sz="900" i="1">
              <a:latin typeface="Catamaran"/>
              <a:ea typeface="Catamaran"/>
              <a:cs typeface="Catamaran"/>
              <a:sym typeface="Catamar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4099</Words>
  <Application>Microsoft Office PowerPoint</Application>
  <PresentationFormat>On-screen Show (16:9)</PresentationFormat>
  <Paragraphs>458</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Courier New</vt:lpstr>
      <vt:lpstr>Calibri</vt:lpstr>
      <vt:lpstr>Noto Sans Symbols</vt:lpstr>
      <vt:lpstr>Twentieth Century</vt:lpstr>
      <vt:lpstr>Times New Roman</vt:lpstr>
      <vt:lpstr>Century Gothic</vt:lpstr>
      <vt:lpstr>Arial</vt:lpstr>
      <vt:lpstr>Catamaran SemiBold</vt:lpstr>
      <vt:lpstr>Catamaran Medium</vt:lpstr>
      <vt:lpstr>Catamaran</vt:lpstr>
      <vt:lpstr>Garamond</vt:lpstr>
      <vt:lpstr>Simple Light</vt:lpstr>
      <vt:lpstr>Beacon Academy of Nevada SPCSA Presentation 2024 Andrea Damore, Executive Director of Academics Tambre Tondryk, Executive Director of Operations Mary Kay Bellinger, Director of Operations                                       </vt:lpstr>
      <vt:lpstr>Beacon Academy of Nevada </vt:lpstr>
      <vt:lpstr>BANV Student Enrollment Criteria</vt:lpstr>
      <vt:lpstr>School Timeline</vt:lpstr>
      <vt:lpstr>BANV Key Elements</vt:lpstr>
      <vt:lpstr>Demographics: Ethnicity &amp; Gender</vt:lpstr>
      <vt:lpstr>Demographics: High Need Categories</vt:lpstr>
      <vt:lpstr>School Performance: Student NV-SCSEL Survey </vt:lpstr>
      <vt:lpstr>School Performance: Student Survey </vt:lpstr>
      <vt:lpstr>Nevada Report Card </vt:lpstr>
      <vt:lpstr>School Performance: Four Year Cohort</vt:lpstr>
      <vt:lpstr>School Performance: Cohort and Post Grads</vt:lpstr>
      <vt:lpstr>School Performance: Enrolled Beyond Reporting</vt:lpstr>
      <vt:lpstr>Historical Grads Per Academic Year by Cohort  </vt:lpstr>
      <vt:lpstr>BANV’s Report Card </vt:lpstr>
      <vt:lpstr>BANV APF: Growth  </vt:lpstr>
      <vt:lpstr>BANV APF: Status </vt:lpstr>
      <vt:lpstr>BANV APF: College &amp; Career Readiness </vt:lpstr>
      <vt:lpstr>BANV APF: Student Engagement </vt:lpstr>
      <vt:lpstr>BANV APF: Report Card Results </vt:lpstr>
      <vt:lpstr>NDE Alternative Performance Framework (APF)</vt:lpstr>
      <vt:lpstr>NDE Alternative Performance Framework </vt:lpstr>
      <vt:lpstr>Next Steps </vt:lpstr>
      <vt:lpstr>Closing Slide and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Beacon Academy of Nevada SPCSA Presentation 2024 Andrea Damore, Executive Director of Academics Tambre Tondryk, Executive Director of Operations Mary Kay Bellinger, Director of Operations</dc:title>
  <dc:creator>Andrea Damore</dc:creator>
  <cp:lastModifiedBy>Andrea Damore</cp:lastModifiedBy>
  <cp:revision>2</cp:revision>
  <dcterms:modified xsi:type="dcterms:W3CDTF">2024-07-11T22:07:17Z</dcterms:modified>
</cp:coreProperties>
</file>