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1"/>
  </p:notesMasterIdLst>
  <p:sldIdLst>
    <p:sldId id="395" r:id="rId5"/>
    <p:sldId id="381" r:id="rId6"/>
    <p:sldId id="382" r:id="rId7"/>
    <p:sldId id="391" r:id="rId8"/>
    <p:sldId id="396" r:id="rId9"/>
    <p:sldId id="451" r:id="rId10"/>
    <p:sldId id="288" r:id="rId11"/>
    <p:sldId id="289" r:id="rId12"/>
    <p:sldId id="554" r:id="rId13"/>
    <p:sldId id="550" r:id="rId14"/>
    <p:sldId id="542" r:id="rId15"/>
    <p:sldId id="298" r:id="rId16"/>
    <p:sldId id="398" r:id="rId17"/>
    <p:sldId id="551" r:id="rId18"/>
    <p:sldId id="553" r:id="rId19"/>
    <p:sldId id="55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BA4008-6F17-0E18-0E34-727BEC55AB46}" name="Rebecca Feiden" initials="RF" userId="S::rebecca.feiden@spcsa.nv.gov::fd18cebc-0508-4b38-b6c1-d0a03d487c75" providerId="AD"/>
  <p188:author id="{057B6F18-9BE6-75C1-8C46-D3784D3DE0E3}" name="Patricia Malloy" initials="PM" userId="S::pat.malloy@spcsa.nv.gov::26ca1cc6-4149-4dd9-9240-0eed86e45791" providerId="AD"/>
  <p188:author id="{DED1092C-6208-D914-5B99-1B9BFB16221A}" name="Teresa Potter" initials="TP" userId="S::tpotter@spcsa.nv.gov::7d405498-3523-47c2-966a-df05cc1e2ccc" providerId="AD"/>
  <p188:author id="{CB0B0DB6-B9DB-E785-0CBF-F0501ABBFCBD}" name="Brandon Gaytan" initials="BG" userId="S::brandongaytan@spcsa.nv.gov::d2b2f08c-5cf2-44ce-8dc3-9ed92eea1b1b" providerId="AD"/>
  <p188:author id="{5468F4D0-D200-BC85-F5E1-BAD4156696BD}" name="Selcuk Ozdemir" initials="SO" userId="S::selcuk@spcsa.nv.gov::8e3d168e-d48a-49e0-beaa-07876de3546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C5CBD1-81BF-4193-BB88-DAF26C4C9E9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E38C83F5-BC1B-4B69-87EE-3E1EFB143854}">
      <dgm:prSet phldrT="[Text]"/>
      <dgm:spPr/>
      <dgm:t>
        <a:bodyPr/>
        <a:lstStyle/>
        <a:p>
          <a:r>
            <a:rPr lang="en-US" b="1">
              <a:latin typeface="+mn-lt"/>
            </a:rPr>
            <a:t>1. Letter of Intent</a:t>
          </a:r>
        </a:p>
      </dgm:t>
    </dgm:pt>
    <dgm:pt modelId="{EF353922-A6CB-440E-BB19-D11B5F9E867E}" type="parTrans" cxnId="{16B25C8E-2EE5-4A8B-A166-3FA7A9A2BA27}">
      <dgm:prSet/>
      <dgm:spPr/>
      <dgm:t>
        <a:bodyPr/>
        <a:lstStyle/>
        <a:p>
          <a:endParaRPr lang="en-US"/>
        </a:p>
      </dgm:t>
    </dgm:pt>
    <dgm:pt modelId="{E02AB1DC-3677-440B-B40E-D63503980ACA}" type="sibTrans" cxnId="{16B25C8E-2EE5-4A8B-A166-3FA7A9A2BA27}">
      <dgm:prSet/>
      <dgm:spPr/>
      <dgm:t>
        <a:bodyPr/>
        <a:lstStyle/>
        <a:p>
          <a:endParaRPr lang="en-US"/>
        </a:p>
      </dgm:t>
    </dgm:pt>
    <dgm:pt modelId="{CCDACBFD-2119-4557-ABF3-93CD64615113}">
      <dgm:prSet phldrT="[Text]"/>
      <dgm:spPr/>
      <dgm:t>
        <a:bodyPr/>
        <a:lstStyle/>
        <a:p>
          <a:r>
            <a:rPr lang="en-US" b="1">
              <a:latin typeface="+mn-lt"/>
            </a:rPr>
            <a:t>2. Application</a:t>
          </a:r>
        </a:p>
      </dgm:t>
    </dgm:pt>
    <dgm:pt modelId="{4DCCB2E8-B508-470C-9954-D7F8C5650BE9}" type="parTrans" cxnId="{F17BD3AA-D93A-496A-BC63-69D669F704D1}">
      <dgm:prSet/>
      <dgm:spPr/>
      <dgm:t>
        <a:bodyPr/>
        <a:lstStyle/>
        <a:p>
          <a:endParaRPr lang="en-US"/>
        </a:p>
      </dgm:t>
    </dgm:pt>
    <dgm:pt modelId="{98917B45-6BE1-4B79-9207-D4E0FDB18204}" type="sibTrans" cxnId="{F17BD3AA-D93A-496A-BC63-69D669F704D1}">
      <dgm:prSet/>
      <dgm:spPr/>
      <dgm:t>
        <a:bodyPr/>
        <a:lstStyle/>
        <a:p>
          <a:endParaRPr lang="en-US"/>
        </a:p>
      </dgm:t>
    </dgm:pt>
    <dgm:pt modelId="{7687EE28-390B-45F1-8ABA-5650566D473F}">
      <dgm:prSet phldrT="[Text]"/>
      <dgm:spPr/>
      <dgm:t>
        <a:bodyPr/>
        <a:lstStyle/>
        <a:p>
          <a:r>
            <a:rPr lang="en-US" b="1">
              <a:latin typeface="+mn-lt"/>
            </a:rPr>
            <a:t>3. Completeness Check</a:t>
          </a:r>
        </a:p>
      </dgm:t>
    </dgm:pt>
    <dgm:pt modelId="{D046284F-8784-41E6-8277-BACD17DFF0A1}" type="parTrans" cxnId="{BF75FFDA-1EFB-489C-9137-9E84362E97A2}">
      <dgm:prSet/>
      <dgm:spPr/>
      <dgm:t>
        <a:bodyPr/>
        <a:lstStyle/>
        <a:p>
          <a:endParaRPr lang="en-US"/>
        </a:p>
      </dgm:t>
    </dgm:pt>
    <dgm:pt modelId="{3B6906D1-586A-4F92-A9C5-6346CE9FF7E9}" type="sibTrans" cxnId="{BF75FFDA-1EFB-489C-9137-9E84362E97A2}">
      <dgm:prSet/>
      <dgm:spPr/>
      <dgm:t>
        <a:bodyPr/>
        <a:lstStyle/>
        <a:p>
          <a:endParaRPr lang="en-US"/>
        </a:p>
      </dgm:t>
    </dgm:pt>
    <dgm:pt modelId="{BDC2379A-C171-4AC0-B1E9-BFBD4B11F82A}">
      <dgm:prSet phldrT="[Text]"/>
      <dgm:spPr/>
      <dgm:t>
        <a:bodyPr/>
        <a:lstStyle/>
        <a:p>
          <a:r>
            <a:rPr lang="en-US" b="1">
              <a:latin typeface="+mn-lt"/>
            </a:rPr>
            <a:t>5. Capacity Interview</a:t>
          </a:r>
        </a:p>
      </dgm:t>
    </dgm:pt>
    <dgm:pt modelId="{BB35DB4F-1854-4BFA-9E4B-32AFF8591FBB}" type="parTrans" cxnId="{B74D0A35-C286-43DF-B8F9-83F03BA230D2}">
      <dgm:prSet/>
      <dgm:spPr/>
      <dgm:t>
        <a:bodyPr/>
        <a:lstStyle/>
        <a:p>
          <a:endParaRPr lang="en-US"/>
        </a:p>
      </dgm:t>
    </dgm:pt>
    <dgm:pt modelId="{20515490-C76F-4451-A5B8-9EDC659E161A}" type="sibTrans" cxnId="{B74D0A35-C286-43DF-B8F9-83F03BA230D2}">
      <dgm:prSet/>
      <dgm:spPr/>
      <dgm:t>
        <a:bodyPr/>
        <a:lstStyle/>
        <a:p>
          <a:endParaRPr lang="en-US"/>
        </a:p>
      </dgm:t>
    </dgm:pt>
    <dgm:pt modelId="{4E7F73D8-F25C-4196-84CE-956197CFB458}">
      <dgm:prSet phldrT="[Text]"/>
      <dgm:spPr/>
      <dgm:t>
        <a:bodyPr/>
        <a:lstStyle/>
        <a:p>
          <a:r>
            <a:rPr lang="en-US" b="1">
              <a:latin typeface="+mn-lt"/>
            </a:rPr>
            <a:t>4. Application Review</a:t>
          </a:r>
        </a:p>
      </dgm:t>
    </dgm:pt>
    <dgm:pt modelId="{864CEE19-BA2F-4EA2-9DF4-D239A66F1BBF}" type="parTrans" cxnId="{76CC4BC6-BA41-4F72-9D57-F546D071E37E}">
      <dgm:prSet/>
      <dgm:spPr/>
      <dgm:t>
        <a:bodyPr/>
        <a:lstStyle/>
        <a:p>
          <a:endParaRPr lang="en-US"/>
        </a:p>
      </dgm:t>
    </dgm:pt>
    <dgm:pt modelId="{ECEBF34D-E97D-4916-9CAF-FD88DAEE0109}" type="sibTrans" cxnId="{76CC4BC6-BA41-4F72-9D57-F546D071E37E}">
      <dgm:prSet/>
      <dgm:spPr/>
      <dgm:t>
        <a:bodyPr/>
        <a:lstStyle/>
        <a:p>
          <a:endParaRPr lang="en-US"/>
        </a:p>
      </dgm:t>
    </dgm:pt>
    <dgm:pt modelId="{28587851-89D6-47E1-B8C8-928A524DDD6C}">
      <dgm:prSet phldrT="[Text]"/>
      <dgm:spPr/>
      <dgm:t>
        <a:bodyPr/>
        <a:lstStyle/>
        <a:p>
          <a:r>
            <a:rPr lang="en-US" b="1">
              <a:latin typeface="+mn-lt"/>
            </a:rPr>
            <a:t>6.Recommendation to Board</a:t>
          </a:r>
        </a:p>
      </dgm:t>
    </dgm:pt>
    <dgm:pt modelId="{6FF4B3AE-3DC5-45B5-99FB-A088C393DC6A}" type="parTrans" cxnId="{8697B1CB-6C3F-4CCA-B94E-6CBBAC12FB06}">
      <dgm:prSet/>
      <dgm:spPr/>
      <dgm:t>
        <a:bodyPr/>
        <a:lstStyle/>
        <a:p>
          <a:endParaRPr lang="en-US"/>
        </a:p>
      </dgm:t>
    </dgm:pt>
    <dgm:pt modelId="{897D85F1-C28A-4310-8F5E-30D70FFF64C5}" type="sibTrans" cxnId="{8697B1CB-6C3F-4CCA-B94E-6CBBAC12FB06}">
      <dgm:prSet/>
      <dgm:spPr/>
      <dgm:t>
        <a:bodyPr/>
        <a:lstStyle/>
        <a:p>
          <a:endParaRPr lang="en-US"/>
        </a:p>
      </dgm:t>
    </dgm:pt>
    <dgm:pt modelId="{EB5F8DDD-DD0B-4B1B-99FA-07AC1C0B9BFF}" type="pres">
      <dgm:prSet presAssocID="{7CC5CBD1-81BF-4193-BB88-DAF26C4C9E97}" presName="CompostProcess" presStyleCnt="0">
        <dgm:presLayoutVars>
          <dgm:dir/>
          <dgm:resizeHandles val="exact"/>
        </dgm:presLayoutVars>
      </dgm:prSet>
      <dgm:spPr/>
    </dgm:pt>
    <dgm:pt modelId="{92FBF7EC-1458-46BF-BDF8-95DE94FFE2B3}" type="pres">
      <dgm:prSet presAssocID="{7CC5CBD1-81BF-4193-BB88-DAF26C4C9E97}" presName="arrow" presStyleLbl="bgShp" presStyleIdx="0" presStyleCnt="1" custScaleX="117647" custLinFactNeighborX="-7" custLinFactNeighborY="-1134"/>
      <dgm:spPr/>
    </dgm:pt>
    <dgm:pt modelId="{45F8C4CA-B536-44ED-B6BF-A7F500CE473E}" type="pres">
      <dgm:prSet presAssocID="{7CC5CBD1-81BF-4193-BB88-DAF26C4C9E97}" presName="linearProcess" presStyleCnt="0"/>
      <dgm:spPr/>
    </dgm:pt>
    <dgm:pt modelId="{3B6B5D4C-1CA8-4E73-8437-5FAF90827441}" type="pres">
      <dgm:prSet presAssocID="{E38C83F5-BC1B-4B69-87EE-3E1EFB143854}" presName="textNode" presStyleLbl="node1" presStyleIdx="0" presStyleCnt="6">
        <dgm:presLayoutVars>
          <dgm:bulletEnabled val="1"/>
        </dgm:presLayoutVars>
      </dgm:prSet>
      <dgm:spPr/>
    </dgm:pt>
    <dgm:pt modelId="{A2906A9A-2594-4D4C-BDA9-7114027103BE}" type="pres">
      <dgm:prSet presAssocID="{E02AB1DC-3677-440B-B40E-D63503980ACA}" presName="sibTrans" presStyleCnt="0"/>
      <dgm:spPr/>
    </dgm:pt>
    <dgm:pt modelId="{B60C1F1C-3013-469E-A93E-08BDB4FCE4B3}" type="pres">
      <dgm:prSet presAssocID="{CCDACBFD-2119-4557-ABF3-93CD64615113}" presName="textNode" presStyleLbl="node1" presStyleIdx="1" presStyleCnt="6">
        <dgm:presLayoutVars>
          <dgm:bulletEnabled val="1"/>
        </dgm:presLayoutVars>
      </dgm:prSet>
      <dgm:spPr/>
    </dgm:pt>
    <dgm:pt modelId="{C340AFB8-DE72-422F-A545-9CAD441FC88D}" type="pres">
      <dgm:prSet presAssocID="{98917B45-6BE1-4B79-9207-D4E0FDB18204}" presName="sibTrans" presStyleCnt="0"/>
      <dgm:spPr/>
    </dgm:pt>
    <dgm:pt modelId="{D2E14ED8-DA9B-434C-827A-1C31EF05D081}" type="pres">
      <dgm:prSet presAssocID="{7687EE28-390B-45F1-8ABA-5650566D473F}" presName="textNode" presStyleLbl="node1" presStyleIdx="2" presStyleCnt="6">
        <dgm:presLayoutVars>
          <dgm:bulletEnabled val="1"/>
        </dgm:presLayoutVars>
      </dgm:prSet>
      <dgm:spPr/>
    </dgm:pt>
    <dgm:pt modelId="{8764DFF0-65D0-4B1F-8D3D-50A3C3F335B7}" type="pres">
      <dgm:prSet presAssocID="{3B6906D1-586A-4F92-A9C5-6346CE9FF7E9}" presName="sibTrans" presStyleCnt="0"/>
      <dgm:spPr/>
    </dgm:pt>
    <dgm:pt modelId="{0428F7CD-90CA-4187-9C21-2A3BE01A13B0}" type="pres">
      <dgm:prSet presAssocID="{4E7F73D8-F25C-4196-84CE-956197CFB458}" presName="textNode" presStyleLbl="node1" presStyleIdx="3" presStyleCnt="6">
        <dgm:presLayoutVars>
          <dgm:bulletEnabled val="1"/>
        </dgm:presLayoutVars>
      </dgm:prSet>
      <dgm:spPr/>
    </dgm:pt>
    <dgm:pt modelId="{691D1A56-00B6-4F8E-A108-EDAB80E3BCC5}" type="pres">
      <dgm:prSet presAssocID="{ECEBF34D-E97D-4916-9CAF-FD88DAEE0109}" presName="sibTrans" presStyleCnt="0"/>
      <dgm:spPr/>
    </dgm:pt>
    <dgm:pt modelId="{E3796F8A-E092-4FBE-AD06-3A9BD487CE5C}" type="pres">
      <dgm:prSet presAssocID="{BDC2379A-C171-4AC0-B1E9-BFBD4B11F82A}" presName="textNode" presStyleLbl="node1" presStyleIdx="4" presStyleCnt="6">
        <dgm:presLayoutVars>
          <dgm:bulletEnabled val="1"/>
        </dgm:presLayoutVars>
      </dgm:prSet>
      <dgm:spPr/>
    </dgm:pt>
    <dgm:pt modelId="{419A944C-D386-4C26-AD79-4E9113AA521A}" type="pres">
      <dgm:prSet presAssocID="{20515490-C76F-4451-A5B8-9EDC659E161A}" presName="sibTrans" presStyleCnt="0"/>
      <dgm:spPr/>
    </dgm:pt>
    <dgm:pt modelId="{AE8EBA0C-D851-4348-B3C7-E3E0B320B293}" type="pres">
      <dgm:prSet presAssocID="{28587851-89D6-47E1-B8C8-928A524DDD6C}" presName="textNode" presStyleLbl="node1" presStyleIdx="5" presStyleCnt="6" custLinFactNeighborX="3185" custLinFactNeighborY="1842">
        <dgm:presLayoutVars>
          <dgm:bulletEnabled val="1"/>
        </dgm:presLayoutVars>
      </dgm:prSet>
      <dgm:spPr/>
    </dgm:pt>
  </dgm:ptLst>
  <dgm:cxnLst>
    <dgm:cxn modelId="{C8162C1C-8A97-43E7-A61A-8802C4B8555C}" type="presOf" srcId="{4E7F73D8-F25C-4196-84CE-956197CFB458}" destId="{0428F7CD-90CA-4187-9C21-2A3BE01A13B0}" srcOrd="0" destOrd="0" presId="urn:microsoft.com/office/officeart/2005/8/layout/hProcess9"/>
    <dgm:cxn modelId="{E2F43F2D-C393-45C4-8818-47965D10E9A4}" type="presOf" srcId="{CCDACBFD-2119-4557-ABF3-93CD64615113}" destId="{B60C1F1C-3013-469E-A93E-08BDB4FCE4B3}" srcOrd="0" destOrd="0" presId="urn:microsoft.com/office/officeart/2005/8/layout/hProcess9"/>
    <dgm:cxn modelId="{B74D0A35-C286-43DF-B8F9-83F03BA230D2}" srcId="{7CC5CBD1-81BF-4193-BB88-DAF26C4C9E97}" destId="{BDC2379A-C171-4AC0-B1E9-BFBD4B11F82A}" srcOrd="4" destOrd="0" parTransId="{BB35DB4F-1854-4BFA-9E4B-32AFF8591FBB}" sibTransId="{20515490-C76F-4451-A5B8-9EDC659E161A}"/>
    <dgm:cxn modelId="{85BD3335-F265-44FA-BFB7-D83F879E67C0}" type="presOf" srcId="{E38C83F5-BC1B-4B69-87EE-3E1EFB143854}" destId="{3B6B5D4C-1CA8-4E73-8437-5FAF90827441}" srcOrd="0" destOrd="0" presId="urn:microsoft.com/office/officeart/2005/8/layout/hProcess9"/>
    <dgm:cxn modelId="{AE313D7C-6DB2-4639-A9E7-81D5FEEF3331}" type="presOf" srcId="{BDC2379A-C171-4AC0-B1E9-BFBD4B11F82A}" destId="{E3796F8A-E092-4FBE-AD06-3A9BD487CE5C}" srcOrd="0" destOrd="0" presId="urn:microsoft.com/office/officeart/2005/8/layout/hProcess9"/>
    <dgm:cxn modelId="{16B25C8E-2EE5-4A8B-A166-3FA7A9A2BA27}" srcId="{7CC5CBD1-81BF-4193-BB88-DAF26C4C9E97}" destId="{E38C83F5-BC1B-4B69-87EE-3E1EFB143854}" srcOrd="0" destOrd="0" parTransId="{EF353922-A6CB-440E-BB19-D11B5F9E867E}" sibTransId="{E02AB1DC-3677-440B-B40E-D63503980ACA}"/>
    <dgm:cxn modelId="{F2340593-9E1F-46E8-9AB0-1B7233198807}" type="presOf" srcId="{7687EE28-390B-45F1-8ABA-5650566D473F}" destId="{D2E14ED8-DA9B-434C-827A-1C31EF05D081}" srcOrd="0" destOrd="0" presId="urn:microsoft.com/office/officeart/2005/8/layout/hProcess9"/>
    <dgm:cxn modelId="{F17BD3AA-D93A-496A-BC63-69D669F704D1}" srcId="{7CC5CBD1-81BF-4193-BB88-DAF26C4C9E97}" destId="{CCDACBFD-2119-4557-ABF3-93CD64615113}" srcOrd="1" destOrd="0" parTransId="{4DCCB2E8-B508-470C-9954-D7F8C5650BE9}" sibTransId="{98917B45-6BE1-4B79-9207-D4E0FDB18204}"/>
    <dgm:cxn modelId="{76CC4BC6-BA41-4F72-9D57-F546D071E37E}" srcId="{7CC5CBD1-81BF-4193-BB88-DAF26C4C9E97}" destId="{4E7F73D8-F25C-4196-84CE-956197CFB458}" srcOrd="3" destOrd="0" parTransId="{864CEE19-BA2F-4EA2-9DF4-D239A66F1BBF}" sibTransId="{ECEBF34D-E97D-4916-9CAF-FD88DAEE0109}"/>
    <dgm:cxn modelId="{8697B1CB-6C3F-4CCA-B94E-6CBBAC12FB06}" srcId="{7CC5CBD1-81BF-4193-BB88-DAF26C4C9E97}" destId="{28587851-89D6-47E1-B8C8-928A524DDD6C}" srcOrd="5" destOrd="0" parTransId="{6FF4B3AE-3DC5-45B5-99FB-A088C393DC6A}" sibTransId="{897D85F1-C28A-4310-8F5E-30D70FFF64C5}"/>
    <dgm:cxn modelId="{BF75FFDA-1EFB-489C-9137-9E84362E97A2}" srcId="{7CC5CBD1-81BF-4193-BB88-DAF26C4C9E97}" destId="{7687EE28-390B-45F1-8ABA-5650566D473F}" srcOrd="2" destOrd="0" parTransId="{D046284F-8784-41E6-8277-BACD17DFF0A1}" sibTransId="{3B6906D1-586A-4F92-A9C5-6346CE9FF7E9}"/>
    <dgm:cxn modelId="{CDB334E8-2381-4CC4-960A-F130FDDA2499}" type="presOf" srcId="{28587851-89D6-47E1-B8C8-928A524DDD6C}" destId="{AE8EBA0C-D851-4348-B3C7-E3E0B320B293}" srcOrd="0" destOrd="0" presId="urn:microsoft.com/office/officeart/2005/8/layout/hProcess9"/>
    <dgm:cxn modelId="{279F7DFD-B7F3-4A81-8CC2-C9822E48AD09}" type="presOf" srcId="{7CC5CBD1-81BF-4193-BB88-DAF26C4C9E97}" destId="{EB5F8DDD-DD0B-4B1B-99FA-07AC1C0B9BFF}" srcOrd="0" destOrd="0" presId="urn:microsoft.com/office/officeart/2005/8/layout/hProcess9"/>
    <dgm:cxn modelId="{FA8EBDAC-54AC-405A-8078-FAAB9D7EBE6E}" type="presParOf" srcId="{EB5F8DDD-DD0B-4B1B-99FA-07AC1C0B9BFF}" destId="{92FBF7EC-1458-46BF-BDF8-95DE94FFE2B3}" srcOrd="0" destOrd="0" presId="urn:microsoft.com/office/officeart/2005/8/layout/hProcess9"/>
    <dgm:cxn modelId="{D566BF39-4CCE-486F-BC30-411AE7E6A964}" type="presParOf" srcId="{EB5F8DDD-DD0B-4B1B-99FA-07AC1C0B9BFF}" destId="{45F8C4CA-B536-44ED-B6BF-A7F500CE473E}" srcOrd="1" destOrd="0" presId="urn:microsoft.com/office/officeart/2005/8/layout/hProcess9"/>
    <dgm:cxn modelId="{18DEF9FB-9D63-4E39-A82C-1359D2803629}" type="presParOf" srcId="{45F8C4CA-B536-44ED-B6BF-A7F500CE473E}" destId="{3B6B5D4C-1CA8-4E73-8437-5FAF90827441}" srcOrd="0" destOrd="0" presId="urn:microsoft.com/office/officeart/2005/8/layout/hProcess9"/>
    <dgm:cxn modelId="{55EA1311-60CF-40B8-9410-80A761ACFA37}" type="presParOf" srcId="{45F8C4CA-B536-44ED-B6BF-A7F500CE473E}" destId="{A2906A9A-2594-4D4C-BDA9-7114027103BE}" srcOrd="1" destOrd="0" presId="urn:microsoft.com/office/officeart/2005/8/layout/hProcess9"/>
    <dgm:cxn modelId="{F2061630-627F-4B8B-9E3D-F75514201158}" type="presParOf" srcId="{45F8C4CA-B536-44ED-B6BF-A7F500CE473E}" destId="{B60C1F1C-3013-469E-A93E-08BDB4FCE4B3}" srcOrd="2" destOrd="0" presId="urn:microsoft.com/office/officeart/2005/8/layout/hProcess9"/>
    <dgm:cxn modelId="{B2B5F2D0-AE3F-45E3-BDF6-397A5B43FE36}" type="presParOf" srcId="{45F8C4CA-B536-44ED-B6BF-A7F500CE473E}" destId="{C340AFB8-DE72-422F-A545-9CAD441FC88D}" srcOrd="3" destOrd="0" presId="urn:microsoft.com/office/officeart/2005/8/layout/hProcess9"/>
    <dgm:cxn modelId="{EFC9689A-0963-42BC-AC96-4D8BF0A58421}" type="presParOf" srcId="{45F8C4CA-B536-44ED-B6BF-A7F500CE473E}" destId="{D2E14ED8-DA9B-434C-827A-1C31EF05D081}" srcOrd="4" destOrd="0" presId="urn:microsoft.com/office/officeart/2005/8/layout/hProcess9"/>
    <dgm:cxn modelId="{26948923-D32F-4257-B6CF-9C737703E3CA}" type="presParOf" srcId="{45F8C4CA-B536-44ED-B6BF-A7F500CE473E}" destId="{8764DFF0-65D0-4B1F-8D3D-50A3C3F335B7}" srcOrd="5" destOrd="0" presId="urn:microsoft.com/office/officeart/2005/8/layout/hProcess9"/>
    <dgm:cxn modelId="{24C62A05-1188-4FF7-B135-3B0330F84CC3}" type="presParOf" srcId="{45F8C4CA-B536-44ED-B6BF-A7F500CE473E}" destId="{0428F7CD-90CA-4187-9C21-2A3BE01A13B0}" srcOrd="6" destOrd="0" presId="urn:microsoft.com/office/officeart/2005/8/layout/hProcess9"/>
    <dgm:cxn modelId="{95E7D06A-8610-4AA6-B4F5-F79053FC55AD}" type="presParOf" srcId="{45F8C4CA-B536-44ED-B6BF-A7F500CE473E}" destId="{691D1A56-00B6-4F8E-A108-EDAB80E3BCC5}" srcOrd="7" destOrd="0" presId="urn:microsoft.com/office/officeart/2005/8/layout/hProcess9"/>
    <dgm:cxn modelId="{85D47E26-1488-4AFF-84A8-7F9572C699F5}" type="presParOf" srcId="{45F8C4CA-B536-44ED-B6BF-A7F500CE473E}" destId="{E3796F8A-E092-4FBE-AD06-3A9BD487CE5C}" srcOrd="8" destOrd="0" presId="urn:microsoft.com/office/officeart/2005/8/layout/hProcess9"/>
    <dgm:cxn modelId="{EF4036D7-F4ED-474C-A0EF-8CC755A5EBFA}" type="presParOf" srcId="{45F8C4CA-B536-44ED-B6BF-A7F500CE473E}" destId="{419A944C-D386-4C26-AD79-4E9113AA521A}" srcOrd="9" destOrd="0" presId="urn:microsoft.com/office/officeart/2005/8/layout/hProcess9"/>
    <dgm:cxn modelId="{8EAF3FEF-7B47-4507-97E5-86096C3AE3FE}" type="presParOf" srcId="{45F8C4CA-B536-44ED-B6BF-A7F500CE473E}" destId="{AE8EBA0C-D851-4348-B3C7-E3E0B320B293}"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C5CBD1-81BF-4193-BB88-DAF26C4C9E9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7687EE28-390B-45F1-8ABA-5650566D473F}">
      <dgm:prSet phldrT="[Text]"/>
      <dgm:spPr/>
      <dgm:t>
        <a:bodyPr/>
        <a:lstStyle/>
        <a:p>
          <a:r>
            <a:rPr lang="en-US" b="1">
              <a:latin typeface="+mn-lt"/>
            </a:rPr>
            <a:t>Completeness Check:</a:t>
          </a:r>
        </a:p>
        <a:p>
          <a:r>
            <a:rPr lang="en-US" b="1">
              <a:latin typeface="+mn-lt"/>
            </a:rPr>
            <a:t>About 1-2 weeks</a:t>
          </a:r>
        </a:p>
      </dgm:t>
    </dgm:pt>
    <dgm:pt modelId="{D046284F-8784-41E6-8277-BACD17DFF0A1}" type="parTrans" cxnId="{BF75FFDA-1EFB-489C-9137-9E84362E97A2}">
      <dgm:prSet/>
      <dgm:spPr/>
      <dgm:t>
        <a:bodyPr/>
        <a:lstStyle/>
        <a:p>
          <a:endParaRPr lang="en-US"/>
        </a:p>
      </dgm:t>
    </dgm:pt>
    <dgm:pt modelId="{3B6906D1-586A-4F92-A9C5-6346CE9FF7E9}" type="sibTrans" cxnId="{BF75FFDA-1EFB-489C-9137-9E84362E97A2}">
      <dgm:prSet/>
      <dgm:spPr/>
      <dgm:t>
        <a:bodyPr/>
        <a:lstStyle/>
        <a:p>
          <a:endParaRPr lang="en-US"/>
        </a:p>
      </dgm:t>
    </dgm:pt>
    <dgm:pt modelId="{BDC2379A-C171-4AC0-B1E9-BFBD4B11F82A}">
      <dgm:prSet phldrT="[Text]"/>
      <dgm:spPr/>
      <dgm:t>
        <a:bodyPr/>
        <a:lstStyle/>
        <a:p>
          <a:r>
            <a:rPr lang="en-US" b="1">
              <a:latin typeface="+mn-lt"/>
            </a:rPr>
            <a:t>Findings and Recommendation to Board:</a:t>
          </a:r>
        </a:p>
        <a:p>
          <a:r>
            <a:rPr lang="en-US" b="1">
              <a:latin typeface="+mn-lt"/>
            </a:rPr>
            <a:t>About 3 weeks</a:t>
          </a:r>
        </a:p>
      </dgm:t>
    </dgm:pt>
    <dgm:pt modelId="{BB35DB4F-1854-4BFA-9E4B-32AFF8591FBB}" type="parTrans" cxnId="{B74D0A35-C286-43DF-B8F9-83F03BA230D2}">
      <dgm:prSet/>
      <dgm:spPr/>
      <dgm:t>
        <a:bodyPr/>
        <a:lstStyle/>
        <a:p>
          <a:endParaRPr lang="en-US"/>
        </a:p>
      </dgm:t>
    </dgm:pt>
    <dgm:pt modelId="{20515490-C76F-4451-A5B8-9EDC659E161A}" type="sibTrans" cxnId="{B74D0A35-C286-43DF-B8F9-83F03BA230D2}">
      <dgm:prSet/>
      <dgm:spPr/>
      <dgm:t>
        <a:bodyPr/>
        <a:lstStyle/>
        <a:p>
          <a:endParaRPr lang="en-US"/>
        </a:p>
      </dgm:t>
    </dgm:pt>
    <dgm:pt modelId="{4E7F73D8-F25C-4196-84CE-956197CFB458}">
      <dgm:prSet phldrT="[Text]"/>
      <dgm:spPr/>
      <dgm:t>
        <a:bodyPr/>
        <a:lstStyle/>
        <a:p>
          <a:r>
            <a:rPr lang="en-US" b="1">
              <a:latin typeface="+mn-lt"/>
            </a:rPr>
            <a:t>Capacity Interviews:</a:t>
          </a:r>
        </a:p>
        <a:p>
          <a:r>
            <a:rPr lang="en-US" b="1">
              <a:latin typeface="+mn-lt"/>
            </a:rPr>
            <a:t>About 3-4 weeks after initial review</a:t>
          </a:r>
        </a:p>
      </dgm:t>
    </dgm:pt>
    <dgm:pt modelId="{864CEE19-BA2F-4EA2-9DF4-D239A66F1BBF}" type="parTrans" cxnId="{76CC4BC6-BA41-4F72-9D57-F546D071E37E}">
      <dgm:prSet/>
      <dgm:spPr/>
      <dgm:t>
        <a:bodyPr/>
        <a:lstStyle/>
        <a:p>
          <a:endParaRPr lang="en-US"/>
        </a:p>
      </dgm:t>
    </dgm:pt>
    <dgm:pt modelId="{ECEBF34D-E97D-4916-9CAF-FD88DAEE0109}" type="sibTrans" cxnId="{76CC4BC6-BA41-4F72-9D57-F546D071E37E}">
      <dgm:prSet/>
      <dgm:spPr/>
      <dgm:t>
        <a:bodyPr/>
        <a:lstStyle/>
        <a:p>
          <a:endParaRPr lang="en-US"/>
        </a:p>
      </dgm:t>
    </dgm:pt>
    <dgm:pt modelId="{28587851-89D6-47E1-B8C8-928A524DDD6C}">
      <dgm:prSet phldrT="[Text]"/>
      <dgm:spPr/>
      <dgm:t>
        <a:bodyPr/>
        <a:lstStyle/>
        <a:p>
          <a:r>
            <a:rPr lang="en-US" b="1">
              <a:latin typeface="+mn-lt"/>
            </a:rPr>
            <a:t>From submission to recommendation about 3-4 months</a:t>
          </a:r>
        </a:p>
      </dgm:t>
    </dgm:pt>
    <dgm:pt modelId="{6FF4B3AE-3DC5-45B5-99FB-A088C393DC6A}" type="parTrans" cxnId="{8697B1CB-6C3F-4CCA-B94E-6CBBAC12FB06}">
      <dgm:prSet/>
      <dgm:spPr/>
      <dgm:t>
        <a:bodyPr/>
        <a:lstStyle/>
        <a:p>
          <a:endParaRPr lang="en-US"/>
        </a:p>
      </dgm:t>
    </dgm:pt>
    <dgm:pt modelId="{897D85F1-C28A-4310-8F5E-30D70FFF64C5}" type="sibTrans" cxnId="{8697B1CB-6C3F-4CCA-B94E-6CBBAC12FB06}">
      <dgm:prSet/>
      <dgm:spPr/>
      <dgm:t>
        <a:bodyPr/>
        <a:lstStyle/>
        <a:p>
          <a:endParaRPr lang="en-US"/>
        </a:p>
      </dgm:t>
    </dgm:pt>
    <dgm:pt modelId="{CC07F274-C787-4BBA-9E83-A3271B2B98A2}">
      <dgm:prSet phldrT="[Text]"/>
      <dgm:spPr/>
      <dgm:t>
        <a:bodyPr/>
        <a:lstStyle/>
        <a:p>
          <a:r>
            <a:rPr lang="en-US" b="1">
              <a:latin typeface="+mn-lt"/>
            </a:rPr>
            <a:t>Initial Reviews: </a:t>
          </a:r>
        </a:p>
        <a:p>
          <a:r>
            <a:rPr lang="en-US" b="1">
              <a:latin typeface="+mn-lt"/>
            </a:rPr>
            <a:t>About 5-6 weeks</a:t>
          </a:r>
        </a:p>
      </dgm:t>
    </dgm:pt>
    <dgm:pt modelId="{E1AFD286-EA75-486A-B06C-B022173ADE1D}" type="parTrans" cxnId="{A1CB5A7C-A1B9-4376-A21A-AFA9E5A9F581}">
      <dgm:prSet/>
      <dgm:spPr/>
      <dgm:t>
        <a:bodyPr/>
        <a:lstStyle/>
        <a:p>
          <a:endParaRPr lang="en-US"/>
        </a:p>
      </dgm:t>
    </dgm:pt>
    <dgm:pt modelId="{D811F554-E11D-4E28-BD97-81C4A1A002D4}" type="sibTrans" cxnId="{A1CB5A7C-A1B9-4376-A21A-AFA9E5A9F581}">
      <dgm:prSet/>
      <dgm:spPr/>
      <dgm:t>
        <a:bodyPr/>
        <a:lstStyle/>
        <a:p>
          <a:endParaRPr lang="en-US"/>
        </a:p>
      </dgm:t>
    </dgm:pt>
    <dgm:pt modelId="{EB5F8DDD-DD0B-4B1B-99FA-07AC1C0B9BFF}" type="pres">
      <dgm:prSet presAssocID="{7CC5CBD1-81BF-4193-BB88-DAF26C4C9E97}" presName="CompostProcess" presStyleCnt="0">
        <dgm:presLayoutVars>
          <dgm:dir/>
          <dgm:resizeHandles val="exact"/>
        </dgm:presLayoutVars>
      </dgm:prSet>
      <dgm:spPr/>
    </dgm:pt>
    <dgm:pt modelId="{92FBF7EC-1458-46BF-BDF8-95DE94FFE2B3}" type="pres">
      <dgm:prSet presAssocID="{7CC5CBD1-81BF-4193-BB88-DAF26C4C9E97}" presName="arrow" presStyleLbl="bgShp" presStyleIdx="0" presStyleCnt="1" custScaleX="117647" custLinFactNeighborX="-230"/>
      <dgm:spPr/>
    </dgm:pt>
    <dgm:pt modelId="{45F8C4CA-B536-44ED-B6BF-A7F500CE473E}" type="pres">
      <dgm:prSet presAssocID="{7CC5CBD1-81BF-4193-BB88-DAF26C4C9E97}" presName="linearProcess" presStyleCnt="0"/>
      <dgm:spPr/>
    </dgm:pt>
    <dgm:pt modelId="{D2E14ED8-DA9B-434C-827A-1C31EF05D081}" type="pres">
      <dgm:prSet presAssocID="{7687EE28-390B-45F1-8ABA-5650566D473F}" presName="textNode" presStyleLbl="node1" presStyleIdx="0" presStyleCnt="5">
        <dgm:presLayoutVars>
          <dgm:bulletEnabled val="1"/>
        </dgm:presLayoutVars>
      </dgm:prSet>
      <dgm:spPr/>
    </dgm:pt>
    <dgm:pt modelId="{8764DFF0-65D0-4B1F-8D3D-50A3C3F335B7}" type="pres">
      <dgm:prSet presAssocID="{3B6906D1-586A-4F92-A9C5-6346CE9FF7E9}" presName="sibTrans" presStyleCnt="0"/>
      <dgm:spPr/>
    </dgm:pt>
    <dgm:pt modelId="{3C5E8F60-3B0F-4714-A6F6-52558DBA5D3E}" type="pres">
      <dgm:prSet presAssocID="{CC07F274-C787-4BBA-9E83-A3271B2B98A2}" presName="textNode" presStyleLbl="node1" presStyleIdx="1" presStyleCnt="5">
        <dgm:presLayoutVars>
          <dgm:bulletEnabled val="1"/>
        </dgm:presLayoutVars>
      </dgm:prSet>
      <dgm:spPr/>
    </dgm:pt>
    <dgm:pt modelId="{8D365AF5-5CB6-44AF-A0B9-0A29FB142A10}" type="pres">
      <dgm:prSet presAssocID="{D811F554-E11D-4E28-BD97-81C4A1A002D4}" presName="sibTrans" presStyleCnt="0"/>
      <dgm:spPr/>
    </dgm:pt>
    <dgm:pt modelId="{0428F7CD-90CA-4187-9C21-2A3BE01A13B0}" type="pres">
      <dgm:prSet presAssocID="{4E7F73D8-F25C-4196-84CE-956197CFB458}" presName="textNode" presStyleLbl="node1" presStyleIdx="2" presStyleCnt="5">
        <dgm:presLayoutVars>
          <dgm:bulletEnabled val="1"/>
        </dgm:presLayoutVars>
      </dgm:prSet>
      <dgm:spPr/>
    </dgm:pt>
    <dgm:pt modelId="{691D1A56-00B6-4F8E-A108-EDAB80E3BCC5}" type="pres">
      <dgm:prSet presAssocID="{ECEBF34D-E97D-4916-9CAF-FD88DAEE0109}" presName="sibTrans" presStyleCnt="0"/>
      <dgm:spPr/>
    </dgm:pt>
    <dgm:pt modelId="{E3796F8A-E092-4FBE-AD06-3A9BD487CE5C}" type="pres">
      <dgm:prSet presAssocID="{BDC2379A-C171-4AC0-B1E9-BFBD4B11F82A}" presName="textNode" presStyleLbl="node1" presStyleIdx="3" presStyleCnt="5">
        <dgm:presLayoutVars>
          <dgm:bulletEnabled val="1"/>
        </dgm:presLayoutVars>
      </dgm:prSet>
      <dgm:spPr/>
    </dgm:pt>
    <dgm:pt modelId="{419A944C-D386-4C26-AD79-4E9113AA521A}" type="pres">
      <dgm:prSet presAssocID="{20515490-C76F-4451-A5B8-9EDC659E161A}" presName="sibTrans" presStyleCnt="0"/>
      <dgm:spPr/>
    </dgm:pt>
    <dgm:pt modelId="{AE8EBA0C-D851-4348-B3C7-E3E0B320B293}" type="pres">
      <dgm:prSet presAssocID="{28587851-89D6-47E1-B8C8-928A524DDD6C}" presName="textNode" presStyleLbl="node1" presStyleIdx="4" presStyleCnt="5" custLinFactNeighborX="3185" custLinFactNeighborY="1842">
        <dgm:presLayoutVars>
          <dgm:bulletEnabled val="1"/>
        </dgm:presLayoutVars>
      </dgm:prSet>
      <dgm:spPr/>
    </dgm:pt>
  </dgm:ptLst>
  <dgm:cxnLst>
    <dgm:cxn modelId="{C8162C1C-8A97-43E7-A61A-8802C4B8555C}" type="presOf" srcId="{4E7F73D8-F25C-4196-84CE-956197CFB458}" destId="{0428F7CD-90CA-4187-9C21-2A3BE01A13B0}" srcOrd="0" destOrd="0" presId="urn:microsoft.com/office/officeart/2005/8/layout/hProcess9"/>
    <dgm:cxn modelId="{B74D0A35-C286-43DF-B8F9-83F03BA230D2}" srcId="{7CC5CBD1-81BF-4193-BB88-DAF26C4C9E97}" destId="{BDC2379A-C171-4AC0-B1E9-BFBD4B11F82A}" srcOrd="3" destOrd="0" parTransId="{BB35DB4F-1854-4BFA-9E4B-32AFF8591FBB}" sibTransId="{20515490-C76F-4451-A5B8-9EDC659E161A}"/>
    <dgm:cxn modelId="{AE313D7C-6DB2-4639-A9E7-81D5FEEF3331}" type="presOf" srcId="{BDC2379A-C171-4AC0-B1E9-BFBD4B11F82A}" destId="{E3796F8A-E092-4FBE-AD06-3A9BD487CE5C}" srcOrd="0" destOrd="0" presId="urn:microsoft.com/office/officeart/2005/8/layout/hProcess9"/>
    <dgm:cxn modelId="{A1CB5A7C-A1B9-4376-A21A-AFA9E5A9F581}" srcId="{7CC5CBD1-81BF-4193-BB88-DAF26C4C9E97}" destId="{CC07F274-C787-4BBA-9E83-A3271B2B98A2}" srcOrd="1" destOrd="0" parTransId="{E1AFD286-EA75-486A-B06C-B022173ADE1D}" sibTransId="{D811F554-E11D-4E28-BD97-81C4A1A002D4}"/>
    <dgm:cxn modelId="{F2340593-9E1F-46E8-9AB0-1B7233198807}" type="presOf" srcId="{7687EE28-390B-45F1-8ABA-5650566D473F}" destId="{D2E14ED8-DA9B-434C-827A-1C31EF05D081}" srcOrd="0" destOrd="0" presId="urn:microsoft.com/office/officeart/2005/8/layout/hProcess9"/>
    <dgm:cxn modelId="{76CC4BC6-BA41-4F72-9D57-F546D071E37E}" srcId="{7CC5CBD1-81BF-4193-BB88-DAF26C4C9E97}" destId="{4E7F73D8-F25C-4196-84CE-956197CFB458}" srcOrd="2" destOrd="0" parTransId="{864CEE19-BA2F-4EA2-9DF4-D239A66F1BBF}" sibTransId="{ECEBF34D-E97D-4916-9CAF-FD88DAEE0109}"/>
    <dgm:cxn modelId="{8697B1CB-6C3F-4CCA-B94E-6CBBAC12FB06}" srcId="{7CC5CBD1-81BF-4193-BB88-DAF26C4C9E97}" destId="{28587851-89D6-47E1-B8C8-928A524DDD6C}" srcOrd="4" destOrd="0" parTransId="{6FF4B3AE-3DC5-45B5-99FB-A088C393DC6A}" sibTransId="{897D85F1-C28A-4310-8F5E-30D70FFF64C5}"/>
    <dgm:cxn modelId="{8F4F99D3-ECD7-42BB-916C-1A819B633094}" type="presOf" srcId="{CC07F274-C787-4BBA-9E83-A3271B2B98A2}" destId="{3C5E8F60-3B0F-4714-A6F6-52558DBA5D3E}" srcOrd="0" destOrd="0" presId="urn:microsoft.com/office/officeart/2005/8/layout/hProcess9"/>
    <dgm:cxn modelId="{BF75FFDA-1EFB-489C-9137-9E84362E97A2}" srcId="{7CC5CBD1-81BF-4193-BB88-DAF26C4C9E97}" destId="{7687EE28-390B-45F1-8ABA-5650566D473F}" srcOrd="0" destOrd="0" parTransId="{D046284F-8784-41E6-8277-BACD17DFF0A1}" sibTransId="{3B6906D1-586A-4F92-A9C5-6346CE9FF7E9}"/>
    <dgm:cxn modelId="{CDB334E8-2381-4CC4-960A-F130FDDA2499}" type="presOf" srcId="{28587851-89D6-47E1-B8C8-928A524DDD6C}" destId="{AE8EBA0C-D851-4348-B3C7-E3E0B320B293}" srcOrd="0" destOrd="0" presId="urn:microsoft.com/office/officeart/2005/8/layout/hProcess9"/>
    <dgm:cxn modelId="{279F7DFD-B7F3-4A81-8CC2-C9822E48AD09}" type="presOf" srcId="{7CC5CBD1-81BF-4193-BB88-DAF26C4C9E97}" destId="{EB5F8DDD-DD0B-4B1B-99FA-07AC1C0B9BFF}" srcOrd="0" destOrd="0" presId="urn:microsoft.com/office/officeart/2005/8/layout/hProcess9"/>
    <dgm:cxn modelId="{FA8EBDAC-54AC-405A-8078-FAAB9D7EBE6E}" type="presParOf" srcId="{EB5F8DDD-DD0B-4B1B-99FA-07AC1C0B9BFF}" destId="{92FBF7EC-1458-46BF-BDF8-95DE94FFE2B3}" srcOrd="0" destOrd="0" presId="urn:microsoft.com/office/officeart/2005/8/layout/hProcess9"/>
    <dgm:cxn modelId="{D566BF39-4CCE-486F-BC30-411AE7E6A964}" type="presParOf" srcId="{EB5F8DDD-DD0B-4B1B-99FA-07AC1C0B9BFF}" destId="{45F8C4CA-B536-44ED-B6BF-A7F500CE473E}" srcOrd="1" destOrd="0" presId="urn:microsoft.com/office/officeart/2005/8/layout/hProcess9"/>
    <dgm:cxn modelId="{EFC9689A-0963-42BC-AC96-4D8BF0A58421}" type="presParOf" srcId="{45F8C4CA-B536-44ED-B6BF-A7F500CE473E}" destId="{D2E14ED8-DA9B-434C-827A-1C31EF05D081}" srcOrd="0" destOrd="0" presId="urn:microsoft.com/office/officeart/2005/8/layout/hProcess9"/>
    <dgm:cxn modelId="{26948923-D32F-4257-B6CF-9C737703E3CA}" type="presParOf" srcId="{45F8C4CA-B536-44ED-B6BF-A7F500CE473E}" destId="{8764DFF0-65D0-4B1F-8D3D-50A3C3F335B7}" srcOrd="1" destOrd="0" presId="urn:microsoft.com/office/officeart/2005/8/layout/hProcess9"/>
    <dgm:cxn modelId="{B0CBC2AD-CC44-4E2B-B6C1-BA48097D1873}" type="presParOf" srcId="{45F8C4CA-B536-44ED-B6BF-A7F500CE473E}" destId="{3C5E8F60-3B0F-4714-A6F6-52558DBA5D3E}" srcOrd="2" destOrd="0" presId="urn:microsoft.com/office/officeart/2005/8/layout/hProcess9"/>
    <dgm:cxn modelId="{46E9DBA4-87FA-4324-89DC-A9513B559114}" type="presParOf" srcId="{45F8C4CA-B536-44ED-B6BF-A7F500CE473E}" destId="{8D365AF5-5CB6-44AF-A0B9-0A29FB142A10}" srcOrd="3" destOrd="0" presId="urn:microsoft.com/office/officeart/2005/8/layout/hProcess9"/>
    <dgm:cxn modelId="{24C62A05-1188-4FF7-B135-3B0330F84CC3}" type="presParOf" srcId="{45F8C4CA-B536-44ED-B6BF-A7F500CE473E}" destId="{0428F7CD-90CA-4187-9C21-2A3BE01A13B0}" srcOrd="4" destOrd="0" presId="urn:microsoft.com/office/officeart/2005/8/layout/hProcess9"/>
    <dgm:cxn modelId="{95E7D06A-8610-4AA6-B4F5-F79053FC55AD}" type="presParOf" srcId="{45F8C4CA-B536-44ED-B6BF-A7F500CE473E}" destId="{691D1A56-00B6-4F8E-A108-EDAB80E3BCC5}" srcOrd="5" destOrd="0" presId="urn:microsoft.com/office/officeart/2005/8/layout/hProcess9"/>
    <dgm:cxn modelId="{85D47E26-1488-4AFF-84A8-7F9572C699F5}" type="presParOf" srcId="{45F8C4CA-B536-44ED-B6BF-A7F500CE473E}" destId="{E3796F8A-E092-4FBE-AD06-3A9BD487CE5C}" srcOrd="6" destOrd="0" presId="urn:microsoft.com/office/officeart/2005/8/layout/hProcess9"/>
    <dgm:cxn modelId="{EF4036D7-F4ED-474C-A0EF-8CC755A5EBFA}" type="presParOf" srcId="{45F8C4CA-B536-44ED-B6BF-A7F500CE473E}" destId="{419A944C-D386-4C26-AD79-4E9113AA521A}" srcOrd="7" destOrd="0" presId="urn:microsoft.com/office/officeart/2005/8/layout/hProcess9"/>
    <dgm:cxn modelId="{8EAF3FEF-7B47-4507-97E5-86096C3AE3FE}" type="presParOf" srcId="{45F8C4CA-B536-44ED-B6BF-A7F500CE473E}" destId="{AE8EBA0C-D851-4348-B3C7-E3E0B320B293}" srcOrd="8"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BF7EC-1458-46BF-BDF8-95DE94FFE2B3}">
      <dsp:nvSpPr>
        <dsp:cNvPr id="0" name=""/>
        <dsp:cNvSpPr/>
      </dsp:nvSpPr>
      <dsp:spPr>
        <a:xfrm>
          <a:off x="0" y="0"/>
          <a:ext cx="8596307" cy="369954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6B5D4C-1CA8-4E73-8437-5FAF90827441}">
      <dsp:nvSpPr>
        <dsp:cNvPr id="0" name=""/>
        <dsp:cNvSpPr/>
      </dsp:nvSpPr>
      <dsp:spPr>
        <a:xfrm>
          <a:off x="2361" y="1109863"/>
          <a:ext cx="1374654" cy="14798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latin typeface="+mn-lt"/>
            </a:rPr>
            <a:t>1. Letter of Intent</a:t>
          </a:r>
        </a:p>
      </dsp:txBody>
      <dsp:txXfrm>
        <a:off x="69466" y="1176968"/>
        <a:ext cx="1240444" cy="1345607"/>
      </dsp:txXfrm>
    </dsp:sp>
    <dsp:sp modelId="{B60C1F1C-3013-469E-A93E-08BDB4FCE4B3}">
      <dsp:nvSpPr>
        <dsp:cNvPr id="0" name=""/>
        <dsp:cNvSpPr/>
      </dsp:nvSpPr>
      <dsp:spPr>
        <a:xfrm>
          <a:off x="1445748" y="1109863"/>
          <a:ext cx="1374654" cy="14798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latin typeface="+mn-lt"/>
            </a:rPr>
            <a:t>2. Application</a:t>
          </a:r>
        </a:p>
      </dsp:txBody>
      <dsp:txXfrm>
        <a:off x="1512853" y="1176968"/>
        <a:ext cx="1240444" cy="1345607"/>
      </dsp:txXfrm>
    </dsp:sp>
    <dsp:sp modelId="{D2E14ED8-DA9B-434C-827A-1C31EF05D081}">
      <dsp:nvSpPr>
        <dsp:cNvPr id="0" name=""/>
        <dsp:cNvSpPr/>
      </dsp:nvSpPr>
      <dsp:spPr>
        <a:xfrm>
          <a:off x="2889135" y="1109863"/>
          <a:ext cx="1374654" cy="14798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latin typeface="+mn-lt"/>
            </a:rPr>
            <a:t>3. Completeness Check</a:t>
          </a:r>
        </a:p>
      </dsp:txBody>
      <dsp:txXfrm>
        <a:off x="2956240" y="1176968"/>
        <a:ext cx="1240444" cy="1345607"/>
      </dsp:txXfrm>
    </dsp:sp>
    <dsp:sp modelId="{0428F7CD-90CA-4187-9C21-2A3BE01A13B0}">
      <dsp:nvSpPr>
        <dsp:cNvPr id="0" name=""/>
        <dsp:cNvSpPr/>
      </dsp:nvSpPr>
      <dsp:spPr>
        <a:xfrm>
          <a:off x="4332522" y="1109863"/>
          <a:ext cx="1374654" cy="14798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latin typeface="+mn-lt"/>
            </a:rPr>
            <a:t>4. Application Review</a:t>
          </a:r>
        </a:p>
      </dsp:txBody>
      <dsp:txXfrm>
        <a:off x="4399627" y="1176968"/>
        <a:ext cx="1240444" cy="1345607"/>
      </dsp:txXfrm>
    </dsp:sp>
    <dsp:sp modelId="{E3796F8A-E092-4FBE-AD06-3A9BD487CE5C}">
      <dsp:nvSpPr>
        <dsp:cNvPr id="0" name=""/>
        <dsp:cNvSpPr/>
      </dsp:nvSpPr>
      <dsp:spPr>
        <a:xfrm>
          <a:off x="5775909" y="1109863"/>
          <a:ext cx="1374654" cy="14798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latin typeface="+mn-lt"/>
            </a:rPr>
            <a:t>5. Capacity Interview</a:t>
          </a:r>
        </a:p>
      </dsp:txBody>
      <dsp:txXfrm>
        <a:off x="5843014" y="1176968"/>
        <a:ext cx="1240444" cy="1345607"/>
      </dsp:txXfrm>
    </dsp:sp>
    <dsp:sp modelId="{AE8EBA0C-D851-4348-B3C7-E3E0B320B293}">
      <dsp:nvSpPr>
        <dsp:cNvPr id="0" name=""/>
        <dsp:cNvSpPr/>
      </dsp:nvSpPr>
      <dsp:spPr>
        <a:xfrm>
          <a:off x="7221485" y="1137121"/>
          <a:ext cx="1374654" cy="14798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latin typeface="+mn-lt"/>
            </a:rPr>
            <a:t>6.Recommendation to Board</a:t>
          </a:r>
        </a:p>
      </dsp:txBody>
      <dsp:txXfrm>
        <a:off x="7288590" y="1204226"/>
        <a:ext cx="1240444" cy="1345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BF7EC-1458-46BF-BDF8-95DE94FFE2B3}">
      <dsp:nvSpPr>
        <dsp:cNvPr id="0" name=""/>
        <dsp:cNvSpPr/>
      </dsp:nvSpPr>
      <dsp:spPr>
        <a:xfrm>
          <a:off x="0" y="0"/>
          <a:ext cx="7038360" cy="43287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E14ED8-DA9B-434C-827A-1C31EF05D081}">
      <dsp:nvSpPr>
        <dsp:cNvPr id="0" name=""/>
        <dsp:cNvSpPr/>
      </dsp:nvSpPr>
      <dsp:spPr>
        <a:xfrm>
          <a:off x="3093" y="1298615"/>
          <a:ext cx="1352341" cy="1731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latin typeface="+mn-lt"/>
            </a:rPr>
            <a:t>Completeness Check:</a:t>
          </a:r>
        </a:p>
        <a:p>
          <a:pPr marL="0" lvl="0" indent="0" algn="ctr" defTabSz="533400">
            <a:lnSpc>
              <a:spcPct val="90000"/>
            </a:lnSpc>
            <a:spcBef>
              <a:spcPct val="0"/>
            </a:spcBef>
            <a:spcAft>
              <a:spcPct val="35000"/>
            </a:spcAft>
            <a:buNone/>
          </a:pPr>
          <a:r>
            <a:rPr lang="en-US" sz="1200" b="1" kern="1200">
              <a:latin typeface="+mn-lt"/>
            </a:rPr>
            <a:t>About 1-2 weeks</a:t>
          </a:r>
        </a:p>
      </dsp:txBody>
      <dsp:txXfrm>
        <a:off x="69109" y="1364631"/>
        <a:ext cx="1220309" cy="1599456"/>
      </dsp:txXfrm>
    </dsp:sp>
    <dsp:sp modelId="{3C5E8F60-3B0F-4714-A6F6-52558DBA5D3E}">
      <dsp:nvSpPr>
        <dsp:cNvPr id="0" name=""/>
        <dsp:cNvSpPr/>
      </dsp:nvSpPr>
      <dsp:spPr>
        <a:xfrm>
          <a:off x="1423052" y="1298615"/>
          <a:ext cx="1352341" cy="1731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latin typeface="+mn-lt"/>
            </a:rPr>
            <a:t>Initial Reviews: </a:t>
          </a:r>
        </a:p>
        <a:p>
          <a:pPr marL="0" lvl="0" indent="0" algn="ctr" defTabSz="533400">
            <a:lnSpc>
              <a:spcPct val="90000"/>
            </a:lnSpc>
            <a:spcBef>
              <a:spcPct val="0"/>
            </a:spcBef>
            <a:spcAft>
              <a:spcPct val="35000"/>
            </a:spcAft>
            <a:buNone/>
          </a:pPr>
          <a:r>
            <a:rPr lang="en-US" sz="1200" b="1" kern="1200">
              <a:latin typeface="+mn-lt"/>
            </a:rPr>
            <a:t>About 5-6 weeks</a:t>
          </a:r>
        </a:p>
      </dsp:txBody>
      <dsp:txXfrm>
        <a:off x="1489068" y="1364631"/>
        <a:ext cx="1220309" cy="1599456"/>
      </dsp:txXfrm>
    </dsp:sp>
    <dsp:sp modelId="{0428F7CD-90CA-4187-9C21-2A3BE01A13B0}">
      <dsp:nvSpPr>
        <dsp:cNvPr id="0" name=""/>
        <dsp:cNvSpPr/>
      </dsp:nvSpPr>
      <dsp:spPr>
        <a:xfrm>
          <a:off x="2843011" y="1298615"/>
          <a:ext cx="1352341" cy="1731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latin typeface="+mn-lt"/>
            </a:rPr>
            <a:t>Capacity Interviews:</a:t>
          </a:r>
        </a:p>
        <a:p>
          <a:pPr marL="0" lvl="0" indent="0" algn="ctr" defTabSz="533400">
            <a:lnSpc>
              <a:spcPct val="90000"/>
            </a:lnSpc>
            <a:spcBef>
              <a:spcPct val="0"/>
            </a:spcBef>
            <a:spcAft>
              <a:spcPct val="35000"/>
            </a:spcAft>
            <a:buNone/>
          </a:pPr>
          <a:r>
            <a:rPr lang="en-US" sz="1200" b="1" kern="1200">
              <a:latin typeface="+mn-lt"/>
            </a:rPr>
            <a:t>About 3-4 weeks after initial review</a:t>
          </a:r>
        </a:p>
      </dsp:txBody>
      <dsp:txXfrm>
        <a:off x="2909027" y="1364631"/>
        <a:ext cx="1220309" cy="1599456"/>
      </dsp:txXfrm>
    </dsp:sp>
    <dsp:sp modelId="{E3796F8A-E092-4FBE-AD06-3A9BD487CE5C}">
      <dsp:nvSpPr>
        <dsp:cNvPr id="0" name=""/>
        <dsp:cNvSpPr/>
      </dsp:nvSpPr>
      <dsp:spPr>
        <a:xfrm>
          <a:off x="4262970" y="1298615"/>
          <a:ext cx="1352341" cy="1731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latin typeface="+mn-lt"/>
            </a:rPr>
            <a:t>Findings and Recommendation to Board:</a:t>
          </a:r>
        </a:p>
        <a:p>
          <a:pPr marL="0" lvl="0" indent="0" algn="ctr" defTabSz="533400">
            <a:lnSpc>
              <a:spcPct val="90000"/>
            </a:lnSpc>
            <a:spcBef>
              <a:spcPct val="0"/>
            </a:spcBef>
            <a:spcAft>
              <a:spcPct val="35000"/>
            </a:spcAft>
            <a:buNone/>
          </a:pPr>
          <a:r>
            <a:rPr lang="en-US" sz="1200" b="1" kern="1200">
              <a:latin typeface="+mn-lt"/>
            </a:rPr>
            <a:t>About 3 weeks</a:t>
          </a:r>
        </a:p>
      </dsp:txBody>
      <dsp:txXfrm>
        <a:off x="4328986" y="1364631"/>
        <a:ext cx="1220309" cy="1599456"/>
      </dsp:txXfrm>
    </dsp:sp>
    <dsp:sp modelId="{AE8EBA0C-D851-4348-B3C7-E3E0B320B293}">
      <dsp:nvSpPr>
        <dsp:cNvPr id="0" name=""/>
        <dsp:cNvSpPr/>
      </dsp:nvSpPr>
      <dsp:spPr>
        <a:xfrm>
          <a:off x="5685082" y="1330510"/>
          <a:ext cx="1352341" cy="1731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latin typeface="+mn-lt"/>
            </a:rPr>
            <a:t>From submission to recommendation about 3-4 months</a:t>
          </a:r>
        </a:p>
      </dsp:txBody>
      <dsp:txXfrm>
        <a:off x="5751098" y="1396526"/>
        <a:ext cx="1220309" cy="159945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11D8162-BBB3-4481-BF8A-731C080AED70}" type="datetimeFigureOut">
              <a:rPr lang="en-US" smtClean="0"/>
              <a:t>7/17/2024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E5641FF-4AD1-485B-9958-89107834D1B0}" type="slidenum">
              <a:rPr lang="en-US" smtClean="0"/>
              <a:t>‹#›</a:t>
            </a:fld>
            <a:endParaRPr lang="en-US"/>
          </a:p>
        </p:txBody>
      </p:sp>
    </p:spTree>
    <p:extLst>
      <p:ext uri="{BB962C8B-B14F-4D97-AF65-F5344CB8AC3E}">
        <p14:creationId xmlns:p14="http://schemas.microsoft.com/office/powerpoint/2010/main" val="1859654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a:t>
            </a:r>
          </a:p>
          <a:p>
            <a:r>
              <a:rPr lang="en-US"/>
              <a:t>Excited to do the training with you today</a:t>
            </a:r>
          </a:p>
          <a:p>
            <a:r>
              <a:rPr lang="en-US"/>
              <a:t>Sent some materials your way just for you to have available to review</a:t>
            </a:r>
          </a:p>
          <a:p>
            <a:r>
              <a:rPr lang="en-US"/>
              <a:t>I’ll lead the majority of the training but Ryan will cover a few topics at the end</a:t>
            </a:r>
          </a:p>
          <a:p>
            <a:r>
              <a:rPr lang="en-US"/>
              <a:t>This is informal so always feel free to jump in at any time with a question</a:t>
            </a:r>
          </a:p>
        </p:txBody>
      </p:sp>
      <p:sp>
        <p:nvSpPr>
          <p:cNvPr id="4" name="Slide Number Placeholder 3"/>
          <p:cNvSpPr>
            <a:spLocks noGrp="1"/>
          </p:cNvSpPr>
          <p:nvPr>
            <p:ph type="sldNum" sz="quarter" idx="5"/>
          </p:nvPr>
        </p:nvSpPr>
        <p:spPr/>
        <p:txBody>
          <a:bodyPr/>
          <a:lstStyle/>
          <a:p>
            <a:fld id="{7E5641FF-4AD1-485B-9958-89107834D1B0}" type="slidenum">
              <a:rPr lang="en-US" smtClean="0"/>
              <a:t>1</a:t>
            </a:fld>
            <a:endParaRPr lang="en-US"/>
          </a:p>
        </p:txBody>
      </p:sp>
    </p:spTree>
    <p:extLst>
      <p:ext uri="{BB962C8B-B14F-4D97-AF65-F5344CB8AC3E}">
        <p14:creationId xmlns:p14="http://schemas.microsoft.com/office/powerpoint/2010/main" val="2105072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5641FF-4AD1-485B-9958-89107834D1B0}" type="slidenum">
              <a:rPr lang="en-US" smtClean="0"/>
              <a:t>10</a:t>
            </a:fld>
            <a:endParaRPr lang="en-US"/>
          </a:p>
        </p:txBody>
      </p:sp>
    </p:spTree>
    <p:extLst>
      <p:ext uri="{BB962C8B-B14F-4D97-AF65-F5344CB8AC3E}">
        <p14:creationId xmlns:p14="http://schemas.microsoft.com/office/powerpoint/2010/main" val="1461618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2019 the legislature passed AB426 which requires SPCSA to conduct an annual needs assessment and requires that any applicant approved by the authority to open a school must, in addition to meeting other approval requirements, meet at least one of the needs</a:t>
            </a:r>
          </a:p>
          <a:p>
            <a:endParaRPr lang="en-US" dirty="0"/>
          </a:p>
          <a:p>
            <a:r>
              <a:rPr lang="en-US" dirty="0"/>
              <a:t>Statute requires us to look at the demographics of pupils, the academic needs of pupils, and needs of pupils at risk of dropping out and so the three needs identified by the SPCSA are aligned to those statutory categories </a:t>
            </a:r>
          </a:p>
          <a:p>
            <a:r>
              <a:rPr lang="en-US" dirty="0"/>
              <a:t>I’ll go through each one</a:t>
            </a:r>
          </a:p>
          <a:p>
            <a:endParaRPr lang="en-US" dirty="0"/>
          </a:p>
          <a:p>
            <a:r>
              <a:rPr lang="en-US" dirty="0"/>
              <a:t>(full needs assessment in email)</a:t>
            </a:r>
          </a:p>
        </p:txBody>
      </p:sp>
      <p:sp>
        <p:nvSpPr>
          <p:cNvPr id="4" name="Slide Number Placeholder 3"/>
          <p:cNvSpPr>
            <a:spLocks noGrp="1"/>
          </p:cNvSpPr>
          <p:nvPr>
            <p:ph type="sldNum" sz="quarter" idx="5"/>
          </p:nvPr>
        </p:nvSpPr>
        <p:spPr/>
        <p:txBody>
          <a:bodyPr/>
          <a:lstStyle/>
          <a:p>
            <a:fld id="{7E5641FF-4AD1-485B-9958-89107834D1B0}" type="slidenum">
              <a:rPr lang="en-US" smtClean="0"/>
              <a:t>11</a:t>
            </a:fld>
            <a:endParaRPr lang="en-US"/>
          </a:p>
        </p:txBody>
      </p:sp>
    </p:spTree>
    <p:extLst>
      <p:ext uri="{BB962C8B-B14F-4D97-AF65-F5344CB8AC3E}">
        <p14:creationId xmlns:p14="http://schemas.microsoft.com/office/powerpoint/2010/main" val="3099747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implementation of the needs assessment we use this stoplight approach.</a:t>
            </a:r>
          </a:p>
          <a:p>
            <a:r>
              <a:rPr lang="en-US" dirty="0"/>
              <a:t>On the left in red, an applicant that doesn’t meet any of the needs will be recommended for denial, even if they otherwise meet rubric standards</a:t>
            </a:r>
          </a:p>
          <a:p>
            <a:r>
              <a:rPr lang="en-US" dirty="0"/>
              <a:t>The yellow box is an applicant that meets one need – so there is some alignment but not full alignment – these applications may be recommended for approval so long as they otherwise meet the rubric standards</a:t>
            </a:r>
          </a:p>
          <a:p>
            <a:r>
              <a:rPr lang="en-US" dirty="0"/>
              <a:t> The green box is an applicant that meets multiple needs – so there is strong alignment to our needs assessment – these applicants will likely be recommended for approval so long as they otherwise present a strong application that meets our rubric criteria</a:t>
            </a:r>
          </a:p>
          <a:p>
            <a:endParaRPr lang="en-US" dirty="0"/>
          </a:p>
        </p:txBody>
      </p:sp>
      <p:sp>
        <p:nvSpPr>
          <p:cNvPr id="4" name="Slide Number Placeholder 3"/>
          <p:cNvSpPr>
            <a:spLocks noGrp="1"/>
          </p:cNvSpPr>
          <p:nvPr>
            <p:ph type="sldNum" sz="quarter" idx="5"/>
          </p:nvPr>
        </p:nvSpPr>
        <p:spPr/>
        <p:txBody>
          <a:bodyPr/>
          <a:lstStyle/>
          <a:p>
            <a:fld id="{7E5641FF-4AD1-485B-9958-89107834D1B0}" type="slidenum">
              <a:rPr lang="en-US" smtClean="0"/>
              <a:t>12</a:t>
            </a:fld>
            <a:endParaRPr lang="en-US"/>
          </a:p>
        </p:txBody>
      </p:sp>
    </p:spTree>
    <p:extLst>
      <p:ext uri="{BB962C8B-B14F-4D97-AF65-F5344CB8AC3E}">
        <p14:creationId xmlns:p14="http://schemas.microsoft.com/office/powerpoint/2010/main" val="887076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section of our training is around charter school governance. Several statutes deal with this and we will look at three of those today.</a:t>
            </a:r>
          </a:p>
        </p:txBody>
      </p:sp>
      <p:sp>
        <p:nvSpPr>
          <p:cNvPr id="4" name="Slide Number Placeholder 3"/>
          <p:cNvSpPr>
            <a:spLocks noGrp="1"/>
          </p:cNvSpPr>
          <p:nvPr>
            <p:ph type="sldNum" sz="quarter" idx="5"/>
          </p:nvPr>
        </p:nvSpPr>
        <p:spPr/>
        <p:txBody>
          <a:bodyPr/>
          <a:lstStyle/>
          <a:p>
            <a:fld id="{7E5641FF-4AD1-485B-9958-89107834D1B0}" type="slidenum">
              <a:rPr lang="en-US" smtClean="0"/>
              <a:t>13</a:t>
            </a:fld>
            <a:endParaRPr lang="en-US"/>
          </a:p>
        </p:txBody>
      </p:sp>
    </p:spTree>
    <p:extLst>
      <p:ext uri="{BB962C8B-B14F-4D97-AF65-F5344CB8AC3E}">
        <p14:creationId xmlns:p14="http://schemas.microsoft.com/office/powerpoint/2010/main" val="3832261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NRS 388A. 240  establishes the required membership of charter school governing bodies, which is something that sets charter school boards apart from traditional public-school boards.  Charter schools are required to have licensed or formally licensed teachers or administrators, a parent, and two members who have expertise in accounting, financial services, law or human resources.</a:t>
            </a:r>
          </a:p>
        </p:txBody>
      </p:sp>
      <p:sp>
        <p:nvSpPr>
          <p:cNvPr id="4" name="Slide Number Placeholder 3"/>
          <p:cNvSpPr>
            <a:spLocks noGrp="1"/>
          </p:cNvSpPr>
          <p:nvPr>
            <p:ph type="sldNum" sz="quarter" idx="5"/>
          </p:nvPr>
        </p:nvSpPr>
        <p:spPr/>
        <p:txBody>
          <a:bodyPr/>
          <a:lstStyle/>
          <a:p>
            <a:fld id="{7E5641FF-4AD1-485B-9958-89107834D1B0}" type="slidenum">
              <a:rPr lang="en-US" smtClean="0"/>
              <a:t>15</a:t>
            </a:fld>
            <a:endParaRPr lang="en-US"/>
          </a:p>
        </p:txBody>
      </p:sp>
    </p:spTree>
    <p:extLst>
      <p:ext uri="{BB962C8B-B14F-4D97-AF65-F5344CB8AC3E}">
        <p14:creationId xmlns:p14="http://schemas.microsoft.com/office/powerpoint/2010/main" val="10288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Statute requires that we train our board annually on charter school applications and governance of charter schools</a:t>
            </a:r>
          </a:p>
        </p:txBody>
      </p:sp>
      <p:sp>
        <p:nvSpPr>
          <p:cNvPr id="4" name="Slide Number Placeholder 3"/>
          <p:cNvSpPr>
            <a:spLocks noGrp="1"/>
          </p:cNvSpPr>
          <p:nvPr>
            <p:ph type="sldNum" sz="quarter" idx="5"/>
          </p:nvPr>
        </p:nvSpPr>
        <p:spPr/>
        <p:txBody>
          <a:bodyPr/>
          <a:lstStyle/>
          <a:p>
            <a:fld id="{7E5641FF-4AD1-485B-9958-89107834D1B0}" type="slidenum">
              <a:rPr lang="en-US" smtClean="0"/>
              <a:t>2</a:t>
            </a:fld>
            <a:endParaRPr lang="en-US"/>
          </a:p>
        </p:txBody>
      </p:sp>
    </p:spTree>
    <p:extLst>
      <p:ext uri="{BB962C8B-B14F-4D97-AF65-F5344CB8AC3E}">
        <p14:creationId xmlns:p14="http://schemas.microsoft.com/office/powerpoint/2010/main" val="404408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and approving or denying new charter school applications a core responsibility of the board.</a:t>
            </a:r>
          </a:p>
          <a:p>
            <a:endParaRPr lang="en-US" dirty="0"/>
          </a:p>
        </p:txBody>
      </p:sp>
      <p:sp>
        <p:nvSpPr>
          <p:cNvPr id="4" name="Slide Number Placeholder 3"/>
          <p:cNvSpPr>
            <a:spLocks noGrp="1"/>
          </p:cNvSpPr>
          <p:nvPr>
            <p:ph type="sldNum" sz="quarter" idx="5"/>
          </p:nvPr>
        </p:nvSpPr>
        <p:spPr/>
        <p:txBody>
          <a:bodyPr/>
          <a:lstStyle/>
          <a:p>
            <a:fld id="{7E5641FF-4AD1-485B-9958-89107834D1B0}" type="slidenum">
              <a:rPr lang="en-US" smtClean="0"/>
              <a:t>3</a:t>
            </a:fld>
            <a:endParaRPr lang="en-US"/>
          </a:p>
        </p:txBody>
      </p:sp>
    </p:spTree>
    <p:extLst>
      <p:ext uri="{BB962C8B-B14F-4D97-AF65-F5344CB8AC3E}">
        <p14:creationId xmlns:p14="http://schemas.microsoft.com/office/powerpoint/2010/main" val="376790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represents the lifecycle of a charter school, the first step of which is the application process</a:t>
            </a:r>
          </a:p>
        </p:txBody>
      </p:sp>
      <p:sp>
        <p:nvSpPr>
          <p:cNvPr id="4" name="Slide Number Placeholder 3"/>
          <p:cNvSpPr>
            <a:spLocks noGrp="1"/>
          </p:cNvSpPr>
          <p:nvPr>
            <p:ph type="sldNum" sz="quarter" idx="5"/>
          </p:nvPr>
        </p:nvSpPr>
        <p:spPr/>
        <p:txBody>
          <a:bodyPr/>
          <a:lstStyle/>
          <a:p>
            <a:fld id="{7E5641FF-4AD1-485B-9958-89107834D1B0}" type="slidenum">
              <a:rPr lang="en-US" smtClean="0"/>
              <a:t>4</a:t>
            </a:fld>
            <a:endParaRPr lang="en-US"/>
          </a:p>
        </p:txBody>
      </p:sp>
    </p:spTree>
    <p:extLst>
      <p:ext uri="{BB962C8B-B14F-4D97-AF65-F5344CB8AC3E}">
        <p14:creationId xmlns:p14="http://schemas.microsoft.com/office/powerpoint/2010/main" val="84142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start there</a:t>
            </a:r>
          </a:p>
        </p:txBody>
      </p:sp>
      <p:sp>
        <p:nvSpPr>
          <p:cNvPr id="4" name="Slide Number Placeholder 3"/>
          <p:cNvSpPr>
            <a:spLocks noGrp="1"/>
          </p:cNvSpPr>
          <p:nvPr>
            <p:ph type="sldNum" sz="quarter" idx="5"/>
          </p:nvPr>
        </p:nvSpPr>
        <p:spPr/>
        <p:txBody>
          <a:bodyPr/>
          <a:lstStyle/>
          <a:p>
            <a:fld id="{7E5641FF-4AD1-485B-9958-89107834D1B0}" type="slidenum">
              <a:rPr lang="en-US" smtClean="0"/>
              <a:t>5</a:t>
            </a:fld>
            <a:endParaRPr lang="en-US"/>
          </a:p>
        </p:txBody>
      </p:sp>
    </p:spTree>
    <p:extLst>
      <p:ext uri="{BB962C8B-B14F-4D97-AF65-F5344CB8AC3E}">
        <p14:creationId xmlns:p14="http://schemas.microsoft.com/office/powerpoint/2010/main" val="2858643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summary of the process, we begin with a letter of intent, then the application is submitted and staff conduct a completeness check</a:t>
            </a:r>
          </a:p>
          <a:p>
            <a:r>
              <a:rPr lang="en-US" dirty="0"/>
              <a:t>Then we begin the application review. Each application is reviewed by a team which includes both staff and external contracted reviewers</a:t>
            </a:r>
          </a:p>
          <a:p>
            <a:r>
              <a:rPr lang="en-US" dirty="0"/>
              <a:t>During the review we use a rubric and all reviewers are trained on that rubric before the review begins</a:t>
            </a:r>
          </a:p>
          <a:p>
            <a:r>
              <a:rPr lang="en-US" dirty="0"/>
              <a:t>Once an initial review is conducted, we hold a capacity interview</a:t>
            </a:r>
          </a:p>
          <a:p>
            <a:r>
              <a:rPr lang="en-US" dirty="0"/>
              <a:t>We may also send written clarifying questions to an applicant </a:t>
            </a:r>
          </a:p>
          <a:p>
            <a:r>
              <a:rPr lang="en-US" dirty="0"/>
              <a:t>Finally, we bring the recommendation to the authority </a:t>
            </a:r>
          </a:p>
          <a:p>
            <a:r>
              <a:rPr lang="en-US" dirty="0"/>
              <a:t>Note that we are required by statute to solicit input from the local school district</a:t>
            </a:r>
          </a:p>
          <a:p>
            <a:r>
              <a:rPr lang="en-US" dirty="0"/>
              <a:t>We also post a public comment form on our website</a:t>
            </a:r>
          </a:p>
        </p:txBody>
      </p:sp>
      <p:sp>
        <p:nvSpPr>
          <p:cNvPr id="4" name="Slide Number Placeholder 3"/>
          <p:cNvSpPr>
            <a:spLocks noGrp="1"/>
          </p:cNvSpPr>
          <p:nvPr>
            <p:ph type="sldNum" sz="quarter" idx="10"/>
          </p:nvPr>
        </p:nvSpPr>
        <p:spPr/>
        <p:txBody>
          <a:bodyPr/>
          <a:lstStyle/>
          <a:p>
            <a:fld id="{8BBC63E9-0775-4539-96C8-CF2183923EF7}" type="slidenum">
              <a:rPr lang="en-US" smtClean="0"/>
              <a:t>6</a:t>
            </a:fld>
            <a:endParaRPr lang="en-US"/>
          </a:p>
        </p:txBody>
      </p:sp>
    </p:spTree>
    <p:extLst>
      <p:ext uri="{BB962C8B-B14F-4D97-AF65-F5344CB8AC3E}">
        <p14:creationId xmlns:p14="http://schemas.microsoft.com/office/powerpoint/2010/main" val="3281857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receive applications in April of each year and then this slide shows the timeline for the review. Recommendations will be brought to the authority in our late august board meeting</a:t>
            </a:r>
          </a:p>
          <a:p>
            <a:endParaRPr lang="en-US" dirty="0"/>
          </a:p>
          <a:p>
            <a:r>
              <a:rPr lang="en-US" dirty="0"/>
              <a:t>As you know there is a resubmission process that is available to applicants who are denied.</a:t>
            </a:r>
          </a:p>
        </p:txBody>
      </p:sp>
      <p:sp>
        <p:nvSpPr>
          <p:cNvPr id="4" name="Slide Number Placeholder 3"/>
          <p:cNvSpPr>
            <a:spLocks noGrp="1"/>
          </p:cNvSpPr>
          <p:nvPr>
            <p:ph type="sldNum" sz="quarter" idx="5"/>
          </p:nvPr>
        </p:nvSpPr>
        <p:spPr/>
        <p:txBody>
          <a:bodyPr/>
          <a:lstStyle/>
          <a:p>
            <a:fld id="{7E5641FF-4AD1-485B-9958-89107834D1B0}" type="slidenum">
              <a:rPr lang="en-US" smtClean="0"/>
              <a:t>7</a:t>
            </a:fld>
            <a:endParaRPr lang="en-US"/>
          </a:p>
        </p:txBody>
      </p:sp>
    </p:spTree>
    <p:extLst>
      <p:ext uri="{BB962C8B-B14F-4D97-AF65-F5344CB8AC3E}">
        <p14:creationId xmlns:p14="http://schemas.microsoft.com/office/powerpoint/2010/main" val="3123590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the application, </a:t>
            </a:r>
          </a:p>
          <a:p>
            <a:endParaRPr lang="en-US" dirty="0"/>
          </a:p>
          <a:p>
            <a:r>
              <a:rPr lang="en-US" dirty="0"/>
              <a:t>This slide provides an outline of the contents of the application. </a:t>
            </a:r>
          </a:p>
          <a:p>
            <a:endParaRPr lang="en-US" dirty="0"/>
          </a:p>
          <a:p>
            <a:r>
              <a:rPr lang="en-US" dirty="0"/>
              <a:t>4 main sections which include meeting the need, the academic plan, the operation plan, the financial plan, and an addendum for schools who are proposing contracting with an EMO/CMO</a:t>
            </a:r>
          </a:p>
          <a:p>
            <a:r>
              <a:rPr lang="en-US" dirty="0"/>
              <a:t>Typical application narrative is about 150 pages and then there are several hundred pages of attachments</a:t>
            </a:r>
          </a:p>
          <a:p>
            <a:r>
              <a:rPr lang="en-US" dirty="0"/>
              <a:t>We post the applications to our website just after the completeness check so that board members may begin digging into them as well</a:t>
            </a:r>
          </a:p>
        </p:txBody>
      </p:sp>
      <p:sp>
        <p:nvSpPr>
          <p:cNvPr id="4" name="Slide Number Placeholder 3"/>
          <p:cNvSpPr>
            <a:spLocks noGrp="1"/>
          </p:cNvSpPr>
          <p:nvPr>
            <p:ph type="sldNum" sz="quarter" idx="5"/>
          </p:nvPr>
        </p:nvSpPr>
        <p:spPr/>
        <p:txBody>
          <a:bodyPr/>
          <a:lstStyle/>
          <a:p>
            <a:fld id="{7E5641FF-4AD1-485B-9958-89107834D1B0}" type="slidenum">
              <a:rPr lang="en-US" smtClean="0"/>
              <a:t>8</a:t>
            </a:fld>
            <a:endParaRPr lang="en-US"/>
          </a:p>
        </p:txBody>
      </p:sp>
    </p:spTree>
    <p:extLst>
      <p:ext uri="{BB962C8B-B14F-4D97-AF65-F5344CB8AC3E}">
        <p14:creationId xmlns:p14="http://schemas.microsoft.com/office/powerpoint/2010/main" val="380063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specifically about how we evaluate these applications</a:t>
            </a:r>
          </a:p>
        </p:txBody>
      </p:sp>
      <p:sp>
        <p:nvSpPr>
          <p:cNvPr id="4" name="Slide Number Placeholder 3"/>
          <p:cNvSpPr>
            <a:spLocks noGrp="1"/>
          </p:cNvSpPr>
          <p:nvPr>
            <p:ph type="sldNum" sz="quarter" idx="5"/>
          </p:nvPr>
        </p:nvSpPr>
        <p:spPr/>
        <p:txBody>
          <a:bodyPr/>
          <a:lstStyle/>
          <a:p>
            <a:fld id="{7E5641FF-4AD1-485B-9958-89107834D1B0}" type="slidenum">
              <a:rPr lang="en-US" smtClean="0"/>
              <a:t>9</a:t>
            </a:fld>
            <a:endParaRPr lang="en-US"/>
          </a:p>
        </p:txBody>
      </p:sp>
    </p:spTree>
    <p:extLst>
      <p:ext uri="{BB962C8B-B14F-4D97-AF65-F5344CB8AC3E}">
        <p14:creationId xmlns:p14="http://schemas.microsoft.com/office/powerpoint/2010/main" val="4065470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127557D-10B3-4033-B8A2-8735BB85EAF0}"/>
              </a:ext>
            </a:extLst>
          </p:cNvPr>
          <p:cNvSpPr/>
          <p:nvPr/>
        </p:nvSpPr>
        <p:spPr>
          <a:xfrm>
            <a:off x="0" y="0"/>
            <a:ext cx="12191999"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20">
            <a:extLst>
              <a:ext uri="{FF2B5EF4-FFF2-40B4-BE49-F238E27FC236}">
                <a16:creationId xmlns:a16="http://schemas.microsoft.com/office/drawing/2014/main" id="{59D1027E-E441-42F0-8ADE-1B373E9A7C72}"/>
              </a:ext>
            </a:extLst>
          </p:cNvPr>
          <p:cNvSpPr>
            <a:spLocks noEditPoints="1"/>
          </p:cNvSpPr>
          <p:nvPr/>
        </p:nvSpPr>
        <p:spPr bwMode="auto">
          <a:xfrm>
            <a:off x="861164" y="5993204"/>
            <a:ext cx="547236" cy="545708"/>
          </a:xfrm>
          <a:custGeom>
            <a:avLst/>
            <a:gdLst>
              <a:gd name="T0" fmla="*/ 195 w 196"/>
              <a:gd name="T1" fmla="*/ 69 h 196"/>
              <a:gd name="T2" fmla="*/ 193 w 196"/>
              <a:gd name="T3" fmla="*/ 68 h 196"/>
              <a:gd name="T4" fmla="*/ 193 w 196"/>
              <a:gd name="T5" fmla="*/ 67 h 196"/>
              <a:gd name="T6" fmla="*/ 142 w 196"/>
              <a:gd name="T7" fmla="*/ 54 h 196"/>
              <a:gd name="T8" fmla="*/ 129 w 196"/>
              <a:gd name="T9" fmla="*/ 3 h 196"/>
              <a:gd name="T10" fmla="*/ 128 w 196"/>
              <a:gd name="T11" fmla="*/ 3 h 196"/>
              <a:gd name="T12" fmla="*/ 128 w 196"/>
              <a:gd name="T13" fmla="*/ 1 h 196"/>
              <a:gd name="T14" fmla="*/ 122 w 196"/>
              <a:gd name="T15" fmla="*/ 1 h 196"/>
              <a:gd name="T16" fmla="*/ 21 w 196"/>
              <a:gd name="T17" fmla="*/ 102 h 196"/>
              <a:gd name="T18" fmla="*/ 21 w 196"/>
              <a:gd name="T19" fmla="*/ 102 h 196"/>
              <a:gd name="T20" fmla="*/ 20 w 196"/>
              <a:gd name="T21" fmla="*/ 103 h 196"/>
              <a:gd name="T22" fmla="*/ 20 w 196"/>
              <a:gd name="T23" fmla="*/ 104 h 196"/>
              <a:gd name="T24" fmla="*/ 20 w 196"/>
              <a:gd name="T25" fmla="*/ 104 h 196"/>
              <a:gd name="T26" fmla="*/ 0 w 196"/>
              <a:gd name="T27" fmla="*/ 191 h 196"/>
              <a:gd name="T28" fmla="*/ 1 w 196"/>
              <a:gd name="T29" fmla="*/ 195 h 196"/>
              <a:gd name="T30" fmla="*/ 5 w 196"/>
              <a:gd name="T31" fmla="*/ 196 h 196"/>
              <a:gd name="T32" fmla="*/ 92 w 196"/>
              <a:gd name="T33" fmla="*/ 176 h 196"/>
              <a:gd name="T34" fmla="*/ 92 w 196"/>
              <a:gd name="T35" fmla="*/ 176 h 196"/>
              <a:gd name="T36" fmla="*/ 93 w 196"/>
              <a:gd name="T37" fmla="*/ 176 h 196"/>
              <a:gd name="T38" fmla="*/ 94 w 196"/>
              <a:gd name="T39" fmla="*/ 175 h 196"/>
              <a:gd name="T40" fmla="*/ 94 w 196"/>
              <a:gd name="T41" fmla="*/ 175 h 196"/>
              <a:gd name="T42" fmla="*/ 195 w 196"/>
              <a:gd name="T43" fmla="*/ 74 h 196"/>
              <a:gd name="T44" fmla="*/ 195 w 196"/>
              <a:gd name="T45" fmla="*/ 69 h 196"/>
              <a:gd name="T46" fmla="*/ 91 w 196"/>
              <a:gd name="T47" fmla="*/ 167 h 196"/>
              <a:gd name="T48" fmla="*/ 84 w 196"/>
              <a:gd name="T49" fmla="*/ 160 h 196"/>
              <a:gd name="T50" fmla="*/ 63 w 196"/>
              <a:gd name="T51" fmla="*/ 139 h 196"/>
              <a:gd name="T52" fmla="*/ 140 w 196"/>
              <a:gd name="T53" fmla="*/ 62 h 196"/>
              <a:gd name="T54" fmla="*/ 184 w 196"/>
              <a:gd name="T55" fmla="*/ 73 h 196"/>
              <a:gd name="T56" fmla="*/ 91 w 196"/>
              <a:gd name="T57" fmla="*/ 167 h 196"/>
              <a:gd name="T58" fmla="*/ 123 w 196"/>
              <a:gd name="T59" fmla="*/ 12 h 196"/>
              <a:gd name="T60" fmla="*/ 134 w 196"/>
              <a:gd name="T61" fmla="*/ 56 h 196"/>
              <a:gd name="T62" fmla="*/ 57 w 196"/>
              <a:gd name="T63" fmla="*/ 133 h 196"/>
              <a:gd name="T64" fmla="*/ 29 w 196"/>
              <a:gd name="T65" fmla="*/ 105 h 196"/>
              <a:gd name="T66" fmla="*/ 123 w 196"/>
              <a:gd name="T67" fmla="*/ 12 h 196"/>
              <a:gd name="T68" fmla="*/ 15 w 196"/>
              <a:gd name="T69" fmla="*/ 163 h 196"/>
              <a:gd name="T70" fmla="*/ 33 w 196"/>
              <a:gd name="T71" fmla="*/ 181 h 196"/>
              <a:gd name="T72" fmla="*/ 9 w 196"/>
              <a:gd name="T73" fmla="*/ 187 h 196"/>
              <a:gd name="T74" fmla="*/ 15 w 196"/>
              <a:gd name="T75" fmla="*/ 163 h 196"/>
              <a:gd name="T76" fmla="*/ 42 w 196"/>
              <a:gd name="T77" fmla="*/ 179 h 196"/>
              <a:gd name="T78" fmla="*/ 17 w 196"/>
              <a:gd name="T79" fmla="*/ 154 h 196"/>
              <a:gd name="T80" fmla="*/ 26 w 196"/>
              <a:gd name="T81" fmla="*/ 113 h 196"/>
              <a:gd name="T82" fmla="*/ 55 w 196"/>
              <a:gd name="T83" fmla="*/ 141 h 196"/>
              <a:gd name="T84" fmla="*/ 55 w 196"/>
              <a:gd name="T85" fmla="*/ 142 h 196"/>
              <a:gd name="T86" fmla="*/ 55 w 196"/>
              <a:gd name="T87" fmla="*/ 142 h 196"/>
              <a:gd name="T88" fmla="*/ 62 w 196"/>
              <a:gd name="T89" fmla="*/ 149 h 196"/>
              <a:gd name="T90" fmla="*/ 83 w 196"/>
              <a:gd name="T91" fmla="*/ 170 h 196"/>
              <a:gd name="T92" fmla="*/ 42 w 196"/>
              <a:gd name="T93" fmla="*/ 17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96">
                <a:moveTo>
                  <a:pt x="195" y="69"/>
                </a:moveTo>
                <a:cubicBezTo>
                  <a:pt x="194" y="68"/>
                  <a:pt x="194" y="68"/>
                  <a:pt x="193" y="68"/>
                </a:cubicBezTo>
                <a:cubicBezTo>
                  <a:pt x="193" y="67"/>
                  <a:pt x="193" y="67"/>
                  <a:pt x="193" y="67"/>
                </a:cubicBezTo>
                <a:cubicBezTo>
                  <a:pt x="142" y="54"/>
                  <a:pt x="142" y="54"/>
                  <a:pt x="142" y="54"/>
                </a:cubicBezTo>
                <a:cubicBezTo>
                  <a:pt x="129" y="3"/>
                  <a:pt x="129" y="3"/>
                  <a:pt x="129" y="3"/>
                </a:cubicBezTo>
                <a:cubicBezTo>
                  <a:pt x="128" y="3"/>
                  <a:pt x="128" y="3"/>
                  <a:pt x="128" y="3"/>
                </a:cubicBezTo>
                <a:cubicBezTo>
                  <a:pt x="128" y="2"/>
                  <a:pt x="128" y="2"/>
                  <a:pt x="128" y="1"/>
                </a:cubicBezTo>
                <a:cubicBezTo>
                  <a:pt x="126" y="0"/>
                  <a:pt x="123" y="0"/>
                  <a:pt x="122" y="1"/>
                </a:cubicBezTo>
                <a:cubicBezTo>
                  <a:pt x="21" y="102"/>
                  <a:pt x="21" y="102"/>
                  <a:pt x="21" y="102"/>
                </a:cubicBezTo>
                <a:cubicBezTo>
                  <a:pt x="21" y="102"/>
                  <a:pt x="21" y="102"/>
                  <a:pt x="21" y="102"/>
                </a:cubicBezTo>
                <a:cubicBezTo>
                  <a:pt x="20" y="103"/>
                  <a:pt x="20" y="103"/>
                  <a:pt x="20" y="103"/>
                </a:cubicBezTo>
                <a:cubicBezTo>
                  <a:pt x="20" y="104"/>
                  <a:pt x="20" y="104"/>
                  <a:pt x="20" y="104"/>
                </a:cubicBezTo>
                <a:cubicBezTo>
                  <a:pt x="20" y="104"/>
                  <a:pt x="20" y="104"/>
                  <a:pt x="20" y="104"/>
                </a:cubicBezTo>
                <a:cubicBezTo>
                  <a:pt x="0" y="191"/>
                  <a:pt x="0" y="191"/>
                  <a:pt x="0" y="191"/>
                </a:cubicBezTo>
                <a:cubicBezTo>
                  <a:pt x="0" y="192"/>
                  <a:pt x="0" y="194"/>
                  <a:pt x="1" y="195"/>
                </a:cubicBezTo>
                <a:cubicBezTo>
                  <a:pt x="2" y="196"/>
                  <a:pt x="4" y="196"/>
                  <a:pt x="5" y="196"/>
                </a:cubicBezTo>
                <a:cubicBezTo>
                  <a:pt x="92" y="176"/>
                  <a:pt x="92" y="176"/>
                  <a:pt x="92" y="176"/>
                </a:cubicBezTo>
                <a:cubicBezTo>
                  <a:pt x="92" y="176"/>
                  <a:pt x="92" y="176"/>
                  <a:pt x="92" y="176"/>
                </a:cubicBezTo>
                <a:cubicBezTo>
                  <a:pt x="92" y="176"/>
                  <a:pt x="93" y="176"/>
                  <a:pt x="93" y="176"/>
                </a:cubicBezTo>
                <a:cubicBezTo>
                  <a:pt x="93" y="176"/>
                  <a:pt x="93" y="176"/>
                  <a:pt x="94" y="175"/>
                </a:cubicBezTo>
                <a:cubicBezTo>
                  <a:pt x="94" y="175"/>
                  <a:pt x="94" y="175"/>
                  <a:pt x="94" y="175"/>
                </a:cubicBezTo>
                <a:cubicBezTo>
                  <a:pt x="195" y="74"/>
                  <a:pt x="195" y="74"/>
                  <a:pt x="195" y="74"/>
                </a:cubicBezTo>
                <a:cubicBezTo>
                  <a:pt x="196" y="73"/>
                  <a:pt x="196" y="70"/>
                  <a:pt x="195" y="69"/>
                </a:cubicBezTo>
                <a:close/>
                <a:moveTo>
                  <a:pt x="91" y="167"/>
                </a:moveTo>
                <a:cubicBezTo>
                  <a:pt x="84" y="160"/>
                  <a:pt x="84" y="160"/>
                  <a:pt x="84" y="160"/>
                </a:cubicBezTo>
                <a:cubicBezTo>
                  <a:pt x="63" y="139"/>
                  <a:pt x="63" y="139"/>
                  <a:pt x="63" y="139"/>
                </a:cubicBezTo>
                <a:cubicBezTo>
                  <a:pt x="140" y="62"/>
                  <a:pt x="140" y="62"/>
                  <a:pt x="140" y="62"/>
                </a:cubicBezTo>
                <a:cubicBezTo>
                  <a:pt x="184" y="73"/>
                  <a:pt x="184" y="73"/>
                  <a:pt x="184" y="73"/>
                </a:cubicBezTo>
                <a:lnTo>
                  <a:pt x="91" y="167"/>
                </a:lnTo>
                <a:close/>
                <a:moveTo>
                  <a:pt x="123" y="12"/>
                </a:moveTo>
                <a:cubicBezTo>
                  <a:pt x="134" y="56"/>
                  <a:pt x="134" y="56"/>
                  <a:pt x="134" y="56"/>
                </a:cubicBezTo>
                <a:cubicBezTo>
                  <a:pt x="57" y="133"/>
                  <a:pt x="57" y="133"/>
                  <a:pt x="57" y="133"/>
                </a:cubicBezTo>
                <a:cubicBezTo>
                  <a:pt x="29" y="105"/>
                  <a:pt x="29" y="105"/>
                  <a:pt x="29" y="105"/>
                </a:cubicBezTo>
                <a:lnTo>
                  <a:pt x="123" y="12"/>
                </a:lnTo>
                <a:close/>
                <a:moveTo>
                  <a:pt x="15" y="163"/>
                </a:moveTo>
                <a:cubicBezTo>
                  <a:pt x="33" y="181"/>
                  <a:pt x="33" y="181"/>
                  <a:pt x="33" y="181"/>
                </a:cubicBezTo>
                <a:cubicBezTo>
                  <a:pt x="9" y="187"/>
                  <a:pt x="9" y="187"/>
                  <a:pt x="9" y="187"/>
                </a:cubicBezTo>
                <a:lnTo>
                  <a:pt x="15" y="163"/>
                </a:lnTo>
                <a:close/>
                <a:moveTo>
                  <a:pt x="42" y="179"/>
                </a:moveTo>
                <a:cubicBezTo>
                  <a:pt x="17" y="154"/>
                  <a:pt x="17" y="154"/>
                  <a:pt x="17" y="154"/>
                </a:cubicBezTo>
                <a:cubicBezTo>
                  <a:pt x="26" y="113"/>
                  <a:pt x="26" y="113"/>
                  <a:pt x="26" y="113"/>
                </a:cubicBezTo>
                <a:cubicBezTo>
                  <a:pt x="55" y="141"/>
                  <a:pt x="55" y="141"/>
                  <a:pt x="55" y="141"/>
                </a:cubicBezTo>
                <a:cubicBezTo>
                  <a:pt x="55" y="142"/>
                  <a:pt x="55" y="142"/>
                  <a:pt x="55" y="142"/>
                </a:cubicBezTo>
                <a:cubicBezTo>
                  <a:pt x="55" y="142"/>
                  <a:pt x="55" y="142"/>
                  <a:pt x="55" y="142"/>
                </a:cubicBezTo>
                <a:cubicBezTo>
                  <a:pt x="62" y="149"/>
                  <a:pt x="62" y="149"/>
                  <a:pt x="62" y="149"/>
                </a:cubicBezTo>
                <a:cubicBezTo>
                  <a:pt x="83" y="170"/>
                  <a:pt x="83" y="170"/>
                  <a:pt x="83" y="170"/>
                </a:cubicBezTo>
                <a:lnTo>
                  <a:pt x="42" y="179"/>
                </a:lnTo>
                <a:close/>
              </a:path>
            </a:pathLst>
          </a:custGeom>
          <a:solidFill>
            <a:schemeClr val="accent2">
              <a:lumMod val="75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22">
            <a:extLst>
              <a:ext uri="{FF2B5EF4-FFF2-40B4-BE49-F238E27FC236}">
                <a16:creationId xmlns:a16="http://schemas.microsoft.com/office/drawing/2014/main" id="{A41868BA-FFF1-4520-9A6A-186B76359053}"/>
              </a:ext>
            </a:extLst>
          </p:cNvPr>
          <p:cNvSpPr>
            <a:spLocks noEditPoints="1"/>
          </p:cNvSpPr>
          <p:nvPr/>
        </p:nvSpPr>
        <p:spPr bwMode="auto">
          <a:xfrm rot="817922">
            <a:off x="7202751" y="5873584"/>
            <a:ext cx="571868" cy="368631"/>
          </a:xfrm>
          <a:custGeom>
            <a:avLst/>
            <a:gdLst>
              <a:gd name="T0" fmla="*/ 222 w 224"/>
              <a:gd name="T1" fmla="*/ 8 h 144"/>
              <a:gd name="T2" fmla="*/ 222 w 224"/>
              <a:gd name="T3" fmla="*/ 0 h 144"/>
              <a:gd name="T4" fmla="*/ 118 w 224"/>
              <a:gd name="T5" fmla="*/ 0 h 144"/>
              <a:gd name="T6" fmla="*/ 68 w 224"/>
              <a:gd name="T7" fmla="*/ 126 h 144"/>
              <a:gd name="T8" fmla="*/ 23 w 224"/>
              <a:gd name="T9" fmla="*/ 52 h 144"/>
              <a:gd name="T10" fmla="*/ 0 w 224"/>
              <a:gd name="T11" fmla="*/ 52 h 144"/>
              <a:gd name="T12" fmla="*/ 0 w 224"/>
              <a:gd name="T13" fmla="*/ 60 h 144"/>
              <a:gd name="T14" fmla="*/ 18 w 224"/>
              <a:gd name="T15" fmla="*/ 60 h 144"/>
              <a:gd name="T16" fmla="*/ 69 w 224"/>
              <a:gd name="T17" fmla="*/ 144 h 144"/>
              <a:gd name="T18" fmla="*/ 124 w 224"/>
              <a:gd name="T19" fmla="*/ 8 h 144"/>
              <a:gd name="T20" fmla="*/ 222 w 224"/>
              <a:gd name="T21" fmla="*/ 8 h 144"/>
              <a:gd name="T22" fmla="*/ 183 w 224"/>
              <a:gd name="T23" fmla="*/ 65 h 144"/>
              <a:gd name="T24" fmla="*/ 150 w 224"/>
              <a:gd name="T25" fmla="*/ 97 h 144"/>
              <a:gd name="T26" fmla="*/ 117 w 224"/>
              <a:gd name="T27" fmla="*/ 65 h 144"/>
              <a:gd name="T28" fmla="*/ 112 w 224"/>
              <a:gd name="T29" fmla="*/ 70 h 144"/>
              <a:gd name="T30" fmla="*/ 144 w 224"/>
              <a:gd name="T31" fmla="*/ 103 h 144"/>
              <a:gd name="T32" fmla="*/ 112 w 224"/>
              <a:gd name="T33" fmla="*/ 135 h 144"/>
              <a:gd name="T34" fmla="*/ 117 w 224"/>
              <a:gd name="T35" fmla="*/ 140 h 144"/>
              <a:gd name="T36" fmla="*/ 150 w 224"/>
              <a:gd name="T37" fmla="*/ 108 h 144"/>
              <a:gd name="T38" fmla="*/ 183 w 224"/>
              <a:gd name="T39" fmla="*/ 140 h 144"/>
              <a:gd name="T40" fmla="*/ 189 w 224"/>
              <a:gd name="T41" fmla="*/ 135 h 144"/>
              <a:gd name="T42" fmla="*/ 156 w 224"/>
              <a:gd name="T43" fmla="*/ 103 h 144"/>
              <a:gd name="T44" fmla="*/ 189 w 224"/>
              <a:gd name="T45" fmla="*/ 70 h 144"/>
              <a:gd name="T46" fmla="*/ 183 w 224"/>
              <a:gd name="T47" fmla="*/ 65 h 144"/>
              <a:gd name="T48" fmla="*/ 211 w 224"/>
              <a:gd name="T49" fmla="*/ 57 h 144"/>
              <a:gd name="T50" fmla="*/ 219 w 224"/>
              <a:gd name="T51" fmla="*/ 50 h 144"/>
              <a:gd name="T52" fmla="*/ 224 w 224"/>
              <a:gd name="T53" fmla="*/ 39 h 144"/>
              <a:gd name="T54" fmla="*/ 220 w 224"/>
              <a:gd name="T55" fmla="*/ 31 h 144"/>
              <a:gd name="T56" fmla="*/ 212 w 224"/>
              <a:gd name="T57" fmla="*/ 29 h 144"/>
              <a:gd name="T58" fmla="*/ 204 w 224"/>
              <a:gd name="T59" fmla="*/ 30 h 144"/>
              <a:gd name="T60" fmla="*/ 200 w 224"/>
              <a:gd name="T61" fmla="*/ 33 h 144"/>
              <a:gd name="T62" fmla="*/ 204 w 224"/>
              <a:gd name="T63" fmla="*/ 38 h 144"/>
              <a:gd name="T64" fmla="*/ 211 w 224"/>
              <a:gd name="T65" fmla="*/ 35 h 144"/>
              <a:gd name="T66" fmla="*/ 217 w 224"/>
              <a:gd name="T67" fmla="*/ 38 h 144"/>
              <a:gd name="T68" fmla="*/ 217 w 224"/>
              <a:gd name="T69" fmla="*/ 42 h 144"/>
              <a:gd name="T70" fmla="*/ 209 w 224"/>
              <a:gd name="T71" fmla="*/ 51 h 144"/>
              <a:gd name="T72" fmla="*/ 200 w 224"/>
              <a:gd name="T73" fmla="*/ 57 h 144"/>
              <a:gd name="T74" fmla="*/ 200 w 224"/>
              <a:gd name="T75" fmla="*/ 64 h 144"/>
              <a:gd name="T76" fmla="*/ 224 w 224"/>
              <a:gd name="T77" fmla="*/ 64 h 144"/>
              <a:gd name="T78" fmla="*/ 224 w 224"/>
              <a:gd name="T79" fmla="*/ 57 h 144"/>
              <a:gd name="T80" fmla="*/ 211 w 224"/>
              <a:gd name="T8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4" h="144">
                <a:moveTo>
                  <a:pt x="222" y="8"/>
                </a:moveTo>
                <a:cubicBezTo>
                  <a:pt x="222" y="0"/>
                  <a:pt x="222" y="0"/>
                  <a:pt x="222" y="0"/>
                </a:cubicBezTo>
                <a:cubicBezTo>
                  <a:pt x="118" y="0"/>
                  <a:pt x="118" y="0"/>
                  <a:pt x="118" y="0"/>
                </a:cubicBezTo>
                <a:cubicBezTo>
                  <a:pt x="68" y="126"/>
                  <a:pt x="68" y="126"/>
                  <a:pt x="68" y="126"/>
                </a:cubicBezTo>
                <a:cubicBezTo>
                  <a:pt x="23" y="52"/>
                  <a:pt x="23" y="52"/>
                  <a:pt x="23" y="52"/>
                </a:cubicBezTo>
                <a:cubicBezTo>
                  <a:pt x="0" y="52"/>
                  <a:pt x="0" y="52"/>
                  <a:pt x="0" y="52"/>
                </a:cubicBezTo>
                <a:cubicBezTo>
                  <a:pt x="0" y="60"/>
                  <a:pt x="0" y="60"/>
                  <a:pt x="0" y="60"/>
                </a:cubicBezTo>
                <a:cubicBezTo>
                  <a:pt x="18" y="60"/>
                  <a:pt x="18" y="60"/>
                  <a:pt x="18" y="60"/>
                </a:cubicBezTo>
                <a:cubicBezTo>
                  <a:pt x="69" y="144"/>
                  <a:pt x="69" y="144"/>
                  <a:pt x="69" y="144"/>
                </a:cubicBezTo>
                <a:cubicBezTo>
                  <a:pt x="124" y="8"/>
                  <a:pt x="124" y="8"/>
                  <a:pt x="124" y="8"/>
                </a:cubicBezTo>
                <a:lnTo>
                  <a:pt x="222" y="8"/>
                </a:lnTo>
                <a:close/>
                <a:moveTo>
                  <a:pt x="183" y="65"/>
                </a:moveTo>
                <a:cubicBezTo>
                  <a:pt x="150" y="97"/>
                  <a:pt x="150" y="97"/>
                  <a:pt x="150" y="97"/>
                </a:cubicBezTo>
                <a:cubicBezTo>
                  <a:pt x="117" y="65"/>
                  <a:pt x="117" y="65"/>
                  <a:pt x="117" y="65"/>
                </a:cubicBezTo>
                <a:cubicBezTo>
                  <a:pt x="112" y="70"/>
                  <a:pt x="112" y="70"/>
                  <a:pt x="112" y="70"/>
                </a:cubicBezTo>
                <a:cubicBezTo>
                  <a:pt x="144" y="103"/>
                  <a:pt x="144" y="103"/>
                  <a:pt x="144" y="103"/>
                </a:cubicBezTo>
                <a:cubicBezTo>
                  <a:pt x="112" y="135"/>
                  <a:pt x="112" y="135"/>
                  <a:pt x="112" y="135"/>
                </a:cubicBezTo>
                <a:cubicBezTo>
                  <a:pt x="117" y="140"/>
                  <a:pt x="117" y="140"/>
                  <a:pt x="117" y="140"/>
                </a:cubicBezTo>
                <a:cubicBezTo>
                  <a:pt x="150" y="108"/>
                  <a:pt x="150" y="108"/>
                  <a:pt x="150" y="108"/>
                </a:cubicBezTo>
                <a:cubicBezTo>
                  <a:pt x="183" y="140"/>
                  <a:pt x="183" y="140"/>
                  <a:pt x="183" y="140"/>
                </a:cubicBezTo>
                <a:cubicBezTo>
                  <a:pt x="189" y="135"/>
                  <a:pt x="189" y="135"/>
                  <a:pt x="189" y="135"/>
                </a:cubicBezTo>
                <a:cubicBezTo>
                  <a:pt x="156" y="103"/>
                  <a:pt x="156" y="103"/>
                  <a:pt x="156" y="103"/>
                </a:cubicBezTo>
                <a:cubicBezTo>
                  <a:pt x="189" y="70"/>
                  <a:pt x="189" y="70"/>
                  <a:pt x="189" y="70"/>
                </a:cubicBezTo>
                <a:lnTo>
                  <a:pt x="183" y="65"/>
                </a:lnTo>
                <a:close/>
                <a:moveTo>
                  <a:pt x="211" y="57"/>
                </a:moveTo>
                <a:cubicBezTo>
                  <a:pt x="213" y="56"/>
                  <a:pt x="216" y="53"/>
                  <a:pt x="219" y="50"/>
                </a:cubicBezTo>
                <a:cubicBezTo>
                  <a:pt x="222" y="47"/>
                  <a:pt x="224" y="43"/>
                  <a:pt x="224" y="39"/>
                </a:cubicBezTo>
                <a:cubicBezTo>
                  <a:pt x="224" y="35"/>
                  <a:pt x="223" y="33"/>
                  <a:pt x="220" y="31"/>
                </a:cubicBezTo>
                <a:cubicBezTo>
                  <a:pt x="218" y="29"/>
                  <a:pt x="215" y="29"/>
                  <a:pt x="212" y="29"/>
                </a:cubicBezTo>
                <a:cubicBezTo>
                  <a:pt x="208" y="29"/>
                  <a:pt x="206" y="29"/>
                  <a:pt x="204" y="30"/>
                </a:cubicBezTo>
                <a:cubicBezTo>
                  <a:pt x="203" y="31"/>
                  <a:pt x="201" y="32"/>
                  <a:pt x="200" y="33"/>
                </a:cubicBezTo>
                <a:cubicBezTo>
                  <a:pt x="204" y="38"/>
                  <a:pt x="204" y="38"/>
                  <a:pt x="204" y="38"/>
                </a:cubicBezTo>
                <a:cubicBezTo>
                  <a:pt x="206" y="36"/>
                  <a:pt x="208" y="35"/>
                  <a:pt x="211" y="35"/>
                </a:cubicBezTo>
                <a:cubicBezTo>
                  <a:pt x="214" y="35"/>
                  <a:pt x="216" y="36"/>
                  <a:pt x="217" y="38"/>
                </a:cubicBezTo>
                <a:cubicBezTo>
                  <a:pt x="218" y="39"/>
                  <a:pt x="218" y="41"/>
                  <a:pt x="217" y="42"/>
                </a:cubicBezTo>
                <a:cubicBezTo>
                  <a:pt x="216" y="44"/>
                  <a:pt x="214" y="47"/>
                  <a:pt x="209" y="51"/>
                </a:cubicBezTo>
                <a:cubicBezTo>
                  <a:pt x="205" y="55"/>
                  <a:pt x="202" y="57"/>
                  <a:pt x="200" y="57"/>
                </a:cubicBezTo>
                <a:cubicBezTo>
                  <a:pt x="200" y="64"/>
                  <a:pt x="200" y="64"/>
                  <a:pt x="200" y="64"/>
                </a:cubicBezTo>
                <a:cubicBezTo>
                  <a:pt x="224" y="64"/>
                  <a:pt x="224" y="64"/>
                  <a:pt x="224" y="64"/>
                </a:cubicBezTo>
                <a:cubicBezTo>
                  <a:pt x="224" y="57"/>
                  <a:pt x="224" y="57"/>
                  <a:pt x="224" y="57"/>
                </a:cubicBezTo>
                <a:lnTo>
                  <a:pt x="211" y="57"/>
                </a:lnTo>
                <a:close/>
              </a:path>
            </a:pathLst>
          </a:custGeom>
          <a:solidFill>
            <a:schemeClr val="accent6">
              <a:lumMod val="40000"/>
              <a:lumOff val="6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25">
            <a:extLst>
              <a:ext uri="{FF2B5EF4-FFF2-40B4-BE49-F238E27FC236}">
                <a16:creationId xmlns:a16="http://schemas.microsoft.com/office/drawing/2014/main" id="{0E84B8D5-E301-4360-9C0F-E27E3C5D50DB}"/>
              </a:ext>
            </a:extLst>
          </p:cNvPr>
          <p:cNvSpPr>
            <a:spLocks noEditPoints="1"/>
          </p:cNvSpPr>
          <p:nvPr/>
        </p:nvSpPr>
        <p:spPr bwMode="auto">
          <a:xfrm rot="887402">
            <a:off x="725207" y="2483837"/>
            <a:ext cx="256562" cy="433843"/>
          </a:xfrm>
          <a:custGeom>
            <a:avLst/>
            <a:gdLst>
              <a:gd name="T0" fmla="*/ 0 w 128"/>
              <a:gd name="T1" fmla="*/ 16 h 216"/>
              <a:gd name="T2" fmla="*/ 56 w 128"/>
              <a:gd name="T3" fmla="*/ 103 h 216"/>
              <a:gd name="T4" fmla="*/ 56 w 128"/>
              <a:gd name="T5" fmla="*/ 112 h 216"/>
              <a:gd name="T6" fmla="*/ 64 w 128"/>
              <a:gd name="T7" fmla="*/ 112 h 216"/>
              <a:gd name="T8" fmla="*/ 72 w 128"/>
              <a:gd name="T9" fmla="*/ 112 h 216"/>
              <a:gd name="T10" fmla="*/ 72 w 128"/>
              <a:gd name="T11" fmla="*/ 103 h 216"/>
              <a:gd name="T12" fmla="*/ 128 w 128"/>
              <a:gd name="T13" fmla="*/ 16 h 216"/>
              <a:gd name="T14" fmla="*/ 128 w 128"/>
              <a:gd name="T15" fmla="*/ 12 h 216"/>
              <a:gd name="T16" fmla="*/ 0 w 128"/>
              <a:gd name="T17" fmla="*/ 12 h 216"/>
              <a:gd name="T18" fmla="*/ 0 w 128"/>
              <a:gd name="T19" fmla="*/ 16 h 216"/>
              <a:gd name="T20" fmla="*/ 64 w 128"/>
              <a:gd name="T21" fmla="*/ 96 h 216"/>
              <a:gd name="T22" fmla="*/ 20 w 128"/>
              <a:gd name="T23" fmla="*/ 68 h 216"/>
              <a:gd name="T24" fmla="*/ 108 w 128"/>
              <a:gd name="T25" fmla="*/ 68 h 216"/>
              <a:gd name="T26" fmla="*/ 64 w 128"/>
              <a:gd name="T27" fmla="*/ 96 h 216"/>
              <a:gd name="T28" fmla="*/ 120 w 128"/>
              <a:gd name="T29" fmla="*/ 20 h 216"/>
              <a:gd name="T30" fmla="*/ 112 w 128"/>
              <a:gd name="T31" fmla="*/ 60 h 216"/>
              <a:gd name="T32" fmla="*/ 16 w 128"/>
              <a:gd name="T33" fmla="*/ 60 h 216"/>
              <a:gd name="T34" fmla="*/ 16 w 128"/>
              <a:gd name="T35" fmla="*/ 60 h 216"/>
              <a:gd name="T36" fmla="*/ 8 w 128"/>
              <a:gd name="T37" fmla="*/ 20 h 216"/>
              <a:gd name="T38" fmla="*/ 120 w 128"/>
              <a:gd name="T39" fmla="*/ 20 h 216"/>
              <a:gd name="T40" fmla="*/ 0 w 128"/>
              <a:gd name="T41" fmla="*/ 200 h 216"/>
              <a:gd name="T42" fmla="*/ 0 w 128"/>
              <a:gd name="T43" fmla="*/ 204 h 216"/>
              <a:gd name="T44" fmla="*/ 128 w 128"/>
              <a:gd name="T45" fmla="*/ 204 h 216"/>
              <a:gd name="T46" fmla="*/ 128 w 128"/>
              <a:gd name="T47" fmla="*/ 200 h 216"/>
              <a:gd name="T48" fmla="*/ 64 w 128"/>
              <a:gd name="T49" fmla="*/ 112 h 216"/>
              <a:gd name="T50" fmla="*/ 0 w 128"/>
              <a:gd name="T51" fmla="*/ 200 h 216"/>
              <a:gd name="T52" fmla="*/ 68 w 128"/>
              <a:gd name="T53" fmla="*/ 120 h 216"/>
              <a:gd name="T54" fmla="*/ 118 w 128"/>
              <a:gd name="T55" fmla="*/ 177 h 216"/>
              <a:gd name="T56" fmla="*/ 68 w 128"/>
              <a:gd name="T57" fmla="*/ 148 h 216"/>
              <a:gd name="T58" fmla="*/ 68 w 128"/>
              <a:gd name="T59" fmla="*/ 120 h 216"/>
              <a:gd name="T60" fmla="*/ 117 w 128"/>
              <a:gd name="T61" fmla="*/ 187 h 216"/>
              <a:gd name="T62" fmla="*/ 119 w 128"/>
              <a:gd name="T63" fmla="*/ 185 h 216"/>
              <a:gd name="T64" fmla="*/ 120 w 128"/>
              <a:gd name="T65" fmla="*/ 196 h 216"/>
              <a:gd name="T66" fmla="*/ 8 w 128"/>
              <a:gd name="T67" fmla="*/ 196 h 216"/>
              <a:gd name="T68" fmla="*/ 9 w 128"/>
              <a:gd name="T69" fmla="*/ 185 h 216"/>
              <a:gd name="T70" fmla="*/ 11 w 128"/>
              <a:gd name="T71" fmla="*/ 187 h 216"/>
              <a:gd name="T72" fmla="*/ 64 w 128"/>
              <a:gd name="T73" fmla="*/ 156 h 216"/>
              <a:gd name="T74" fmla="*/ 117 w 128"/>
              <a:gd name="T75" fmla="*/ 187 h 216"/>
              <a:gd name="T76" fmla="*/ 60 w 128"/>
              <a:gd name="T77" fmla="*/ 120 h 216"/>
              <a:gd name="T78" fmla="*/ 60 w 128"/>
              <a:gd name="T79" fmla="*/ 148 h 216"/>
              <a:gd name="T80" fmla="*/ 10 w 128"/>
              <a:gd name="T81" fmla="*/ 177 h 216"/>
              <a:gd name="T82" fmla="*/ 60 w 128"/>
              <a:gd name="T83" fmla="*/ 120 h 216"/>
              <a:gd name="T84" fmla="*/ 0 w 128"/>
              <a:gd name="T85" fmla="*/ 0 h 216"/>
              <a:gd name="T86" fmla="*/ 0 w 128"/>
              <a:gd name="T87" fmla="*/ 8 h 216"/>
              <a:gd name="T88" fmla="*/ 128 w 128"/>
              <a:gd name="T89" fmla="*/ 8 h 216"/>
              <a:gd name="T90" fmla="*/ 128 w 128"/>
              <a:gd name="T91" fmla="*/ 0 h 216"/>
              <a:gd name="T92" fmla="*/ 0 w 128"/>
              <a:gd name="T93" fmla="*/ 0 h 216"/>
              <a:gd name="T94" fmla="*/ 0 w 128"/>
              <a:gd name="T95" fmla="*/ 216 h 216"/>
              <a:gd name="T96" fmla="*/ 128 w 128"/>
              <a:gd name="T97" fmla="*/ 216 h 216"/>
              <a:gd name="T98" fmla="*/ 128 w 128"/>
              <a:gd name="T99" fmla="*/ 208 h 216"/>
              <a:gd name="T100" fmla="*/ 0 w 128"/>
              <a:gd name="T101" fmla="*/ 208 h 216"/>
              <a:gd name="T102" fmla="*/ 0 w 128"/>
              <a:gd name="T103"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 h="216">
                <a:moveTo>
                  <a:pt x="0" y="16"/>
                </a:moveTo>
                <a:cubicBezTo>
                  <a:pt x="0" y="67"/>
                  <a:pt x="25" y="99"/>
                  <a:pt x="56" y="103"/>
                </a:cubicBezTo>
                <a:cubicBezTo>
                  <a:pt x="56" y="112"/>
                  <a:pt x="56" y="112"/>
                  <a:pt x="56" y="112"/>
                </a:cubicBezTo>
                <a:cubicBezTo>
                  <a:pt x="64" y="112"/>
                  <a:pt x="64" y="112"/>
                  <a:pt x="64" y="112"/>
                </a:cubicBezTo>
                <a:cubicBezTo>
                  <a:pt x="72" y="112"/>
                  <a:pt x="72" y="112"/>
                  <a:pt x="72" y="112"/>
                </a:cubicBezTo>
                <a:cubicBezTo>
                  <a:pt x="72" y="103"/>
                  <a:pt x="72" y="103"/>
                  <a:pt x="72" y="103"/>
                </a:cubicBezTo>
                <a:cubicBezTo>
                  <a:pt x="104" y="99"/>
                  <a:pt x="128" y="67"/>
                  <a:pt x="128" y="16"/>
                </a:cubicBezTo>
                <a:cubicBezTo>
                  <a:pt x="128" y="12"/>
                  <a:pt x="128" y="12"/>
                  <a:pt x="128" y="12"/>
                </a:cubicBezTo>
                <a:cubicBezTo>
                  <a:pt x="0" y="12"/>
                  <a:pt x="0" y="12"/>
                  <a:pt x="0" y="12"/>
                </a:cubicBezTo>
                <a:lnTo>
                  <a:pt x="0" y="16"/>
                </a:lnTo>
                <a:close/>
                <a:moveTo>
                  <a:pt x="64" y="96"/>
                </a:moveTo>
                <a:cubicBezTo>
                  <a:pt x="46" y="96"/>
                  <a:pt x="30" y="86"/>
                  <a:pt x="20" y="68"/>
                </a:cubicBezTo>
                <a:cubicBezTo>
                  <a:pt x="108" y="68"/>
                  <a:pt x="108" y="68"/>
                  <a:pt x="108" y="68"/>
                </a:cubicBezTo>
                <a:cubicBezTo>
                  <a:pt x="98" y="86"/>
                  <a:pt x="82" y="96"/>
                  <a:pt x="64" y="96"/>
                </a:cubicBezTo>
                <a:close/>
                <a:moveTo>
                  <a:pt x="120" y="20"/>
                </a:moveTo>
                <a:cubicBezTo>
                  <a:pt x="120" y="36"/>
                  <a:pt x="117" y="49"/>
                  <a:pt x="112" y="60"/>
                </a:cubicBezTo>
                <a:cubicBezTo>
                  <a:pt x="16" y="60"/>
                  <a:pt x="16" y="60"/>
                  <a:pt x="16" y="60"/>
                </a:cubicBezTo>
                <a:cubicBezTo>
                  <a:pt x="16" y="60"/>
                  <a:pt x="16" y="60"/>
                  <a:pt x="16" y="60"/>
                </a:cubicBezTo>
                <a:cubicBezTo>
                  <a:pt x="11" y="49"/>
                  <a:pt x="8" y="36"/>
                  <a:pt x="8" y="20"/>
                </a:cubicBezTo>
                <a:lnTo>
                  <a:pt x="120" y="20"/>
                </a:lnTo>
                <a:close/>
                <a:moveTo>
                  <a:pt x="0" y="200"/>
                </a:moveTo>
                <a:cubicBezTo>
                  <a:pt x="0" y="204"/>
                  <a:pt x="0" y="204"/>
                  <a:pt x="0" y="204"/>
                </a:cubicBezTo>
                <a:cubicBezTo>
                  <a:pt x="128" y="204"/>
                  <a:pt x="128" y="204"/>
                  <a:pt x="128" y="204"/>
                </a:cubicBezTo>
                <a:cubicBezTo>
                  <a:pt x="128" y="200"/>
                  <a:pt x="128" y="200"/>
                  <a:pt x="128" y="200"/>
                </a:cubicBezTo>
                <a:cubicBezTo>
                  <a:pt x="128" y="145"/>
                  <a:pt x="99" y="112"/>
                  <a:pt x="64" y="112"/>
                </a:cubicBezTo>
                <a:cubicBezTo>
                  <a:pt x="29" y="112"/>
                  <a:pt x="0" y="145"/>
                  <a:pt x="0" y="200"/>
                </a:cubicBezTo>
                <a:close/>
                <a:moveTo>
                  <a:pt x="68" y="120"/>
                </a:moveTo>
                <a:cubicBezTo>
                  <a:pt x="92" y="122"/>
                  <a:pt x="112" y="142"/>
                  <a:pt x="118" y="177"/>
                </a:cubicBezTo>
                <a:cubicBezTo>
                  <a:pt x="109" y="168"/>
                  <a:pt x="87" y="151"/>
                  <a:pt x="68" y="148"/>
                </a:cubicBezTo>
                <a:lnTo>
                  <a:pt x="68" y="120"/>
                </a:lnTo>
                <a:close/>
                <a:moveTo>
                  <a:pt x="117" y="187"/>
                </a:moveTo>
                <a:cubicBezTo>
                  <a:pt x="119" y="185"/>
                  <a:pt x="119" y="185"/>
                  <a:pt x="119" y="185"/>
                </a:cubicBezTo>
                <a:cubicBezTo>
                  <a:pt x="120" y="188"/>
                  <a:pt x="120" y="192"/>
                  <a:pt x="120" y="196"/>
                </a:cubicBezTo>
                <a:cubicBezTo>
                  <a:pt x="8" y="196"/>
                  <a:pt x="8" y="196"/>
                  <a:pt x="8" y="196"/>
                </a:cubicBezTo>
                <a:cubicBezTo>
                  <a:pt x="8" y="192"/>
                  <a:pt x="8" y="188"/>
                  <a:pt x="9" y="185"/>
                </a:cubicBezTo>
                <a:cubicBezTo>
                  <a:pt x="11" y="187"/>
                  <a:pt x="11" y="187"/>
                  <a:pt x="11" y="187"/>
                </a:cubicBezTo>
                <a:cubicBezTo>
                  <a:pt x="11" y="187"/>
                  <a:pt x="42" y="156"/>
                  <a:pt x="64" y="156"/>
                </a:cubicBezTo>
                <a:cubicBezTo>
                  <a:pt x="86" y="156"/>
                  <a:pt x="117" y="187"/>
                  <a:pt x="117" y="187"/>
                </a:cubicBezTo>
                <a:close/>
                <a:moveTo>
                  <a:pt x="60" y="120"/>
                </a:moveTo>
                <a:cubicBezTo>
                  <a:pt x="60" y="148"/>
                  <a:pt x="60" y="148"/>
                  <a:pt x="60" y="148"/>
                </a:cubicBezTo>
                <a:cubicBezTo>
                  <a:pt x="41" y="151"/>
                  <a:pt x="19" y="168"/>
                  <a:pt x="10" y="177"/>
                </a:cubicBezTo>
                <a:cubicBezTo>
                  <a:pt x="16" y="142"/>
                  <a:pt x="36" y="122"/>
                  <a:pt x="60" y="120"/>
                </a:cubicBezTo>
                <a:close/>
                <a:moveTo>
                  <a:pt x="0" y="0"/>
                </a:moveTo>
                <a:cubicBezTo>
                  <a:pt x="0" y="8"/>
                  <a:pt x="0" y="8"/>
                  <a:pt x="0" y="8"/>
                </a:cubicBezTo>
                <a:cubicBezTo>
                  <a:pt x="128" y="8"/>
                  <a:pt x="128" y="8"/>
                  <a:pt x="128" y="8"/>
                </a:cubicBezTo>
                <a:cubicBezTo>
                  <a:pt x="128" y="0"/>
                  <a:pt x="128" y="0"/>
                  <a:pt x="128" y="0"/>
                </a:cubicBezTo>
                <a:lnTo>
                  <a:pt x="0" y="0"/>
                </a:lnTo>
                <a:close/>
                <a:moveTo>
                  <a:pt x="0" y="216"/>
                </a:moveTo>
                <a:cubicBezTo>
                  <a:pt x="128" y="216"/>
                  <a:pt x="128" y="216"/>
                  <a:pt x="128" y="216"/>
                </a:cubicBezTo>
                <a:cubicBezTo>
                  <a:pt x="128" y="208"/>
                  <a:pt x="128" y="208"/>
                  <a:pt x="128" y="208"/>
                </a:cubicBezTo>
                <a:cubicBezTo>
                  <a:pt x="0" y="208"/>
                  <a:pt x="0" y="208"/>
                  <a:pt x="0" y="208"/>
                </a:cubicBezTo>
                <a:lnTo>
                  <a:pt x="0" y="216"/>
                </a:lnTo>
                <a:close/>
              </a:path>
            </a:pathLst>
          </a:custGeom>
          <a:solidFill>
            <a:schemeClr val="accent4">
              <a:lumMod val="40000"/>
              <a:lumOff val="6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5">
            <a:extLst>
              <a:ext uri="{FF2B5EF4-FFF2-40B4-BE49-F238E27FC236}">
                <a16:creationId xmlns:a16="http://schemas.microsoft.com/office/drawing/2014/main" id="{B5DBD258-426F-430B-AB7B-8DC5803F7807}"/>
              </a:ext>
            </a:extLst>
          </p:cNvPr>
          <p:cNvSpPr>
            <a:spLocks noEditPoints="1"/>
          </p:cNvSpPr>
          <p:nvPr/>
        </p:nvSpPr>
        <p:spPr bwMode="auto">
          <a:xfrm rot="1294170">
            <a:off x="9950352" y="5362848"/>
            <a:ext cx="434801" cy="434801"/>
          </a:xfrm>
          <a:custGeom>
            <a:avLst/>
            <a:gdLst>
              <a:gd name="T0" fmla="*/ 220 w 220"/>
              <a:gd name="T1" fmla="*/ 110 h 220"/>
              <a:gd name="T2" fmla="*/ 193 w 220"/>
              <a:gd name="T3" fmla="*/ 64 h 220"/>
              <a:gd name="T4" fmla="*/ 176 w 220"/>
              <a:gd name="T5" fmla="*/ 58 h 220"/>
              <a:gd name="T6" fmla="*/ 171 w 220"/>
              <a:gd name="T7" fmla="*/ 53 h 220"/>
              <a:gd name="T8" fmla="*/ 203 w 220"/>
              <a:gd name="T9" fmla="*/ 68 h 220"/>
              <a:gd name="T10" fmla="*/ 141 w 220"/>
              <a:gd name="T11" fmla="*/ 13 h 220"/>
              <a:gd name="T12" fmla="*/ 118 w 220"/>
              <a:gd name="T13" fmla="*/ 38 h 220"/>
              <a:gd name="T14" fmla="*/ 110 w 220"/>
              <a:gd name="T15" fmla="*/ 8 h 220"/>
              <a:gd name="T16" fmla="*/ 65 w 220"/>
              <a:gd name="T17" fmla="*/ 28 h 220"/>
              <a:gd name="T18" fmla="*/ 55 w 220"/>
              <a:gd name="T19" fmla="*/ 50 h 220"/>
              <a:gd name="T20" fmla="*/ 47 w 220"/>
              <a:gd name="T21" fmla="*/ 30 h 220"/>
              <a:gd name="T22" fmla="*/ 67 w 220"/>
              <a:gd name="T23" fmla="*/ 18 h 220"/>
              <a:gd name="T24" fmla="*/ 51 w 220"/>
              <a:gd name="T25" fmla="*/ 57 h 220"/>
              <a:gd name="T26" fmla="*/ 76 w 220"/>
              <a:gd name="T27" fmla="*/ 42 h 220"/>
              <a:gd name="T28" fmla="*/ 80 w 220"/>
              <a:gd name="T29" fmla="*/ 24 h 220"/>
              <a:gd name="T30" fmla="*/ 97 w 220"/>
              <a:gd name="T31" fmla="*/ 51 h 220"/>
              <a:gd name="T32" fmla="*/ 81 w 220"/>
              <a:gd name="T33" fmla="*/ 69 h 220"/>
              <a:gd name="T34" fmla="*/ 59 w 220"/>
              <a:gd name="T35" fmla="*/ 95 h 220"/>
              <a:gd name="T36" fmla="*/ 63 w 220"/>
              <a:gd name="T37" fmla="*/ 117 h 220"/>
              <a:gd name="T38" fmla="*/ 120 w 220"/>
              <a:gd name="T39" fmla="*/ 155 h 220"/>
              <a:gd name="T40" fmla="*/ 118 w 220"/>
              <a:gd name="T41" fmla="*/ 180 h 220"/>
              <a:gd name="T42" fmla="*/ 81 w 220"/>
              <a:gd name="T43" fmla="*/ 208 h 220"/>
              <a:gd name="T44" fmla="*/ 62 w 220"/>
              <a:gd name="T45" fmla="*/ 159 h 220"/>
              <a:gd name="T46" fmla="*/ 53 w 220"/>
              <a:gd name="T47" fmla="*/ 120 h 220"/>
              <a:gd name="T48" fmla="*/ 19 w 220"/>
              <a:gd name="T49" fmla="*/ 65 h 220"/>
              <a:gd name="T50" fmla="*/ 10 w 220"/>
              <a:gd name="T51" fmla="*/ 91 h 220"/>
              <a:gd name="T52" fmla="*/ 61 w 220"/>
              <a:gd name="T53" fmla="*/ 133 h 220"/>
              <a:gd name="T54" fmla="*/ 67 w 220"/>
              <a:gd name="T55" fmla="*/ 178 h 220"/>
              <a:gd name="T56" fmla="*/ 8 w 220"/>
              <a:gd name="T57" fmla="*/ 110 h 220"/>
              <a:gd name="T58" fmla="*/ 101 w 220"/>
              <a:gd name="T59" fmla="*/ 204 h 220"/>
              <a:gd name="T60" fmla="*/ 130 w 220"/>
              <a:gd name="T61" fmla="*/ 166 h 220"/>
              <a:gd name="T62" fmla="*/ 82 w 220"/>
              <a:gd name="T63" fmla="*/ 125 h 220"/>
              <a:gd name="T64" fmla="*/ 57 w 220"/>
              <a:gd name="T65" fmla="*/ 108 h 220"/>
              <a:gd name="T66" fmla="*/ 70 w 220"/>
              <a:gd name="T67" fmla="*/ 96 h 220"/>
              <a:gd name="T68" fmla="*/ 90 w 220"/>
              <a:gd name="T69" fmla="*/ 70 h 220"/>
              <a:gd name="T70" fmla="*/ 101 w 220"/>
              <a:gd name="T71" fmla="*/ 38 h 220"/>
              <a:gd name="T72" fmla="*/ 82 w 220"/>
              <a:gd name="T73" fmla="*/ 12 h 220"/>
              <a:gd name="T74" fmla="*/ 118 w 220"/>
              <a:gd name="T75" fmla="*/ 46 h 220"/>
              <a:gd name="T76" fmla="*/ 175 w 220"/>
              <a:gd name="T77" fmla="*/ 31 h 220"/>
              <a:gd name="T78" fmla="*/ 156 w 220"/>
              <a:gd name="T79" fmla="*/ 61 h 220"/>
              <a:gd name="T80" fmla="*/ 180 w 220"/>
              <a:gd name="T81" fmla="*/ 65 h 220"/>
              <a:gd name="T82" fmla="*/ 198 w 220"/>
              <a:gd name="T83" fmla="*/ 75 h 220"/>
              <a:gd name="T84" fmla="*/ 206 w 220"/>
              <a:gd name="T85" fmla="*/ 84 h 220"/>
              <a:gd name="T86" fmla="*/ 168 w 220"/>
              <a:gd name="T87" fmla="*/ 81 h 220"/>
              <a:gd name="T88" fmla="*/ 179 w 220"/>
              <a:gd name="T89" fmla="*/ 127 h 220"/>
              <a:gd name="T90" fmla="*/ 184 w 220"/>
              <a:gd name="T91" fmla="*/ 180 h 220"/>
              <a:gd name="T92" fmla="*/ 189 w 220"/>
              <a:gd name="T93" fmla="*/ 123 h 220"/>
              <a:gd name="T94" fmla="*/ 163 w 220"/>
              <a:gd name="T95" fmla="*/ 99 h 220"/>
              <a:gd name="T96" fmla="*/ 211 w 220"/>
              <a:gd name="T97" fmla="*/ 9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203" y="68"/>
                </a:moveTo>
                <a:cubicBezTo>
                  <a:pt x="202" y="68"/>
                  <a:pt x="202" y="68"/>
                  <a:pt x="202" y="68"/>
                </a:cubicBezTo>
                <a:cubicBezTo>
                  <a:pt x="201" y="67"/>
                  <a:pt x="197" y="64"/>
                  <a:pt x="193" y="64"/>
                </a:cubicBezTo>
                <a:cubicBezTo>
                  <a:pt x="193" y="64"/>
                  <a:pt x="193" y="64"/>
                  <a:pt x="192" y="64"/>
                </a:cubicBezTo>
                <a:cubicBezTo>
                  <a:pt x="191" y="63"/>
                  <a:pt x="190" y="61"/>
                  <a:pt x="188" y="61"/>
                </a:cubicBezTo>
                <a:cubicBezTo>
                  <a:pt x="187" y="57"/>
                  <a:pt x="183" y="57"/>
                  <a:pt x="182" y="57"/>
                </a:cubicBezTo>
                <a:cubicBezTo>
                  <a:pt x="179" y="57"/>
                  <a:pt x="179" y="57"/>
                  <a:pt x="176" y="58"/>
                </a:cubicBezTo>
                <a:cubicBezTo>
                  <a:pt x="175" y="59"/>
                  <a:pt x="171" y="61"/>
                  <a:pt x="164" y="64"/>
                </a:cubicBezTo>
                <a:cubicBezTo>
                  <a:pt x="166" y="61"/>
                  <a:pt x="167" y="59"/>
                  <a:pt x="167" y="57"/>
                </a:cubicBezTo>
                <a:cubicBezTo>
                  <a:pt x="171" y="57"/>
                  <a:pt x="171" y="57"/>
                  <a:pt x="171" y="57"/>
                </a:cubicBezTo>
                <a:cubicBezTo>
                  <a:pt x="171" y="53"/>
                  <a:pt x="171" y="53"/>
                  <a:pt x="171" y="53"/>
                </a:cubicBezTo>
                <a:cubicBezTo>
                  <a:pt x="171" y="48"/>
                  <a:pt x="172" y="42"/>
                  <a:pt x="173" y="41"/>
                </a:cubicBezTo>
                <a:cubicBezTo>
                  <a:pt x="175" y="39"/>
                  <a:pt x="180" y="38"/>
                  <a:pt x="182" y="38"/>
                </a:cubicBezTo>
                <a:cubicBezTo>
                  <a:pt x="182" y="38"/>
                  <a:pt x="182" y="38"/>
                  <a:pt x="182" y="38"/>
                </a:cubicBezTo>
                <a:cubicBezTo>
                  <a:pt x="191" y="46"/>
                  <a:pt x="198" y="57"/>
                  <a:pt x="203" y="68"/>
                </a:cubicBezTo>
                <a:close/>
                <a:moveTo>
                  <a:pt x="182" y="38"/>
                </a:moveTo>
                <a:cubicBezTo>
                  <a:pt x="182" y="38"/>
                  <a:pt x="182" y="38"/>
                  <a:pt x="182" y="38"/>
                </a:cubicBezTo>
                <a:cubicBezTo>
                  <a:pt x="182" y="38"/>
                  <a:pt x="182" y="38"/>
                  <a:pt x="182" y="38"/>
                </a:cubicBezTo>
                <a:close/>
                <a:moveTo>
                  <a:pt x="141" y="13"/>
                </a:moveTo>
                <a:cubicBezTo>
                  <a:pt x="137" y="17"/>
                  <a:pt x="137" y="17"/>
                  <a:pt x="137" y="17"/>
                </a:cubicBezTo>
                <a:cubicBezTo>
                  <a:pt x="136" y="18"/>
                  <a:pt x="136" y="18"/>
                  <a:pt x="136" y="18"/>
                </a:cubicBezTo>
                <a:cubicBezTo>
                  <a:pt x="136" y="21"/>
                  <a:pt x="133" y="31"/>
                  <a:pt x="133" y="37"/>
                </a:cubicBezTo>
                <a:cubicBezTo>
                  <a:pt x="131" y="37"/>
                  <a:pt x="127" y="38"/>
                  <a:pt x="118" y="38"/>
                </a:cubicBezTo>
                <a:cubicBezTo>
                  <a:pt x="117" y="38"/>
                  <a:pt x="115" y="35"/>
                  <a:pt x="113" y="32"/>
                </a:cubicBezTo>
                <a:cubicBezTo>
                  <a:pt x="111" y="30"/>
                  <a:pt x="108" y="27"/>
                  <a:pt x="105" y="24"/>
                </a:cubicBezTo>
                <a:cubicBezTo>
                  <a:pt x="102" y="20"/>
                  <a:pt x="101" y="13"/>
                  <a:pt x="102" y="8"/>
                </a:cubicBezTo>
                <a:cubicBezTo>
                  <a:pt x="105" y="8"/>
                  <a:pt x="107" y="8"/>
                  <a:pt x="110" y="8"/>
                </a:cubicBezTo>
                <a:cubicBezTo>
                  <a:pt x="121" y="8"/>
                  <a:pt x="131" y="10"/>
                  <a:pt x="141" y="13"/>
                </a:cubicBezTo>
                <a:close/>
                <a:moveTo>
                  <a:pt x="47" y="30"/>
                </a:moveTo>
                <a:cubicBezTo>
                  <a:pt x="51" y="27"/>
                  <a:pt x="55" y="24"/>
                  <a:pt x="60" y="21"/>
                </a:cubicBezTo>
                <a:cubicBezTo>
                  <a:pt x="65" y="28"/>
                  <a:pt x="65" y="28"/>
                  <a:pt x="65" y="28"/>
                </a:cubicBezTo>
                <a:cubicBezTo>
                  <a:pt x="66" y="34"/>
                  <a:pt x="68" y="40"/>
                  <a:pt x="68" y="42"/>
                </a:cubicBezTo>
                <a:cubicBezTo>
                  <a:pt x="68" y="46"/>
                  <a:pt x="68" y="48"/>
                  <a:pt x="68" y="49"/>
                </a:cubicBezTo>
                <a:cubicBezTo>
                  <a:pt x="66" y="49"/>
                  <a:pt x="65" y="50"/>
                  <a:pt x="64" y="50"/>
                </a:cubicBezTo>
                <a:cubicBezTo>
                  <a:pt x="61" y="51"/>
                  <a:pt x="59" y="52"/>
                  <a:pt x="55" y="50"/>
                </a:cubicBezTo>
                <a:cubicBezTo>
                  <a:pt x="54" y="49"/>
                  <a:pt x="54" y="49"/>
                  <a:pt x="54" y="49"/>
                </a:cubicBezTo>
                <a:cubicBezTo>
                  <a:pt x="54" y="48"/>
                  <a:pt x="55" y="46"/>
                  <a:pt x="56" y="45"/>
                </a:cubicBezTo>
                <a:cubicBezTo>
                  <a:pt x="59" y="42"/>
                  <a:pt x="59" y="42"/>
                  <a:pt x="59" y="42"/>
                </a:cubicBezTo>
                <a:lnTo>
                  <a:pt x="47" y="30"/>
                </a:lnTo>
                <a:close/>
                <a:moveTo>
                  <a:pt x="67" y="18"/>
                </a:moveTo>
                <a:cubicBezTo>
                  <a:pt x="67" y="17"/>
                  <a:pt x="68" y="17"/>
                  <a:pt x="68" y="17"/>
                </a:cubicBezTo>
                <a:cubicBezTo>
                  <a:pt x="68" y="19"/>
                  <a:pt x="68" y="19"/>
                  <a:pt x="68" y="19"/>
                </a:cubicBezTo>
                <a:lnTo>
                  <a:pt x="67" y="18"/>
                </a:lnTo>
                <a:close/>
                <a:moveTo>
                  <a:pt x="41" y="35"/>
                </a:moveTo>
                <a:cubicBezTo>
                  <a:pt x="48" y="42"/>
                  <a:pt x="48" y="42"/>
                  <a:pt x="48" y="42"/>
                </a:cubicBezTo>
                <a:cubicBezTo>
                  <a:pt x="47" y="44"/>
                  <a:pt x="46" y="47"/>
                  <a:pt x="46" y="50"/>
                </a:cubicBezTo>
                <a:cubicBezTo>
                  <a:pt x="46" y="52"/>
                  <a:pt x="48" y="55"/>
                  <a:pt x="51" y="57"/>
                </a:cubicBezTo>
                <a:cubicBezTo>
                  <a:pt x="55" y="58"/>
                  <a:pt x="57" y="59"/>
                  <a:pt x="60" y="59"/>
                </a:cubicBezTo>
                <a:cubicBezTo>
                  <a:pt x="62" y="59"/>
                  <a:pt x="64" y="58"/>
                  <a:pt x="66" y="58"/>
                </a:cubicBezTo>
                <a:cubicBezTo>
                  <a:pt x="67" y="57"/>
                  <a:pt x="68" y="57"/>
                  <a:pt x="68" y="57"/>
                </a:cubicBezTo>
                <a:cubicBezTo>
                  <a:pt x="76" y="57"/>
                  <a:pt x="76" y="46"/>
                  <a:pt x="76" y="42"/>
                </a:cubicBezTo>
                <a:cubicBezTo>
                  <a:pt x="76" y="38"/>
                  <a:pt x="73" y="27"/>
                  <a:pt x="72" y="25"/>
                </a:cubicBezTo>
                <a:cubicBezTo>
                  <a:pt x="69" y="20"/>
                  <a:pt x="69" y="20"/>
                  <a:pt x="69" y="20"/>
                </a:cubicBezTo>
                <a:cubicBezTo>
                  <a:pt x="78" y="20"/>
                  <a:pt x="78" y="20"/>
                  <a:pt x="78" y="20"/>
                </a:cubicBezTo>
                <a:cubicBezTo>
                  <a:pt x="80" y="24"/>
                  <a:pt x="80" y="24"/>
                  <a:pt x="80" y="24"/>
                </a:cubicBezTo>
                <a:cubicBezTo>
                  <a:pt x="80" y="37"/>
                  <a:pt x="80" y="37"/>
                  <a:pt x="80" y="37"/>
                </a:cubicBezTo>
                <a:cubicBezTo>
                  <a:pt x="82" y="38"/>
                  <a:pt x="82" y="38"/>
                  <a:pt x="82" y="38"/>
                </a:cubicBezTo>
                <a:cubicBezTo>
                  <a:pt x="82" y="38"/>
                  <a:pt x="90" y="42"/>
                  <a:pt x="97" y="45"/>
                </a:cubicBezTo>
                <a:cubicBezTo>
                  <a:pt x="98" y="46"/>
                  <a:pt x="99" y="46"/>
                  <a:pt x="97" y="51"/>
                </a:cubicBezTo>
                <a:cubicBezTo>
                  <a:pt x="96" y="53"/>
                  <a:pt x="95" y="55"/>
                  <a:pt x="95" y="57"/>
                </a:cubicBezTo>
                <a:cubicBezTo>
                  <a:pt x="95" y="59"/>
                  <a:pt x="93" y="61"/>
                  <a:pt x="91" y="61"/>
                </a:cubicBezTo>
                <a:cubicBezTo>
                  <a:pt x="87" y="61"/>
                  <a:pt x="85" y="64"/>
                  <a:pt x="83" y="66"/>
                </a:cubicBezTo>
                <a:cubicBezTo>
                  <a:pt x="83" y="67"/>
                  <a:pt x="82" y="68"/>
                  <a:pt x="81" y="69"/>
                </a:cubicBezTo>
                <a:cubicBezTo>
                  <a:pt x="79" y="71"/>
                  <a:pt x="78" y="73"/>
                  <a:pt x="77" y="75"/>
                </a:cubicBezTo>
                <a:cubicBezTo>
                  <a:pt x="75" y="78"/>
                  <a:pt x="73" y="80"/>
                  <a:pt x="69" y="84"/>
                </a:cubicBezTo>
                <a:cubicBezTo>
                  <a:pt x="66" y="88"/>
                  <a:pt x="64" y="90"/>
                  <a:pt x="64" y="92"/>
                </a:cubicBezTo>
                <a:cubicBezTo>
                  <a:pt x="63" y="93"/>
                  <a:pt x="62" y="93"/>
                  <a:pt x="59" y="95"/>
                </a:cubicBezTo>
                <a:cubicBezTo>
                  <a:pt x="57" y="96"/>
                  <a:pt x="56" y="96"/>
                  <a:pt x="55" y="97"/>
                </a:cubicBezTo>
                <a:cubicBezTo>
                  <a:pt x="49" y="98"/>
                  <a:pt x="49" y="101"/>
                  <a:pt x="49" y="106"/>
                </a:cubicBezTo>
                <a:cubicBezTo>
                  <a:pt x="49" y="114"/>
                  <a:pt x="53" y="115"/>
                  <a:pt x="57" y="116"/>
                </a:cubicBezTo>
                <a:cubicBezTo>
                  <a:pt x="59" y="116"/>
                  <a:pt x="61" y="116"/>
                  <a:pt x="63" y="117"/>
                </a:cubicBezTo>
                <a:cubicBezTo>
                  <a:pt x="66" y="119"/>
                  <a:pt x="67" y="121"/>
                  <a:pt x="69" y="124"/>
                </a:cubicBezTo>
                <a:cubicBezTo>
                  <a:pt x="71" y="127"/>
                  <a:pt x="73" y="130"/>
                  <a:pt x="78" y="133"/>
                </a:cubicBezTo>
                <a:cubicBezTo>
                  <a:pt x="81" y="134"/>
                  <a:pt x="86" y="137"/>
                  <a:pt x="92" y="140"/>
                </a:cubicBezTo>
                <a:cubicBezTo>
                  <a:pt x="100" y="145"/>
                  <a:pt x="111" y="151"/>
                  <a:pt x="120" y="155"/>
                </a:cubicBezTo>
                <a:cubicBezTo>
                  <a:pt x="124" y="158"/>
                  <a:pt x="125" y="159"/>
                  <a:pt x="125" y="159"/>
                </a:cubicBezTo>
                <a:cubicBezTo>
                  <a:pt x="125" y="160"/>
                  <a:pt x="124" y="160"/>
                  <a:pt x="124" y="161"/>
                </a:cubicBezTo>
                <a:cubicBezTo>
                  <a:pt x="123" y="163"/>
                  <a:pt x="121" y="164"/>
                  <a:pt x="121" y="167"/>
                </a:cubicBezTo>
                <a:cubicBezTo>
                  <a:pt x="121" y="170"/>
                  <a:pt x="121" y="173"/>
                  <a:pt x="118" y="180"/>
                </a:cubicBezTo>
                <a:cubicBezTo>
                  <a:pt x="116" y="184"/>
                  <a:pt x="114" y="186"/>
                  <a:pt x="108" y="189"/>
                </a:cubicBezTo>
                <a:cubicBezTo>
                  <a:pt x="105" y="191"/>
                  <a:pt x="101" y="194"/>
                  <a:pt x="96" y="198"/>
                </a:cubicBezTo>
                <a:cubicBezTo>
                  <a:pt x="92" y="201"/>
                  <a:pt x="87" y="205"/>
                  <a:pt x="87" y="209"/>
                </a:cubicBezTo>
                <a:cubicBezTo>
                  <a:pt x="85" y="209"/>
                  <a:pt x="83" y="208"/>
                  <a:pt x="81" y="208"/>
                </a:cubicBezTo>
                <a:cubicBezTo>
                  <a:pt x="82" y="203"/>
                  <a:pt x="84" y="196"/>
                  <a:pt x="84" y="189"/>
                </a:cubicBezTo>
                <a:cubicBezTo>
                  <a:pt x="84" y="178"/>
                  <a:pt x="80" y="175"/>
                  <a:pt x="73" y="172"/>
                </a:cubicBezTo>
                <a:cubicBezTo>
                  <a:pt x="72" y="172"/>
                  <a:pt x="71" y="171"/>
                  <a:pt x="70" y="171"/>
                </a:cubicBezTo>
                <a:cubicBezTo>
                  <a:pt x="65" y="168"/>
                  <a:pt x="65" y="166"/>
                  <a:pt x="62" y="159"/>
                </a:cubicBezTo>
                <a:cubicBezTo>
                  <a:pt x="62" y="158"/>
                  <a:pt x="61" y="156"/>
                  <a:pt x="61" y="154"/>
                </a:cubicBezTo>
                <a:cubicBezTo>
                  <a:pt x="59" y="149"/>
                  <a:pt x="61" y="147"/>
                  <a:pt x="64" y="143"/>
                </a:cubicBezTo>
                <a:cubicBezTo>
                  <a:pt x="66" y="140"/>
                  <a:pt x="69" y="137"/>
                  <a:pt x="69" y="132"/>
                </a:cubicBezTo>
                <a:cubicBezTo>
                  <a:pt x="69" y="124"/>
                  <a:pt x="63" y="120"/>
                  <a:pt x="53" y="120"/>
                </a:cubicBezTo>
                <a:cubicBezTo>
                  <a:pt x="53" y="120"/>
                  <a:pt x="53" y="120"/>
                  <a:pt x="53" y="120"/>
                </a:cubicBezTo>
                <a:cubicBezTo>
                  <a:pt x="52" y="120"/>
                  <a:pt x="46" y="117"/>
                  <a:pt x="40" y="114"/>
                </a:cubicBezTo>
                <a:cubicBezTo>
                  <a:pt x="36" y="112"/>
                  <a:pt x="31" y="109"/>
                  <a:pt x="25" y="106"/>
                </a:cubicBezTo>
                <a:cubicBezTo>
                  <a:pt x="15" y="101"/>
                  <a:pt x="18" y="74"/>
                  <a:pt x="19" y="65"/>
                </a:cubicBezTo>
                <a:cubicBezTo>
                  <a:pt x="18" y="65"/>
                  <a:pt x="18" y="65"/>
                  <a:pt x="18" y="65"/>
                </a:cubicBezTo>
                <a:cubicBezTo>
                  <a:pt x="24" y="54"/>
                  <a:pt x="32" y="44"/>
                  <a:pt x="41" y="35"/>
                </a:cubicBezTo>
                <a:close/>
                <a:moveTo>
                  <a:pt x="8" y="110"/>
                </a:moveTo>
                <a:cubicBezTo>
                  <a:pt x="8" y="104"/>
                  <a:pt x="9" y="97"/>
                  <a:pt x="10" y="91"/>
                </a:cubicBezTo>
                <a:cubicBezTo>
                  <a:pt x="11" y="101"/>
                  <a:pt x="14" y="110"/>
                  <a:pt x="21" y="114"/>
                </a:cubicBezTo>
                <a:cubicBezTo>
                  <a:pt x="27" y="116"/>
                  <a:pt x="32" y="119"/>
                  <a:pt x="37" y="122"/>
                </a:cubicBezTo>
                <a:cubicBezTo>
                  <a:pt x="46" y="127"/>
                  <a:pt x="50" y="129"/>
                  <a:pt x="53" y="129"/>
                </a:cubicBezTo>
                <a:cubicBezTo>
                  <a:pt x="60" y="129"/>
                  <a:pt x="61" y="131"/>
                  <a:pt x="61" y="133"/>
                </a:cubicBezTo>
                <a:cubicBezTo>
                  <a:pt x="61" y="134"/>
                  <a:pt x="59" y="136"/>
                  <a:pt x="58" y="138"/>
                </a:cubicBezTo>
                <a:cubicBezTo>
                  <a:pt x="55" y="142"/>
                  <a:pt x="50" y="148"/>
                  <a:pt x="53" y="157"/>
                </a:cubicBezTo>
                <a:cubicBezTo>
                  <a:pt x="54" y="158"/>
                  <a:pt x="54" y="160"/>
                  <a:pt x="55" y="161"/>
                </a:cubicBezTo>
                <a:cubicBezTo>
                  <a:pt x="57" y="170"/>
                  <a:pt x="59" y="174"/>
                  <a:pt x="67" y="178"/>
                </a:cubicBezTo>
                <a:cubicBezTo>
                  <a:pt x="68" y="178"/>
                  <a:pt x="69" y="179"/>
                  <a:pt x="70" y="179"/>
                </a:cubicBezTo>
                <a:cubicBezTo>
                  <a:pt x="75" y="182"/>
                  <a:pt x="76" y="182"/>
                  <a:pt x="76" y="190"/>
                </a:cubicBezTo>
                <a:cubicBezTo>
                  <a:pt x="76" y="195"/>
                  <a:pt x="75" y="201"/>
                  <a:pt x="74" y="205"/>
                </a:cubicBezTo>
                <a:cubicBezTo>
                  <a:pt x="35" y="191"/>
                  <a:pt x="8" y="153"/>
                  <a:pt x="8" y="110"/>
                </a:cubicBezTo>
                <a:close/>
                <a:moveTo>
                  <a:pt x="110" y="212"/>
                </a:moveTo>
                <a:cubicBezTo>
                  <a:pt x="105" y="212"/>
                  <a:pt x="100" y="212"/>
                  <a:pt x="95" y="211"/>
                </a:cubicBezTo>
                <a:cubicBezTo>
                  <a:pt x="95" y="210"/>
                  <a:pt x="95" y="210"/>
                  <a:pt x="95" y="210"/>
                </a:cubicBezTo>
                <a:cubicBezTo>
                  <a:pt x="95" y="209"/>
                  <a:pt x="96" y="208"/>
                  <a:pt x="101" y="204"/>
                </a:cubicBezTo>
                <a:cubicBezTo>
                  <a:pt x="106" y="201"/>
                  <a:pt x="110" y="198"/>
                  <a:pt x="113" y="196"/>
                </a:cubicBezTo>
                <a:cubicBezTo>
                  <a:pt x="119" y="192"/>
                  <a:pt x="122" y="190"/>
                  <a:pt x="125" y="184"/>
                </a:cubicBezTo>
                <a:cubicBezTo>
                  <a:pt x="129" y="176"/>
                  <a:pt x="129" y="171"/>
                  <a:pt x="129" y="167"/>
                </a:cubicBezTo>
                <a:cubicBezTo>
                  <a:pt x="129" y="167"/>
                  <a:pt x="130" y="166"/>
                  <a:pt x="130" y="166"/>
                </a:cubicBezTo>
                <a:cubicBezTo>
                  <a:pt x="131" y="164"/>
                  <a:pt x="134" y="162"/>
                  <a:pt x="133" y="158"/>
                </a:cubicBezTo>
                <a:cubicBezTo>
                  <a:pt x="132" y="154"/>
                  <a:pt x="129" y="151"/>
                  <a:pt x="123" y="148"/>
                </a:cubicBezTo>
                <a:cubicBezTo>
                  <a:pt x="114" y="144"/>
                  <a:pt x="104" y="138"/>
                  <a:pt x="96" y="133"/>
                </a:cubicBezTo>
                <a:cubicBezTo>
                  <a:pt x="90" y="130"/>
                  <a:pt x="85" y="127"/>
                  <a:pt x="82" y="125"/>
                </a:cubicBezTo>
                <a:cubicBezTo>
                  <a:pt x="79" y="124"/>
                  <a:pt x="77" y="122"/>
                  <a:pt x="76" y="119"/>
                </a:cubicBezTo>
                <a:cubicBezTo>
                  <a:pt x="73" y="116"/>
                  <a:pt x="71" y="113"/>
                  <a:pt x="66" y="110"/>
                </a:cubicBezTo>
                <a:cubicBezTo>
                  <a:pt x="63" y="109"/>
                  <a:pt x="60" y="108"/>
                  <a:pt x="58" y="108"/>
                </a:cubicBezTo>
                <a:cubicBezTo>
                  <a:pt x="58" y="108"/>
                  <a:pt x="58" y="108"/>
                  <a:pt x="57" y="108"/>
                </a:cubicBezTo>
                <a:cubicBezTo>
                  <a:pt x="57" y="107"/>
                  <a:pt x="57" y="107"/>
                  <a:pt x="57" y="106"/>
                </a:cubicBezTo>
                <a:cubicBezTo>
                  <a:pt x="57" y="106"/>
                  <a:pt x="57" y="105"/>
                  <a:pt x="57" y="104"/>
                </a:cubicBezTo>
                <a:cubicBezTo>
                  <a:pt x="58" y="104"/>
                  <a:pt x="60" y="103"/>
                  <a:pt x="63" y="102"/>
                </a:cubicBezTo>
                <a:cubicBezTo>
                  <a:pt x="67" y="100"/>
                  <a:pt x="69" y="98"/>
                  <a:pt x="70" y="96"/>
                </a:cubicBezTo>
                <a:cubicBezTo>
                  <a:pt x="71" y="95"/>
                  <a:pt x="72" y="93"/>
                  <a:pt x="75" y="90"/>
                </a:cubicBezTo>
                <a:cubicBezTo>
                  <a:pt x="80" y="85"/>
                  <a:pt x="82" y="82"/>
                  <a:pt x="83" y="79"/>
                </a:cubicBezTo>
                <a:cubicBezTo>
                  <a:pt x="84" y="77"/>
                  <a:pt x="85" y="76"/>
                  <a:pt x="86" y="75"/>
                </a:cubicBezTo>
                <a:cubicBezTo>
                  <a:pt x="88" y="73"/>
                  <a:pt x="89" y="71"/>
                  <a:pt x="90" y="70"/>
                </a:cubicBezTo>
                <a:cubicBezTo>
                  <a:pt x="90" y="70"/>
                  <a:pt x="91" y="69"/>
                  <a:pt x="91" y="69"/>
                </a:cubicBezTo>
                <a:cubicBezTo>
                  <a:pt x="97" y="69"/>
                  <a:pt x="103" y="63"/>
                  <a:pt x="103" y="57"/>
                </a:cubicBezTo>
                <a:cubicBezTo>
                  <a:pt x="103" y="57"/>
                  <a:pt x="103" y="55"/>
                  <a:pt x="104" y="54"/>
                </a:cubicBezTo>
                <a:cubicBezTo>
                  <a:pt x="106" y="51"/>
                  <a:pt x="110" y="43"/>
                  <a:pt x="101" y="38"/>
                </a:cubicBezTo>
                <a:cubicBezTo>
                  <a:pt x="96" y="36"/>
                  <a:pt x="91" y="33"/>
                  <a:pt x="88" y="32"/>
                </a:cubicBezTo>
                <a:cubicBezTo>
                  <a:pt x="88" y="22"/>
                  <a:pt x="88" y="22"/>
                  <a:pt x="88" y="22"/>
                </a:cubicBezTo>
                <a:cubicBezTo>
                  <a:pt x="82" y="12"/>
                  <a:pt x="82" y="12"/>
                  <a:pt x="82" y="12"/>
                </a:cubicBezTo>
                <a:cubicBezTo>
                  <a:pt x="82" y="12"/>
                  <a:pt x="82" y="12"/>
                  <a:pt x="82" y="12"/>
                </a:cubicBezTo>
                <a:cubicBezTo>
                  <a:pt x="86" y="11"/>
                  <a:pt x="90" y="10"/>
                  <a:pt x="94" y="9"/>
                </a:cubicBezTo>
                <a:cubicBezTo>
                  <a:pt x="93" y="15"/>
                  <a:pt x="94" y="24"/>
                  <a:pt x="100" y="30"/>
                </a:cubicBezTo>
                <a:cubicBezTo>
                  <a:pt x="102" y="32"/>
                  <a:pt x="105" y="35"/>
                  <a:pt x="107" y="37"/>
                </a:cubicBezTo>
                <a:cubicBezTo>
                  <a:pt x="110" y="42"/>
                  <a:pt x="113" y="46"/>
                  <a:pt x="118" y="46"/>
                </a:cubicBezTo>
                <a:cubicBezTo>
                  <a:pt x="132" y="46"/>
                  <a:pt x="141" y="45"/>
                  <a:pt x="141" y="38"/>
                </a:cubicBezTo>
                <a:cubicBezTo>
                  <a:pt x="141" y="36"/>
                  <a:pt x="142" y="27"/>
                  <a:pt x="144" y="21"/>
                </a:cubicBezTo>
                <a:cubicBezTo>
                  <a:pt x="149" y="16"/>
                  <a:pt x="149" y="16"/>
                  <a:pt x="149" y="16"/>
                </a:cubicBezTo>
                <a:cubicBezTo>
                  <a:pt x="159" y="20"/>
                  <a:pt x="167" y="25"/>
                  <a:pt x="175" y="31"/>
                </a:cubicBezTo>
                <a:cubicBezTo>
                  <a:pt x="172" y="32"/>
                  <a:pt x="170" y="33"/>
                  <a:pt x="168" y="35"/>
                </a:cubicBezTo>
                <a:cubicBezTo>
                  <a:pt x="164" y="39"/>
                  <a:pt x="163" y="46"/>
                  <a:pt x="163" y="50"/>
                </a:cubicBezTo>
                <a:cubicBezTo>
                  <a:pt x="161" y="51"/>
                  <a:pt x="159" y="53"/>
                  <a:pt x="159" y="56"/>
                </a:cubicBezTo>
                <a:cubicBezTo>
                  <a:pt x="159" y="57"/>
                  <a:pt x="157" y="59"/>
                  <a:pt x="156" y="61"/>
                </a:cubicBezTo>
                <a:cubicBezTo>
                  <a:pt x="152" y="65"/>
                  <a:pt x="149" y="69"/>
                  <a:pt x="151" y="72"/>
                </a:cubicBezTo>
                <a:cubicBezTo>
                  <a:pt x="154" y="76"/>
                  <a:pt x="159" y="74"/>
                  <a:pt x="165" y="72"/>
                </a:cubicBezTo>
                <a:cubicBezTo>
                  <a:pt x="174" y="68"/>
                  <a:pt x="178" y="66"/>
                  <a:pt x="180" y="65"/>
                </a:cubicBezTo>
                <a:cubicBezTo>
                  <a:pt x="180" y="65"/>
                  <a:pt x="180" y="65"/>
                  <a:pt x="180" y="65"/>
                </a:cubicBezTo>
                <a:cubicBezTo>
                  <a:pt x="181" y="68"/>
                  <a:pt x="185" y="69"/>
                  <a:pt x="186" y="69"/>
                </a:cubicBezTo>
                <a:cubicBezTo>
                  <a:pt x="186" y="69"/>
                  <a:pt x="186" y="69"/>
                  <a:pt x="187" y="69"/>
                </a:cubicBezTo>
                <a:cubicBezTo>
                  <a:pt x="188" y="70"/>
                  <a:pt x="190" y="72"/>
                  <a:pt x="193" y="72"/>
                </a:cubicBezTo>
                <a:cubicBezTo>
                  <a:pt x="195" y="72"/>
                  <a:pt x="197" y="74"/>
                  <a:pt x="198" y="75"/>
                </a:cubicBezTo>
                <a:cubicBezTo>
                  <a:pt x="199" y="76"/>
                  <a:pt x="199" y="76"/>
                  <a:pt x="199" y="76"/>
                </a:cubicBezTo>
                <a:cubicBezTo>
                  <a:pt x="206" y="76"/>
                  <a:pt x="206" y="76"/>
                  <a:pt x="206" y="76"/>
                </a:cubicBezTo>
                <a:cubicBezTo>
                  <a:pt x="207" y="79"/>
                  <a:pt x="208" y="82"/>
                  <a:pt x="209" y="85"/>
                </a:cubicBezTo>
                <a:cubicBezTo>
                  <a:pt x="208" y="84"/>
                  <a:pt x="207" y="84"/>
                  <a:pt x="206" y="84"/>
                </a:cubicBezTo>
                <a:cubicBezTo>
                  <a:pt x="197" y="79"/>
                  <a:pt x="190" y="76"/>
                  <a:pt x="186" y="76"/>
                </a:cubicBezTo>
                <a:cubicBezTo>
                  <a:pt x="182" y="76"/>
                  <a:pt x="171" y="79"/>
                  <a:pt x="169" y="80"/>
                </a:cubicBezTo>
                <a:cubicBezTo>
                  <a:pt x="168" y="80"/>
                  <a:pt x="168" y="80"/>
                  <a:pt x="168" y="80"/>
                </a:cubicBezTo>
                <a:cubicBezTo>
                  <a:pt x="168" y="81"/>
                  <a:pt x="168" y="81"/>
                  <a:pt x="168" y="81"/>
                </a:cubicBezTo>
                <a:cubicBezTo>
                  <a:pt x="162" y="86"/>
                  <a:pt x="155" y="94"/>
                  <a:pt x="155" y="99"/>
                </a:cubicBezTo>
                <a:cubicBezTo>
                  <a:pt x="155" y="99"/>
                  <a:pt x="155" y="100"/>
                  <a:pt x="155" y="101"/>
                </a:cubicBezTo>
                <a:cubicBezTo>
                  <a:pt x="153" y="106"/>
                  <a:pt x="150" y="117"/>
                  <a:pt x="161" y="125"/>
                </a:cubicBezTo>
                <a:cubicBezTo>
                  <a:pt x="168" y="130"/>
                  <a:pt x="175" y="128"/>
                  <a:pt x="179" y="127"/>
                </a:cubicBezTo>
                <a:cubicBezTo>
                  <a:pt x="180" y="127"/>
                  <a:pt x="181" y="126"/>
                  <a:pt x="182" y="126"/>
                </a:cubicBezTo>
                <a:cubicBezTo>
                  <a:pt x="182" y="126"/>
                  <a:pt x="182" y="126"/>
                  <a:pt x="182" y="127"/>
                </a:cubicBezTo>
                <a:cubicBezTo>
                  <a:pt x="186" y="134"/>
                  <a:pt x="186" y="141"/>
                  <a:pt x="186" y="148"/>
                </a:cubicBezTo>
                <a:cubicBezTo>
                  <a:pt x="186" y="153"/>
                  <a:pt x="185" y="172"/>
                  <a:pt x="184" y="180"/>
                </a:cubicBezTo>
                <a:cubicBezTo>
                  <a:pt x="166" y="200"/>
                  <a:pt x="139" y="212"/>
                  <a:pt x="110" y="212"/>
                </a:cubicBezTo>
                <a:close/>
                <a:moveTo>
                  <a:pt x="191" y="172"/>
                </a:moveTo>
                <a:cubicBezTo>
                  <a:pt x="192" y="165"/>
                  <a:pt x="194" y="153"/>
                  <a:pt x="194" y="148"/>
                </a:cubicBezTo>
                <a:cubicBezTo>
                  <a:pt x="194" y="140"/>
                  <a:pt x="194" y="132"/>
                  <a:pt x="189" y="123"/>
                </a:cubicBezTo>
                <a:cubicBezTo>
                  <a:pt x="186" y="117"/>
                  <a:pt x="180" y="118"/>
                  <a:pt x="177" y="119"/>
                </a:cubicBezTo>
                <a:cubicBezTo>
                  <a:pt x="173" y="120"/>
                  <a:pt x="170" y="121"/>
                  <a:pt x="165" y="118"/>
                </a:cubicBezTo>
                <a:cubicBezTo>
                  <a:pt x="159" y="114"/>
                  <a:pt x="160" y="110"/>
                  <a:pt x="162" y="103"/>
                </a:cubicBezTo>
                <a:cubicBezTo>
                  <a:pt x="163" y="102"/>
                  <a:pt x="163" y="100"/>
                  <a:pt x="163" y="99"/>
                </a:cubicBezTo>
                <a:cubicBezTo>
                  <a:pt x="164" y="97"/>
                  <a:pt x="168" y="92"/>
                  <a:pt x="173" y="87"/>
                </a:cubicBezTo>
                <a:cubicBezTo>
                  <a:pt x="178" y="85"/>
                  <a:pt x="184" y="84"/>
                  <a:pt x="186" y="84"/>
                </a:cubicBezTo>
                <a:cubicBezTo>
                  <a:pt x="189" y="84"/>
                  <a:pt x="197" y="88"/>
                  <a:pt x="203" y="91"/>
                </a:cubicBezTo>
                <a:cubicBezTo>
                  <a:pt x="206" y="93"/>
                  <a:pt x="209" y="93"/>
                  <a:pt x="211" y="94"/>
                </a:cubicBezTo>
                <a:cubicBezTo>
                  <a:pt x="212" y="99"/>
                  <a:pt x="212" y="104"/>
                  <a:pt x="212" y="110"/>
                </a:cubicBezTo>
                <a:cubicBezTo>
                  <a:pt x="212" y="133"/>
                  <a:pt x="204" y="155"/>
                  <a:pt x="191" y="172"/>
                </a:cubicBezTo>
                <a:close/>
              </a:path>
            </a:pathLst>
          </a:custGeom>
          <a:solidFill>
            <a:schemeClr val="accent1">
              <a:lumMod val="25000"/>
              <a:lumOff val="75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31">
            <a:extLst>
              <a:ext uri="{FF2B5EF4-FFF2-40B4-BE49-F238E27FC236}">
                <a16:creationId xmlns:a16="http://schemas.microsoft.com/office/drawing/2014/main" id="{0EA9FFE8-5763-451C-8D25-F6FB68235D5F}"/>
              </a:ext>
            </a:extLst>
          </p:cNvPr>
          <p:cNvSpPr>
            <a:spLocks noEditPoints="1"/>
          </p:cNvSpPr>
          <p:nvPr/>
        </p:nvSpPr>
        <p:spPr bwMode="auto">
          <a:xfrm rot="900000">
            <a:off x="1461527" y="664309"/>
            <a:ext cx="480069" cy="473734"/>
          </a:xfrm>
          <a:custGeom>
            <a:avLst/>
            <a:gdLst>
              <a:gd name="T0" fmla="*/ 196 w 208"/>
              <a:gd name="T1" fmla="*/ 174 h 205"/>
              <a:gd name="T2" fmla="*/ 196 w 208"/>
              <a:gd name="T3" fmla="*/ 61 h 205"/>
              <a:gd name="T4" fmla="*/ 197 w 208"/>
              <a:gd name="T5" fmla="*/ 57 h 205"/>
              <a:gd name="T6" fmla="*/ 192 w 208"/>
              <a:gd name="T7" fmla="*/ 50 h 205"/>
              <a:gd name="T8" fmla="*/ 108 w 208"/>
              <a:gd name="T9" fmla="*/ 3 h 205"/>
              <a:gd name="T10" fmla="*/ 90 w 208"/>
              <a:gd name="T11" fmla="*/ 3 h 205"/>
              <a:gd name="T12" fmla="*/ 5 w 208"/>
              <a:gd name="T13" fmla="*/ 50 h 205"/>
              <a:gd name="T14" fmla="*/ 0 w 208"/>
              <a:gd name="T15" fmla="*/ 57 h 205"/>
              <a:gd name="T16" fmla="*/ 5 w 208"/>
              <a:gd name="T17" fmla="*/ 65 h 205"/>
              <a:gd name="T18" fmla="*/ 33 w 208"/>
              <a:gd name="T19" fmla="*/ 80 h 205"/>
              <a:gd name="T20" fmla="*/ 33 w 208"/>
              <a:gd name="T21" fmla="*/ 121 h 205"/>
              <a:gd name="T22" fmla="*/ 77 w 208"/>
              <a:gd name="T23" fmla="*/ 165 h 205"/>
              <a:gd name="T24" fmla="*/ 125 w 208"/>
              <a:gd name="T25" fmla="*/ 165 h 205"/>
              <a:gd name="T26" fmla="*/ 168 w 208"/>
              <a:gd name="T27" fmla="*/ 121 h 205"/>
              <a:gd name="T28" fmla="*/ 168 w 208"/>
              <a:gd name="T29" fmla="*/ 78 h 205"/>
              <a:gd name="T30" fmla="*/ 188 w 208"/>
              <a:gd name="T31" fmla="*/ 67 h 205"/>
              <a:gd name="T32" fmla="*/ 188 w 208"/>
              <a:gd name="T33" fmla="*/ 174 h 205"/>
              <a:gd name="T34" fmla="*/ 176 w 208"/>
              <a:gd name="T35" fmla="*/ 189 h 205"/>
              <a:gd name="T36" fmla="*/ 192 w 208"/>
              <a:gd name="T37" fmla="*/ 205 h 205"/>
              <a:gd name="T38" fmla="*/ 208 w 208"/>
              <a:gd name="T39" fmla="*/ 189 h 205"/>
              <a:gd name="T40" fmla="*/ 196 w 208"/>
              <a:gd name="T41" fmla="*/ 174 h 205"/>
              <a:gd name="T42" fmla="*/ 160 w 208"/>
              <a:gd name="T43" fmla="*/ 121 h 205"/>
              <a:gd name="T44" fmla="*/ 125 w 208"/>
              <a:gd name="T45" fmla="*/ 157 h 205"/>
              <a:gd name="T46" fmla="*/ 77 w 208"/>
              <a:gd name="T47" fmla="*/ 157 h 205"/>
              <a:gd name="T48" fmla="*/ 41 w 208"/>
              <a:gd name="T49" fmla="*/ 121 h 205"/>
              <a:gd name="T50" fmla="*/ 41 w 208"/>
              <a:gd name="T51" fmla="*/ 85 h 205"/>
              <a:gd name="T52" fmla="*/ 90 w 208"/>
              <a:gd name="T53" fmla="*/ 112 h 205"/>
              <a:gd name="T54" fmla="*/ 99 w 208"/>
              <a:gd name="T55" fmla="*/ 114 h 205"/>
              <a:gd name="T56" fmla="*/ 108 w 208"/>
              <a:gd name="T57" fmla="*/ 112 h 205"/>
              <a:gd name="T58" fmla="*/ 160 w 208"/>
              <a:gd name="T59" fmla="*/ 82 h 205"/>
              <a:gd name="T60" fmla="*/ 160 w 208"/>
              <a:gd name="T61" fmla="*/ 121 h 205"/>
              <a:gd name="T62" fmla="*/ 104 w 208"/>
              <a:gd name="T63" fmla="*/ 105 h 205"/>
              <a:gd name="T64" fmla="*/ 94 w 208"/>
              <a:gd name="T65" fmla="*/ 105 h 205"/>
              <a:gd name="T66" fmla="*/ 9 w 208"/>
              <a:gd name="T67" fmla="*/ 58 h 205"/>
              <a:gd name="T68" fmla="*/ 8 w 208"/>
              <a:gd name="T69" fmla="*/ 57 h 205"/>
              <a:gd name="T70" fmla="*/ 9 w 208"/>
              <a:gd name="T71" fmla="*/ 57 h 205"/>
              <a:gd name="T72" fmla="*/ 94 w 208"/>
              <a:gd name="T73" fmla="*/ 10 h 205"/>
              <a:gd name="T74" fmla="*/ 104 w 208"/>
              <a:gd name="T75" fmla="*/ 10 h 205"/>
              <a:gd name="T76" fmla="*/ 189 w 208"/>
              <a:gd name="T77" fmla="*/ 57 h 205"/>
              <a:gd name="T78" fmla="*/ 189 w 208"/>
              <a:gd name="T79" fmla="*/ 57 h 205"/>
              <a:gd name="T80" fmla="*/ 188 w 208"/>
              <a:gd name="T81" fmla="*/ 57 h 205"/>
              <a:gd name="T82" fmla="*/ 188 w 208"/>
              <a:gd name="T83" fmla="*/ 58 h 205"/>
              <a:gd name="T84" fmla="*/ 104 w 208"/>
              <a:gd name="T85" fmla="*/ 105 h 205"/>
              <a:gd name="T86" fmla="*/ 192 w 208"/>
              <a:gd name="T87" fmla="*/ 197 h 205"/>
              <a:gd name="T88" fmla="*/ 184 w 208"/>
              <a:gd name="T89" fmla="*/ 189 h 205"/>
              <a:gd name="T90" fmla="*/ 192 w 208"/>
              <a:gd name="T91" fmla="*/ 181 h 205"/>
              <a:gd name="T92" fmla="*/ 200 w 208"/>
              <a:gd name="T93" fmla="*/ 189 h 205"/>
              <a:gd name="T94" fmla="*/ 192 w 208"/>
              <a:gd name="T95" fmla="*/ 1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05">
                <a:moveTo>
                  <a:pt x="196" y="174"/>
                </a:moveTo>
                <a:cubicBezTo>
                  <a:pt x="196" y="61"/>
                  <a:pt x="196" y="61"/>
                  <a:pt x="196" y="61"/>
                </a:cubicBezTo>
                <a:cubicBezTo>
                  <a:pt x="197" y="60"/>
                  <a:pt x="197" y="59"/>
                  <a:pt x="197" y="57"/>
                </a:cubicBezTo>
                <a:cubicBezTo>
                  <a:pt x="197" y="54"/>
                  <a:pt x="196" y="52"/>
                  <a:pt x="192" y="50"/>
                </a:cubicBezTo>
                <a:cubicBezTo>
                  <a:pt x="108" y="3"/>
                  <a:pt x="108" y="3"/>
                  <a:pt x="108" y="3"/>
                </a:cubicBezTo>
                <a:cubicBezTo>
                  <a:pt x="103" y="0"/>
                  <a:pt x="95" y="0"/>
                  <a:pt x="90" y="3"/>
                </a:cubicBezTo>
                <a:cubicBezTo>
                  <a:pt x="5" y="50"/>
                  <a:pt x="5" y="50"/>
                  <a:pt x="5" y="50"/>
                </a:cubicBezTo>
                <a:cubicBezTo>
                  <a:pt x="2" y="52"/>
                  <a:pt x="0" y="54"/>
                  <a:pt x="0" y="57"/>
                </a:cubicBezTo>
                <a:cubicBezTo>
                  <a:pt x="0" y="60"/>
                  <a:pt x="2" y="63"/>
                  <a:pt x="5" y="65"/>
                </a:cubicBezTo>
                <a:cubicBezTo>
                  <a:pt x="33" y="80"/>
                  <a:pt x="33" y="80"/>
                  <a:pt x="33" y="80"/>
                </a:cubicBezTo>
                <a:cubicBezTo>
                  <a:pt x="33" y="121"/>
                  <a:pt x="33" y="121"/>
                  <a:pt x="33" y="121"/>
                </a:cubicBezTo>
                <a:cubicBezTo>
                  <a:pt x="33" y="145"/>
                  <a:pt x="53" y="165"/>
                  <a:pt x="77" y="165"/>
                </a:cubicBezTo>
                <a:cubicBezTo>
                  <a:pt x="125" y="165"/>
                  <a:pt x="125" y="165"/>
                  <a:pt x="125" y="165"/>
                </a:cubicBezTo>
                <a:cubicBezTo>
                  <a:pt x="149" y="165"/>
                  <a:pt x="168" y="145"/>
                  <a:pt x="168" y="121"/>
                </a:cubicBezTo>
                <a:cubicBezTo>
                  <a:pt x="168" y="78"/>
                  <a:pt x="168" y="78"/>
                  <a:pt x="168" y="78"/>
                </a:cubicBezTo>
                <a:cubicBezTo>
                  <a:pt x="188" y="67"/>
                  <a:pt x="188" y="67"/>
                  <a:pt x="188" y="67"/>
                </a:cubicBezTo>
                <a:cubicBezTo>
                  <a:pt x="188" y="174"/>
                  <a:pt x="188" y="174"/>
                  <a:pt x="188" y="174"/>
                </a:cubicBezTo>
                <a:cubicBezTo>
                  <a:pt x="181" y="175"/>
                  <a:pt x="176" y="182"/>
                  <a:pt x="176" y="189"/>
                </a:cubicBezTo>
                <a:cubicBezTo>
                  <a:pt x="176" y="198"/>
                  <a:pt x="183" y="205"/>
                  <a:pt x="192" y="205"/>
                </a:cubicBezTo>
                <a:cubicBezTo>
                  <a:pt x="201" y="205"/>
                  <a:pt x="208" y="198"/>
                  <a:pt x="208" y="189"/>
                </a:cubicBezTo>
                <a:cubicBezTo>
                  <a:pt x="208" y="182"/>
                  <a:pt x="203" y="175"/>
                  <a:pt x="196" y="174"/>
                </a:cubicBezTo>
                <a:close/>
                <a:moveTo>
                  <a:pt x="160" y="121"/>
                </a:moveTo>
                <a:cubicBezTo>
                  <a:pt x="160" y="141"/>
                  <a:pt x="144" y="157"/>
                  <a:pt x="125" y="157"/>
                </a:cubicBezTo>
                <a:cubicBezTo>
                  <a:pt x="77" y="157"/>
                  <a:pt x="77" y="157"/>
                  <a:pt x="77" y="157"/>
                </a:cubicBezTo>
                <a:cubicBezTo>
                  <a:pt x="57" y="157"/>
                  <a:pt x="41" y="141"/>
                  <a:pt x="41" y="121"/>
                </a:cubicBezTo>
                <a:cubicBezTo>
                  <a:pt x="41" y="85"/>
                  <a:pt x="41" y="85"/>
                  <a:pt x="41" y="85"/>
                </a:cubicBezTo>
                <a:cubicBezTo>
                  <a:pt x="90" y="112"/>
                  <a:pt x="90" y="112"/>
                  <a:pt x="90" y="112"/>
                </a:cubicBezTo>
                <a:cubicBezTo>
                  <a:pt x="92" y="113"/>
                  <a:pt x="95" y="114"/>
                  <a:pt x="99" y="114"/>
                </a:cubicBezTo>
                <a:cubicBezTo>
                  <a:pt x="102" y="114"/>
                  <a:pt x="105" y="113"/>
                  <a:pt x="108" y="112"/>
                </a:cubicBezTo>
                <a:cubicBezTo>
                  <a:pt x="160" y="82"/>
                  <a:pt x="160" y="82"/>
                  <a:pt x="160" y="82"/>
                </a:cubicBezTo>
                <a:lnTo>
                  <a:pt x="160" y="121"/>
                </a:lnTo>
                <a:close/>
                <a:moveTo>
                  <a:pt x="104" y="105"/>
                </a:moveTo>
                <a:cubicBezTo>
                  <a:pt x="101" y="106"/>
                  <a:pt x="96" y="106"/>
                  <a:pt x="94" y="105"/>
                </a:cubicBezTo>
                <a:cubicBezTo>
                  <a:pt x="9" y="58"/>
                  <a:pt x="9" y="58"/>
                  <a:pt x="9" y="58"/>
                </a:cubicBezTo>
                <a:cubicBezTo>
                  <a:pt x="9" y="58"/>
                  <a:pt x="8" y="57"/>
                  <a:pt x="8" y="57"/>
                </a:cubicBezTo>
                <a:cubicBezTo>
                  <a:pt x="8" y="57"/>
                  <a:pt x="9" y="57"/>
                  <a:pt x="9" y="57"/>
                </a:cubicBezTo>
                <a:cubicBezTo>
                  <a:pt x="94" y="10"/>
                  <a:pt x="94" y="10"/>
                  <a:pt x="94" y="10"/>
                </a:cubicBezTo>
                <a:cubicBezTo>
                  <a:pt x="96" y="9"/>
                  <a:pt x="101" y="9"/>
                  <a:pt x="104" y="10"/>
                </a:cubicBezTo>
                <a:cubicBezTo>
                  <a:pt x="189" y="57"/>
                  <a:pt x="189" y="57"/>
                  <a:pt x="189" y="57"/>
                </a:cubicBezTo>
                <a:cubicBezTo>
                  <a:pt x="189" y="57"/>
                  <a:pt x="189" y="57"/>
                  <a:pt x="189" y="57"/>
                </a:cubicBezTo>
                <a:cubicBezTo>
                  <a:pt x="188" y="57"/>
                  <a:pt x="188" y="57"/>
                  <a:pt x="188" y="57"/>
                </a:cubicBezTo>
                <a:cubicBezTo>
                  <a:pt x="188" y="58"/>
                  <a:pt x="188" y="58"/>
                  <a:pt x="188" y="58"/>
                </a:cubicBezTo>
                <a:lnTo>
                  <a:pt x="104" y="105"/>
                </a:lnTo>
                <a:close/>
                <a:moveTo>
                  <a:pt x="192" y="197"/>
                </a:moveTo>
                <a:cubicBezTo>
                  <a:pt x="188" y="197"/>
                  <a:pt x="184" y="193"/>
                  <a:pt x="184" y="189"/>
                </a:cubicBezTo>
                <a:cubicBezTo>
                  <a:pt x="184" y="185"/>
                  <a:pt x="188" y="181"/>
                  <a:pt x="192" y="181"/>
                </a:cubicBezTo>
                <a:cubicBezTo>
                  <a:pt x="197" y="181"/>
                  <a:pt x="200" y="185"/>
                  <a:pt x="200" y="189"/>
                </a:cubicBezTo>
                <a:cubicBezTo>
                  <a:pt x="200" y="193"/>
                  <a:pt x="197" y="197"/>
                  <a:pt x="192" y="197"/>
                </a:cubicBezTo>
                <a:close/>
              </a:path>
            </a:pathLst>
          </a:custGeom>
          <a:solidFill>
            <a:schemeClr val="accent1">
              <a:lumMod val="25000"/>
              <a:lumOff val="75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2">
            <a:extLst>
              <a:ext uri="{FF2B5EF4-FFF2-40B4-BE49-F238E27FC236}">
                <a16:creationId xmlns:a16="http://schemas.microsoft.com/office/drawing/2014/main" id="{1B622D1A-198D-48C0-8949-38C789DB70DF}"/>
              </a:ext>
            </a:extLst>
          </p:cNvPr>
          <p:cNvSpPr>
            <a:spLocks noEditPoints="1"/>
          </p:cNvSpPr>
          <p:nvPr/>
        </p:nvSpPr>
        <p:spPr bwMode="auto">
          <a:xfrm rot="744628">
            <a:off x="10642549" y="3193067"/>
            <a:ext cx="785094" cy="785094"/>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chemeClr val="accent4">
              <a:lumMod val="40000"/>
              <a:lumOff val="6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0D55D6C5-E2A4-4D40-93F9-0A97BE0D9B1C}"/>
              </a:ext>
            </a:extLst>
          </p:cNvPr>
          <p:cNvSpPr>
            <a:spLocks noEditPoints="1"/>
          </p:cNvSpPr>
          <p:nvPr/>
        </p:nvSpPr>
        <p:spPr bwMode="auto">
          <a:xfrm rot="1294170">
            <a:off x="6985221" y="367314"/>
            <a:ext cx="717952" cy="717952"/>
          </a:xfrm>
          <a:custGeom>
            <a:avLst/>
            <a:gdLst>
              <a:gd name="T0" fmla="*/ 220 w 220"/>
              <a:gd name="T1" fmla="*/ 110 h 220"/>
              <a:gd name="T2" fmla="*/ 193 w 220"/>
              <a:gd name="T3" fmla="*/ 64 h 220"/>
              <a:gd name="T4" fmla="*/ 176 w 220"/>
              <a:gd name="T5" fmla="*/ 58 h 220"/>
              <a:gd name="T6" fmla="*/ 171 w 220"/>
              <a:gd name="T7" fmla="*/ 53 h 220"/>
              <a:gd name="T8" fmla="*/ 203 w 220"/>
              <a:gd name="T9" fmla="*/ 68 h 220"/>
              <a:gd name="T10" fmla="*/ 141 w 220"/>
              <a:gd name="T11" fmla="*/ 13 h 220"/>
              <a:gd name="T12" fmla="*/ 118 w 220"/>
              <a:gd name="T13" fmla="*/ 38 h 220"/>
              <a:gd name="T14" fmla="*/ 110 w 220"/>
              <a:gd name="T15" fmla="*/ 8 h 220"/>
              <a:gd name="T16" fmla="*/ 65 w 220"/>
              <a:gd name="T17" fmla="*/ 28 h 220"/>
              <a:gd name="T18" fmla="*/ 55 w 220"/>
              <a:gd name="T19" fmla="*/ 50 h 220"/>
              <a:gd name="T20" fmla="*/ 47 w 220"/>
              <a:gd name="T21" fmla="*/ 30 h 220"/>
              <a:gd name="T22" fmla="*/ 67 w 220"/>
              <a:gd name="T23" fmla="*/ 18 h 220"/>
              <a:gd name="T24" fmla="*/ 51 w 220"/>
              <a:gd name="T25" fmla="*/ 57 h 220"/>
              <a:gd name="T26" fmla="*/ 76 w 220"/>
              <a:gd name="T27" fmla="*/ 42 h 220"/>
              <a:gd name="T28" fmla="*/ 80 w 220"/>
              <a:gd name="T29" fmla="*/ 24 h 220"/>
              <a:gd name="T30" fmla="*/ 97 w 220"/>
              <a:gd name="T31" fmla="*/ 51 h 220"/>
              <a:gd name="T32" fmla="*/ 81 w 220"/>
              <a:gd name="T33" fmla="*/ 69 h 220"/>
              <a:gd name="T34" fmla="*/ 59 w 220"/>
              <a:gd name="T35" fmla="*/ 95 h 220"/>
              <a:gd name="T36" fmla="*/ 63 w 220"/>
              <a:gd name="T37" fmla="*/ 117 h 220"/>
              <a:gd name="T38" fmla="*/ 120 w 220"/>
              <a:gd name="T39" fmla="*/ 155 h 220"/>
              <a:gd name="T40" fmla="*/ 118 w 220"/>
              <a:gd name="T41" fmla="*/ 180 h 220"/>
              <a:gd name="T42" fmla="*/ 81 w 220"/>
              <a:gd name="T43" fmla="*/ 208 h 220"/>
              <a:gd name="T44" fmla="*/ 62 w 220"/>
              <a:gd name="T45" fmla="*/ 159 h 220"/>
              <a:gd name="T46" fmla="*/ 53 w 220"/>
              <a:gd name="T47" fmla="*/ 120 h 220"/>
              <a:gd name="T48" fmla="*/ 19 w 220"/>
              <a:gd name="T49" fmla="*/ 65 h 220"/>
              <a:gd name="T50" fmla="*/ 10 w 220"/>
              <a:gd name="T51" fmla="*/ 91 h 220"/>
              <a:gd name="T52" fmla="*/ 61 w 220"/>
              <a:gd name="T53" fmla="*/ 133 h 220"/>
              <a:gd name="T54" fmla="*/ 67 w 220"/>
              <a:gd name="T55" fmla="*/ 178 h 220"/>
              <a:gd name="T56" fmla="*/ 8 w 220"/>
              <a:gd name="T57" fmla="*/ 110 h 220"/>
              <a:gd name="T58" fmla="*/ 101 w 220"/>
              <a:gd name="T59" fmla="*/ 204 h 220"/>
              <a:gd name="T60" fmla="*/ 130 w 220"/>
              <a:gd name="T61" fmla="*/ 166 h 220"/>
              <a:gd name="T62" fmla="*/ 82 w 220"/>
              <a:gd name="T63" fmla="*/ 125 h 220"/>
              <a:gd name="T64" fmla="*/ 57 w 220"/>
              <a:gd name="T65" fmla="*/ 108 h 220"/>
              <a:gd name="T66" fmla="*/ 70 w 220"/>
              <a:gd name="T67" fmla="*/ 96 h 220"/>
              <a:gd name="T68" fmla="*/ 90 w 220"/>
              <a:gd name="T69" fmla="*/ 70 h 220"/>
              <a:gd name="T70" fmla="*/ 101 w 220"/>
              <a:gd name="T71" fmla="*/ 38 h 220"/>
              <a:gd name="T72" fmla="*/ 82 w 220"/>
              <a:gd name="T73" fmla="*/ 12 h 220"/>
              <a:gd name="T74" fmla="*/ 118 w 220"/>
              <a:gd name="T75" fmla="*/ 46 h 220"/>
              <a:gd name="T76" fmla="*/ 175 w 220"/>
              <a:gd name="T77" fmla="*/ 31 h 220"/>
              <a:gd name="T78" fmla="*/ 156 w 220"/>
              <a:gd name="T79" fmla="*/ 61 h 220"/>
              <a:gd name="T80" fmla="*/ 180 w 220"/>
              <a:gd name="T81" fmla="*/ 65 h 220"/>
              <a:gd name="T82" fmla="*/ 198 w 220"/>
              <a:gd name="T83" fmla="*/ 75 h 220"/>
              <a:gd name="T84" fmla="*/ 206 w 220"/>
              <a:gd name="T85" fmla="*/ 84 h 220"/>
              <a:gd name="T86" fmla="*/ 168 w 220"/>
              <a:gd name="T87" fmla="*/ 81 h 220"/>
              <a:gd name="T88" fmla="*/ 179 w 220"/>
              <a:gd name="T89" fmla="*/ 127 h 220"/>
              <a:gd name="T90" fmla="*/ 184 w 220"/>
              <a:gd name="T91" fmla="*/ 180 h 220"/>
              <a:gd name="T92" fmla="*/ 189 w 220"/>
              <a:gd name="T93" fmla="*/ 123 h 220"/>
              <a:gd name="T94" fmla="*/ 163 w 220"/>
              <a:gd name="T95" fmla="*/ 99 h 220"/>
              <a:gd name="T96" fmla="*/ 211 w 220"/>
              <a:gd name="T97" fmla="*/ 9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203" y="68"/>
                </a:moveTo>
                <a:cubicBezTo>
                  <a:pt x="202" y="68"/>
                  <a:pt x="202" y="68"/>
                  <a:pt x="202" y="68"/>
                </a:cubicBezTo>
                <a:cubicBezTo>
                  <a:pt x="201" y="67"/>
                  <a:pt x="197" y="64"/>
                  <a:pt x="193" y="64"/>
                </a:cubicBezTo>
                <a:cubicBezTo>
                  <a:pt x="193" y="64"/>
                  <a:pt x="193" y="64"/>
                  <a:pt x="192" y="64"/>
                </a:cubicBezTo>
                <a:cubicBezTo>
                  <a:pt x="191" y="63"/>
                  <a:pt x="190" y="61"/>
                  <a:pt x="188" y="61"/>
                </a:cubicBezTo>
                <a:cubicBezTo>
                  <a:pt x="187" y="57"/>
                  <a:pt x="183" y="57"/>
                  <a:pt x="182" y="57"/>
                </a:cubicBezTo>
                <a:cubicBezTo>
                  <a:pt x="179" y="57"/>
                  <a:pt x="179" y="57"/>
                  <a:pt x="176" y="58"/>
                </a:cubicBezTo>
                <a:cubicBezTo>
                  <a:pt x="175" y="59"/>
                  <a:pt x="171" y="61"/>
                  <a:pt x="164" y="64"/>
                </a:cubicBezTo>
                <a:cubicBezTo>
                  <a:pt x="166" y="61"/>
                  <a:pt x="167" y="59"/>
                  <a:pt x="167" y="57"/>
                </a:cubicBezTo>
                <a:cubicBezTo>
                  <a:pt x="171" y="57"/>
                  <a:pt x="171" y="57"/>
                  <a:pt x="171" y="57"/>
                </a:cubicBezTo>
                <a:cubicBezTo>
                  <a:pt x="171" y="53"/>
                  <a:pt x="171" y="53"/>
                  <a:pt x="171" y="53"/>
                </a:cubicBezTo>
                <a:cubicBezTo>
                  <a:pt x="171" y="48"/>
                  <a:pt x="172" y="42"/>
                  <a:pt x="173" y="41"/>
                </a:cubicBezTo>
                <a:cubicBezTo>
                  <a:pt x="175" y="39"/>
                  <a:pt x="180" y="38"/>
                  <a:pt x="182" y="38"/>
                </a:cubicBezTo>
                <a:cubicBezTo>
                  <a:pt x="182" y="38"/>
                  <a:pt x="182" y="38"/>
                  <a:pt x="182" y="38"/>
                </a:cubicBezTo>
                <a:cubicBezTo>
                  <a:pt x="191" y="46"/>
                  <a:pt x="198" y="57"/>
                  <a:pt x="203" y="68"/>
                </a:cubicBezTo>
                <a:close/>
                <a:moveTo>
                  <a:pt x="182" y="38"/>
                </a:moveTo>
                <a:cubicBezTo>
                  <a:pt x="182" y="38"/>
                  <a:pt x="182" y="38"/>
                  <a:pt x="182" y="38"/>
                </a:cubicBezTo>
                <a:cubicBezTo>
                  <a:pt x="182" y="38"/>
                  <a:pt x="182" y="38"/>
                  <a:pt x="182" y="38"/>
                </a:cubicBezTo>
                <a:close/>
                <a:moveTo>
                  <a:pt x="141" y="13"/>
                </a:moveTo>
                <a:cubicBezTo>
                  <a:pt x="137" y="17"/>
                  <a:pt x="137" y="17"/>
                  <a:pt x="137" y="17"/>
                </a:cubicBezTo>
                <a:cubicBezTo>
                  <a:pt x="136" y="18"/>
                  <a:pt x="136" y="18"/>
                  <a:pt x="136" y="18"/>
                </a:cubicBezTo>
                <a:cubicBezTo>
                  <a:pt x="136" y="21"/>
                  <a:pt x="133" y="31"/>
                  <a:pt x="133" y="37"/>
                </a:cubicBezTo>
                <a:cubicBezTo>
                  <a:pt x="131" y="37"/>
                  <a:pt x="127" y="38"/>
                  <a:pt x="118" y="38"/>
                </a:cubicBezTo>
                <a:cubicBezTo>
                  <a:pt x="117" y="38"/>
                  <a:pt x="115" y="35"/>
                  <a:pt x="113" y="32"/>
                </a:cubicBezTo>
                <a:cubicBezTo>
                  <a:pt x="111" y="30"/>
                  <a:pt x="108" y="27"/>
                  <a:pt x="105" y="24"/>
                </a:cubicBezTo>
                <a:cubicBezTo>
                  <a:pt x="102" y="20"/>
                  <a:pt x="101" y="13"/>
                  <a:pt x="102" y="8"/>
                </a:cubicBezTo>
                <a:cubicBezTo>
                  <a:pt x="105" y="8"/>
                  <a:pt x="107" y="8"/>
                  <a:pt x="110" y="8"/>
                </a:cubicBezTo>
                <a:cubicBezTo>
                  <a:pt x="121" y="8"/>
                  <a:pt x="131" y="10"/>
                  <a:pt x="141" y="13"/>
                </a:cubicBezTo>
                <a:close/>
                <a:moveTo>
                  <a:pt x="47" y="30"/>
                </a:moveTo>
                <a:cubicBezTo>
                  <a:pt x="51" y="27"/>
                  <a:pt x="55" y="24"/>
                  <a:pt x="60" y="21"/>
                </a:cubicBezTo>
                <a:cubicBezTo>
                  <a:pt x="65" y="28"/>
                  <a:pt x="65" y="28"/>
                  <a:pt x="65" y="28"/>
                </a:cubicBezTo>
                <a:cubicBezTo>
                  <a:pt x="66" y="34"/>
                  <a:pt x="68" y="40"/>
                  <a:pt x="68" y="42"/>
                </a:cubicBezTo>
                <a:cubicBezTo>
                  <a:pt x="68" y="46"/>
                  <a:pt x="68" y="48"/>
                  <a:pt x="68" y="49"/>
                </a:cubicBezTo>
                <a:cubicBezTo>
                  <a:pt x="66" y="49"/>
                  <a:pt x="65" y="50"/>
                  <a:pt x="64" y="50"/>
                </a:cubicBezTo>
                <a:cubicBezTo>
                  <a:pt x="61" y="51"/>
                  <a:pt x="59" y="52"/>
                  <a:pt x="55" y="50"/>
                </a:cubicBezTo>
                <a:cubicBezTo>
                  <a:pt x="54" y="49"/>
                  <a:pt x="54" y="49"/>
                  <a:pt x="54" y="49"/>
                </a:cubicBezTo>
                <a:cubicBezTo>
                  <a:pt x="54" y="48"/>
                  <a:pt x="55" y="46"/>
                  <a:pt x="56" y="45"/>
                </a:cubicBezTo>
                <a:cubicBezTo>
                  <a:pt x="59" y="42"/>
                  <a:pt x="59" y="42"/>
                  <a:pt x="59" y="42"/>
                </a:cubicBezTo>
                <a:lnTo>
                  <a:pt x="47" y="30"/>
                </a:lnTo>
                <a:close/>
                <a:moveTo>
                  <a:pt x="67" y="18"/>
                </a:moveTo>
                <a:cubicBezTo>
                  <a:pt x="67" y="17"/>
                  <a:pt x="68" y="17"/>
                  <a:pt x="68" y="17"/>
                </a:cubicBezTo>
                <a:cubicBezTo>
                  <a:pt x="68" y="19"/>
                  <a:pt x="68" y="19"/>
                  <a:pt x="68" y="19"/>
                </a:cubicBezTo>
                <a:lnTo>
                  <a:pt x="67" y="18"/>
                </a:lnTo>
                <a:close/>
                <a:moveTo>
                  <a:pt x="41" y="35"/>
                </a:moveTo>
                <a:cubicBezTo>
                  <a:pt x="48" y="42"/>
                  <a:pt x="48" y="42"/>
                  <a:pt x="48" y="42"/>
                </a:cubicBezTo>
                <a:cubicBezTo>
                  <a:pt x="47" y="44"/>
                  <a:pt x="46" y="47"/>
                  <a:pt x="46" y="50"/>
                </a:cubicBezTo>
                <a:cubicBezTo>
                  <a:pt x="46" y="52"/>
                  <a:pt x="48" y="55"/>
                  <a:pt x="51" y="57"/>
                </a:cubicBezTo>
                <a:cubicBezTo>
                  <a:pt x="55" y="58"/>
                  <a:pt x="57" y="59"/>
                  <a:pt x="60" y="59"/>
                </a:cubicBezTo>
                <a:cubicBezTo>
                  <a:pt x="62" y="59"/>
                  <a:pt x="64" y="58"/>
                  <a:pt x="66" y="58"/>
                </a:cubicBezTo>
                <a:cubicBezTo>
                  <a:pt x="67" y="57"/>
                  <a:pt x="68" y="57"/>
                  <a:pt x="68" y="57"/>
                </a:cubicBezTo>
                <a:cubicBezTo>
                  <a:pt x="76" y="57"/>
                  <a:pt x="76" y="46"/>
                  <a:pt x="76" y="42"/>
                </a:cubicBezTo>
                <a:cubicBezTo>
                  <a:pt x="76" y="38"/>
                  <a:pt x="73" y="27"/>
                  <a:pt x="72" y="25"/>
                </a:cubicBezTo>
                <a:cubicBezTo>
                  <a:pt x="69" y="20"/>
                  <a:pt x="69" y="20"/>
                  <a:pt x="69" y="20"/>
                </a:cubicBezTo>
                <a:cubicBezTo>
                  <a:pt x="78" y="20"/>
                  <a:pt x="78" y="20"/>
                  <a:pt x="78" y="20"/>
                </a:cubicBezTo>
                <a:cubicBezTo>
                  <a:pt x="80" y="24"/>
                  <a:pt x="80" y="24"/>
                  <a:pt x="80" y="24"/>
                </a:cubicBezTo>
                <a:cubicBezTo>
                  <a:pt x="80" y="37"/>
                  <a:pt x="80" y="37"/>
                  <a:pt x="80" y="37"/>
                </a:cubicBezTo>
                <a:cubicBezTo>
                  <a:pt x="82" y="38"/>
                  <a:pt x="82" y="38"/>
                  <a:pt x="82" y="38"/>
                </a:cubicBezTo>
                <a:cubicBezTo>
                  <a:pt x="82" y="38"/>
                  <a:pt x="90" y="42"/>
                  <a:pt x="97" y="45"/>
                </a:cubicBezTo>
                <a:cubicBezTo>
                  <a:pt x="98" y="46"/>
                  <a:pt x="99" y="46"/>
                  <a:pt x="97" y="51"/>
                </a:cubicBezTo>
                <a:cubicBezTo>
                  <a:pt x="96" y="53"/>
                  <a:pt x="95" y="55"/>
                  <a:pt x="95" y="57"/>
                </a:cubicBezTo>
                <a:cubicBezTo>
                  <a:pt x="95" y="59"/>
                  <a:pt x="93" y="61"/>
                  <a:pt x="91" y="61"/>
                </a:cubicBezTo>
                <a:cubicBezTo>
                  <a:pt x="87" y="61"/>
                  <a:pt x="85" y="64"/>
                  <a:pt x="83" y="66"/>
                </a:cubicBezTo>
                <a:cubicBezTo>
                  <a:pt x="83" y="67"/>
                  <a:pt x="82" y="68"/>
                  <a:pt x="81" y="69"/>
                </a:cubicBezTo>
                <a:cubicBezTo>
                  <a:pt x="79" y="71"/>
                  <a:pt x="78" y="73"/>
                  <a:pt x="77" y="75"/>
                </a:cubicBezTo>
                <a:cubicBezTo>
                  <a:pt x="75" y="78"/>
                  <a:pt x="73" y="80"/>
                  <a:pt x="69" y="84"/>
                </a:cubicBezTo>
                <a:cubicBezTo>
                  <a:pt x="66" y="88"/>
                  <a:pt x="64" y="90"/>
                  <a:pt x="64" y="92"/>
                </a:cubicBezTo>
                <a:cubicBezTo>
                  <a:pt x="63" y="93"/>
                  <a:pt x="62" y="93"/>
                  <a:pt x="59" y="95"/>
                </a:cubicBezTo>
                <a:cubicBezTo>
                  <a:pt x="57" y="96"/>
                  <a:pt x="56" y="96"/>
                  <a:pt x="55" y="97"/>
                </a:cubicBezTo>
                <a:cubicBezTo>
                  <a:pt x="49" y="98"/>
                  <a:pt x="49" y="101"/>
                  <a:pt x="49" y="106"/>
                </a:cubicBezTo>
                <a:cubicBezTo>
                  <a:pt x="49" y="114"/>
                  <a:pt x="53" y="115"/>
                  <a:pt x="57" y="116"/>
                </a:cubicBezTo>
                <a:cubicBezTo>
                  <a:pt x="59" y="116"/>
                  <a:pt x="61" y="116"/>
                  <a:pt x="63" y="117"/>
                </a:cubicBezTo>
                <a:cubicBezTo>
                  <a:pt x="66" y="119"/>
                  <a:pt x="67" y="121"/>
                  <a:pt x="69" y="124"/>
                </a:cubicBezTo>
                <a:cubicBezTo>
                  <a:pt x="71" y="127"/>
                  <a:pt x="73" y="130"/>
                  <a:pt x="78" y="133"/>
                </a:cubicBezTo>
                <a:cubicBezTo>
                  <a:pt x="81" y="134"/>
                  <a:pt x="86" y="137"/>
                  <a:pt x="92" y="140"/>
                </a:cubicBezTo>
                <a:cubicBezTo>
                  <a:pt x="100" y="145"/>
                  <a:pt x="111" y="151"/>
                  <a:pt x="120" y="155"/>
                </a:cubicBezTo>
                <a:cubicBezTo>
                  <a:pt x="124" y="158"/>
                  <a:pt x="125" y="159"/>
                  <a:pt x="125" y="159"/>
                </a:cubicBezTo>
                <a:cubicBezTo>
                  <a:pt x="125" y="160"/>
                  <a:pt x="124" y="160"/>
                  <a:pt x="124" y="161"/>
                </a:cubicBezTo>
                <a:cubicBezTo>
                  <a:pt x="123" y="163"/>
                  <a:pt x="121" y="164"/>
                  <a:pt x="121" y="167"/>
                </a:cubicBezTo>
                <a:cubicBezTo>
                  <a:pt x="121" y="170"/>
                  <a:pt x="121" y="173"/>
                  <a:pt x="118" y="180"/>
                </a:cubicBezTo>
                <a:cubicBezTo>
                  <a:pt x="116" y="184"/>
                  <a:pt x="114" y="186"/>
                  <a:pt x="108" y="189"/>
                </a:cubicBezTo>
                <a:cubicBezTo>
                  <a:pt x="105" y="191"/>
                  <a:pt x="101" y="194"/>
                  <a:pt x="96" y="198"/>
                </a:cubicBezTo>
                <a:cubicBezTo>
                  <a:pt x="92" y="201"/>
                  <a:pt x="87" y="205"/>
                  <a:pt x="87" y="209"/>
                </a:cubicBezTo>
                <a:cubicBezTo>
                  <a:pt x="85" y="209"/>
                  <a:pt x="83" y="208"/>
                  <a:pt x="81" y="208"/>
                </a:cubicBezTo>
                <a:cubicBezTo>
                  <a:pt x="82" y="203"/>
                  <a:pt x="84" y="196"/>
                  <a:pt x="84" y="189"/>
                </a:cubicBezTo>
                <a:cubicBezTo>
                  <a:pt x="84" y="178"/>
                  <a:pt x="80" y="175"/>
                  <a:pt x="73" y="172"/>
                </a:cubicBezTo>
                <a:cubicBezTo>
                  <a:pt x="72" y="172"/>
                  <a:pt x="71" y="171"/>
                  <a:pt x="70" y="171"/>
                </a:cubicBezTo>
                <a:cubicBezTo>
                  <a:pt x="65" y="168"/>
                  <a:pt x="65" y="166"/>
                  <a:pt x="62" y="159"/>
                </a:cubicBezTo>
                <a:cubicBezTo>
                  <a:pt x="62" y="158"/>
                  <a:pt x="61" y="156"/>
                  <a:pt x="61" y="154"/>
                </a:cubicBezTo>
                <a:cubicBezTo>
                  <a:pt x="59" y="149"/>
                  <a:pt x="61" y="147"/>
                  <a:pt x="64" y="143"/>
                </a:cubicBezTo>
                <a:cubicBezTo>
                  <a:pt x="66" y="140"/>
                  <a:pt x="69" y="137"/>
                  <a:pt x="69" y="132"/>
                </a:cubicBezTo>
                <a:cubicBezTo>
                  <a:pt x="69" y="124"/>
                  <a:pt x="63" y="120"/>
                  <a:pt x="53" y="120"/>
                </a:cubicBezTo>
                <a:cubicBezTo>
                  <a:pt x="53" y="120"/>
                  <a:pt x="53" y="120"/>
                  <a:pt x="53" y="120"/>
                </a:cubicBezTo>
                <a:cubicBezTo>
                  <a:pt x="52" y="120"/>
                  <a:pt x="46" y="117"/>
                  <a:pt x="40" y="114"/>
                </a:cubicBezTo>
                <a:cubicBezTo>
                  <a:pt x="36" y="112"/>
                  <a:pt x="31" y="109"/>
                  <a:pt x="25" y="106"/>
                </a:cubicBezTo>
                <a:cubicBezTo>
                  <a:pt x="15" y="101"/>
                  <a:pt x="18" y="74"/>
                  <a:pt x="19" y="65"/>
                </a:cubicBezTo>
                <a:cubicBezTo>
                  <a:pt x="18" y="65"/>
                  <a:pt x="18" y="65"/>
                  <a:pt x="18" y="65"/>
                </a:cubicBezTo>
                <a:cubicBezTo>
                  <a:pt x="24" y="54"/>
                  <a:pt x="32" y="44"/>
                  <a:pt x="41" y="35"/>
                </a:cubicBezTo>
                <a:close/>
                <a:moveTo>
                  <a:pt x="8" y="110"/>
                </a:moveTo>
                <a:cubicBezTo>
                  <a:pt x="8" y="104"/>
                  <a:pt x="9" y="97"/>
                  <a:pt x="10" y="91"/>
                </a:cubicBezTo>
                <a:cubicBezTo>
                  <a:pt x="11" y="101"/>
                  <a:pt x="14" y="110"/>
                  <a:pt x="21" y="114"/>
                </a:cubicBezTo>
                <a:cubicBezTo>
                  <a:pt x="27" y="116"/>
                  <a:pt x="32" y="119"/>
                  <a:pt x="37" y="122"/>
                </a:cubicBezTo>
                <a:cubicBezTo>
                  <a:pt x="46" y="127"/>
                  <a:pt x="50" y="129"/>
                  <a:pt x="53" y="129"/>
                </a:cubicBezTo>
                <a:cubicBezTo>
                  <a:pt x="60" y="129"/>
                  <a:pt x="61" y="131"/>
                  <a:pt x="61" y="133"/>
                </a:cubicBezTo>
                <a:cubicBezTo>
                  <a:pt x="61" y="134"/>
                  <a:pt x="59" y="136"/>
                  <a:pt x="58" y="138"/>
                </a:cubicBezTo>
                <a:cubicBezTo>
                  <a:pt x="55" y="142"/>
                  <a:pt x="50" y="148"/>
                  <a:pt x="53" y="157"/>
                </a:cubicBezTo>
                <a:cubicBezTo>
                  <a:pt x="54" y="158"/>
                  <a:pt x="54" y="160"/>
                  <a:pt x="55" y="161"/>
                </a:cubicBezTo>
                <a:cubicBezTo>
                  <a:pt x="57" y="170"/>
                  <a:pt x="59" y="174"/>
                  <a:pt x="67" y="178"/>
                </a:cubicBezTo>
                <a:cubicBezTo>
                  <a:pt x="68" y="178"/>
                  <a:pt x="69" y="179"/>
                  <a:pt x="70" y="179"/>
                </a:cubicBezTo>
                <a:cubicBezTo>
                  <a:pt x="75" y="182"/>
                  <a:pt x="76" y="182"/>
                  <a:pt x="76" y="190"/>
                </a:cubicBezTo>
                <a:cubicBezTo>
                  <a:pt x="76" y="195"/>
                  <a:pt x="75" y="201"/>
                  <a:pt x="74" y="205"/>
                </a:cubicBezTo>
                <a:cubicBezTo>
                  <a:pt x="35" y="191"/>
                  <a:pt x="8" y="153"/>
                  <a:pt x="8" y="110"/>
                </a:cubicBezTo>
                <a:close/>
                <a:moveTo>
                  <a:pt x="110" y="212"/>
                </a:moveTo>
                <a:cubicBezTo>
                  <a:pt x="105" y="212"/>
                  <a:pt x="100" y="212"/>
                  <a:pt x="95" y="211"/>
                </a:cubicBezTo>
                <a:cubicBezTo>
                  <a:pt x="95" y="210"/>
                  <a:pt x="95" y="210"/>
                  <a:pt x="95" y="210"/>
                </a:cubicBezTo>
                <a:cubicBezTo>
                  <a:pt x="95" y="209"/>
                  <a:pt x="96" y="208"/>
                  <a:pt x="101" y="204"/>
                </a:cubicBezTo>
                <a:cubicBezTo>
                  <a:pt x="106" y="201"/>
                  <a:pt x="110" y="198"/>
                  <a:pt x="113" y="196"/>
                </a:cubicBezTo>
                <a:cubicBezTo>
                  <a:pt x="119" y="192"/>
                  <a:pt x="122" y="190"/>
                  <a:pt x="125" y="184"/>
                </a:cubicBezTo>
                <a:cubicBezTo>
                  <a:pt x="129" y="176"/>
                  <a:pt x="129" y="171"/>
                  <a:pt x="129" y="167"/>
                </a:cubicBezTo>
                <a:cubicBezTo>
                  <a:pt x="129" y="167"/>
                  <a:pt x="130" y="166"/>
                  <a:pt x="130" y="166"/>
                </a:cubicBezTo>
                <a:cubicBezTo>
                  <a:pt x="131" y="164"/>
                  <a:pt x="134" y="162"/>
                  <a:pt x="133" y="158"/>
                </a:cubicBezTo>
                <a:cubicBezTo>
                  <a:pt x="132" y="154"/>
                  <a:pt x="129" y="151"/>
                  <a:pt x="123" y="148"/>
                </a:cubicBezTo>
                <a:cubicBezTo>
                  <a:pt x="114" y="144"/>
                  <a:pt x="104" y="138"/>
                  <a:pt x="96" y="133"/>
                </a:cubicBezTo>
                <a:cubicBezTo>
                  <a:pt x="90" y="130"/>
                  <a:pt x="85" y="127"/>
                  <a:pt x="82" y="125"/>
                </a:cubicBezTo>
                <a:cubicBezTo>
                  <a:pt x="79" y="124"/>
                  <a:pt x="77" y="122"/>
                  <a:pt x="76" y="119"/>
                </a:cubicBezTo>
                <a:cubicBezTo>
                  <a:pt x="73" y="116"/>
                  <a:pt x="71" y="113"/>
                  <a:pt x="66" y="110"/>
                </a:cubicBezTo>
                <a:cubicBezTo>
                  <a:pt x="63" y="109"/>
                  <a:pt x="60" y="108"/>
                  <a:pt x="58" y="108"/>
                </a:cubicBezTo>
                <a:cubicBezTo>
                  <a:pt x="58" y="108"/>
                  <a:pt x="58" y="108"/>
                  <a:pt x="57" y="108"/>
                </a:cubicBezTo>
                <a:cubicBezTo>
                  <a:pt x="57" y="107"/>
                  <a:pt x="57" y="107"/>
                  <a:pt x="57" y="106"/>
                </a:cubicBezTo>
                <a:cubicBezTo>
                  <a:pt x="57" y="106"/>
                  <a:pt x="57" y="105"/>
                  <a:pt x="57" y="104"/>
                </a:cubicBezTo>
                <a:cubicBezTo>
                  <a:pt x="58" y="104"/>
                  <a:pt x="60" y="103"/>
                  <a:pt x="63" y="102"/>
                </a:cubicBezTo>
                <a:cubicBezTo>
                  <a:pt x="67" y="100"/>
                  <a:pt x="69" y="98"/>
                  <a:pt x="70" y="96"/>
                </a:cubicBezTo>
                <a:cubicBezTo>
                  <a:pt x="71" y="95"/>
                  <a:pt x="72" y="93"/>
                  <a:pt x="75" y="90"/>
                </a:cubicBezTo>
                <a:cubicBezTo>
                  <a:pt x="80" y="85"/>
                  <a:pt x="82" y="82"/>
                  <a:pt x="83" y="79"/>
                </a:cubicBezTo>
                <a:cubicBezTo>
                  <a:pt x="84" y="77"/>
                  <a:pt x="85" y="76"/>
                  <a:pt x="86" y="75"/>
                </a:cubicBezTo>
                <a:cubicBezTo>
                  <a:pt x="88" y="73"/>
                  <a:pt x="89" y="71"/>
                  <a:pt x="90" y="70"/>
                </a:cubicBezTo>
                <a:cubicBezTo>
                  <a:pt x="90" y="70"/>
                  <a:pt x="91" y="69"/>
                  <a:pt x="91" y="69"/>
                </a:cubicBezTo>
                <a:cubicBezTo>
                  <a:pt x="97" y="69"/>
                  <a:pt x="103" y="63"/>
                  <a:pt x="103" y="57"/>
                </a:cubicBezTo>
                <a:cubicBezTo>
                  <a:pt x="103" y="57"/>
                  <a:pt x="103" y="55"/>
                  <a:pt x="104" y="54"/>
                </a:cubicBezTo>
                <a:cubicBezTo>
                  <a:pt x="106" y="51"/>
                  <a:pt x="110" y="43"/>
                  <a:pt x="101" y="38"/>
                </a:cubicBezTo>
                <a:cubicBezTo>
                  <a:pt x="96" y="36"/>
                  <a:pt x="91" y="33"/>
                  <a:pt x="88" y="32"/>
                </a:cubicBezTo>
                <a:cubicBezTo>
                  <a:pt x="88" y="22"/>
                  <a:pt x="88" y="22"/>
                  <a:pt x="88" y="22"/>
                </a:cubicBezTo>
                <a:cubicBezTo>
                  <a:pt x="82" y="12"/>
                  <a:pt x="82" y="12"/>
                  <a:pt x="82" y="12"/>
                </a:cubicBezTo>
                <a:cubicBezTo>
                  <a:pt x="82" y="12"/>
                  <a:pt x="82" y="12"/>
                  <a:pt x="82" y="12"/>
                </a:cubicBezTo>
                <a:cubicBezTo>
                  <a:pt x="86" y="11"/>
                  <a:pt x="90" y="10"/>
                  <a:pt x="94" y="9"/>
                </a:cubicBezTo>
                <a:cubicBezTo>
                  <a:pt x="93" y="15"/>
                  <a:pt x="94" y="24"/>
                  <a:pt x="100" y="30"/>
                </a:cubicBezTo>
                <a:cubicBezTo>
                  <a:pt x="102" y="32"/>
                  <a:pt x="105" y="35"/>
                  <a:pt x="107" y="37"/>
                </a:cubicBezTo>
                <a:cubicBezTo>
                  <a:pt x="110" y="42"/>
                  <a:pt x="113" y="46"/>
                  <a:pt x="118" y="46"/>
                </a:cubicBezTo>
                <a:cubicBezTo>
                  <a:pt x="132" y="46"/>
                  <a:pt x="141" y="45"/>
                  <a:pt x="141" y="38"/>
                </a:cubicBezTo>
                <a:cubicBezTo>
                  <a:pt x="141" y="36"/>
                  <a:pt x="142" y="27"/>
                  <a:pt x="144" y="21"/>
                </a:cubicBezTo>
                <a:cubicBezTo>
                  <a:pt x="149" y="16"/>
                  <a:pt x="149" y="16"/>
                  <a:pt x="149" y="16"/>
                </a:cubicBezTo>
                <a:cubicBezTo>
                  <a:pt x="159" y="20"/>
                  <a:pt x="167" y="25"/>
                  <a:pt x="175" y="31"/>
                </a:cubicBezTo>
                <a:cubicBezTo>
                  <a:pt x="172" y="32"/>
                  <a:pt x="170" y="33"/>
                  <a:pt x="168" y="35"/>
                </a:cubicBezTo>
                <a:cubicBezTo>
                  <a:pt x="164" y="39"/>
                  <a:pt x="163" y="46"/>
                  <a:pt x="163" y="50"/>
                </a:cubicBezTo>
                <a:cubicBezTo>
                  <a:pt x="161" y="51"/>
                  <a:pt x="159" y="53"/>
                  <a:pt x="159" y="56"/>
                </a:cubicBezTo>
                <a:cubicBezTo>
                  <a:pt x="159" y="57"/>
                  <a:pt x="157" y="59"/>
                  <a:pt x="156" y="61"/>
                </a:cubicBezTo>
                <a:cubicBezTo>
                  <a:pt x="152" y="65"/>
                  <a:pt x="149" y="69"/>
                  <a:pt x="151" y="72"/>
                </a:cubicBezTo>
                <a:cubicBezTo>
                  <a:pt x="154" y="76"/>
                  <a:pt x="159" y="74"/>
                  <a:pt x="165" y="72"/>
                </a:cubicBezTo>
                <a:cubicBezTo>
                  <a:pt x="174" y="68"/>
                  <a:pt x="178" y="66"/>
                  <a:pt x="180" y="65"/>
                </a:cubicBezTo>
                <a:cubicBezTo>
                  <a:pt x="180" y="65"/>
                  <a:pt x="180" y="65"/>
                  <a:pt x="180" y="65"/>
                </a:cubicBezTo>
                <a:cubicBezTo>
                  <a:pt x="181" y="68"/>
                  <a:pt x="185" y="69"/>
                  <a:pt x="186" y="69"/>
                </a:cubicBezTo>
                <a:cubicBezTo>
                  <a:pt x="186" y="69"/>
                  <a:pt x="186" y="69"/>
                  <a:pt x="187" y="69"/>
                </a:cubicBezTo>
                <a:cubicBezTo>
                  <a:pt x="188" y="70"/>
                  <a:pt x="190" y="72"/>
                  <a:pt x="193" y="72"/>
                </a:cubicBezTo>
                <a:cubicBezTo>
                  <a:pt x="195" y="72"/>
                  <a:pt x="197" y="74"/>
                  <a:pt x="198" y="75"/>
                </a:cubicBezTo>
                <a:cubicBezTo>
                  <a:pt x="199" y="76"/>
                  <a:pt x="199" y="76"/>
                  <a:pt x="199" y="76"/>
                </a:cubicBezTo>
                <a:cubicBezTo>
                  <a:pt x="206" y="76"/>
                  <a:pt x="206" y="76"/>
                  <a:pt x="206" y="76"/>
                </a:cubicBezTo>
                <a:cubicBezTo>
                  <a:pt x="207" y="79"/>
                  <a:pt x="208" y="82"/>
                  <a:pt x="209" y="85"/>
                </a:cubicBezTo>
                <a:cubicBezTo>
                  <a:pt x="208" y="84"/>
                  <a:pt x="207" y="84"/>
                  <a:pt x="206" y="84"/>
                </a:cubicBezTo>
                <a:cubicBezTo>
                  <a:pt x="197" y="79"/>
                  <a:pt x="190" y="76"/>
                  <a:pt x="186" y="76"/>
                </a:cubicBezTo>
                <a:cubicBezTo>
                  <a:pt x="182" y="76"/>
                  <a:pt x="171" y="79"/>
                  <a:pt x="169" y="80"/>
                </a:cubicBezTo>
                <a:cubicBezTo>
                  <a:pt x="168" y="80"/>
                  <a:pt x="168" y="80"/>
                  <a:pt x="168" y="80"/>
                </a:cubicBezTo>
                <a:cubicBezTo>
                  <a:pt x="168" y="81"/>
                  <a:pt x="168" y="81"/>
                  <a:pt x="168" y="81"/>
                </a:cubicBezTo>
                <a:cubicBezTo>
                  <a:pt x="162" y="86"/>
                  <a:pt x="155" y="94"/>
                  <a:pt x="155" y="99"/>
                </a:cubicBezTo>
                <a:cubicBezTo>
                  <a:pt x="155" y="99"/>
                  <a:pt x="155" y="100"/>
                  <a:pt x="155" y="101"/>
                </a:cubicBezTo>
                <a:cubicBezTo>
                  <a:pt x="153" y="106"/>
                  <a:pt x="150" y="117"/>
                  <a:pt x="161" y="125"/>
                </a:cubicBezTo>
                <a:cubicBezTo>
                  <a:pt x="168" y="130"/>
                  <a:pt x="175" y="128"/>
                  <a:pt x="179" y="127"/>
                </a:cubicBezTo>
                <a:cubicBezTo>
                  <a:pt x="180" y="127"/>
                  <a:pt x="181" y="126"/>
                  <a:pt x="182" y="126"/>
                </a:cubicBezTo>
                <a:cubicBezTo>
                  <a:pt x="182" y="126"/>
                  <a:pt x="182" y="126"/>
                  <a:pt x="182" y="127"/>
                </a:cubicBezTo>
                <a:cubicBezTo>
                  <a:pt x="186" y="134"/>
                  <a:pt x="186" y="141"/>
                  <a:pt x="186" y="148"/>
                </a:cubicBezTo>
                <a:cubicBezTo>
                  <a:pt x="186" y="153"/>
                  <a:pt x="185" y="172"/>
                  <a:pt x="184" y="180"/>
                </a:cubicBezTo>
                <a:cubicBezTo>
                  <a:pt x="166" y="200"/>
                  <a:pt x="139" y="212"/>
                  <a:pt x="110" y="212"/>
                </a:cubicBezTo>
                <a:close/>
                <a:moveTo>
                  <a:pt x="191" y="172"/>
                </a:moveTo>
                <a:cubicBezTo>
                  <a:pt x="192" y="165"/>
                  <a:pt x="194" y="153"/>
                  <a:pt x="194" y="148"/>
                </a:cubicBezTo>
                <a:cubicBezTo>
                  <a:pt x="194" y="140"/>
                  <a:pt x="194" y="132"/>
                  <a:pt x="189" y="123"/>
                </a:cubicBezTo>
                <a:cubicBezTo>
                  <a:pt x="186" y="117"/>
                  <a:pt x="180" y="118"/>
                  <a:pt x="177" y="119"/>
                </a:cubicBezTo>
                <a:cubicBezTo>
                  <a:pt x="173" y="120"/>
                  <a:pt x="170" y="121"/>
                  <a:pt x="165" y="118"/>
                </a:cubicBezTo>
                <a:cubicBezTo>
                  <a:pt x="159" y="114"/>
                  <a:pt x="160" y="110"/>
                  <a:pt x="162" y="103"/>
                </a:cubicBezTo>
                <a:cubicBezTo>
                  <a:pt x="163" y="102"/>
                  <a:pt x="163" y="100"/>
                  <a:pt x="163" y="99"/>
                </a:cubicBezTo>
                <a:cubicBezTo>
                  <a:pt x="164" y="97"/>
                  <a:pt x="168" y="92"/>
                  <a:pt x="173" y="87"/>
                </a:cubicBezTo>
                <a:cubicBezTo>
                  <a:pt x="178" y="85"/>
                  <a:pt x="184" y="84"/>
                  <a:pt x="186" y="84"/>
                </a:cubicBezTo>
                <a:cubicBezTo>
                  <a:pt x="189" y="84"/>
                  <a:pt x="197" y="88"/>
                  <a:pt x="203" y="91"/>
                </a:cubicBezTo>
                <a:cubicBezTo>
                  <a:pt x="206" y="93"/>
                  <a:pt x="209" y="93"/>
                  <a:pt x="211" y="94"/>
                </a:cubicBezTo>
                <a:cubicBezTo>
                  <a:pt x="212" y="99"/>
                  <a:pt x="212" y="104"/>
                  <a:pt x="212" y="110"/>
                </a:cubicBezTo>
                <a:cubicBezTo>
                  <a:pt x="212" y="133"/>
                  <a:pt x="204" y="155"/>
                  <a:pt x="191" y="172"/>
                </a:cubicBezTo>
                <a:close/>
              </a:path>
            </a:pathLst>
          </a:custGeom>
          <a:solidFill>
            <a:schemeClr val="accent5">
              <a:lumMod val="20000"/>
              <a:lumOff val="8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2">
            <a:extLst>
              <a:ext uri="{FF2B5EF4-FFF2-40B4-BE49-F238E27FC236}">
                <a16:creationId xmlns:a16="http://schemas.microsoft.com/office/drawing/2014/main" id="{73DA7838-2C8F-4EAF-9140-ABA8CA872BA9}"/>
              </a:ext>
            </a:extLst>
          </p:cNvPr>
          <p:cNvSpPr>
            <a:spLocks noEditPoints="1"/>
          </p:cNvSpPr>
          <p:nvPr/>
        </p:nvSpPr>
        <p:spPr bwMode="auto">
          <a:xfrm rot="20127549">
            <a:off x="4145947" y="586928"/>
            <a:ext cx="361594" cy="233087"/>
          </a:xfrm>
          <a:custGeom>
            <a:avLst/>
            <a:gdLst>
              <a:gd name="T0" fmla="*/ 222 w 224"/>
              <a:gd name="T1" fmla="*/ 8 h 144"/>
              <a:gd name="T2" fmla="*/ 222 w 224"/>
              <a:gd name="T3" fmla="*/ 0 h 144"/>
              <a:gd name="T4" fmla="*/ 118 w 224"/>
              <a:gd name="T5" fmla="*/ 0 h 144"/>
              <a:gd name="T6" fmla="*/ 68 w 224"/>
              <a:gd name="T7" fmla="*/ 126 h 144"/>
              <a:gd name="T8" fmla="*/ 23 w 224"/>
              <a:gd name="T9" fmla="*/ 52 h 144"/>
              <a:gd name="T10" fmla="*/ 0 w 224"/>
              <a:gd name="T11" fmla="*/ 52 h 144"/>
              <a:gd name="T12" fmla="*/ 0 w 224"/>
              <a:gd name="T13" fmla="*/ 60 h 144"/>
              <a:gd name="T14" fmla="*/ 18 w 224"/>
              <a:gd name="T15" fmla="*/ 60 h 144"/>
              <a:gd name="T16" fmla="*/ 69 w 224"/>
              <a:gd name="T17" fmla="*/ 144 h 144"/>
              <a:gd name="T18" fmla="*/ 124 w 224"/>
              <a:gd name="T19" fmla="*/ 8 h 144"/>
              <a:gd name="T20" fmla="*/ 222 w 224"/>
              <a:gd name="T21" fmla="*/ 8 h 144"/>
              <a:gd name="T22" fmla="*/ 183 w 224"/>
              <a:gd name="T23" fmla="*/ 65 h 144"/>
              <a:gd name="T24" fmla="*/ 150 w 224"/>
              <a:gd name="T25" fmla="*/ 97 h 144"/>
              <a:gd name="T26" fmla="*/ 117 w 224"/>
              <a:gd name="T27" fmla="*/ 65 h 144"/>
              <a:gd name="T28" fmla="*/ 112 w 224"/>
              <a:gd name="T29" fmla="*/ 70 h 144"/>
              <a:gd name="T30" fmla="*/ 144 w 224"/>
              <a:gd name="T31" fmla="*/ 103 h 144"/>
              <a:gd name="T32" fmla="*/ 112 w 224"/>
              <a:gd name="T33" fmla="*/ 135 h 144"/>
              <a:gd name="T34" fmla="*/ 117 w 224"/>
              <a:gd name="T35" fmla="*/ 140 h 144"/>
              <a:gd name="T36" fmla="*/ 150 w 224"/>
              <a:gd name="T37" fmla="*/ 108 h 144"/>
              <a:gd name="T38" fmla="*/ 183 w 224"/>
              <a:gd name="T39" fmla="*/ 140 h 144"/>
              <a:gd name="T40" fmla="*/ 189 w 224"/>
              <a:gd name="T41" fmla="*/ 135 h 144"/>
              <a:gd name="T42" fmla="*/ 156 w 224"/>
              <a:gd name="T43" fmla="*/ 103 h 144"/>
              <a:gd name="T44" fmla="*/ 189 w 224"/>
              <a:gd name="T45" fmla="*/ 70 h 144"/>
              <a:gd name="T46" fmla="*/ 183 w 224"/>
              <a:gd name="T47" fmla="*/ 65 h 144"/>
              <a:gd name="T48" fmla="*/ 211 w 224"/>
              <a:gd name="T49" fmla="*/ 57 h 144"/>
              <a:gd name="T50" fmla="*/ 219 w 224"/>
              <a:gd name="T51" fmla="*/ 50 h 144"/>
              <a:gd name="T52" fmla="*/ 224 w 224"/>
              <a:gd name="T53" fmla="*/ 39 h 144"/>
              <a:gd name="T54" fmla="*/ 220 w 224"/>
              <a:gd name="T55" fmla="*/ 31 h 144"/>
              <a:gd name="T56" fmla="*/ 212 w 224"/>
              <a:gd name="T57" fmla="*/ 29 h 144"/>
              <a:gd name="T58" fmla="*/ 204 w 224"/>
              <a:gd name="T59" fmla="*/ 30 h 144"/>
              <a:gd name="T60" fmla="*/ 200 w 224"/>
              <a:gd name="T61" fmla="*/ 33 h 144"/>
              <a:gd name="T62" fmla="*/ 204 w 224"/>
              <a:gd name="T63" fmla="*/ 38 h 144"/>
              <a:gd name="T64" fmla="*/ 211 w 224"/>
              <a:gd name="T65" fmla="*/ 35 h 144"/>
              <a:gd name="T66" fmla="*/ 217 w 224"/>
              <a:gd name="T67" fmla="*/ 38 h 144"/>
              <a:gd name="T68" fmla="*/ 217 w 224"/>
              <a:gd name="T69" fmla="*/ 42 h 144"/>
              <a:gd name="T70" fmla="*/ 209 w 224"/>
              <a:gd name="T71" fmla="*/ 51 h 144"/>
              <a:gd name="T72" fmla="*/ 200 w 224"/>
              <a:gd name="T73" fmla="*/ 57 h 144"/>
              <a:gd name="T74" fmla="*/ 200 w 224"/>
              <a:gd name="T75" fmla="*/ 64 h 144"/>
              <a:gd name="T76" fmla="*/ 224 w 224"/>
              <a:gd name="T77" fmla="*/ 64 h 144"/>
              <a:gd name="T78" fmla="*/ 224 w 224"/>
              <a:gd name="T79" fmla="*/ 57 h 144"/>
              <a:gd name="T80" fmla="*/ 211 w 224"/>
              <a:gd name="T8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4" h="144">
                <a:moveTo>
                  <a:pt x="222" y="8"/>
                </a:moveTo>
                <a:cubicBezTo>
                  <a:pt x="222" y="0"/>
                  <a:pt x="222" y="0"/>
                  <a:pt x="222" y="0"/>
                </a:cubicBezTo>
                <a:cubicBezTo>
                  <a:pt x="118" y="0"/>
                  <a:pt x="118" y="0"/>
                  <a:pt x="118" y="0"/>
                </a:cubicBezTo>
                <a:cubicBezTo>
                  <a:pt x="68" y="126"/>
                  <a:pt x="68" y="126"/>
                  <a:pt x="68" y="126"/>
                </a:cubicBezTo>
                <a:cubicBezTo>
                  <a:pt x="23" y="52"/>
                  <a:pt x="23" y="52"/>
                  <a:pt x="23" y="52"/>
                </a:cubicBezTo>
                <a:cubicBezTo>
                  <a:pt x="0" y="52"/>
                  <a:pt x="0" y="52"/>
                  <a:pt x="0" y="52"/>
                </a:cubicBezTo>
                <a:cubicBezTo>
                  <a:pt x="0" y="60"/>
                  <a:pt x="0" y="60"/>
                  <a:pt x="0" y="60"/>
                </a:cubicBezTo>
                <a:cubicBezTo>
                  <a:pt x="18" y="60"/>
                  <a:pt x="18" y="60"/>
                  <a:pt x="18" y="60"/>
                </a:cubicBezTo>
                <a:cubicBezTo>
                  <a:pt x="69" y="144"/>
                  <a:pt x="69" y="144"/>
                  <a:pt x="69" y="144"/>
                </a:cubicBezTo>
                <a:cubicBezTo>
                  <a:pt x="124" y="8"/>
                  <a:pt x="124" y="8"/>
                  <a:pt x="124" y="8"/>
                </a:cubicBezTo>
                <a:lnTo>
                  <a:pt x="222" y="8"/>
                </a:lnTo>
                <a:close/>
                <a:moveTo>
                  <a:pt x="183" y="65"/>
                </a:moveTo>
                <a:cubicBezTo>
                  <a:pt x="150" y="97"/>
                  <a:pt x="150" y="97"/>
                  <a:pt x="150" y="97"/>
                </a:cubicBezTo>
                <a:cubicBezTo>
                  <a:pt x="117" y="65"/>
                  <a:pt x="117" y="65"/>
                  <a:pt x="117" y="65"/>
                </a:cubicBezTo>
                <a:cubicBezTo>
                  <a:pt x="112" y="70"/>
                  <a:pt x="112" y="70"/>
                  <a:pt x="112" y="70"/>
                </a:cubicBezTo>
                <a:cubicBezTo>
                  <a:pt x="144" y="103"/>
                  <a:pt x="144" y="103"/>
                  <a:pt x="144" y="103"/>
                </a:cubicBezTo>
                <a:cubicBezTo>
                  <a:pt x="112" y="135"/>
                  <a:pt x="112" y="135"/>
                  <a:pt x="112" y="135"/>
                </a:cubicBezTo>
                <a:cubicBezTo>
                  <a:pt x="117" y="140"/>
                  <a:pt x="117" y="140"/>
                  <a:pt x="117" y="140"/>
                </a:cubicBezTo>
                <a:cubicBezTo>
                  <a:pt x="150" y="108"/>
                  <a:pt x="150" y="108"/>
                  <a:pt x="150" y="108"/>
                </a:cubicBezTo>
                <a:cubicBezTo>
                  <a:pt x="183" y="140"/>
                  <a:pt x="183" y="140"/>
                  <a:pt x="183" y="140"/>
                </a:cubicBezTo>
                <a:cubicBezTo>
                  <a:pt x="189" y="135"/>
                  <a:pt x="189" y="135"/>
                  <a:pt x="189" y="135"/>
                </a:cubicBezTo>
                <a:cubicBezTo>
                  <a:pt x="156" y="103"/>
                  <a:pt x="156" y="103"/>
                  <a:pt x="156" y="103"/>
                </a:cubicBezTo>
                <a:cubicBezTo>
                  <a:pt x="189" y="70"/>
                  <a:pt x="189" y="70"/>
                  <a:pt x="189" y="70"/>
                </a:cubicBezTo>
                <a:lnTo>
                  <a:pt x="183" y="65"/>
                </a:lnTo>
                <a:close/>
                <a:moveTo>
                  <a:pt x="211" y="57"/>
                </a:moveTo>
                <a:cubicBezTo>
                  <a:pt x="213" y="56"/>
                  <a:pt x="216" y="53"/>
                  <a:pt x="219" y="50"/>
                </a:cubicBezTo>
                <a:cubicBezTo>
                  <a:pt x="222" y="47"/>
                  <a:pt x="224" y="43"/>
                  <a:pt x="224" y="39"/>
                </a:cubicBezTo>
                <a:cubicBezTo>
                  <a:pt x="224" y="35"/>
                  <a:pt x="223" y="33"/>
                  <a:pt x="220" y="31"/>
                </a:cubicBezTo>
                <a:cubicBezTo>
                  <a:pt x="218" y="29"/>
                  <a:pt x="215" y="29"/>
                  <a:pt x="212" y="29"/>
                </a:cubicBezTo>
                <a:cubicBezTo>
                  <a:pt x="208" y="29"/>
                  <a:pt x="206" y="29"/>
                  <a:pt x="204" y="30"/>
                </a:cubicBezTo>
                <a:cubicBezTo>
                  <a:pt x="203" y="31"/>
                  <a:pt x="201" y="32"/>
                  <a:pt x="200" y="33"/>
                </a:cubicBezTo>
                <a:cubicBezTo>
                  <a:pt x="204" y="38"/>
                  <a:pt x="204" y="38"/>
                  <a:pt x="204" y="38"/>
                </a:cubicBezTo>
                <a:cubicBezTo>
                  <a:pt x="206" y="36"/>
                  <a:pt x="208" y="35"/>
                  <a:pt x="211" y="35"/>
                </a:cubicBezTo>
                <a:cubicBezTo>
                  <a:pt x="214" y="35"/>
                  <a:pt x="216" y="36"/>
                  <a:pt x="217" y="38"/>
                </a:cubicBezTo>
                <a:cubicBezTo>
                  <a:pt x="218" y="39"/>
                  <a:pt x="218" y="41"/>
                  <a:pt x="217" y="42"/>
                </a:cubicBezTo>
                <a:cubicBezTo>
                  <a:pt x="216" y="44"/>
                  <a:pt x="214" y="47"/>
                  <a:pt x="209" y="51"/>
                </a:cubicBezTo>
                <a:cubicBezTo>
                  <a:pt x="205" y="55"/>
                  <a:pt x="202" y="57"/>
                  <a:pt x="200" y="57"/>
                </a:cubicBezTo>
                <a:cubicBezTo>
                  <a:pt x="200" y="64"/>
                  <a:pt x="200" y="64"/>
                  <a:pt x="200" y="64"/>
                </a:cubicBezTo>
                <a:cubicBezTo>
                  <a:pt x="224" y="64"/>
                  <a:pt x="224" y="64"/>
                  <a:pt x="224" y="64"/>
                </a:cubicBezTo>
                <a:cubicBezTo>
                  <a:pt x="224" y="57"/>
                  <a:pt x="224" y="57"/>
                  <a:pt x="224" y="57"/>
                </a:cubicBezTo>
                <a:lnTo>
                  <a:pt x="211" y="57"/>
                </a:lnTo>
                <a:close/>
              </a:path>
            </a:pathLst>
          </a:custGeom>
          <a:solidFill>
            <a:schemeClr val="accent3">
              <a:lumMod val="40000"/>
              <a:lumOff val="6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20">
            <a:extLst>
              <a:ext uri="{FF2B5EF4-FFF2-40B4-BE49-F238E27FC236}">
                <a16:creationId xmlns:a16="http://schemas.microsoft.com/office/drawing/2014/main" id="{F6AF0FE4-CE84-4588-81E7-4F920109B5D9}"/>
              </a:ext>
            </a:extLst>
          </p:cNvPr>
          <p:cNvSpPr>
            <a:spLocks noEditPoints="1"/>
          </p:cNvSpPr>
          <p:nvPr/>
        </p:nvSpPr>
        <p:spPr bwMode="auto">
          <a:xfrm>
            <a:off x="9710683" y="1670338"/>
            <a:ext cx="349940" cy="348963"/>
          </a:xfrm>
          <a:custGeom>
            <a:avLst/>
            <a:gdLst>
              <a:gd name="T0" fmla="*/ 195 w 196"/>
              <a:gd name="T1" fmla="*/ 69 h 196"/>
              <a:gd name="T2" fmla="*/ 193 w 196"/>
              <a:gd name="T3" fmla="*/ 68 h 196"/>
              <a:gd name="T4" fmla="*/ 193 w 196"/>
              <a:gd name="T5" fmla="*/ 67 h 196"/>
              <a:gd name="T6" fmla="*/ 142 w 196"/>
              <a:gd name="T7" fmla="*/ 54 h 196"/>
              <a:gd name="T8" fmla="*/ 129 w 196"/>
              <a:gd name="T9" fmla="*/ 3 h 196"/>
              <a:gd name="T10" fmla="*/ 128 w 196"/>
              <a:gd name="T11" fmla="*/ 3 h 196"/>
              <a:gd name="T12" fmla="*/ 128 w 196"/>
              <a:gd name="T13" fmla="*/ 1 h 196"/>
              <a:gd name="T14" fmla="*/ 122 w 196"/>
              <a:gd name="T15" fmla="*/ 1 h 196"/>
              <a:gd name="T16" fmla="*/ 21 w 196"/>
              <a:gd name="T17" fmla="*/ 102 h 196"/>
              <a:gd name="T18" fmla="*/ 21 w 196"/>
              <a:gd name="T19" fmla="*/ 102 h 196"/>
              <a:gd name="T20" fmla="*/ 20 w 196"/>
              <a:gd name="T21" fmla="*/ 103 h 196"/>
              <a:gd name="T22" fmla="*/ 20 w 196"/>
              <a:gd name="T23" fmla="*/ 104 h 196"/>
              <a:gd name="T24" fmla="*/ 20 w 196"/>
              <a:gd name="T25" fmla="*/ 104 h 196"/>
              <a:gd name="T26" fmla="*/ 0 w 196"/>
              <a:gd name="T27" fmla="*/ 191 h 196"/>
              <a:gd name="T28" fmla="*/ 1 w 196"/>
              <a:gd name="T29" fmla="*/ 195 h 196"/>
              <a:gd name="T30" fmla="*/ 5 w 196"/>
              <a:gd name="T31" fmla="*/ 196 h 196"/>
              <a:gd name="T32" fmla="*/ 92 w 196"/>
              <a:gd name="T33" fmla="*/ 176 h 196"/>
              <a:gd name="T34" fmla="*/ 92 w 196"/>
              <a:gd name="T35" fmla="*/ 176 h 196"/>
              <a:gd name="T36" fmla="*/ 93 w 196"/>
              <a:gd name="T37" fmla="*/ 176 h 196"/>
              <a:gd name="T38" fmla="*/ 94 w 196"/>
              <a:gd name="T39" fmla="*/ 175 h 196"/>
              <a:gd name="T40" fmla="*/ 94 w 196"/>
              <a:gd name="T41" fmla="*/ 175 h 196"/>
              <a:gd name="T42" fmla="*/ 195 w 196"/>
              <a:gd name="T43" fmla="*/ 74 h 196"/>
              <a:gd name="T44" fmla="*/ 195 w 196"/>
              <a:gd name="T45" fmla="*/ 69 h 196"/>
              <a:gd name="T46" fmla="*/ 91 w 196"/>
              <a:gd name="T47" fmla="*/ 167 h 196"/>
              <a:gd name="T48" fmla="*/ 84 w 196"/>
              <a:gd name="T49" fmla="*/ 160 h 196"/>
              <a:gd name="T50" fmla="*/ 63 w 196"/>
              <a:gd name="T51" fmla="*/ 139 h 196"/>
              <a:gd name="T52" fmla="*/ 140 w 196"/>
              <a:gd name="T53" fmla="*/ 62 h 196"/>
              <a:gd name="T54" fmla="*/ 184 w 196"/>
              <a:gd name="T55" fmla="*/ 73 h 196"/>
              <a:gd name="T56" fmla="*/ 91 w 196"/>
              <a:gd name="T57" fmla="*/ 167 h 196"/>
              <a:gd name="T58" fmla="*/ 123 w 196"/>
              <a:gd name="T59" fmla="*/ 12 h 196"/>
              <a:gd name="T60" fmla="*/ 134 w 196"/>
              <a:gd name="T61" fmla="*/ 56 h 196"/>
              <a:gd name="T62" fmla="*/ 57 w 196"/>
              <a:gd name="T63" fmla="*/ 133 h 196"/>
              <a:gd name="T64" fmla="*/ 29 w 196"/>
              <a:gd name="T65" fmla="*/ 105 h 196"/>
              <a:gd name="T66" fmla="*/ 123 w 196"/>
              <a:gd name="T67" fmla="*/ 12 h 196"/>
              <a:gd name="T68" fmla="*/ 15 w 196"/>
              <a:gd name="T69" fmla="*/ 163 h 196"/>
              <a:gd name="T70" fmla="*/ 33 w 196"/>
              <a:gd name="T71" fmla="*/ 181 h 196"/>
              <a:gd name="T72" fmla="*/ 9 w 196"/>
              <a:gd name="T73" fmla="*/ 187 h 196"/>
              <a:gd name="T74" fmla="*/ 15 w 196"/>
              <a:gd name="T75" fmla="*/ 163 h 196"/>
              <a:gd name="T76" fmla="*/ 42 w 196"/>
              <a:gd name="T77" fmla="*/ 179 h 196"/>
              <a:gd name="T78" fmla="*/ 17 w 196"/>
              <a:gd name="T79" fmla="*/ 154 h 196"/>
              <a:gd name="T80" fmla="*/ 26 w 196"/>
              <a:gd name="T81" fmla="*/ 113 h 196"/>
              <a:gd name="T82" fmla="*/ 55 w 196"/>
              <a:gd name="T83" fmla="*/ 141 h 196"/>
              <a:gd name="T84" fmla="*/ 55 w 196"/>
              <a:gd name="T85" fmla="*/ 142 h 196"/>
              <a:gd name="T86" fmla="*/ 55 w 196"/>
              <a:gd name="T87" fmla="*/ 142 h 196"/>
              <a:gd name="T88" fmla="*/ 62 w 196"/>
              <a:gd name="T89" fmla="*/ 149 h 196"/>
              <a:gd name="T90" fmla="*/ 83 w 196"/>
              <a:gd name="T91" fmla="*/ 170 h 196"/>
              <a:gd name="T92" fmla="*/ 42 w 196"/>
              <a:gd name="T93" fmla="*/ 17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96">
                <a:moveTo>
                  <a:pt x="195" y="69"/>
                </a:moveTo>
                <a:cubicBezTo>
                  <a:pt x="194" y="68"/>
                  <a:pt x="194" y="68"/>
                  <a:pt x="193" y="68"/>
                </a:cubicBezTo>
                <a:cubicBezTo>
                  <a:pt x="193" y="67"/>
                  <a:pt x="193" y="67"/>
                  <a:pt x="193" y="67"/>
                </a:cubicBezTo>
                <a:cubicBezTo>
                  <a:pt x="142" y="54"/>
                  <a:pt x="142" y="54"/>
                  <a:pt x="142" y="54"/>
                </a:cubicBezTo>
                <a:cubicBezTo>
                  <a:pt x="129" y="3"/>
                  <a:pt x="129" y="3"/>
                  <a:pt x="129" y="3"/>
                </a:cubicBezTo>
                <a:cubicBezTo>
                  <a:pt x="128" y="3"/>
                  <a:pt x="128" y="3"/>
                  <a:pt x="128" y="3"/>
                </a:cubicBezTo>
                <a:cubicBezTo>
                  <a:pt x="128" y="2"/>
                  <a:pt x="128" y="2"/>
                  <a:pt x="128" y="1"/>
                </a:cubicBezTo>
                <a:cubicBezTo>
                  <a:pt x="126" y="0"/>
                  <a:pt x="123" y="0"/>
                  <a:pt x="122" y="1"/>
                </a:cubicBezTo>
                <a:cubicBezTo>
                  <a:pt x="21" y="102"/>
                  <a:pt x="21" y="102"/>
                  <a:pt x="21" y="102"/>
                </a:cubicBezTo>
                <a:cubicBezTo>
                  <a:pt x="21" y="102"/>
                  <a:pt x="21" y="102"/>
                  <a:pt x="21" y="102"/>
                </a:cubicBezTo>
                <a:cubicBezTo>
                  <a:pt x="20" y="103"/>
                  <a:pt x="20" y="103"/>
                  <a:pt x="20" y="103"/>
                </a:cubicBezTo>
                <a:cubicBezTo>
                  <a:pt x="20" y="104"/>
                  <a:pt x="20" y="104"/>
                  <a:pt x="20" y="104"/>
                </a:cubicBezTo>
                <a:cubicBezTo>
                  <a:pt x="20" y="104"/>
                  <a:pt x="20" y="104"/>
                  <a:pt x="20" y="104"/>
                </a:cubicBezTo>
                <a:cubicBezTo>
                  <a:pt x="0" y="191"/>
                  <a:pt x="0" y="191"/>
                  <a:pt x="0" y="191"/>
                </a:cubicBezTo>
                <a:cubicBezTo>
                  <a:pt x="0" y="192"/>
                  <a:pt x="0" y="194"/>
                  <a:pt x="1" y="195"/>
                </a:cubicBezTo>
                <a:cubicBezTo>
                  <a:pt x="2" y="196"/>
                  <a:pt x="4" y="196"/>
                  <a:pt x="5" y="196"/>
                </a:cubicBezTo>
                <a:cubicBezTo>
                  <a:pt x="92" y="176"/>
                  <a:pt x="92" y="176"/>
                  <a:pt x="92" y="176"/>
                </a:cubicBezTo>
                <a:cubicBezTo>
                  <a:pt x="92" y="176"/>
                  <a:pt x="92" y="176"/>
                  <a:pt x="92" y="176"/>
                </a:cubicBezTo>
                <a:cubicBezTo>
                  <a:pt x="92" y="176"/>
                  <a:pt x="93" y="176"/>
                  <a:pt x="93" y="176"/>
                </a:cubicBezTo>
                <a:cubicBezTo>
                  <a:pt x="93" y="176"/>
                  <a:pt x="93" y="176"/>
                  <a:pt x="94" y="175"/>
                </a:cubicBezTo>
                <a:cubicBezTo>
                  <a:pt x="94" y="175"/>
                  <a:pt x="94" y="175"/>
                  <a:pt x="94" y="175"/>
                </a:cubicBezTo>
                <a:cubicBezTo>
                  <a:pt x="195" y="74"/>
                  <a:pt x="195" y="74"/>
                  <a:pt x="195" y="74"/>
                </a:cubicBezTo>
                <a:cubicBezTo>
                  <a:pt x="196" y="73"/>
                  <a:pt x="196" y="70"/>
                  <a:pt x="195" y="69"/>
                </a:cubicBezTo>
                <a:close/>
                <a:moveTo>
                  <a:pt x="91" y="167"/>
                </a:moveTo>
                <a:cubicBezTo>
                  <a:pt x="84" y="160"/>
                  <a:pt x="84" y="160"/>
                  <a:pt x="84" y="160"/>
                </a:cubicBezTo>
                <a:cubicBezTo>
                  <a:pt x="63" y="139"/>
                  <a:pt x="63" y="139"/>
                  <a:pt x="63" y="139"/>
                </a:cubicBezTo>
                <a:cubicBezTo>
                  <a:pt x="140" y="62"/>
                  <a:pt x="140" y="62"/>
                  <a:pt x="140" y="62"/>
                </a:cubicBezTo>
                <a:cubicBezTo>
                  <a:pt x="184" y="73"/>
                  <a:pt x="184" y="73"/>
                  <a:pt x="184" y="73"/>
                </a:cubicBezTo>
                <a:lnTo>
                  <a:pt x="91" y="167"/>
                </a:lnTo>
                <a:close/>
                <a:moveTo>
                  <a:pt x="123" y="12"/>
                </a:moveTo>
                <a:cubicBezTo>
                  <a:pt x="134" y="56"/>
                  <a:pt x="134" y="56"/>
                  <a:pt x="134" y="56"/>
                </a:cubicBezTo>
                <a:cubicBezTo>
                  <a:pt x="57" y="133"/>
                  <a:pt x="57" y="133"/>
                  <a:pt x="57" y="133"/>
                </a:cubicBezTo>
                <a:cubicBezTo>
                  <a:pt x="29" y="105"/>
                  <a:pt x="29" y="105"/>
                  <a:pt x="29" y="105"/>
                </a:cubicBezTo>
                <a:lnTo>
                  <a:pt x="123" y="12"/>
                </a:lnTo>
                <a:close/>
                <a:moveTo>
                  <a:pt x="15" y="163"/>
                </a:moveTo>
                <a:cubicBezTo>
                  <a:pt x="33" y="181"/>
                  <a:pt x="33" y="181"/>
                  <a:pt x="33" y="181"/>
                </a:cubicBezTo>
                <a:cubicBezTo>
                  <a:pt x="9" y="187"/>
                  <a:pt x="9" y="187"/>
                  <a:pt x="9" y="187"/>
                </a:cubicBezTo>
                <a:lnTo>
                  <a:pt x="15" y="163"/>
                </a:lnTo>
                <a:close/>
                <a:moveTo>
                  <a:pt x="42" y="179"/>
                </a:moveTo>
                <a:cubicBezTo>
                  <a:pt x="17" y="154"/>
                  <a:pt x="17" y="154"/>
                  <a:pt x="17" y="154"/>
                </a:cubicBezTo>
                <a:cubicBezTo>
                  <a:pt x="26" y="113"/>
                  <a:pt x="26" y="113"/>
                  <a:pt x="26" y="113"/>
                </a:cubicBezTo>
                <a:cubicBezTo>
                  <a:pt x="55" y="141"/>
                  <a:pt x="55" y="141"/>
                  <a:pt x="55" y="141"/>
                </a:cubicBezTo>
                <a:cubicBezTo>
                  <a:pt x="55" y="142"/>
                  <a:pt x="55" y="142"/>
                  <a:pt x="55" y="142"/>
                </a:cubicBezTo>
                <a:cubicBezTo>
                  <a:pt x="55" y="142"/>
                  <a:pt x="55" y="142"/>
                  <a:pt x="55" y="142"/>
                </a:cubicBezTo>
                <a:cubicBezTo>
                  <a:pt x="62" y="149"/>
                  <a:pt x="62" y="149"/>
                  <a:pt x="62" y="149"/>
                </a:cubicBezTo>
                <a:cubicBezTo>
                  <a:pt x="83" y="170"/>
                  <a:pt x="83" y="170"/>
                  <a:pt x="83" y="170"/>
                </a:cubicBezTo>
                <a:lnTo>
                  <a:pt x="42" y="179"/>
                </a:lnTo>
                <a:close/>
              </a:path>
            </a:pathLst>
          </a:custGeom>
          <a:solidFill>
            <a:schemeClr val="accent1">
              <a:lumMod val="10000"/>
              <a:lumOff val="9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2">
            <a:extLst>
              <a:ext uri="{FF2B5EF4-FFF2-40B4-BE49-F238E27FC236}">
                <a16:creationId xmlns:a16="http://schemas.microsoft.com/office/drawing/2014/main" id="{59D0FF50-35C5-421D-BF4B-8D24A4C767B2}"/>
              </a:ext>
            </a:extLst>
          </p:cNvPr>
          <p:cNvSpPr>
            <a:spLocks noEditPoints="1"/>
          </p:cNvSpPr>
          <p:nvPr/>
        </p:nvSpPr>
        <p:spPr bwMode="auto">
          <a:xfrm rot="19887004">
            <a:off x="1048350" y="4431294"/>
            <a:ext cx="453688" cy="453688"/>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chemeClr val="accent3">
              <a:lumMod val="40000"/>
              <a:lumOff val="6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31">
            <a:extLst>
              <a:ext uri="{FF2B5EF4-FFF2-40B4-BE49-F238E27FC236}">
                <a16:creationId xmlns:a16="http://schemas.microsoft.com/office/drawing/2014/main" id="{07A19067-83B7-49FA-9B9A-5FC8F0B74D3C}"/>
              </a:ext>
            </a:extLst>
          </p:cNvPr>
          <p:cNvSpPr>
            <a:spLocks noEditPoints="1"/>
          </p:cNvSpPr>
          <p:nvPr/>
        </p:nvSpPr>
        <p:spPr bwMode="auto">
          <a:xfrm rot="20602529">
            <a:off x="4359830" y="6219631"/>
            <a:ext cx="275121" cy="271490"/>
          </a:xfrm>
          <a:custGeom>
            <a:avLst/>
            <a:gdLst>
              <a:gd name="T0" fmla="*/ 196 w 208"/>
              <a:gd name="T1" fmla="*/ 174 h 205"/>
              <a:gd name="T2" fmla="*/ 196 w 208"/>
              <a:gd name="T3" fmla="*/ 61 h 205"/>
              <a:gd name="T4" fmla="*/ 197 w 208"/>
              <a:gd name="T5" fmla="*/ 57 h 205"/>
              <a:gd name="T6" fmla="*/ 192 w 208"/>
              <a:gd name="T7" fmla="*/ 50 h 205"/>
              <a:gd name="T8" fmla="*/ 108 w 208"/>
              <a:gd name="T9" fmla="*/ 3 h 205"/>
              <a:gd name="T10" fmla="*/ 90 w 208"/>
              <a:gd name="T11" fmla="*/ 3 h 205"/>
              <a:gd name="T12" fmla="*/ 5 w 208"/>
              <a:gd name="T13" fmla="*/ 50 h 205"/>
              <a:gd name="T14" fmla="*/ 0 w 208"/>
              <a:gd name="T15" fmla="*/ 57 h 205"/>
              <a:gd name="T16" fmla="*/ 5 w 208"/>
              <a:gd name="T17" fmla="*/ 65 h 205"/>
              <a:gd name="T18" fmla="*/ 33 w 208"/>
              <a:gd name="T19" fmla="*/ 80 h 205"/>
              <a:gd name="T20" fmla="*/ 33 w 208"/>
              <a:gd name="T21" fmla="*/ 121 h 205"/>
              <a:gd name="T22" fmla="*/ 77 w 208"/>
              <a:gd name="T23" fmla="*/ 165 h 205"/>
              <a:gd name="T24" fmla="*/ 125 w 208"/>
              <a:gd name="T25" fmla="*/ 165 h 205"/>
              <a:gd name="T26" fmla="*/ 168 w 208"/>
              <a:gd name="T27" fmla="*/ 121 h 205"/>
              <a:gd name="T28" fmla="*/ 168 w 208"/>
              <a:gd name="T29" fmla="*/ 78 h 205"/>
              <a:gd name="T30" fmla="*/ 188 w 208"/>
              <a:gd name="T31" fmla="*/ 67 h 205"/>
              <a:gd name="T32" fmla="*/ 188 w 208"/>
              <a:gd name="T33" fmla="*/ 174 h 205"/>
              <a:gd name="T34" fmla="*/ 176 w 208"/>
              <a:gd name="T35" fmla="*/ 189 h 205"/>
              <a:gd name="T36" fmla="*/ 192 w 208"/>
              <a:gd name="T37" fmla="*/ 205 h 205"/>
              <a:gd name="T38" fmla="*/ 208 w 208"/>
              <a:gd name="T39" fmla="*/ 189 h 205"/>
              <a:gd name="T40" fmla="*/ 196 w 208"/>
              <a:gd name="T41" fmla="*/ 174 h 205"/>
              <a:gd name="T42" fmla="*/ 160 w 208"/>
              <a:gd name="T43" fmla="*/ 121 h 205"/>
              <a:gd name="T44" fmla="*/ 125 w 208"/>
              <a:gd name="T45" fmla="*/ 157 h 205"/>
              <a:gd name="T46" fmla="*/ 77 w 208"/>
              <a:gd name="T47" fmla="*/ 157 h 205"/>
              <a:gd name="T48" fmla="*/ 41 w 208"/>
              <a:gd name="T49" fmla="*/ 121 h 205"/>
              <a:gd name="T50" fmla="*/ 41 w 208"/>
              <a:gd name="T51" fmla="*/ 85 h 205"/>
              <a:gd name="T52" fmla="*/ 90 w 208"/>
              <a:gd name="T53" fmla="*/ 112 h 205"/>
              <a:gd name="T54" fmla="*/ 99 w 208"/>
              <a:gd name="T55" fmla="*/ 114 h 205"/>
              <a:gd name="T56" fmla="*/ 108 w 208"/>
              <a:gd name="T57" fmla="*/ 112 h 205"/>
              <a:gd name="T58" fmla="*/ 160 w 208"/>
              <a:gd name="T59" fmla="*/ 82 h 205"/>
              <a:gd name="T60" fmla="*/ 160 w 208"/>
              <a:gd name="T61" fmla="*/ 121 h 205"/>
              <a:gd name="T62" fmla="*/ 104 w 208"/>
              <a:gd name="T63" fmla="*/ 105 h 205"/>
              <a:gd name="T64" fmla="*/ 94 w 208"/>
              <a:gd name="T65" fmla="*/ 105 h 205"/>
              <a:gd name="T66" fmla="*/ 9 w 208"/>
              <a:gd name="T67" fmla="*/ 58 h 205"/>
              <a:gd name="T68" fmla="*/ 8 w 208"/>
              <a:gd name="T69" fmla="*/ 57 h 205"/>
              <a:gd name="T70" fmla="*/ 9 w 208"/>
              <a:gd name="T71" fmla="*/ 57 h 205"/>
              <a:gd name="T72" fmla="*/ 94 w 208"/>
              <a:gd name="T73" fmla="*/ 10 h 205"/>
              <a:gd name="T74" fmla="*/ 104 w 208"/>
              <a:gd name="T75" fmla="*/ 10 h 205"/>
              <a:gd name="T76" fmla="*/ 189 w 208"/>
              <a:gd name="T77" fmla="*/ 57 h 205"/>
              <a:gd name="T78" fmla="*/ 189 w 208"/>
              <a:gd name="T79" fmla="*/ 57 h 205"/>
              <a:gd name="T80" fmla="*/ 188 w 208"/>
              <a:gd name="T81" fmla="*/ 57 h 205"/>
              <a:gd name="T82" fmla="*/ 188 w 208"/>
              <a:gd name="T83" fmla="*/ 58 h 205"/>
              <a:gd name="T84" fmla="*/ 104 w 208"/>
              <a:gd name="T85" fmla="*/ 105 h 205"/>
              <a:gd name="T86" fmla="*/ 192 w 208"/>
              <a:gd name="T87" fmla="*/ 197 h 205"/>
              <a:gd name="T88" fmla="*/ 184 w 208"/>
              <a:gd name="T89" fmla="*/ 189 h 205"/>
              <a:gd name="T90" fmla="*/ 192 w 208"/>
              <a:gd name="T91" fmla="*/ 181 h 205"/>
              <a:gd name="T92" fmla="*/ 200 w 208"/>
              <a:gd name="T93" fmla="*/ 189 h 205"/>
              <a:gd name="T94" fmla="*/ 192 w 208"/>
              <a:gd name="T95" fmla="*/ 1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05">
                <a:moveTo>
                  <a:pt x="196" y="174"/>
                </a:moveTo>
                <a:cubicBezTo>
                  <a:pt x="196" y="61"/>
                  <a:pt x="196" y="61"/>
                  <a:pt x="196" y="61"/>
                </a:cubicBezTo>
                <a:cubicBezTo>
                  <a:pt x="197" y="60"/>
                  <a:pt x="197" y="59"/>
                  <a:pt x="197" y="57"/>
                </a:cubicBezTo>
                <a:cubicBezTo>
                  <a:pt x="197" y="54"/>
                  <a:pt x="196" y="52"/>
                  <a:pt x="192" y="50"/>
                </a:cubicBezTo>
                <a:cubicBezTo>
                  <a:pt x="108" y="3"/>
                  <a:pt x="108" y="3"/>
                  <a:pt x="108" y="3"/>
                </a:cubicBezTo>
                <a:cubicBezTo>
                  <a:pt x="103" y="0"/>
                  <a:pt x="95" y="0"/>
                  <a:pt x="90" y="3"/>
                </a:cubicBezTo>
                <a:cubicBezTo>
                  <a:pt x="5" y="50"/>
                  <a:pt x="5" y="50"/>
                  <a:pt x="5" y="50"/>
                </a:cubicBezTo>
                <a:cubicBezTo>
                  <a:pt x="2" y="52"/>
                  <a:pt x="0" y="54"/>
                  <a:pt x="0" y="57"/>
                </a:cubicBezTo>
                <a:cubicBezTo>
                  <a:pt x="0" y="60"/>
                  <a:pt x="2" y="63"/>
                  <a:pt x="5" y="65"/>
                </a:cubicBezTo>
                <a:cubicBezTo>
                  <a:pt x="33" y="80"/>
                  <a:pt x="33" y="80"/>
                  <a:pt x="33" y="80"/>
                </a:cubicBezTo>
                <a:cubicBezTo>
                  <a:pt x="33" y="121"/>
                  <a:pt x="33" y="121"/>
                  <a:pt x="33" y="121"/>
                </a:cubicBezTo>
                <a:cubicBezTo>
                  <a:pt x="33" y="145"/>
                  <a:pt x="53" y="165"/>
                  <a:pt x="77" y="165"/>
                </a:cubicBezTo>
                <a:cubicBezTo>
                  <a:pt x="125" y="165"/>
                  <a:pt x="125" y="165"/>
                  <a:pt x="125" y="165"/>
                </a:cubicBezTo>
                <a:cubicBezTo>
                  <a:pt x="149" y="165"/>
                  <a:pt x="168" y="145"/>
                  <a:pt x="168" y="121"/>
                </a:cubicBezTo>
                <a:cubicBezTo>
                  <a:pt x="168" y="78"/>
                  <a:pt x="168" y="78"/>
                  <a:pt x="168" y="78"/>
                </a:cubicBezTo>
                <a:cubicBezTo>
                  <a:pt x="188" y="67"/>
                  <a:pt x="188" y="67"/>
                  <a:pt x="188" y="67"/>
                </a:cubicBezTo>
                <a:cubicBezTo>
                  <a:pt x="188" y="174"/>
                  <a:pt x="188" y="174"/>
                  <a:pt x="188" y="174"/>
                </a:cubicBezTo>
                <a:cubicBezTo>
                  <a:pt x="181" y="175"/>
                  <a:pt x="176" y="182"/>
                  <a:pt x="176" y="189"/>
                </a:cubicBezTo>
                <a:cubicBezTo>
                  <a:pt x="176" y="198"/>
                  <a:pt x="183" y="205"/>
                  <a:pt x="192" y="205"/>
                </a:cubicBezTo>
                <a:cubicBezTo>
                  <a:pt x="201" y="205"/>
                  <a:pt x="208" y="198"/>
                  <a:pt x="208" y="189"/>
                </a:cubicBezTo>
                <a:cubicBezTo>
                  <a:pt x="208" y="182"/>
                  <a:pt x="203" y="175"/>
                  <a:pt x="196" y="174"/>
                </a:cubicBezTo>
                <a:close/>
                <a:moveTo>
                  <a:pt x="160" y="121"/>
                </a:moveTo>
                <a:cubicBezTo>
                  <a:pt x="160" y="141"/>
                  <a:pt x="144" y="157"/>
                  <a:pt x="125" y="157"/>
                </a:cubicBezTo>
                <a:cubicBezTo>
                  <a:pt x="77" y="157"/>
                  <a:pt x="77" y="157"/>
                  <a:pt x="77" y="157"/>
                </a:cubicBezTo>
                <a:cubicBezTo>
                  <a:pt x="57" y="157"/>
                  <a:pt x="41" y="141"/>
                  <a:pt x="41" y="121"/>
                </a:cubicBezTo>
                <a:cubicBezTo>
                  <a:pt x="41" y="85"/>
                  <a:pt x="41" y="85"/>
                  <a:pt x="41" y="85"/>
                </a:cubicBezTo>
                <a:cubicBezTo>
                  <a:pt x="90" y="112"/>
                  <a:pt x="90" y="112"/>
                  <a:pt x="90" y="112"/>
                </a:cubicBezTo>
                <a:cubicBezTo>
                  <a:pt x="92" y="113"/>
                  <a:pt x="95" y="114"/>
                  <a:pt x="99" y="114"/>
                </a:cubicBezTo>
                <a:cubicBezTo>
                  <a:pt x="102" y="114"/>
                  <a:pt x="105" y="113"/>
                  <a:pt x="108" y="112"/>
                </a:cubicBezTo>
                <a:cubicBezTo>
                  <a:pt x="160" y="82"/>
                  <a:pt x="160" y="82"/>
                  <a:pt x="160" y="82"/>
                </a:cubicBezTo>
                <a:lnTo>
                  <a:pt x="160" y="121"/>
                </a:lnTo>
                <a:close/>
                <a:moveTo>
                  <a:pt x="104" y="105"/>
                </a:moveTo>
                <a:cubicBezTo>
                  <a:pt x="101" y="106"/>
                  <a:pt x="96" y="106"/>
                  <a:pt x="94" y="105"/>
                </a:cubicBezTo>
                <a:cubicBezTo>
                  <a:pt x="9" y="58"/>
                  <a:pt x="9" y="58"/>
                  <a:pt x="9" y="58"/>
                </a:cubicBezTo>
                <a:cubicBezTo>
                  <a:pt x="9" y="58"/>
                  <a:pt x="8" y="57"/>
                  <a:pt x="8" y="57"/>
                </a:cubicBezTo>
                <a:cubicBezTo>
                  <a:pt x="8" y="57"/>
                  <a:pt x="9" y="57"/>
                  <a:pt x="9" y="57"/>
                </a:cubicBezTo>
                <a:cubicBezTo>
                  <a:pt x="94" y="10"/>
                  <a:pt x="94" y="10"/>
                  <a:pt x="94" y="10"/>
                </a:cubicBezTo>
                <a:cubicBezTo>
                  <a:pt x="96" y="9"/>
                  <a:pt x="101" y="9"/>
                  <a:pt x="104" y="10"/>
                </a:cubicBezTo>
                <a:cubicBezTo>
                  <a:pt x="189" y="57"/>
                  <a:pt x="189" y="57"/>
                  <a:pt x="189" y="57"/>
                </a:cubicBezTo>
                <a:cubicBezTo>
                  <a:pt x="189" y="57"/>
                  <a:pt x="189" y="57"/>
                  <a:pt x="189" y="57"/>
                </a:cubicBezTo>
                <a:cubicBezTo>
                  <a:pt x="188" y="57"/>
                  <a:pt x="188" y="57"/>
                  <a:pt x="188" y="57"/>
                </a:cubicBezTo>
                <a:cubicBezTo>
                  <a:pt x="188" y="58"/>
                  <a:pt x="188" y="58"/>
                  <a:pt x="188" y="58"/>
                </a:cubicBezTo>
                <a:lnTo>
                  <a:pt x="104" y="105"/>
                </a:lnTo>
                <a:close/>
                <a:moveTo>
                  <a:pt x="192" y="197"/>
                </a:moveTo>
                <a:cubicBezTo>
                  <a:pt x="188" y="197"/>
                  <a:pt x="184" y="193"/>
                  <a:pt x="184" y="189"/>
                </a:cubicBezTo>
                <a:cubicBezTo>
                  <a:pt x="184" y="185"/>
                  <a:pt x="188" y="181"/>
                  <a:pt x="192" y="181"/>
                </a:cubicBezTo>
                <a:cubicBezTo>
                  <a:pt x="197" y="181"/>
                  <a:pt x="200" y="185"/>
                  <a:pt x="200" y="189"/>
                </a:cubicBezTo>
                <a:cubicBezTo>
                  <a:pt x="200" y="193"/>
                  <a:pt x="197" y="197"/>
                  <a:pt x="192" y="197"/>
                </a:cubicBezTo>
                <a:close/>
              </a:path>
            </a:pathLst>
          </a:custGeom>
          <a:solidFill>
            <a:schemeClr val="accent4">
              <a:lumMod val="40000"/>
              <a:lumOff val="60000"/>
              <a:alpha val="8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20" name="Picture 19">
            <a:extLst>
              <a:ext uri="{FF2B5EF4-FFF2-40B4-BE49-F238E27FC236}">
                <a16:creationId xmlns:a16="http://schemas.microsoft.com/office/drawing/2014/main" id="{40427C51-04B3-4AB3-8644-A6100067AE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7806" y="152442"/>
            <a:ext cx="2348259" cy="814896"/>
          </a:xfrm>
          <a:prstGeom prst="rect">
            <a:avLst/>
          </a:prstGeom>
        </p:spPr>
      </p:pic>
      <p:sp>
        <p:nvSpPr>
          <p:cNvPr id="2" name="Title 1">
            <a:extLst>
              <a:ext uri="{FF2B5EF4-FFF2-40B4-BE49-F238E27FC236}">
                <a16:creationId xmlns:a16="http://schemas.microsoft.com/office/drawing/2014/main" id="{16DF16BB-AAED-4C71-9093-27FC8BFE0EF5}"/>
              </a:ext>
            </a:extLst>
          </p:cNvPr>
          <p:cNvSpPr>
            <a:spLocks noGrp="1"/>
          </p:cNvSpPr>
          <p:nvPr>
            <p:ph type="ctrTitle"/>
          </p:nvPr>
        </p:nvSpPr>
        <p:spPr>
          <a:xfrm>
            <a:off x="1858374" y="1122363"/>
            <a:ext cx="8475249" cy="2387600"/>
          </a:xfrm>
        </p:spPr>
        <p:txBody>
          <a:bodyPr anchor="b"/>
          <a:lstStyle>
            <a:lvl1pPr algn="ctr">
              <a:defRPr sz="6000">
                <a:solidFill>
                  <a:schemeClr val="accent1">
                    <a:lumMod val="10000"/>
                    <a:lumOff val="90000"/>
                  </a:schemeClr>
                </a:solidFill>
              </a:defRPr>
            </a:lvl1pPr>
          </a:lstStyle>
          <a:p>
            <a:r>
              <a:rPr lang="en-US"/>
              <a:t>Click to edit Master title style</a:t>
            </a:r>
          </a:p>
        </p:txBody>
      </p:sp>
      <p:sp>
        <p:nvSpPr>
          <p:cNvPr id="3" name="Subtitle 2">
            <a:extLst>
              <a:ext uri="{FF2B5EF4-FFF2-40B4-BE49-F238E27FC236}">
                <a16:creationId xmlns:a16="http://schemas.microsoft.com/office/drawing/2014/main" id="{953048BC-61EC-4262-B440-6724FC045178}"/>
              </a:ext>
            </a:extLst>
          </p:cNvPr>
          <p:cNvSpPr>
            <a:spLocks noGrp="1"/>
          </p:cNvSpPr>
          <p:nvPr>
            <p:ph type="subTitle" idx="1"/>
          </p:nvPr>
        </p:nvSpPr>
        <p:spPr>
          <a:xfrm>
            <a:off x="1858374" y="3602038"/>
            <a:ext cx="8475249" cy="1655762"/>
          </a:xfrm>
        </p:spPr>
        <p:txBody>
          <a:bodyPr/>
          <a:lstStyle>
            <a:lvl1pPr marL="0" indent="0" algn="ctr">
              <a:buNone/>
              <a:defRPr sz="2400">
                <a:solidFill>
                  <a:schemeClr val="accent1">
                    <a:lumMod val="10000"/>
                    <a:lumOff val="9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878C9DE2-8785-4AED-93A4-09E74758983C}"/>
              </a:ext>
            </a:extLst>
          </p:cNvPr>
          <p:cNvSpPr>
            <a:spLocks noGrp="1"/>
          </p:cNvSpPr>
          <p:nvPr>
            <p:ph type="sldNum" sz="quarter" idx="12"/>
          </p:nvPr>
        </p:nvSpPr>
        <p:spPr/>
        <p:txBody>
          <a:bodyPr/>
          <a:lstStyle>
            <a:lvl1pPr>
              <a:defRPr>
                <a:solidFill>
                  <a:schemeClr val="accent1">
                    <a:lumMod val="10000"/>
                    <a:lumOff val="90000"/>
                  </a:schemeClr>
                </a:solidFill>
              </a:defRPr>
            </a:lvl1pPr>
          </a:lstStyle>
          <a:p>
            <a:fld id="{E8966962-541E-404F-828C-14181D5CE596}" type="slidenum">
              <a:rPr lang="en-US" smtClean="0"/>
              <a:t>‹#›</a:t>
            </a:fld>
            <a:endParaRPr lang="en-US"/>
          </a:p>
        </p:txBody>
      </p:sp>
    </p:spTree>
    <p:extLst>
      <p:ext uri="{BB962C8B-B14F-4D97-AF65-F5344CB8AC3E}">
        <p14:creationId xmlns:p14="http://schemas.microsoft.com/office/powerpoint/2010/main" val="157966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3A79-2000-4EB5-B2DD-CFEED82192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06F36C-70DC-4975-BF57-5628641ADB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F4685-A5A0-4688-9686-61B99738757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CEBFA99-CD24-42BA-9F2A-90FF2206D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7E421-7A48-4A9E-BE3D-31812FC6C44C}"/>
              </a:ext>
            </a:extLst>
          </p:cNvPr>
          <p:cNvSpPr>
            <a:spLocks noGrp="1"/>
          </p:cNvSpPr>
          <p:nvPr>
            <p:ph type="sldNum" sz="quarter" idx="12"/>
          </p:nvPr>
        </p:nvSpPr>
        <p:spPr/>
        <p:txBody>
          <a:bodyPr/>
          <a:lstStyle/>
          <a:p>
            <a:fld id="{E8966962-541E-404F-828C-14181D5CE596}" type="slidenum">
              <a:rPr lang="en-US" smtClean="0"/>
              <a:t>‹#›</a:t>
            </a:fld>
            <a:endParaRPr lang="en-US"/>
          </a:p>
        </p:txBody>
      </p:sp>
    </p:spTree>
    <p:extLst>
      <p:ext uri="{BB962C8B-B14F-4D97-AF65-F5344CB8AC3E}">
        <p14:creationId xmlns:p14="http://schemas.microsoft.com/office/powerpoint/2010/main" val="125411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66F264-E7EA-4E1D-84DA-58C17BE630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B7A814-922A-4EE7-B977-1F048D400A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8CD2A4-D361-4AB9-B193-8AE4B485CA8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7A1F3A5-C30C-493A-B357-C282EB856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0790B5-11C5-4D33-9201-F4555D502953}"/>
              </a:ext>
            </a:extLst>
          </p:cNvPr>
          <p:cNvSpPr>
            <a:spLocks noGrp="1"/>
          </p:cNvSpPr>
          <p:nvPr>
            <p:ph type="sldNum" sz="quarter" idx="12"/>
          </p:nvPr>
        </p:nvSpPr>
        <p:spPr/>
        <p:txBody>
          <a:bodyPr/>
          <a:lstStyle/>
          <a:p>
            <a:fld id="{E8966962-541E-404F-828C-14181D5CE596}" type="slidenum">
              <a:rPr lang="en-US" smtClean="0"/>
              <a:t>‹#›</a:t>
            </a:fld>
            <a:endParaRPr lang="en-US"/>
          </a:p>
        </p:txBody>
      </p:sp>
    </p:spTree>
    <p:extLst>
      <p:ext uri="{BB962C8B-B14F-4D97-AF65-F5344CB8AC3E}">
        <p14:creationId xmlns:p14="http://schemas.microsoft.com/office/powerpoint/2010/main" val="60969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830F8-ADD4-434F-824F-E21AFACA31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29AA5-5B3B-4E31-B650-69F3D0F1A8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5FD64-1855-41A8-8547-6C11466B206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578135F-D8D0-4201-BA0D-FABB8B5883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2849C-8465-4BB3-9333-068E71476A49}"/>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14" name="Freeform 45">
            <a:extLst>
              <a:ext uri="{FF2B5EF4-FFF2-40B4-BE49-F238E27FC236}">
                <a16:creationId xmlns:a16="http://schemas.microsoft.com/office/drawing/2014/main" id="{9F75AABC-7C68-4504-9E52-55FC523D0DF5}"/>
              </a:ext>
            </a:extLst>
          </p:cNvPr>
          <p:cNvSpPr>
            <a:spLocks noEditPoints="1"/>
          </p:cNvSpPr>
          <p:nvPr/>
        </p:nvSpPr>
        <p:spPr bwMode="auto">
          <a:xfrm rot="1294170">
            <a:off x="11504165" y="131772"/>
            <a:ext cx="466705" cy="466705"/>
          </a:xfrm>
          <a:custGeom>
            <a:avLst/>
            <a:gdLst>
              <a:gd name="T0" fmla="*/ 220 w 220"/>
              <a:gd name="T1" fmla="*/ 110 h 220"/>
              <a:gd name="T2" fmla="*/ 193 w 220"/>
              <a:gd name="T3" fmla="*/ 64 h 220"/>
              <a:gd name="T4" fmla="*/ 176 w 220"/>
              <a:gd name="T5" fmla="*/ 58 h 220"/>
              <a:gd name="T6" fmla="*/ 171 w 220"/>
              <a:gd name="T7" fmla="*/ 53 h 220"/>
              <a:gd name="T8" fmla="*/ 203 w 220"/>
              <a:gd name="T9" fmla="*/ 68 h 220"/>
              <a:gd name="T10" fmla="*/ 141 w 220"/>
              <a:gd name="T11" fmla="*/ 13 h 220"/>
              <a:gd name="T12" fmla="*/ 118 w 220"/>
              <a:gd name="T13" fmla="*/ 38 h 220"/>
              <a:gd name="T14" fmla="*/ 110 w 220"/>
              <a:gd name="T15" fmla="*/ 8 h 220"/>
              <a:gd name="T16" fmla="*/ 65 w 220"/>
              <a:gd name="T17" fmla="*/ 28 h 220"/>
              <a:gd name="T18" fmla="*/ 55 w 220"/>
              <a:gd name="T19" fmla="*/ 50 h 220"/>
              <a:gd name="T20" fmla="*/ 47 w 220"/>
              <a:gd name="T21" fmla="*/ 30 h 220"/>
              <a:gd name="T22" fmla="*/ 67 w 220"/>
              <a:gd name="T23" fmla="*/ 18 h 220"/>
              <a:gd name="T24" fmla="*/ 51 w 220"/>
              <a:gd name="T25" fmla="*/ 57 h 220"/>
              <a:gd name="T26" fmla="*/ 76 w 220"/>
              <a:gd name="T27" fmla="*/ 42 h 220"/>
              <a:gd name="T28" fmla="*/ 80 w 220"/>
              <a:gd name="T29" fmla="*/ 24 h 220"/>
              <a:gd name="T30" fmla="*/ 97 w 220"/>
              <a:gd name="T31" fmla="*/ 51 h 220"/>
              <a:gd name="T32" fmla="*/ 81 w 220"/>
              <a:gd name="T33" fmla="*/ 69 h 220"/>
              <a:gd name="T34" fmla="*/ 59 w 220"/>
              <a:gd name="T35" fmla="*/ 95 h 220"/>
              <a:gd name="T36" fmla="*/ 63 w 220"/>
              <a:gd name="T37" fmla="*/ 117 h 220"/>
              <a:gd name="T38" fmla="*/ 120 w 220"/>
              <a:gd name="T39" fmla="*/ 155 h 220"/>
              <a:gd name="T40" fmla="*/ 118 w 220"/>
              <a:gd name="T41" fmla="*/ 180 h 220"/>
              <a:gd name="T42" fmla="*/ 81 w 220"/>
              <a:gd name="T43" fmla="*/ 208 h 220"/>
              <a:gd name="T44" fmla="*/ 62 w 220"/>
              <a:gd name="T45" fmla="*/ 159 h 220"/>
              <a:gd name="T46" fmla="*/ 53 w 220"/>
              <a:gd name="T47" fmla="*/ 120 h 220"/>
              <a:gd name="T48" fmla="*/ 19 w 220"/>
              <a:gd name="T49" fmla="*/ 65 h 220"/>
              <a:gd name="T50" fmla="*/ 10 w 220"/>
              <a:gd name="T51" fmla="*/ 91 h 220"/>
              <a:gd name="T52" fmla="*/ 61 w 220"/>
              <a:gd name="T53" fmla="*/ 133 h 220"/>
              <a:gd name="T54" fmla="*/ 67 w 220"/>
              <a:gd name="T55" fmla="*/ 178 h 220"/>
              <a:gd name="T56" fmla="*/ 8 w 220"/>
              <a:gd name="T57" fmla="*/ 110 h 220"/>
              <a:gd name="T58" fmla="*/ 101 w 220"/>
              <a:gd name="T59" fmla="*/ 204 h 220"/>
              <a:gd name="T60" fmla="*/ 130 w 220"/>
              <a:gd name="T61" fmla="*/ 166 h 220"/>
              <a:gd name="T62" fmla="*/ 82 w 220"/>
              <a:gd name="T63" fmla="*/ 125 h 220"/>
              <a:gd name="T64" fmla="*/ 57 w 220"/>
              <a:gd name="T65" fmla="*/ 108 h 220"/>
              <a:gd name="T66" fmla="*/ 70 w 220"/>
              <a:gd name="T67" fmla="*/ 96 h 220"/>
              <a:gd name="T68" fmla="*/ 90 w 220"/>
              <a:gd name="T69" fmla="*/ 70 h 220"/>
              <a:gd name="T70" fmla="*/ 101 w 220"/>
              <a:gd name="T71" fmla="*/ 38 h 220"/>
              <a:gd name="T72" fmla="*/ 82 w 220"/>
              <a:gd name="T73" fmla="*/ 12 h 220"/>
              <a:gd name="T74" fmla="*/ 118 w 220"/>
              <a:gd name="T75" fmla="*/ 46 h 220"/>
              <a:gd name="T76" fmla="*/ 175 w 220"/>
              <a:gd name="T77" fmla="*/ 31 h 220"/>
              <a:gd name="T78" fmla="*/ 156 w 220"/>
              <a:gd name="T79" fmla="*/ 61 h 220"/>
              <a:gd name="T80" fmla="*/ 180 w 220"/>
              <a:gd name="T81" fmla="*/ 65 h 220"/>
              <a:gd name="T82" fmla="*/ 198 w 220"/>
              <a:gd name="T83" fmla="*/ 75 h 220"/>
              <a:gd name="T84" fmla="*/ 206 w 220"/>
              <a:gd name="T85" fmla="*/ 84 h 220"/>
              <a:gd name="T86" fmla="*/ 168 w 220"/>
              <a:gd name="T87" fmla="*/ 81 h 220"/>
              <a:gd name="T88" fmla="*/ 179 w 220"/>
              <a:gd name="T89" fmla="*/ 127 h 220"/>
              <a:gd name="T90" fmla="*/ 184 w 220"/>
              <a:gd name="T91" fmla="*/ 180 h 220"/>
              <a:gd name="T92" fmla="*/ 189 w 220"/>
              <a:gd name="T93" fmla="*/ 123 h 220"/>
              <a:gd name="T94" fmla="*/ 163 w 220"/>
              <a:gd name="T95" fmla="*/ 99 h 220"/>
              <a:gd name="T96" fmla="*/ 211 w 220"/>
              <a:gd name="T97" fmla="*/ 9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203" y="68"/>
                </a:moveTo>
                <a:cubicBezTo>
                  <a:pt x="202" y="68"/>
                  <a:pt x="202" y="68"/>
                  <a:pt x="202" y="68"/>
                </a:cubicBezTo>
                <a:cubicBezTo>
                  <a:pt x="201" y="67"/>
                  <a:pt x="197" y="64"/>
                  <a:pt x="193" y="64"/>
                </a:cubicBezTo>
                <a:cubicBezTo>
                  <a:pt x="193" y="64"/>
                  <a:pt x="193" y="64"/>
                  <a:pt x="192" y="64"/>
                </a:cubicBezTo>
                <a:cubicBezTo>
                  <a:pt x="191" y="63"/>
                  <a:pt x="190" y="61"/>
                  <a:pt x="188" y="61"/>
                </a:cubicBezTo>
                <a:cubicBezTo>
                  <a:pt x="187" y="57"/>
                  <a:pt x="183" y="57"/>
                  <a:pt x="182" y="57"/>
                </a:cubicBezTo>
                <a:cubicBezTo>
                  <a:pt x="179" y="57"/>
                  <a:pt x="179" y="57"/>
                  <a:pt x="176" y="58"/>
                </a:cubicBezTo>
                <a:cubicBezTo>
                  <a:pt x="175" y="59"/>
                  <a:pt x="171" y="61"/>
                  <a:pt x="164" y="64"/>
                </a:cubicBezTo>
                <a:cubicBezTo>
                  <a:pt x="166" y="61"/>
                  <a:pt x="167" y="59"/>
                  <a:pt x="167" y="57"/>
                </a:cubicBezTo>
                <a:cubicBezTo>
                  <a:pt x="171" y="57"/>
                  <a:pt x="171" y="57"/>
                  <a:pt x="171" y="57"/>
                </a:cubicBezTo>
                <a:cubicBezTo>
                  <a:pt x="171" y="53"/>
                  <a:pt x="171" y="53"/>
                  <a:pt x="171" y="53"/>
                </a:cubicBezTo>
                <a:cubicBezTo>
                  <a:pt x="171" y="48"/>
                  <a:pt x="172" y="42"/>
                  <a:pt x="173" y="41"/>
                </a:cubicBezTo>
                <a:cubicBezTo>
                  <a:pt x="175" y="39"/>
                  <a:pt x="180" y="38"/>
                  <a:pt x="182" y="38"/>
                </a:cubicBezTo>
                <a:cubicBezTo>
                  <a:pt x="182" y="38"/>
                  <a:pt x="182" y="38"/>
                  <a:pt x="182" y="38"/>
                </a:cubicBezTo>
                <a:cubicBezTo>
                  <a:pt x="191" y="46"/>
                  <a:pt x="198" y="57"/>
                  <a:pt x="203" y="68"/>
                </a:cubicBezTo>
                <a:close/>
                <a:moveTo>
                  <a:pt x="182" y="38"/>
                </a:moveTo>
                <a:cubicBezTo>
                  <a:pt x="182" y="38"/>
                  <a:pt x="182" y="38"/>
                  <a:pt x="182" y="38"/>
                </a:cubicBezTo>
                <a:cubicBezTo>
                  <a:pt x="182" y="38"/>
                  <a:pt x="182" y="38"/>
                  <a:pt x="182" y="38"/>
                </a:cubicBezTo>
                <a:close/>
                <a:moveTo>
                  <a:pt x="141" y="13"/>
                </a:moveTo>
                <a:cubicBezTo>
                  <a:pt x="137" y="17"/>
                  <a:pt x="137" y="17"/>
                  <a:pt x="137" y="17"/>
                </a:cubicBezTo>
                <a:cubicBezTo>
                  <a:pt x="136" y="18"/>
                  <a:pt x="136" y="18"/>
                  <a:pt x="136" y="18"/>
                </a:cubicBezTo>
                <a:cubicBezTo>
                  <a:pt x="136" y="21"/>
                  <a:pt x="133" y="31"/>
                  <a:pt x="133" y="37"/>
                </a:cubicBezTo>
                <a:cubicBezTo>
                  <a:pt x="131" y="37"/>
                  <a:pt x="127" y="38"/>
                  <a:pt x="118" y="38"/>
                </a:cubicBezTo>
                <a:cubicBezTo>
                  <a:pt x="117" y="38"/>
                  <a:pt x="115" y="35"/>
                  <a:pt x="113" y="32"/>
                </a:cubicBezTo>
                <a:cubicBezTo>
                  <a:pt x="111" y="30"/>
                  <a:pt x="108" y="27"/>
                  <a:pt x="105" y="24"/>
                </a:cubicBezTo>
                <a:cubicBezTo>
                  <a:pt x="102" y="20"/>
                  <a:pt x="101" y="13"/>
                  <a:pt x="102" y="8"/>
                </a:cubicBezTo>
                <a:cubicBezTo>
                  <a:pt x="105" y="8"/>
                  <a:pt x="107" y="8"/>
                  <a:pt x="110" y="8"/>
                </a:cubicBezTo>
                <a:cubicBezTo>
                  <a:pt x="121" y="8"/>
                  <a:pt x="131" y="10"/>
                  <a:pt x="141" y="13"/>
                </a:cubicBezTo>
                <a:close/>
                <a:moveTo>
                  <a:pt x="47" y="30"/>
                </a:moveTo>
                <a:cubicBezTo>
                  <a:pt x="51" y="27"/>
                  <a:pt x="55" y="24"/>
                  <a:pt x="60" y="21"/>
                </a:cubicBezTo>
                <a:cubicBezTo>
                  <a:pt x="65" y="28"/>
                  <a:pt x="65" y="28"/>
                  <a:pt x="65" y="28"/>
                </a:cubicBezTo>
                <a:cubicBezTo>
                  <a:pt x="66" y="34"/>
                  <a:pt x="68" y="40"/>
                  <a:pt x="68" y="42"/>
                </a:cubicBezTo>
                <a:cubicBezTo>
                  <a:pt x="68" y="46"/>
                  <a:pt x="68" y="48"/>
                  <a:pt x="68" y="49"/>
                </a:cubicBezTo>
                <a:cubicBezTo>
                  <a:pt x="66" y="49"/>
                  <a:pt x="65" y="50"/>
                  <a:pt x="64" y="50"/>
                </a:cubicBezTo>
                <a:cubicBezTo>
                  <a:pt x="61" y="51"/>
                  <a:pt x="59" y="52"/>
                  <a:pt x="55" y="50"/>
                </a:cubicBezTo>
                <a:cubicBezTo>
                  <a:pt x="54" y="49"/>
                  <a:pt x="54" y="49"/>
                  <a:pt x="54" y="49"/>
                </a:cubicBezTo>
                <a:cubicBezTo>
                  <a:pt x="54" y="48"/>
                  <a:pt x="55" y="46"/>
                  <a:pt x="56" y="45"/>
                </a:cubicBezTo>
                <a:cubicBezTo>
                  <a:pt x="59" y="42"/>
                  <a:pt x="59" y="42"/>
                  <a:pt x="59" y="42"/>
                </a:cubicBezTo>
                <a:lnTo>
                  <a:pt x="47" y="30"/>
                </a:lnTo>
                <a:close/>
                <a:moveTo>
                  <a:pt x="67" y="18"/>
                </a:moveTo>
                <a:cubicBezTo>
                  <a:pt x="67" y="17"/>
                  <a:pt x="68" y="17"/>
                  <a:pt x="68" y="17"/>
                </a:cubicBezTo>
                <a:cubicBezTo>
                  <a:pt x="68" y="19"/>
                  <a:pt x="68" y="19"/>
                  <a:pt x="68" y="19"/>
                </a:cubicBezTo>
                <a:lnTo>
                  <a:pt x="67" y="18"/>
                </a:lnTo>
                <a:close/>
                <a:moveTo>
                  <a:pt x="41" y="35"/>
                </a:moveTo>
                <a:cubicBezTo>
                  <a:pt x="48" y="42"/>
                  <a:pt x="48" y="42"/>
                  <a:pt x="48" y="42"/>
                </a:cubicBezTo>
                <a:cubicBezTo>
                  <a:pt x="47" y="44"/>
                  <a:pt x="46" y="47"/>
                  <a:pt x="46" y="50"/>
                </a:cubicBezTo>
                <a:cubicBezTo>
                  <a:pt x="46" y="52"/>
                  <a:pt x="48" y="55"/>
                  <a:pt x="51" y="57"/>
                </a:cubicBezTo>
                <a:cubicBezTo>
                  <a:pt x="55" y="58"/>
                  <a:pt x="57" y="59"/>
                  <a:pt x="60" y="59"/>
                </a:cubicBezTo>
                <a:cubicBezTo>
                  <a:pt x="62" y="59"/>
                  <a:pt x="64" y="58"/>
                  <a:pt x="66" y="58"/>
                </a:cubicBezTo>
                <a:cubicBezTo>
                  <a:pt x="67" y="57"/>
                  <a:pt x="68" y="57"/>
                  <a:pt x="68" y="57"/>
                </a:cubicBezTo>
                <a:cubicBezTo>
                  <a:pt x="76" y="57"/>
                  <a:pt x="76" y="46"/>
                  <a:pt x="76" y="42"/>
                </a:cubicBezTo>
                <a:cubicBezTo>
                  <a:pt x="76" y="38"/>
                  <a:pt x="73" y="27"/>
                  <a:pt x="72" y="25"/>
                </a:cubicBezTo>
                <a:cubicBezTo>
                  <a:pt x="69" y="20"/>
                  <a:pt x="69" y="20"/>
                  <a:pt x="69" y="20"/>
                </a:cubicBezTo>
                <a:cubicBezTo>
                  <a:pt x="78" y="20"/>
                  <a:pt x="78" y="20"/>
                  <a:pt x="78" y="20"/>
                </a:cubicBezTo>
                <a:cubicBezTo>
                  <a:pt x="80" y="24"/>
                  <a:pt x="80" y="24"/>
                  <a:pt x="80" y="24"/>
                </a:cubicBezTo>
                <a:cubicBezTo>
                  <a:pt x="80" y="37"/>
                  <a:pt x="80" y="37"/>
                  <a:pt x="80" y="37"/>
                </a:cubicBezTo>
                <a:cubicBezTo>
                  <a:pt x="82" y="38"/>
                  <a:pt x="82" y="38"/>
                  <a:pt x="82" y="38"/>
                </a:cubicBezTo>
                <a:cubicBezTo>
                  <a:pt x="82" y="38"/>
                  <a:pt x="90" y="42"/>
                  <a:pt x="97" y="45"/>
                </a:cubicBezTo>
                <a:cubicBezTo>
                  <a:pt x="98" y="46"/>
                  <a:pt x="99" y="46"/>
                  <a:pt x="97" y="51"/>
                </a:cubicBezTo>
                <a:cubicBezTo>
                  <a:pt x="96" y="53"/>
                  <a:pt x="95" y="55"/>
                  <a:pt x="95" y="57"/>
                </a:cubicBezTo>
                <a:cubicBezTo>
                  <a:pt x="95" y="59"/>
                  <a:pt x="93" y="61"/>
                  <a:pt x="91" y="61"/>
                </a:cubicBezTo>
                <a:cubicBezTo>
                  <a:pt x="87" y="61"/>
                  <a:pt x="85" y="64"/>
                  <a:pt x="83" y="66"/>
                </a:cubicBezTo>
                <a:cubicBezTo>
                  <a:pt x="83" y="67"/>
                  <a:pt x="82" y="68"/>
                  <a:pt x="81" y="69"/>
                </a:cubicBezTo>
                <a:cubicBezTo>
                  <a:pt x="79" y="71"/>
                  <a:pt x="78" y="73"/>
                  <a:pt x="77" y="75"/>
                </a:cubicBezTo>
                <a:cubicBezTo>
                  <a:pt x="75" y="78"/>
                  <a:pt x="73" y="80"/>
                  <a:pt x="69" y="84"/>
                </a:cubicBezTo>
                <a:cubicBezTo>
                  <a:pt x="66" y="88"/>
                  <a:pt x="64" y="90"/>
                  <a:pt x="64" y="92"/>
                </a:cubicBezTo>
                <a:cubicBezTo>
                  <a:pt x="63" y="93"/>
                  <a:pt x="62" y="93"/>
                  <a:pt x="59" y="95"/>
                </a:cubicBezTo>
                <a:cubicBezTo>
                  <a:pt x="57" y="96"/>
                  <a:pt x="56" y="96"/>
                  <a:pt x="55" y="97"/>
                </a:cubicBezTo>
                <a:cubicBezTo>
                  <a:pt x="49" y="98"/>
                  <a:pt x="49" y="101"/>
                  <a:pt x="49" y="106"/>
                </a:cubicBezTo>
                <a:cubicBezTo>
                  <a:pt x="49" y="114"/>
                  <a:pt x="53" y="115"/>
                  <a:pt x="57" y="116"/>
                </a:cubicBezTo>
                <a:cubicBezTo>
                  <a:pt x="59" y="116"/>
                  <a:pt x="61" y="116"/>
                  <a:pt x="63" y="117"/>
                </a:cubicBezTo>
                <a:cubicBezTo>
                  <a:pt x="66" y="119"/>
                  <a:pt x="67" y="121"/>
                  <a:pt x="69" y="124"/>
                </a:cubicBezTo>
                <a:cubicBezTo>
                  <a:pt x="71" y="127"/>
                  <a:pt x="73" y="130"/>
                  <a:pt x="78" y="133"/>
                </a:cubicBezTo>
                <a:cubicBezTo>
                  <a:pt x="81" y="134"/>
                  <a:pt x="86" y="137"/>
                  <a:pt x="92" y="140"/>
                </a:cubicBezTo>
                <a:cubicBezTo>
                  <a:pt x="100" y="145"/>
                  <a:pt x="111" y="151"/>
                  <a:pt x="120" y="155"/>
                </a:cubicBezTo>
                <a:cubicBezTo>
                  <a:pt x="124" y="158"/>
                  <a:pt x="125" y="159"/>
                  <a:pt x="125" y="159"/>
                </a:cubicBezTo>
                <a:cubicBezTo>
                  <a:pt x="125" y="160"/>
                  <a:pt x="124" y="160"/>
                  <a:pt x="124" y="161"/>
                </a:cubicBezTo>
                <a:cubicBezTo>
                  <a:pt x="123" y="163"/>
                  <a:pt x="121" y="164"/>
                  <a:pt x="121" y="167"/>
                </a:cubicBezTo>
                <a:cubicBezTo>
                  <a:pt x="121" y="170"/>
                  <a:pt x="121" y="173"/>
                  <a:pt x="118" y="180"/>
                </a:cubicBezTo>
                <a:cubicBezTo>
                  <a:pt x="116" y="184"/>
                  <a:pt x="114" y="186"/>
                  <a:pt x="108" y="189"/>
                </a:cubicBezTo>
                <a:cubicBezTo>
                  <a:pt x="105" y="191"/>
                  <a:pt x="101" y="194"/>
                  <a:pt x="96" y="198"/>
                </a:cubicBezTo>
                <a:cubicBezTo>
                  <a:pt x="92" y="201"/>
                  <a:pt x="87" y="205"/>
                  <a:pt x="87" y="209"/>
                </a:cubicBezTo>
                <a:cubicBezTo>
                  <a:pt x="85" y="209"/>
                  <a:pt x="83" y="208"/>
                  <a:pt x="81" y="208"/>
                </a:cubicBezTo>
                <a:cubicBezTo>
                  <a:pt x="82" y="203"/>
                  <a:pt x="84" y="196"/>
                  <a:pt x="84" y="189"/>
                </a:cubicBezTo>
                <a:cubicBezTo>
                  <a:pt x="84" y="178"/>
                  <a:pt x="80" y="175"/>
                  <a:pt x="73" y="172"/>
                </a:cubicBezTo>
                <a:cubicBezTo>
                  <a:pt x="72" y="172"/>
                  <a:pt x="71" y="171"/>
                  <a:pt x="70" y="171"/>
                </a:cubicBezTo>
                <a:cubicBezTo>
                  <a:pt x="65" y="168"/>
                  <a:pt x="65" y="166"/>
                  <a:pt x="62" y="159"/>
                </a:cubicBezTo>
                <a:cubicBezTo>
                  <a:pt x="62" y="158"/>
                  <a:pt x="61" y="156"/>
                  <a:pt x="61" y="154"/>
                </a:cubicBezTo>
                <a:cubicBezTo>
                  <a:pt x="59" y="149"/>
                  <a:pt x="61" y="147"/>
                  <a:pt x="64" y="143"/>
                </a:cubicBezTo>
                <a:cubicBezTo>
                  <a:pt x="66" y="140"/>
                  <a:pt x="69" y="137"/>
                  <a:pt x="69" y="132"/>
                </a:cubicBezTo>
                <a:cubicBezTo>
                  <a:pt x="69" y="124"/>
                  <a:pt x="63" y="120"/>
                  <a:pt x="53" y="120"/>
                </a:cubicBezTo>
                <a:cubicBezTo>
                  <a:pt x="53" y="120"/>
                  <a:pt x="53" y="120"/>
                  <a:pt x="53" y="120"/>
                </a:cubicBezTo>
                <a:cubicBezTo>
                  <a:pt x="52" y="120"/>
                  <a:pt x="46" y="117"/>
                  <a:pt x="40" y="114"/>
                </a:cubicBezTo>
                <a:cubicBezTo>
                  <a:pt x="36" y="112"/>
                  <a:pt x="31" y="109"/>
                  <a:pt x="25" y="106"/>
                </a:cubicBezTo>
                <a:cubicBezTo>
                  <a:pt x="15" y="101"/>
                  <a:pt x="18" y="74"/>
                  <a:pt x="19" y="65"/>
                </a:cubicBezTo>
                <a:cubicBezTo>
                  <a:pt x="18" y="65"/>
                  <a:pt x="18" y="65"/>
                  <a:pt x="18" y="65"/>
                </a:cubicBezTo>
                <a:cubicBezTo>
                  <a:pt x="24" y="54"/>
                  <a:pt x="32" y="44"/>
                  <a:pt x="41" y="35"/>
                </a:cubicBezTo>
                <a:close/>
                <a:moveTo>
                  <a:pt x="8" y="110"/>
                </a:moveTo>
                <a:cubicBezTo>
                  <a:pt x="8" y="104"/>
                  <a:pt x="9" y="97"/>
                  <a:pt x="10" y="91"/>
                </a:cubicBezTo>
                <a:cubicBezTo>
                  <a:pt x="11" y="101"/>
                  <a:pt x="14" y="110"/>
                  <a:pt x="21" y="114"/>
                </a:cubicBezTo>
                <a:cubicBezTo>
                  <a:pt x="27" y="116"/>
                  <a:pt x="32" y="119"/>
                  <a:pt x="37" y="122"/>
                </a:cubicBezTo>
                <a:cubicBezTo>
                  <a:pt x="46" y="127"/>
                  <a:pt x="50" y="129"/>
                  <a:pt x="53" y="129"/>
                </a:cubicBezTo>
                <a:cubicBezTo>
                  <a:pt x="60" y="129"/>
                  <a:pt x="61" y="131"/>
                  <a:pt x="61" y="133"/>
                </a:cubicBezTo>
                <a:cubicBezTo>
                  <a:pt x="61" y="134"/>
                  <a:pt x="59" y="136"/>
                  <a:pt x="58" y="138"/>
                </a:cubicBezTo>
                <a:cubicBezTo>
                  <a:pt x="55" y="142"/>
                  <a:pt x="50" y="148"/>
                  <a:pt x="53" y="157"/>
                </a:cubicBezTo>
                <a:cubicBezTo>
                  <a:pt x="54" y="158"/>
                  <a:pt x="54" y="160"/>
                  <a:pt x="55" y="161"/>
                </a:cubicBezTo>
                <a:cubicBezTo>
                  <a:pt x="57" y="170"/>
                  <a:pt x="59" y="174"/>
                  <a:pt x="67" y="178"/>
                </a:cubicBezTo>
                <a:cubicBezTo>
                  <a:pt x="68" y="178"/>
                  <a:pt x="69" y="179"/>
                  <a:pt x="70" y="179"/>
                </a:cubicBezTo>
                <a:cubicBezTo>
                  <a:pt x="75" y="182"/>
                  <a:pt x="76" y="182"/>
                  <a:pt x="76" y="190"/>
                </a:cubicBezTo>
                <a:cubicBezTo>
                  <a:pt x="76" y="195"/>
                  <a:pt x="75" y="201"/>
                  <a:pt x="74" y="205"/>
                </a:cubicBezTo>
                <a:cubicBezTo>
                  <a:pt x="35" y="191"/>
                  <a:pt x="8" y="153"/>
                  <a:pt x="8" y="110"/>
                </a:cubicBezTo>
                <a:close/>
                <a:moveTo>
                  <a:pt x="110" y="212"/>
                </a:moveTo>
                <a:cubicBezTo>
                  <a:pt x="105" y="212"/>
                  <a:pt x="100" y="212"/>
                  <a:pt x="95" y="211"/>
                </a:cubicBezTo>
                <a:cubicBezTo>
                  <a:pt x="95" y="210"/>
                  <a:pt x="95" y="210"/>
                  <a:pt x="95" y="210"/>
                </a:cubicBezTo>
                <a:cubicBezTo>
                  <a:pt x="95" y="209"/>
                  <a:pt x="96" y="208"/>
                  <a:pt x="101" y="204"/>
                </a:cubicBezTo>
                <a:cubicBezTo>
                  <a:pt x="106" y="201"/>
                  <a:pt x="110" y="198"/>
                  <a:pt x="113" y="196"/>
                </a:cubicBezTo>
                <a:cubicBezTo>
                  <a:pt x="119" y="192"/>
                  <a:pt x="122" y="190"/>
                  <a:pt x="125" y="184"/>
                </a:cubicBezTo>
                <a:cubicBezTo>
                  <a:pt x="129" y="176"/>
                  <a:pt x="129" y="171"/>
                  <a:pt x="129" y="167"/>
                </a:cubicBezTo>
                <a:cubicBezTo>
                  <a:pt x="129" y="167"/>
                  <a:pt x="130" y="166"/>
                  <a:pt x="130" y="166"/>
                </a:cubicBezTo>
                <a:cubicBezTo>
                  <a:pt x="131" y="164"/>
                  <a:pt x="134" y="162"/>
                  <a:pt x="133" y="158"/>
                </a:cubicBezTo>
                <a:cubicBezTo>
                  <a:pt x="132" y="154"/>
                  <a:pt x="129" y="151"/>
                  <a:pt x="123" y="148"/>
                </a:cubicBezTo>
                <a:cubicBezTo>
                  <a:pt x="114" y="144"/>
                  <a:pt x="104" y="138"/>
                  <a:pt x="96" y="133"/>
                </a:cubicBezTo>
                <a:cubicBezTo>
                  <a:pt x="90" y="130"/>
                  <a:pt x="85" y="127"/>
                  <a:pt x="82" y="125"/>
                </a:cubicBezTo>
                <a:cubicBezTo>
                  <a:pt x="79" y="124"/>
                  <a:pt x="77" y="122"/>
                  <a:pt x="76" y="119"/>
                </a:cubicBezTo>
                <a:cubicBezTo>
                  <a:pt x="73" y="116"/>
                  <a:pt x="71" y="113"/>
                  <a:pt x="66" y="110"/>
                </a:cubicBezTo>
                <a:cubicBezTo>
                  <a:pt x="63" y="109"/>
                  <a:pt x="60" y="108"/>
                  <a:pt x="58" y="108"/>
                </a:cubicBezTo>
                <a:cubicBezTo>
                  <a:pt x="58" y="108"/>
                  <a:pt x="58" y="108"/>
                  <a:pt x="57" y="108"/>
                </a:cubicBezTo>
                <a:cubicBezTo>
                  <a:pt x="57" y="107"/>
                  <a:pt x="57" y="107"/>
                  <a:pt x="57" y="106"/>
                </a:cubicBezTo>
                <a:cubicBezTo>
                  <a:pt x="57" y="106"/>
                  <a:pt x="57" y="105"/>
                  <a:pt x="57" y="104"/>
                </a:cubicBezTo>
                <a:cubicBezTo>
                  <a:pt x="58" y="104"/>
                  <a:pt x="60" y="103"/>
                  <a:pt x="63" y="102"/>
                </a:cubicBezTo>
                <a:cubicBezTo>
                  <a:pt x="67" y="100"/>
                  <a:pt x="69" y="98"/>
                  <a:pt x="70" y="96"/>
                </a:cubicBezTo>
                <a:cubicBezTo>
                  <a:pt x="71" y="95"/>
                  <a:pt x="72" y="93"/>
                  <a:pt x="75" y="90"/>
                </a:cubicBezTo>
                <a:cubicBezTo>
                  <a:pt x="80" y="85"/>
                  <a:pt x="82" y="82"/>
                  <a:pt x="83" y="79"/>
                </a:cubicBezTo>
                <a:cubicBezTo>
                  <a:pt x="84" y="77"/>
                  <a:pt x="85" y="76"/>
                  <a:pt x="86" y="75"/>
                </a:cubicBezTo>
                <a:cubicBezTo>
                  <a:pt x="88" y="73"/>
                  <a:pt x="89" y="71"/>
                  <a:pt x="90" y="70"/>
                </a:cubicBezTo>
                <a:cubicBezTo>
                  <a:pt x="90" y="70"/>
                  <a:pt x="91" y="69"/>
                  <a:pt x="91" y="69"/>
                </a:cubicBezTo>
                <a:cubicBezTo>
                  <a:pt x="97" y="69"/>
                  <a:pt x="103" y="63"/>
                  <a:pt x="103" y="57"/>
                </a:cubicBezTo>
                <a:cubicBezTo>
                  <a:pt x="103" y="57"/>
                  <a:pt x="103" y="55"/>
                  <a:pt x="104" y="54"/>
                </a:cubicBezTo>
                <a:cubicBezTo>
                  <a:pt x="106" y="51"/>
                  <a:pt x="110" y="43"/>
                  <a:pt x="101" y="38"/>
                </a:cubicBezTo>
                <a:cubicBezTo>
                  <a:pt x="96" y="36"/>
                  <a:pt x="91" y="33"/>
                  <a:pt x="88" y="32"/>
                </a:cubicBezTo>
                <a:cubicBezTo>
                  <a:pt x="88" y="22"/>
                  <a:pt x="88" y="22"/>
                  <a:pt x="88" y="22"/>
                </a:cubicBezTo>
                <a:cubicBezTo>
                  <a:pt x="82" y="12"/>
                  <a:pt x="82" y="12"/>
                  <a:pt x="82" y="12"/>
                </a:cubicBezTo>
                <a:cubicBezTo>
                  <a:pt x="82" y="12"/>
                  <a:pt x="82" y="12"/>
                  <a:pt x="82" y="12"/>
                </a:cubicBezTo>
                <a:cubicBezTo>
                  <a:pt x="86" y="11"/>
                  <a:pt x="90" y="10"/>
                  <a:pt x="94" y="9"/>
                </a:cubicBezTo>
                <a:cubicBezTo>
                  <a:pt x="93" y="15"/>
                  <a:pt x="94" y="24"/>
                  <a:pt x="100" y="30"/>
                </a:cubicBezTo>
                <a:cubicBezTo>
                  <a:pt x="102" y="32"/>
                  <a:pt x="105" y="35"/>
                  <a:pt x="107" y="37"/>
                </a:cubicBezTo>
                <a:cubicBezTo>
                  <a:pt x="110" y="42"/>
                  <a:pt x="113" y="46"/>
                  <a:pt x="118" y="46"/>
                </a:cubicBezTo>
                <a:cubicBezTo>
                  <a:pt x="132" y="46"/>
                  <a:pt x="141" y="45"/>
                  <a:pt x="141" y="38"/>
                </a:cubicBezTo>
                <a:cubicBezTo>
                  <a:pt x="141" y="36"/>
                  <a:pt x="142" y="27"/>
                  <a:pt x="144" y="21"/>
                </a:cubicBezTo>
                <a:cubicBezTo>
                  <a:pt x="149" y="16"/>
                  <a:pt x="149" y="16"/>
                  <a:pt x="149" y="16"/>
                </a:cubicBezTo>
                <a:cubicBezTo>
                  <a:pt x="159" y="20"/>
                  <a:pt x="167" y="25"/>
                  <a:pt x="175" y="31"/>
                </a:cubicBezTo>
                <a:cubicBezTo>
                  <a:pt x="172" y="32"/>
                  <a:pt x="170" y="33"/>
                  <a:pt x="168" y="35"/>
                </a:cubicBezTo>
                <a:cubicBezTo>
                  <a:pt x="164" y="39"/>
                  <a:pt x="163" y="46"/>
                  <a:pt x="163" y="50"/>
                </a:cubicBezTo>
                <a:cubicBezTo>
                  <a:pt x="161" y="51"/>
                  <a:pt x="159" y="53"/>
                  <a:pt x="159" y="56"/>
                </a:cubicBezTo>
                <a:cubicBezTo>
                  <a:pt x="159" y="57"/>
                  <a:pt x="157" y="59"/>
                  <a:pt x="156" y="61"/>
                </a:cubicBezTo>
                <a:cubicBezTo>
                  <a:pt x="152" y="65"/>
                  <a:pt x="149" y="69"/>
                  <a:pt x="151" y="72"/>
                </a:cubicBezTo>
                <a:cubicBezTo>
                  <a:pt x="154" y="76"/>
                  <a:pt x="159" y="74"/>
                  <a:pt x="165" y="72"/>
                </a:cubicBezTo>
                <a:cubicBezTo>
                  <a:pt x="174" y="68"/>
                  <a:pt x="178" y="66"/>
                  <a:pt x="180" y="65"/>
                </a:cubicBezTo>
                <a:cubicBezTo>
                  <a:pt x="180" y="65"/>
                  <a:pt x="180" y="65"/>
                  <a:pt x="180" y="65"/>
                </a:cubicBezTo>
                <a:cubicBezTo>
                  <a:pt x="181" y="68"/>
                  <a:pt x="185" y="69"/>
                  <a:pt x="186" y="69"/>
                </a:cubicBezTo>
                <a:cubicBezTo>
                  <a:pt x="186" y="69"/>
                  <a:pt x="186" y="69"/>
                  <a:pt x="187" y="69"/>
                </a:cubicBezTo>
                <a:cubicBezTo>
                  <a:pt x="188" y="70"/>
                  <a:pt x="190" y="72"/>
                  <a:pt x="193" y="72"/>
                </a:cubicBezTo>
                <a:cubicBezTo>
                  <a:pt x="195" y="72"/>
                  <a:pt x="197" y="74"/>
                  <a:pt x="198" y="75"/>
                </a:cubicBezTo>
                <a:cubicBezTo>
                  <a:pt x="199" y="76"/>
                  <a:pt x="199" y="76"/>
                  <a:pt x="199" y="76"/>
                </a:cubicBezTo>
                <a:cubicBezTo>
                  <a:pt x="206" y="76"/>
                  <a:pt x="206" y="76"/>
                  <a:pt x="206" y="76"/>
                </a:cubicBezTo>
                <a:cubicBezTo>
                  <a:pt x="207" y="79"/>
                  <a:pt x="208" y="82"/>
                  <a:pt x="209" y="85"/>
                </a:cubicBezTo>
                <a:cubicBezTo>
                  <a:pt x="208" y="84"/>
                  <a:pt x="207" y="84"/>
                  <a:pt x="206" y="84"/>
                </a:cubicBezTo>
                <a:cubicBezTo>
                  <a:pt x="197" y="79"/>
                  <a:pt x="190" y="76"/>
                  <a:pt x="186" y="76"/>
                </a:cubicBezTo>
                <a:cubicBezTo>
                  <a:pt x="182" y="76"/>
                  <a:pt x="171" y="79"/>
                  <a:pt x="169" y="80"/>
                </a:cubicBezTo>
                <a:cubicBezTo>
                  <a:pt x="168" y="80"/>
                  <a:pt x="168" y="80"/>
                  <a:pt x="168" y="80"/>
                </a:cubicBezTo>
                <a:cubicBezTo>
                  <a:pt x="168" y="81"/>
                  <a:pt x="168" y="81"/>
                  <a:pt x="168" y="81"/>
                </a:cubicBezTo>
                <a:cubicBezTo>
                  <a:pt x="162" y="86"/>
                  <a:pt x="155" y="94"/>
                  <a:pt x="155" y="99"/>
                </a:cubicBezTo>
                <a:cubicBezTo>
                  <a:pt x="155" y="99"/>
                  <a:pt x="155" y="100"/>
                  <a:pt x="155" y="101"/>
                </a:cubicBezTo>
                <a:cubicBezTo>
                  <a:pt x="153" y="106"/>
                  <a:pt x="150" y="117"/>
                  <a:pt x="161" y="125"/>
                </a:cubicBezTo>
                <a:cubicBezTo>
                  <a:pt x="168" y="130"/>
                  <a:pt x="175" y="128"/>
                  <a:pt x="179" y="127"/>
                </a:cubicBezTo>
                <a:cubicBezTo>
                  <a:pt x="180" y="127"/>
                  <a:pt x="181" y="126"/>
                  <a:pt x="182" y="126"/>
                </a:cubicBezTo>
                <a:cubicBezTo>
                  <a:pt x="182" y="126"/>
                  <a:pt x="182" y="126"/>
                  <a:pt x="182" y="127"/>
                </a:cubicBezTo>
                <a:cubicBezTo>
                  <a:pt x="186" y="134"/>
                  <a:pt x="186" y="141"/>
                  <a:pt x="186" y="148"/>
                </a:cubicBezTo>
                <a:cubicBezTo>
                  <a:pt x="186" y="153"/>
                  <a:pt x="185" y="172"/>
                  <a:pt x="184" y="180"/>
                </a:cubicBezTo>
                <a:cubicBezTo>
                  <a:pt x="166" y="200"/>
                  <a:pt x="139" y="212"/>
                  <a:pt x="110" y="212"/>
                </a:cubicBezTo>
                <a:close/>
                <a:moveTo>
                  <a:pt x="191" y="172"/>
                </a:moveTo>
                <a:cubicBezTo>
                  <a:pt x="192" y="165"/>
                  <a:pt x="194" y="153"/>
                  <a:pt x="194" y="148"/>
                </a:cubicBezTo>
                <a:cubicBezTo>
                  <a:pt x="194" y="140"/>
                  <a:pt x="194" y="132"/>
                  <a:pt x="189" y="123"/>
                </a:cubicBezTo>
                <a:cubicBezTo>
                  <a:pt x="186" y="117"/>
                  <a:pt x="180" y="118"/>
                  <a:pt x="177" y="119"/>
                </a:cubicBezTo>
                <a:cubicBezTo>
                  <a:pt x="173" y="120"/>
                  <a:pt x="170" y="121"/>
                  <a:pt x="165" y="118"/>
                </a:cubicBezTo>
                <a:cubicBezTo>
                  <a:pt x="159" y="114"/>
                  <a:pt x="160" y="110"/>
                  <a:pt x="162" y="103"/>
                </a:cubicBezTo>
                <a:cubicBezTo>
                  <a:pt x="163" y="102"/>
                  <a:pt x="163" y="100"/>
                  <a:pt x="163" y="99"/>
                </a:cubicBezTo>
                <a:cubicBezTo>
                  <a:pt x="164" y="97"/>
                  <a:pt x="168" y="92"/>
                  <a:pt x="173" y="87"/>
                </a:cubicBezTo>
                <a:cubicBezTo>
                  <a:pt x="178" y="85"/>
                  <a:pt x="184" y="84"/>
                  <a:pt x="186" y="84"/>
                </a:cubicBezTo>
                <a:cubicBezTo>
                  <a:pt x="189" y="84"/>
                  <a:pt x="197" y="88"/>
                  <a:pt x="203" y="91"/>
                </a:cubicBezTo>
                <a:cubicBezTo>
                  <a:pt x="206" y="93"/>
                  <a:pt x="209" y="93"/>
                  <a:pt x="211" y="94"/>
                </a:cubicBezTo>
                <a:cubicBezTo>
                  <a:pt x="212" y="99"/>
                  <a:pt x="212" y="104"/>
                  <a:pt x="212" y="110"/>
                </a:cubicBezTo>
                <a:cubicBezTo>
                  <a:pt x="212" y="133"/>
                  <a:pt x="204" y="155"/>
                  <a:pt x="191" y="1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2">
            <a:extLst>
              <a:ext uri="{FF2B5EF4-FFF2-40B4-BE49-F238E27FC236}">
                <a16:creationId xmlns:a16="http://schemas.microsoft.com/office/drawing/2014/main" id="{CB9518B5-FA71-494E-AE45-421F318E1150}"/>
              </a:ext>
            </a:extLst>
          </p:cNvPr>
          <p:cNvSpPr>
            <a:spLocks noEditPoints="1"/>
          </p:cNvSpPr>
          <p:nvPr/>
        </p:nvSpPr>
        <p:spPr bwMode="auto">
          <a:xfrm rot="19887004">
            <a:off x="11790062" y="767301"/>
            <a:ext cx="294920" cy="294920"/>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2">
            <a:extLst>
              <a:ext uri="{FF2B5EF4-FFF2-40B4-BE49-F238E27FC236}">
                <a16:creationId xmlns:a16="http://schemas.microsoft.com/office/drawing/2014/main" id="{655894AC-760F-4A99-8360-A204B6194870}"/>
              </a:ext>
            </a:extLst>
          </p:cNvPr>
          <p:cNvSpPr>
            <a:spLocks noEditPoints="1"/>
          </p:cNvSpPr>
          <p:nvPr/>
        </p:nvSpPr>
        <p:spPr bwMode="auto">
          <a:xfrm rot="20127549">
            <a:off x="11236274" y="756727"/>
            <a:ext cx="235054" cy="151518"/>
          </a:xfrm>
          <a:custGeom>
            <a:avLst/>
            <a:gdLst>
              <a:gd name="T0" fmla="*/ 222 w 224"/>
              <a:gd name="T1" fmla="*/ 8 h 144"/>
              <a:gd name="T2" fmla="*/ 222 w 224"/>
              <a:gd name="T3" fmla="*/ 0 h 144"/>
              <a:gd name="T4" fmla="*/ 118 w 224"/>
              <a:gd name="T5" fmla="*/ 0 h 144"/>
              <a:gd name="T6" fmla="*/ 68 w 224"/>
              <a:gd name="T7" fmla="*/ 126 h 144"/>
              <a:gd name="T8" fmla="*/ 23 w 224"/>
              <a:gd name="T9" fmla="*/ 52 h 144"/>
              <a:gd name="T10" fmla="*/ 0 w 224"/>
              <a:gd name="T11" fmla="*/ 52 h 144"/>
              <a:gd name="T12" fmla="*/ 0 w 224"/>
              <a:gd name="T13" fmla="*/ 60 h 144"/>
              <a:gd name="T14" fmla="*/ 18 w 224"/>
              <a:gd name="T15" fmla="*/ 60 h 144"/>
              <a:gd name="T16" fmla="*/ 69 w 224"/>
              <a:gd name="T17" fmla="*/ 144 h 144"/>
              <a:gd name="T18" fmla="*/ 124 w 224"/>
              <a:gd name="T19" fmla="*/ 8 h 144"/>
              <a:gd name="T20" fmla="*/ 222 w 224"/>
              <a:gd name="T21" fmla="*/ 8 h 144"/>
              <a:gd name="T22" fmla="*/ 183 w 224"/>
              <a:gd name="T23" fmla="*/ 65 h 144"/>
              <a:gd name="T24" fmla="*/ 150 w 224"/>
              <a:gd name="T25" fmla="*/ 97 h 144"/>
              <a:gd name="T26" fmla="*/ 117 w 224"/>
              <a:gd name="T27" fmla="*/ 65 h 144"/>
              <a:gd name="T28" fmla="*/ 112 w 224"/>
              <a:gd name="T29" fmla="*/ 70 h 144"/>
              <a:gd name="T30" fmla="*/ 144 w 224"/>
              <a:gd name="T31" fmla="*/ 103 h 144"/>
              <a:gd name="T32" fmla="*/ 112 w 224"/>
              <a:gd name="T33" fmla="*/ 135 h 144"/>
              <a:gd name="T34" fmla="*/ 117 w 224"/>
              <a:gd name="T35" fmla="*/ 140 h 144"/>
              <a:gd name="T36" fmla="*/ 150 w 224"/>
              <a:gd name="T37" fmla="*/ 108 h 144"/>
              <a:gd name="T38" fmla="*/ 183 w 224"/>
              <a:gd name="T39" fmla="*/ 140 h 144"/>
              <a:gd name="T40" fmla="*/ 189 w 224"/>
              <a:gd name="T41" fmla="*/ 135 h 144"/>
              <a:gd name="T42" fmla="*/ 156 w 224"/>
              <a:gd name="T43" fmla="*/ 103 h 144"/>
              <a:gd name="T44" fmla="*/ 189 w 224"/>
              <a:gd name="T45" fmla="*/ 70 h 144"/>
              <a:gd name="T46" fmla="*/ 183 w 224"/>
              <a:gd name="T47" fmla="*/ 65 h 144"/>
              <a:gd name="T48" fmla="*/ 211 w 224"/>
              <a:gd name="T49" fmla="*/ 57 h 144"/>
              <a:gd name="T50" fmla="*/ 219 w 224"/>
              <a:gd name="T51" fmla="*/ 50 h 144"/>
              <a:gd name="T52" fmla="*/ 224 w 224"/>
              <a:gd name="T53" fmla="*/ 39 h 144"/>
              <a:gd name="T54" fmla="*/ 220 w 224"/>
              <a:gd name="T55" fmla="*/ 31 h 144"/>
              <a:gd name="T56" fmla="*/ 212 w 224"/>
              <a:gd name="T57" fmla="*/ 29 h 144"/>
              <a:gd name="T58" fmla="*/ 204 w 224"/>
              <a:gd name="T59" fmla="*/ 30 h 144"/>
              <a:gd name="T60" fmla="*/ 200 w 224"/>
              <a:gd name="T61" fmla="*/ 33 h 144"/>
              <a:gd name="T62" fmla="*/ 204 w 224"/>
              <a:gd name="T63" fmla="*/ 38 h 144"/>
              <a:gd name="T64" fmla="*/ 211 w 224"/>
              <a:gd name="T65" fmla="*/ 35 h 144"/>
              <a:gd name="T66" fmla="*/ 217 w 224"/>
              <a:gd name="T67" fmla="*/ 38 h 144"/>
              <a:gd name="T68" fmla="*/ 217 w 224"/>
              <a:gd name="T69" fmla="*/ 42 h 144"/>
              <a:gd name="T70" fmla="*/ 209 w 224"/>
              <a:gd name="T71" fmla="*/ 51 h 144"/>
              <a:gd name="T72" fmla="*/ 200 w 224"/>
              <a:gd name="T73" fmla="*/ 57 h 144"/>
              <a:gd name="T74" fmla="*/ 200 w 224"/>
              <a:gd name="T75" fmla="*/ 64 h 144"/>
              <a:gd name="T76" fmla="*/ 224 w 224"/>
              <a:gd name="T77" fmla="*/ 64 h 144"/>
              <a:gd name="T78" fmla="*/ 224 w 224"/>
              <a:gd name="T79" fmla="*/ 57 h 144"/>
              <a:gd name="T80" fmla="*/ 211 w 224"/>
              <a:gd name="T8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4" h="144">
                <a:moveTo>
                  <a:pt x="222" y="8"/>
                </a:moveTo>
                <a:cubicBezTo>
                  <a:pt x="222" y="0"/>
                  <a:pt x="222" y="0"/>
                  <a:pt x="222" y="0"/>
                </a:cubicBezTo>
                <a:cubicBezTo>
                  <a:pt x="118" y="0"/>
                  <a:pt x="118" y="0"/>
                  <a:pt x="118" y="0"/>
                </a:cubicBezTo>
                <a:cubicBezTo>
                  <a:pt x="68" y="126"/>
                  <a:pt x="68" y="126"/>
                  <a:pt x="68" y="126"/>
                </a:cubicBezTo>
                <a:cubicBezTo>
                  <a:pt x="23" y="52"/>
                  <a:pt x="23" y="52"/>
                  <a:pt x="23" y="52"/>
                </a:cubicBezTo>
                <a:cubicBezTo>
                  <a:pt x="0" y="52"/>
                  <a:pt x="0" y="52"/>
                  <a:pt x="0" y="52"/>
                </a:cubicBezTo>
                <a:cubicBezTo>
                  <a:pt x="0" y="60"/>
                  <a:pt x="0" y="60"/>
                  <a:pt x="0" y="60"/>
                </a:cubicBezTo>
                <a:cubicBezTo>
                  <a:pt x="18" y="60"/>
                  <a:pt x="18" y="60"/>
                  <a:pt x="18" y="60"/>
                </a:cubicBezTo>
                <a:cubicBezTo>
                  <a:pt x="69" y="144"/>
                  <a:pt x="69" y="144"/>
                  <a:pt x="69" y="144"/>
                </a:cubicBezTo>
                <a:cubicBezTo>
                  <a:pt x="124" y="8"/>
                  <a:pt x="124" y="8"/>
                  <a:pt x="124" y="8"/>
                </a:cubicBezTo>
                <a:lnTo>
                  <a:pt x="222" y="8"/>
                </a:lnTo>
                <a:close/>
                <a:moveTo>
                  <a:pt x="183" y="65"/>
                </a:moveTo>
                <a:cubicBezTo>
                  <a:pt x="150" y="97"/>
                  <a:pt x="150" y="97"/>
                  <a:pt x="150" y="97"/>
                </a:cubicBezTo>
                <a:cubicBezTo>
                  <a:pt x="117" y="65"/>
                  <a:pt x="117" y="65"/>
                  <a:pt x="117" y="65"/>
                </a:cubicBezTo>
                <a:cubicBezTo>
                  <a:pt x="112" y="70"/>
                  <a:pt x="112" y="70"/>
                  <a:pt x="112" y="70"/>
                </a:cubicBezTo>
                <a:cubicBezTo>
                  <a:pt x="144" y="103"/>
                  <a:pt x="144" y="103"/>
                  <a:pt x="144" y="103"/>
                </a:cubicBezTo>
                <a:cubicBezTo>
                  <a:pt x="112" y="135"/>
                  <a:pt x="112" y="135"/>
                  <a:pt x="112" y="135"/>
                </a:cubicBezTo>
                <a:cubicBezTo>
                  <a:pt x="117" y="140"/>
                  <a:pt x="117" y="140"/>
                  <a:pt x="117" y="140"/>
                </a:cubicBezTo>
                <a:cubicBezTo>
                  <a:pt x="150" y="108"/>
                  <a:pt x="150" y="108"/>
                  <a:pt x="150" y="108"/>
                </a:cubicBezTo>
                <a:cubicBezTo>
                  <a:pt x="183" y="140"/>
                  <a:pt x="183" y="140"/>
                  <a:pt x="183" y="140"/>
                </a:cubicBezTo>
                <a:cubicBezTo>
                  <a:pt x="189" y="135"/>
                  <a:pt x="189" y="135"/>
                  <a:pt x="189" y="135"/>
                </a:cubicBezTo>
                <a:cubicBezTo>
                  <a:pt x="156" y="103"/>
                  <a:pt x="156" y="103"/>
                  <a:pt x="156" y="103"/>
                </a:cubicBezTo>
                <a:cubicBezTo>
                  <a:pt x="189" y="70"/>
                  <a:pt x="189" y="70"/>
                  <a:pt x="189" y="70"/>
                </a:cubicBezTo>
                <a:lnTo>
                  <a:pt x="183" y="65"/>
                </a:lnTo>
                <a:close/>
                <a:moveTo>
                  <a:pt x="211" y="57"/>
                </a:moveTo>
                <a:cubicBezTo>
                  <a:pt x="213" y="56"/>
                  <a:pt x="216" y="53"/>
                  <a:pt x="219" y="50"/>
                </a:cubicBezTo>
                <a:cubicBezTo>
                  <a:pt x="222" y="47"/>
                  <a:pt x="224" y="43"/>
                  <a:pt x="224" y="39"/>
                </a:cubicBezTo>
                <a:cubicBezTo>
                  <a:pt x="224" y="35"/>
                  <a:pt x="223" y="33"/>
                  <a:pt x="220" y="31"/>
                </a:cubicBezTo>
                <a:cubicBezTo>
                  <a:pt x="218" y="29"/>
                  <a:pt x="215" y="29"/>
                  <a:pt x="212" y="29"/>
                </a:cubicBezTo>
                <a:cubicBezTo>
                  <a:pt x="208" y="29"/>
                  <a:pt x="206" y="29"/>
                  <a:pt x="204" y="30"/>
                </a:cubicBezTo>
                <a:cubicBezTo>
                  <a:pt x="203" y="31"/>
                  <a:pt x="201" y="32"/>
                  <a:pt x="200" y="33"/>
                </a:cubicBezTo>
                <a:cubicBezTo>
                  <a:pt x="204" y="38"/>
                  <a:pt x="204" y="38"/>
                  <a:pt x="204" y="38"/>
                </a:cubicBezTo>
                <a:cubicBezTo>
                  <a:pt x="206" y="36"/>
                  <a:pt x="208" y="35"/>
                  <a:pt x="211" y="35"/>
                </a:cubicBezTo>
                <a:cubicBezTo>
                  <a:pt x="214" y="35"/>
                  <a:pt x="216" y="36"/>
                  <a:pt x="217" y="38"/>
                </a:cubicBezTo>
                <a:cubicBezTo>
                  <a:pt x="218" y="39"/>
                  <a:pt x="218" y="41"/>
                  <a:pt x="217" y="42"/>
                </a:cubicBezTo>
                <a:cubicBezTo>
                  <a:pt x="216" y="44"/>
                  <a:pt x="214" y="47"/>
                  <a:pt x="209" y="51"/>
                </a:cubicBezTo>
                <a:cubicBezTo>
                  <a:pt x="205" y="55"/>
                  <a:pt x="202" y="57"/>
                  <a:pt x="200" y="57"/>
                </a:cubicBezTo>
                <a:cubicBezTo>
                  <a:pt x="200" y="64"/>
                  <a:pt x="200" y="64"/>
                  <a:pt x="200" y="64"/>
                </a:cubicBezTo>
                <a:cubicBezTo>
                  <a:pt x="224" y="64"/>
                  <a:pt x="224" y="64"/>
                  <a:pt x="224" y="64"/>
                </a:cubicBezTo>
                <a:cubicBezTo>
                  <a:pt x="224" y="57"/>
                  <a:pt x="224" y="57"/>
                  <a:pt x="224" y="57"/>
                </a:cubicBezTo>
                <a:lnTo>
                  <a:pt x="211" y="57"/>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31">
            <a:extLst>
              <a:ext uri="{FF2B5EF4-FFF2-40B4-BE49-F238E27FC236}">
                <a16:creationId xmlns:a16="http://schemas.microsoft.com/office/drawing/2014/main" id="{AF70D2CD-D8F6-4674-B61B-0D1A327DF2AC}"/>
              </a:ext>
            </a:extLst>
          </p:cNvPr>
          <p:cNvSpPr>
            <a:spLocks noEditPoints="1"/>
          </p:cNvSpPr>
          <p:nvPr/>
        </p:nvSpPr>
        <p:spPr bwMode="auto">
          <a:xfrm rot="900000">
            <a:off x="10440978" y="87238"/>
            <a:ext cx="252762" cy="249426"/>
          </a:xfrm>
          <a:custGeom>
            <a:avLst/>
            <a:gdLst>
              <a:gd name="T0" fmla="*/ 196 w 208"/>
              <a:gd name="T1" fmla="*/ 174 h 205"/>
              <a:gd name="T2" fmla="*/ 196 w 208"/>
              <a:gd name="T3" fmla="*/ 61 h 205"/>
              <a:gd name="T4" fmla="*/ 197 w 208"/>
              <a:gd name="T5" fmla="*/ 57 h 205"/>
              <a:gd name="T6" fmla="*/ 192 w 208"/>
              <a:gd name="T7" fmla="*/ 50 h 205"/>
              <a:gd name="T8" fmla="*/ 108 w 208"/>
              <a:gd name="T9" fmla="*/ 3 h 205"/>
              <a:gd name="T10" fmla="*/ 90 w 208"/>
              <a:gd name="T11" fmla="*/ 3 h 205"/>
              <a:gd name="T12" fmla="*/ 5 w 208"/>
              <a:gd name="T13" fmla="*/ 50 h 205"/>
              <a:gd name="T14" fmla="*/ 0 w 208"/>
              <a:gd name="T15" fmla="*/ 57 h 205"/>
              <a:gd name="T16" fmla="*/ 5 w 208"/>
              <a:gd name="T17" fmla="*/ 65 h 205"/>
              <a:gd name="T18" fmla="*/ 33 w 208"/>
              <a:gd name="T19" fmla="*/ 80 h 205"/>
              <a:gd name="T20" fmla="*/ 33 w 208"/>
              <a:gd name="T21" fmla="*/ 121 h 205"/>
              <a:gd name="T22" fmla="*/ 77 w 208"/>
              <a:gd name="T23" fmla="*/ 165 h 205"/>
              <a:gd name="T24" fmla="*/ 125 w 208"/>
              <a:gd name="T25" fmla="*/ 165 h 205"/>
              <a:gd name="T26" fmla="*/ 168 w 208"/>
              <a:gd name="T27" fmla="*/ 121 h 205"/>
              <a:gd name="T28" fmla="*/ 168 w 208"/>
              <a:gd name="T29" fmla="*/ 78 h 205"/>
              <a:gd name="T30" fmla="*/ 188 w 208"/>
              <a:gd name="T31" fmla="*/ 67 h 205"/>
              <a:gd name="T32" fmla="*/ 188 w 208"/>
              <a:gd name="T33" fmla="*/ 174 h 205"/>
              <a:gd name="T34" fmla="*/ 176 w 208"/>
              <a:gd name="T35" fmla="*/ 189 h 205"/>
              <a:gd name="T36" fmla="*/ 192 w 208"/>
              <a:gd name="T37" fmla="*/ 205 h 205"/>
              <a:gd name="T38" fmla="*/ 208 w 208"/>
              <a:gd name="T39" fmla="*/ 189 h 205"/>
              <a:gd name="T40" fmla="*/ 196 w 208"/>
              <a:gd name="T41" fmla="*/ 174 h 205"/>
              <a:gd name="T42" fmla="*/ 160 w 208"/>
              <a:gd name="T43" fmla="*/ 121 h 205"/>
              <a:gd name="T44" fmla="*/ 125 w 208"/>
              <a:gd name="T45" fmla="*/ 157 h 205"/>
              <a:gd name="T46" fmla="*/ 77 w 208"/>
              <a:gd name="T47" fmla="*/ 157 h 205"/>
              <a:gd name="T48" fmla="*/ 41 w 208"/>
              <a:gd name="T49" fmla="*/ 121 h 205"/>
              <a:gd name="T50" fmla="*/ 41 w 208"/>
              <a:gd name="T51" fmla="*/ 85 h 205"/>
              <a:gd name="T52" fmla="*/ 90 w 208"/>
              <a:gd name="T53" fmla="*/ 112 h 205"/>
              <a:gd name="T54" fmla="*/ 99 w 208"/>
              <a:gd name="T55" fmla="*/ 114 h 205"/>
              <a:gd name="T56" fmla="*/ 108 w 208"/>
              <a:gd name="T57" fmla="*/ 112 h 205"/>
              <a:gd name="T58" fmla="*/ 160 w 208"/>
              <a:gd name="T59" fmla="*/ 82 h 205"/>
              <a:gd name="T60" fmla="*/ 160 w 208"/>
              <a:gd name="T61" fmla="*/ 121 h 205"/>
              <a:gd name="T62" fmla="*/ 104 w 208"/>
              <a:gd name="T63" fmla="*/ 105 h 205"/>
              <a:gd name="T64" fmla="*/ 94 w 208"/>
              <a:gd name="T65" fmla="*/ 105 h 205"/>
              <a:gd name="T66" fmla="*/ 9 w 208"/>
              <a:gd name="T67" fmla="*/ 58 h 205"/>
              <a:gd name="T68" fmla="*/ 8 w 208"/>
              <a:gd name="T69" fmla="*/ 57 h 205"/>
              <a:gd name="T70" fmla="*/ 9 w 208"/>
              <a:gd name="T71" fmla="*/ 57 h 205"/>
              <a:gd name="T72" fmla="*/ 94 w 208"/>
              <a:gd name="T73" fmla="*/ 10 h 205"/>
              <a:gd name="T74" fmla="*/ 104 w 208"/>
              <a:gd name="T75" fmla="*/ 10 h 205"/>
              <a:gd name="T76" fmla="*/ 189 w 208"/>
              <a:gd name="T77" fmla="*/ 57 h 205"/>
              <a:gd name="T78" fmla="*/ 189 w 208"/>
              <a:gd name="T79" fmla="*/ 57 h 205"/>
              <a:gd name="T80" fmla="*/ 188 w 208"/>
              <a:gd name="T81" fmla="*/ 57 h 205"/>
              <a:gd name="T82" fmla="*/ 188 w 208"/>
              <a:gd name="T83" fmla="*/ 58 h 205"/>
              <a:gd name="T84" fmla="*/ 104 w 208"/>
              <a:gd name="T85" fmla="*/ 105 h 205"/>
              <a:gd name="T86" fmla="*/ 192 w 208"/>
              <a:gd name="T87" fmla="*/ 197 h 205"/>
              <a:gd name="T88" fmla="*/ 184 w 208"/>
              <a:gd name="T89" fmla="*/ 189 h 205"/>
              <a:gd name="T90" fmla="*/ 192 w 208"/>
              <a:gd name="T91" fmla="*/ 181 h 205"/>
              <a:gd name="T92" fmla="*/ 200 w 208"/>
              <a:gd name="T93" fmla="*/ 189 h 205"/>
              <a:gd name="T94" fmla="*/ 192 w 208"/>
              <a:gd name="T95" fmla="*/ 1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05">
                <a:moveTo>
                  <a:pt x="196" y="174"/>
                </a:moveTo>
                <a:cubicBezTo>
                  <a:pt x="196" y="61"/>
                  <a:pt x="196" y="61"/>
                  <a:pt x="196" y="61"/>
                </a:cubicBezTo>
                <a:cubicBezTo>
                  <a:pt x="197" y="60"/>
                  <a:pt x="197" y="59"/>
                  <a:pt x="197" y="57"/>
                </a:cubicBezTo>
                <a:cubicBezTo>
                  <a:pt x="197" y="54"/>
                  <a:pt x="196" y="52"/>
                  <a:pt x="192" y="50"/>
                </a:cubicBezTo>
                <a:cubicBezTo>
                  <a:pt x="108" y="3"/>
                  <a:pt x="108" y="3"/>
                  <a:pt x="108" y="3"/>
                </a:cubicBezTo>
                <a:cubicBezTo>
                  <a:pt x="103" y="0"/>
                  <a:pt x="95" y="0"/>
                  <a:pt x="90" y="3"/>
                </a:cubicBezTo>
                <a:cubicBezTo>
                  <a:pt x="5" y="50"/>
                  <a:pt x="5" y="50"/>
                  <a:pt x="5" y="50"/>
                </a:cubicBezTo>
                <a:cubicBezTo>
                  <a:pt x="2" y="52"/>
                  <a:pt x="0" y="54"/>
                  <a:pt x="0" y="57"/>
                </a:cubicBezTo>
                <a:cubicBezTo>
                  <a:pt x="0" y="60"/>
                  <a:pt x="2" y="63"/>
                  <a:pt x="5" y="65"/>
                </a:cubicBezTo>
                <a:cubicBezTo>
                  <a:pt x="33" y="80"/>
                  <a:pt x="33" y="80"/>
                  <a:pt x="33" y="80"/>
                </a:cubicBezTo>
                <a:cubicBezTo>
                  <a:pt x="33" y="121"/>
                  <a:pt x="33" y="121"/>
                  <a:pt x="33" y="121"/>
                </a:cubicBezTo>
                <a:cubicBezTo>
                  <a:pt x="33" y="145"/>
                  <a:pt x="53" y="165"/>
                  <a:pt x="77" y="165"/>
                </a:cubicBezTo>
                <a:cubicBezTo>
                  <a:pt x="125" y="165"/>
                  <a:pt x="125" y="165"/>
                  <a:pt x="125" y="165"/>
                </a:cubicBezTo>
                <a:cubicBezTo>
                  <a:pt x="149" y="165"/>
                  <a:pt x="168" y="145"/>
                  <a:pt x="168" y="121"/>
                </a:cubicBezTo>
                <a:cubicBezTo>
                  <a:pt x="168" y="78"/>
                  <a:pt x="168" y="78"/>
                  <a:pt x="168" y="78"/>
                </a:cubicBezTo>
                <a:cubicBezTo>
                  <a:pt x="188" y="67"/>
                  <a:pt x="188" y="67"/>
                  <a:pt x="188" y="67"/>
                </a:cubicBezTo>
                <a:cubicBezTo>
                  <a:pt x="188" y="174"/>
                  <a:pt x="188" y="174"/>
                  <a:pt x="188" y="174"/>
                </a:cubicBezTo>
                <a:cubicBezTo>
                  <a:pt x="181" y="175"/>
                  <a:pt x="176" y="182"/>
                  <a:pt x="176" y="189"/>
                </a:cubicBezTo>
                <a:cubicBezTo>
                  <a:pt x="176" y="198"/>
                  <a:pt x="183" y="205"/>
                  <a:pt x="192" y="205"/>
                </a:cubicBezTo>
                <a:cubicBezTo>
                  <a:pt x="201" y="205"/>
                  <a:pt x="208" y="198"/>
                  <a:pt x="208" y="189"/>
                </a:cubicBezTo>
                <a:cubicBezTo>
                  <a:pt x="208" y="182"/>
                  <a:pt x="203" y="175"/>
                  <a:pt x="196" y="174"/>
                </a:cubicBezTo>
                <a:close/>
                <a:moveTo>
                  <a:pt x="160" y="121"/>
                </a:moveTo>
                <a:cubicBezTo>
                  <a:pt x="160" y="141"/>
                  <a:pt x="144" y="157"/>
                  <a:pt x="125" y="157"/>
                </a:cubicBezTo>
                <a:cubicBezTo>
                  <a:pt x="77" y="157"/>
                  <a:pt x="77" y="157"/>
                  <a:pt x="77" y="157"/>
                </a:cubicBezTo>
                <a:cubicBezTo>
                  <a:pt x="57" y="157"/>
                  <a:pt x="41" y="141"/>
                  <a:pt x="41" y="121"/>
                </a:cubicBezTo>
                <a:cubicBezTo>
                  <a:pt x="41" y="85"/>
                  <a:pt x="41" y="85"/>
                  <a:pt x="41" y="85"/>
                </a:cubicBezTo>
                <a:cubicBezTo>
                  <a:pt x="90" y="112"/>
                  <a:pt x="90" y="112"/>
                  <a:pt x="90" y="112"/>
                </a:cubicBezTo>
                <a:cubicBezTo>
                  <a:pt x="92" y="113"/>
                  <a:pt x="95" y="114"/>
                  <a:pt x="99" y="114"/>
                </a:cubicBezTo>
                <a:cubicBezTo>
                  <a:pt x="102" y="114"/>
                  <a:pt x="105" y="113"/>
                  <a:pt x="108" y="112"/>
                </a:cubicBezTo>
                <a:cubicBezTo>
                  <a:pt x="160" y="82"/>
                  <a:pt x="160" y="82"/>
                  <a:pt x="160" y="82"/>
                </a:cubicBezTo>
                <a:lnTo>
                  <a:pt x="160" y="121"/>
                </a:lnTo>
                <a:close/>
                <a:moveTo>
                  <a:pt x="104" y="105"/>
                </a:moveTo>
                <a:cubicBezTo>
                  <a:pt x="101" y="106"/>
                  <a:pt x="96" y="106"/>
                  <a:pt x="94" y="105"/>
                </a:cubicBezTo>
                <a:cubicBezTo>
                  <a:pt x="9" y="58"/>
                  <a:pt x="9" y="58"/>
                  <a:pt x="9" y="58"/>
                </a:cubicBezTo>
                <a:cubicBezTo>
                  <a:pt x="9" y="58"/>
                  <a:pt x="8" y="57"/>
                  <a:pt x="8" y="57"/>
                </a:cubicBezTo>
                <a:cubicBezTo>
                  <a:pt x="8" y="57"/>
                  <a:pt x="9" y="57"/>
                  <a:pt x="9" y="57"/>
                </a:cubicBezTo>
                <a:cubicBezTo>
                  <a:pt x="94" y="10"/>
                  <a:pt x="94" y="10"/>
                  <a:pt x="94" y="10"/>
                </a:cubicBezTo>
                <a:cubicBezTo>
                  <a:pt x="96" y="9"/>
                  <a:pt x="101" y="9"/>
                  <a:pt x="104" y="10"/>
                </a:cubicBezTo>
                <a:cubicBezTo>
                  <a:pt x="189" y="57"/>
                  <a:pt x="189" y="57"/>
                  <a:pt x="189" y="57"/>
                </a:cubicBezTo>
                <a:cubicBezTo>
                  <a:pt x="189" y="57"/>
                  <a:pt x="189" y="57"/>
                  <a:pt x="189" y="57"/>
                </a:cubicBezTo>
                <a:cubicBezTo>
                  <a:pt x="188" y="57"/>
                  <a:pt x="188" y="57"/>
                  <a:pt x="188" y="57"/>
                </a:cubicBezTo>
                <a:cubicBezTo>
                  <a:pt x="188" y="58"/>
                  <a:pt x="188" y="58"/>
                  <a:pt x="188" y="58"/>
                </a:cubicBezTo>
                <a:lnTo>
                  <a:pt x="104" y="105"/>
                </a:lnTo>
                <a:close/>
                <a:moveTo>
                  <a:pt x="192" y="197"/>
                </a:moveTo>
                <a:cubicBezTo>
                  <a:pt x="188" y="197"/>
                  <a:pt x="184" y="193"/>
                  <a:pt x="184" y="189"/>
                </a:cubicBezTo>
                <a:cubicBezTo>
                  <a:pt x="184" y="185"/>
                  <a:pt x="188" y="181"/>
                  <a:pt x="192" y="181"/>
                </a:cubicBezTo>
                <a:cubicBezTo>
                  <a:pt x="197" y="181"/>
                  <a:pt x="200" y="185"/>
                  <a:pt x="200" y="189"/>
                </a:cubicBezTo>
                <a:cubicBezTo>
                  <a:pt x="200" y="193"/>
                  <a:pt x="197" y="197"/>
                  <a:pt x="192" y="197"/>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0">
            <a:extLst>
              <a:ext uri="{FF2B5EF4-FFF2-40B4-BE49-F238E27FC236}">
                <a16:creationId xmlns:a16="http://schemas.microsoft.com/office/drawing/2014/main" id="{54BECC2D-FD27-465B-8C50-2632ED8D2B27}"/>
              </a:ext>
            </a:extLst>
          </p:cNvPr>
          <p:cNvSpPr>
            <a:spLocks noEditPoints="1"/>
          </p:cNvSpPr>
          <p:nvPr/>
        </p:nvSpPr>
        <p:spPr bwMode="auto">
          <a:xfrm>
            <a:off x="10900349" y="180631"/>
            <a:ext cx="355731" cy="354738"/>
          </a:xfrm>
          <a:custGeom>
            <a:avLst/>
            <a:gdLst>
              <a:gd name="T0" fmla="*/ 195 w 196"/>
              <a:gd name="T1" fmla="*/ 69 h 196"/>
              <a:gd name="T2" fmla="*/ 193 w 196"/>
              <a:gd name="T3" fmla="*/ 68 h 196"/>
              <a:gd name="T4" fmla="*/ 193 w 196"/>
              <a:gd name="T5" fmla="*/ 67 h 196"/>
              <a:gd name="T6" fmla="*/ 142 w 196"/>
              <a:gd name="T7" fmla="*/ 54 h 196"/>
              <a:gd name="T8" fmla="*/ 129 w 196"/>
              <a:gd name="T9" fmla="*/ 3 h 196"/>
              <a:gd name="T10" fmla="*/ 128 w 196"/>
              <a:gd name="T11" fmla="*/ 3 h 196"/>
              <a:gd name="T12" fmla="*/ 128 w 196"/>
              <a:gd name="T13" fmla="*/ 1 h 196"/>
              <a:gd name="T14" fmla="*/ 122 w 196"/>
              <a:gd name="T15" fmla="*/ 1 h 196"/>
              <a:gd name="T16" fmla="*/ 21 w 196"/>
              <a:gd name="T17" fmla="*/ 102 h 196"/>
              <a:gd name="T18" fmla="*/ 21 w 196"/>
              <a:gd name="T19" fmla="*/ 102 h 196"/>
              <a:gd name="T20" fmla="*/ 20 w 196"/>
              <a:gd name="T21" fmla="*/ 103 h 196"/>
              <a:gd name="T22" fmla="*/ 20 w 196"/>
              <a:gd name="T23" fmla="*/ 104 h 196"/>
              <a:gd name="T24" fmla="*/ 20 w 196"/>
              <a:gd name="T25" fmla="*/ 104 h 196"/>
              <a:gd name="T26" fmla="*/ 0 w 196"/>
              <a:gd name="T27" fmla="*/ 191 h 196"/>
              <a:gd name="T28" fmla="*/ 1 w 196"/>
              <a:gd name="T29" fmla="*/ 195 h 196"/>
              <a:gd name="T30" fmla="*/ 5 w 196"/>
              <a:gd name="T31" fmla="*/ 196 h 196"/>
              <a:gd name="T32" fmla="*/ 92 w 196"/>
              <a:gd name="T33" fmla="*/ 176 h 196"/>
              <a:gd name="T34" fmla="*/ 92 w 196"/>
              <a:gd name="T35" fmla="*/ 176 h 196"/>
              <a:gd name="T36" fmla="*/ 93 w 196"/>
              <a:gd name="T37" fmla="*/ 176 h 196"/>
              <a:gd name="T38" fmla="*/ 94 w 196"/>
              <a:gd name="T39" fmla="*/ 175 h 196"/>
              <a:gd name="T40" fmla="*/ 94 w 196"/>
              <a:gd name="T41" fmla="*/ 175 h 196"/>
              <a:gd name="T42" fmla="*/ 195 w 196"/>
              <a:gd name="T43" fmla="*/ 74 h 196"/>
              <a:gd name="T44" fmla="*/ 195 w 196"/>
              <a:gd name="T45" fmla="*/ 69 h 196"/>
              <a:gd name="T46" fmla="*/ 91 w 196"/>
              <a:gd name="T47" fmla="*/ 167 h 196"/>
              <a:gd name="T48" fmla="*/ 84 w 196"/>
              <a:gd name="T49" fmla="*/ 160 h 196"/>
              <a:gd name="T50" fmla="*/ 63 w 196"/>
              <a:gd name="T51" fmla="*/ 139 h 196"/>
              <a:gd name="T52" fmla="*/ 140 w 196"/>
              <a:gd name="T53" fmla="*/ 62 h 196"/>
              <a:gd name="T54" fmla="*/ 184 w 196"/>
              <a:gd name="T55" fmla="*/ 73 h 196"/>
              <a:gd name="T56" fmla="*/ 91 w 196"/>
              <a:gd name="T57" fmla="*/ 167 h 196"/>
              <a:gd name="T58" fmla="*/ 123 w 196"/>
              <a:gd name="T59" fmla="*/ 12 h 196"/>
              <a:gd name="T60" fmla="*/ 134 w 196"/>
              <a:gd name="T61" fmla="*/ 56 h 196"/>
              <a:gd name="T62" fmla="*/ 57 w 196"/>
              <a:gd name="T63" fmla="*/ 133 h 196"/>
              <a:gd name="T64" fmla="*/ 29 w 196"/>
              <a:gd name="T65" fmla="*/ 105 h 196"/>
              <a:gd name="T66" fmla="*/ 123 w 196"/>
              <a:gd name="T67" fmla="*/ 12 h 196"/>
              <a:gd name="T68" fmla="*/ 15 w 196"/>
              <a:gd name="T69" fmla="*/ 163 h 196"/>
              <a:gd name="T70" fmla="*/ 33 w 196"/>
              <a:gd name="T71" fmla="*/ 181 h 196"/>
              <a:gd name="T72" fmla="*/ 9 w 196"/>
              <a:gd name="T73" fmla="*/ 187 h 196"/>
              <a:gd name="T74" fmla="*/ 15 w 196"/>
              <a:gd name="T75" fmla="*/ 163 h 196"/>
              <a:gd name="T76" fmla="*/ 42 w 196"/>
              <a:gd name="T77" fmla="*/ 179 h 196"/>
              <a:gd name="T78" fmla="*/ 17 w 196"/>
              <a:gd name="T79" fmla="*/ 154 h 196"/>
              <a:gd name="T80" fmla="*/ 26 w 196"/>
              <a:gd name="T81" fmla="*/ 113 h 196"/>
              <a:gd name="T82" fmla="*/ 55 w 196"/>
              <a:gd name="T83" fmla="*/ 141 h 196"/>
              <a:gd name="T84" fmla="*/ 55 w 196"/>
              <a:gd name="T85" fmla="*/ 142 h 196"/>
              <a:gd name="T86" fmla="*/ 55 w 196"/>
              <a:gd name="T87" fmla="*/ 142 h 196"/>
              <a:gd name="T88" fmla="*/ 62 w 196"/>
              <a:gd name="T89" fmla="*/ 149 h 196"/>
              <a:gd name="T90" fmla="*/ 83 w 196"/>
              <a:gd name="T91" fmla="*/ 170 h 196"/>
              <a:gd name="T92" fmla="*/ 42 w 196"/>
              <a:gd name="T93" fmla="*/ 17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96">
                <a:moveTo>
                  <a:pt x="195" y="69"/>
                </a:moveTo>
                <a:cubicBezTo>
                  <a:pt x="194" y="68"/>
                  <a:pt x="194" y="68"/>
                  <a:pt x="193" y="68"/>
                </a:cubicBezTo>
                <a:cubicBezTo>
                  <a:pt x="193" y="67"/>
                  <a:pt x="193" y="67"/>
                  <a:pt x="193" y="67"/>
                </a:cubicBezTo>
                <a:cubicBezTo>
                  <a:pt x="142" y="54"/>
                  <a:pt x="142" y="54"/>
                  <a:pt x="142" y="54"/>
                </a:cubicBezTo>
                <a:cubicBezTo>
                  <a:pt x="129" y="3"/>
                  <a:pt x="129" y="3"/>
                  <a:pt x="129" y="3"/>
                </a:cubicBezTo>
                <a:cubicBezTo>
                  <a:pt x="128" y="3"/>
                  <a:pt x="128" y="3"/>
                  <a:pt x="128" y="3"/>
                </a:cubicBezTo>
                <a:cubicBezTo>
                  <a:pt x="128" y="2"/>
                  <a:pt x="128" y="2"/>
                  <a:pt x="128" y="1"/>
                </a:cubicBezTo>
                <a:cubicBezTo>
                  <a:pt x="126" y="0"/>
                  <a:pt x="123" y="0"/>
                  <a:pt x="122" y="1"/>
                </a:cubicBezTo>
                <a:cubicBezTo>
                  <a:pt x="21" y="102"/>
                  <a:pt x="21" y="102"/>
                  <a:pt x="21" y="102"/>
                </a:cubicBezTo>
                <a:cubicBezTo>
                  <a:pt x="21" y="102"/>
                  <a:pt x="21" y="102"/>
                  <a:pt x="21" y="102"/>
                </a:cubicBezTo>
                <a:cubicBezTo>
                  <a:pt x="20" y="103"/>
                  <a:pt x="20" y="103"/>
                  <a:pt x="20" y="103"/>
                </a:cubicBezTo>
                <a:cubicBezTo>
                  <a:pt x="20" y="104"/>
                  <a:pt x="20" y="104"/>
                  <a:pt x="20" y="104"/>
                </a:cubicBezTo>
                <a:cubicBezTo>
                  <a:pt x="20" y="104"/>
                  <a:pt x="20" y="104"/>
                  <a:pt x="20" y="104"/>
                </a:cubicBezTo>
                <a:cubicBezTo>
                  <a:pt x="0" y="191"/>
                  <a:pt x="0" y="191"/>
                  <a:pt x="0" y="191"/>
                </a:cubicBezTo>
                <a:cubicBezTo>
                  <a:pt x="0" y="192"/>
                  <a:pt x="0" y="194"/>
                  <a:pt x="1" y="195"/>
                </a:cubicBezTo>
                <a:cubicBezTo>
                  <a:pt x="2" y="196"/>
                  <a:pt x="4" y="196"/>
                  <a:pt x="5" y="196"/>
                </a:cubicBezTo>
                <a:cubicBezTo>
                  <a:pt x="92" y="176"/>
                  <a:pt x="92" y="176"/>
                  <a:pt x="92" y="176"/>
                </a:cubicBezTo>
                <a:cubicBezTo>
                  <a:pt x="92" y="176"/>
                  <a:pt x="92" y="176"/>
                  <a:pt x="92" y="176"/>
                </a:cubicBezTo>
                <a:cubicBezTo>
                  <a:pt x="92" y="176"/>
                  <a:pt x="93" y="176"/>
                  <a:pt x="93" y="176"/>
                </a:cubicBezTo>
                <a:cubicBezTo>
                  <a:pt x="93" y="176"/>
                  <a:pt x="93" y="176"/>
                  <a:pt x="94" y="175"/>
                </a:cubicBezTo>
                <a:cubicBezTo>
                  <a:pt x="94" y="175"/>
                  <a:pt x="94" y="175"/>
                  <a:pt x="94" y="175"/>
                </a:cubicBezTo>
                <a:cubicBezTo>
                  <a:pt x="195" y="74"/>
                  <a:pt x="195" y="74"/>
                  <a:pt x="195" y="74"/>
                </a:cubicBezTo>
                <a:cubicBezTo>
                  <a:pt x="196" y="73"/>
                  <a:pt x="196" y="70"/>
                  <a:pt x="195" y="69"/>
                </a:cubicBezTo>
                <a:close/>
                <a:moveTo>
                  <a:pt x="91" y="167"/>
                </a:moveTo>
                <a:cubicBezTo>
                  <a:pt x="84" y="160"/>
                  <a:pt x="84" y="160"/>
                  <a:pt x="84" y="160"/>
                </a:cubicBezTo>
                <a:cubicBezTo>
                  <a:pt x="63" y="139"/>
                  <a:pt x="63" y="139"/>
                  <a:pt x="63" y="139"/>
                </a:cubicBezTo>
                <a:cubicBezTo>
                  <a:pt x="140" y="62"/>
                  <a:pt x="140" y="62"/>
                  <a:pt x="140" y="62"/>
                </a:cubicBezTo>
                <a:cubicBezTo>
                  <a:pt x="184" y="73"/>
                  <a:pt x="184" y="73"/>
                  <a:pt x="184" y="73"/>
                </a:cubicBezTo>
                <a:lnTo>
                  <a:pt x="91" y="167"/>
                </a:lnTo>
                <a:close/>
                <a:moveTo>
                  <a:pt x="123" y="12"/>
                </a:moveTo>
                <a:cubicBezTo>
                  <a:pt x="134" y="56"/>
                  <a:pt x="134" y="56"/>
                  <a:pt x="134" y="56"/>
                </a:cubicBezTo>
                <a:cubicBezTo>
                  <a:pt x="57" y="133"/>
                  <a:pt x="57" y="133"/>
                  <a:pt x="57" y="133"/>
                </a:cubicBezTo>
                <a:cubicBezTo>
                  <a:pt x="29" y="105"/>
                  <a:pt x="29" y="105"/>
                  <a:pt x="29" y="105"/>
                </a:cubicBezTo>
                <a:lnTo>
                  <a:pt x="123" y="12"/>
                </a:lnTo>
                <a:close/>
                <a:moveTo>
                  <a:pt x="15" y="163"/>
                </a:moveTo>
                <a:cubicBezTo>
                  <a:pt x="33" y="181"/>
                  <a:pt x="33" y="181"/>
                  <a:pt x="33" y="181"/>
                </a:cubicBezTo>
                <a:cubicBezTo>
                  <a:pt x="9" y="187"/>
                  <a:pt x="9" y="187"/>
                  <a:pt x="9" y="187"/>
                </a:cubicBezTo>
                <a:lnTo>
                  <a:pt x="15" y="163"/>
                </a:lnTo>
                <a:close/>
                <a:moveTo>
                  <a:pt x="42" y="179"/>
                </a:moveTo>
                <a:cubicBezTo>
                  <a:pt x="17" y="154"/>
                  <a:pt x="17" y="154"/>
                  <a:pt x="17" y="154"/>
                </a:cubicBezTo>
                <a:cubicBezTo>
                  <a:pt x="26" y="113"/>
                  <a:pt x="26" y="113"/>
                  <a:pt x="26" y="113"/>
                </a:cubicBezTo>
                <a:cubicBezTo>
                  <a:pt x="55" y="141"/>
                  <a:pt x="55" y="141"/>
                  <a:pt x="55" y="141"/>
                </a:cubicBezTo>
                <a:cubicBezTo>
                  <a:pt x="55" y="142"/>
                  <a:pt x="55" y="142"/>
                  <a:pt x="55" y="142"/>
                </a:cubicBezTo>
                <a:cubicBezTo>
                  <a:pt x="55" y="142"/>
                  <a:pt x="55" y="142"/>
                  <a:pt x="55" y="142"/>
                </a:cubicBezTo>
                <a:cubicBezTo>
                  <a:pt x="62" y="149"/>
                  <a:pt x="62" y="149"/>
                  <a:pt x="62" y="149"/>
                </a:cubicBezTo>
                <a:cubicBezTo>
                  <a:pt x="83" y="170"/>
                  <a:pt x="83" y="170"/>
                  <a:pt x="83" y="170"/>
                </a:cubicBezTo>
                <a:lnTo>
                  <a:pt x="42" y="179"/>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5308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FD23-CC1D-43B6-83D4-A802A4F490E2}"/>
              </a:ext>
            </a:extLst>
          </p:cNvPr>
          <p:cNvSpPr>
            <a:spLocks noGrp="1"/>
          </p:cNvSpPr>
          <p:nvPr>
            <p:ph type="title"/>
          </p:nvPr>
        </p:nvSpPr>
        <p:spPr>
          <a:xfrm>
            <a:off x="831849" y="1709738"/>
            <a:ext cx="7271617"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A4CDEE-AE28-4C6A-9D75-19EC1B1AF37C}"/>
              </a:ext>
            </a:extLst>
          </p:cNvPr>
          <p:cNvSpPr>
            <a:spLocks noGrp="1"/>
          </p:cNvSpPr>
          <p:nvPr>
            <p:ph type="body" idx="1"/>
          </p:nvPr>
        </p:nvSpPr>
        <p:spPr>
          <a:xfrm>
            <a:off x="831850" y="4589463"/>
            <a:ext cx="727161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4F2529-CC39-4B95-9805-981A1677F8F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EFFC2F5-4F7E-4FD8-846F-AADC5E1F86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94C48-19EB-42D0-9A62-CCFCE22B022D}"/>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7" name="Freeform 25">
            <a:extLst>
              <a:ext uri="{FF2B5EF4-FFF2-40B4-BE49-F238E27FC236}">
                <a16:creationId xmlns:a16="http://schemas.microsoft.com/office/drawing/2014/main" id="{4FEC9873-F6F9-4C2D-AC9A-A658867F551D}"/>
              </a:ext>
            </a:extLst>
          </p:cNvPr>
          <p:cNvSpPr>
            <a:spLocks noEditPoints="1"/>
          </p:cNvSpPr>
          <p:nvPr/>
        </p:nvSpPr>
        <p:spPr bwMode="auto">
          <a:xfrm rot="887402">
            <a:off x="10542750" y="3598109"/>
            <a:ext cx="256562" cy="433843"/>
          </a:xfrm>
          <a:custGeom>
            <a:avLst/>
            <a:gdLst>
              <a:gd name="T0" fmla="*/ 0 w 128"/>
              <a:gd name="T1" fmla="*/ 16 h 216"/>
              <a:gd name="T2" fmla="*/ 56 w 128"/>
              <a:gd name="T3" fmla="*/ 103 h 216"/>
              <a:gd name="T4" fmla="*/ 56 w 128"/>
              <a:gd name="T5" fmla="*/ 112 h 216"/>
              <a:gd name="T6" fmla="*/ 64 w 128"/>
              <a:gd name="T7" fmla="*/ 112 h 216"/>
              <a:gd name="T8" fmla="*/ 72 w 128"/>
              <a:gd name="T9" fmla="*/ 112 h 216"/>
              <a:gd name="T10" fmla="*/ 72 w 128"/>
              <a:gd name="T11" fmla="*/ 103 h 216"/>
              <a:gd name="T12" fmla="*/ 128 w 128"/>
              <a:gd name="T13" fmla="*/ 16 h 216"/>
              <a:gd name="T14" fmla="*/ 128 w 128"/>
              <a:gd name="T15" fmla="*/ 12 h 216"/>
              <a:gd name="T16" fmla="*/ 0 w 128"/>
              <a:gd name="T17" fmla="*/ 12 h 216"/>
              <a:gd name="T18" fmla="*/ 0 w 128"/>
              <a:gd name="T19" fmla="*/ 16 h 216"/>
              <a:gd name="T20" fmla="*/ 64 w 128"/>
              <a:gd name="T21" fmla="*/ 96 h 216"/>
              <a:gd name="T22" fmla="*/ 20 w 128"/>
              <a:gd name="T23" fmla="*/ 68 h 216"/>
              <a:gd name="T24" fmla="*/ 108 w 128"/>
              <a:gd name="T25" fmla="*/ 68 h 216"/>
              <a:gd name="T26" fmla="*/ 64 w 128"/>
              <a:gd name="T27" fmla="*/ 96 h 216"/>
              <a:gd name="T28" fmla="*/ 120 w 128"/>
              <a:gd name="T29" fmla="*/ 20 h 216"/>
              <a:gd name="T30" fmla="*/ 112 w 128"/>
              <a:gd name="T31" fmla="*/ 60 h 216"/>
              <a:gd name="T32" fmla="*/ 16 w 128"/>
              <a:gd name="T33" fmla="*/ 60 h 216"/>
              <a:gd name="T34" fmla="*/ 16 w 128"/>
              <a:gd name="T35" fmla="*/ 60 h 216"/>
              <a:gd name="T36" fmla="*/ 8 w 128"/>
              <a:gd name="T37" fmla="*/ 20 h 216"/>
              <a:gd name="T38" fmla="*/ 120 w 128"/>
              <a:gd name="T39" fmla="*/ 20 h 216"/>
              <a:gd name="T40" fmla="*/ 0 w 128"/>
              <a:gd name="T41" fmla="*/ 200 h 216"/>
              <a:gd name="T42" fmla="*/ 0 w 128"/>
              <a:gd name="T43" fmla="*/ 204 h 216"/>
              <a:gd name="T44" fmla="*/ 128 w 128"/>
              <a:gd name="T45" fmla="*/ 204 h 216"/>
              <a:gd name="T46" fmla="*/ 128 w 128"/>
              <a:gd name="T47" fmla="*/ 200 h 216"/>
              <a:gd name="T48" fmla="*/ 64 w 128"/>
              <a:gd name="T49" fmla="*/ 112 h 216"/>
              <a:gd name="T50" fmla="*/ 0 w 128"/>
              <a:gd name="T51" fmla="*/ 200 h 216"/>
              <a:gd name="T52" fmla="*/ 68 w 128"/>
              <a:gd name="T53" fmla="*/ 120 h 216"/>
              <a:gd name="T54" fmla="*/ 118 w 128"/>
              <a:gd name="T55" fmla="*/ 177 h 216"/>
              <a:gd name="T56" fmla="*/ 68 w 128"/>
              <a:gd name="T57" fmla="*/ 148 h 216"/>
              <a:gd name="T58" fmla="*/ 68 w 128"/>
              <a:gd name="T59" fmla="*/ 120 h 216"/>
              <a:gd name="T60" fmla="*/ 117 w 128"/>
              <a:gd name="T61" fmla="*/ 187 h 216"/>
              <a:gd name="T62" fmla="*/ 119 w 128"/>
              <a:gd name="T63" fmla="*/ 185 h 216"/>
              <a:gd name="T64" fmla="*/ 120 w 128"/>
              <a:gd name="T65" fmla="*/ 196 h 216"/>
              <a:gd name="T66" fmla="*/ 8 w 128"/>
              <a:gd name="T67" fmla="*/ 196 h 216"/>
              <a:gd name="T68" fmla="*/ 9 w 128"/>
              <a:gd name="T69" fmla="*/ 185 h 216"/>
              <a:gd name="T70" fmla="*/ 11 w 128"/>
              <a:gd name="T71" fmla="*/ 187 h 216"/>
              <a:gd name="T72" fmla="*/ 64 w 128"/>
              <a:gd name="T73" fmla="*/ 156 h 216"/>
              <a:gd name="T74" fmla="*/ 117 w 128"/>
              <a:gd name="T75" fmla="*/ 187 h 216"/>
              <a:gd name="T76" fmla="*/ 60 w 128"/>
              <a:gd name="T77" fmla="*/ 120 h 216"/>
              <a:gd name="T78" fmla="*/ 60 w 128"/>
              <a:gd name="T79" fmla="*/ 148 h 216"/>
              <a:gd name="T80" fmla="*/ 10 w 128"/>
              <a:gd name="T81" fmla="*/ 177 h 216"/>
              <a:gd name="T82" fmla="*/ 60 w 128"/>
              <a:gd name="T83" fmla="*/ 120 h 216"/>
              <a:gd name="T84" fmla="*/ 0 w 128"/>
              <a:gd name="T85" fmla="*/ 0 h 216"/>
              <a:gd name="T86" fmla="*/ 0 w 128"/>
              <a:gd name="T87" fmla="*/ 8 h 216"/>
              <a:gd name="T88" fmla="*/ 128 w 128"/>
              <a:gd name="T89" fmla="*/ 8 h 216"/>
              <a:gd name="T90" fmla="*/ 128 w 128"/>
              <a:gd name="T91" fmla="*/ 0 h 216"/>
              <a:gd name="T92" fmla="*/ 0 w 128"/>
              <a:gd name="T93" fmla="*/ 0 h 216"/>
              <a:gd name="T94" fmla="*/ 0 w 128"/>
              <a:gd name="T95" fmla="*/ 216 h 216"/>
              <a:gd name="T96" fmla="*/ 128 w 128"/>
              <a:gd name="T97" fmla="*/ 216 h 216"/>
              <a:gd name="T98" fmla="*/ 128 w 128"/>
              <a:gd name="T99" fmla="*/ 208 h 216"/>
              <a:gd name="T100" fmla="*/ 0 w 128"/>
              <a:gd name="T101" fmla="*/ 208 h 216"/>
              <a:gd name="T102" fmla="*/ 0 w 128"/>
              <a:gd name="T103"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 h="216">
                <a:moveTo>
                  <a:pt x="0" y="16"/>
                </a:moveTo>
                <a:cubicBezTo>
                  <a:pt x="0" y="67"/>
                  <a:pt x="25" y="99"/>
                  <a:pt x="56" y="103"/>
                </a:cubicBezTo>
                <a:cubicBezTo>
                  <a:pt x="56" y="112"/>
                  <a:pt x="56" y="112"/>
                  <a:pt x="56" y="112"/>
                </a:cubicBezTo>
                <a:cubicBezTo>
                  <a:pt x="64" y="112"/>
                  <a:pt x="64" y="112"/>
                  <a:pt x="64" y="112"/>
                </a:cubicBezTo>
                <a:cubicBezTo>
                  <a:pt x="72" y="112"/>
                  <a:pt x="72" y="112"/>
                  <a:pt x="72" y="112"/>
                </a:cubicBezTo>
                <a:cubicBezTo>
                  <a:pt x="72" y="103"/>
                  <a:pt x="72" y="103"/>
                  <a:pt x="72" y="103"/>
                </a:cubicBezTo>
                <a:cubicBezTo>
                  <a:pt x="104" y="99"/>
                  <a:pt x="128" y="67"/>
                  <a:pt x="128" y="16"/>
                </a:cubicBezTo>
                <a:cubicBezTo>
                  <a:pt x="128" y="12"/>
                  <a:pt x="128" y="12"/>
                  <a:pt x="128" y="12"/>
                </a:cubicBezTo>
                <a:cubicBezTo>
                  <a:pt x="0" y="12"/>
                  <a:pt x="0" y="12"/>
                  <a:pt x="0" y="12"/>
                </a:cubicBezTo>
                <a:lnTo>
                  <a:pt x="0" y="16"/>
                </a:lnTo>
                <a:close/>
                <a:moveTo>
                  <a:pt x="64" y="96"/>
                </a:moveTo>
                <a:cubicBezTo>
                  <a:pt x="46" y="96"/>
                  <a:pt x="30" y="86"/>
                  <a:pt x="20" y="68"/>
                </a:cubicBezTo>
                <a:cubicBezTo>
                  <a:pt x="108" y="68"/>
                  <a:pt x="108" y="68"/>
                  <a:pt x="108" y="68"/>
                </a:cubicBezTo>
                <a:cubicBezTo>
                  <a:pt x="98" y="86"/>
                  <a:pt x="82" y="96"/>
                  <a:pt x="64" y="96"/>
                </a:cubicBezTo>
                <a:close/>
                <a:moveTo>
                  <a:pt x="120" y="20"/>
                </a:moveTo>
                <a:cubicBezTo>
                  <a:pt x="120" y="36"/>
                  <a:pt x="117" y="49"/>
                  <a:pt x="112" y="60"/>
                </a:cubicBezTo>
                <a:cubicBezTo>
                  <a:pt x="16" y="60"/>
                  <a:pt x="16" y="60"/>
                  <a:pt x="16" y="60"/>
                </a:cubicBezTo>
                <a:cubicBezTo>
                  <a:pt x="16" y="60"/>
                  <a:pt x="16" y="60"/>
                  <a:pt x="16" y="60"/>
                </a:cubicBezTo>
                <a:cubicBezTo>
                  <a:pt x="11" y="49"/>
                  <a:pt x="8" y="36"/>
                  <a:pt x="8" y="20"/>
                </a:cubicBezTo>
                <a:lnTo>
                  <a:pt x="120" y="20"/>
                </a:lnTo>
                <a:close/>
                <a:moveTo>
                  <a:pt x="0" y="200"/>
                </a:moveTo>
                <a:cubicBezTo>
                  <a:pt x="0" y="204"/>
                  <a:pt x="0" y="204"/>
                  <a:pt x="0" y="204"/>
                </a:cubicBezTo>
                <a:cubicBezTo>
                  <a:pt x="128" y="204"/>
                  <a:pt x="128" y="204"/>
                  <a:pt x="128" y="204"/>
                </a:cubicBezTo>
                <a:cubicBezTo>
                  <a:pt x="128" y="200"/>
                  <a:pt x="128" y="200"/>
                  <a:pt x="128" y="200"/>
                </a:cubicBezTo>
                <a:cubicBezTo>
                  <a:pt x="128" y="145"/>
                  <a:pt x="99" y="112"/>
                  <a:pt x="64" y="112"/>
                </a:cubicBezTo>
                <a:cubicBezTo>
                  <a:pt x="29" y="112"/>
                  <a:pt x="0" y="145"/>
                  <a:pt x="0" y="200"/>
                </a:cubicBezTo>
                <a:close/>
                <a:moveTo>
                  <a:pt x="68" y="120"/>
                </a:moveTo>
                <a:cubicBezTo>
                  <a:pt x="92" y="122"/>
                  <a:pt x="112" y="142"/>
                  <a:pt x="118" y="177"/>
                </a:cubicBezTo>
                <a:cubicBezTo>
                  <a:pt x="109" y="168"/>
                  <a:pt x="87" y="151"/>
                  <a:pt x="68" y="148"/>
                </a:cubicBezTo>
                <a:lnTo>
                  <a:pt x="68" y="120"/>
                </a:lnTo>
                <a:close/>
                <a:moveTo>
                  <a:pt x="117" y="187"/>
                </a:moveTo>
                <a:cubicBezTo>
                  <a:pt x="119" y="185"/>
                  <a:pt x="119" y="185"/>
                  <a:pt x="119" y="185"/>
                </a:cubicBezTo>
                <a:cubicBezTo>
                  <a:pt x="120" y="188"/>
                  <a:pt x="120" y="192"/>
                  <a:pt x="120" y="196"/>
                </a:cubicBezTo>
                <a:cubicBezTo>
                  <a:pt x="8" y="196"/>
                  <a:pt x="8" y="196"/>
                  <a:pt x="8" y="196"/>
                </a:cubicBezTo>
                <a:cubicBezTo>
                  <a:pt x="8" y="192"/>
                  <a:pt x="8" y="188"/>
                  <a:pt x="9" y="185"/>
                </a:cubicBezTo>
                <a:cubicBezTo>
                  <a:pt x="11" y="187"/>
                  <a:pt x="11" y="187"/>
                  <a:pt x="11" y="187"/>
                </a:cubicBezTo>
                <a:cubicBezTo>
                  <a:pt x="11" y="187"/>
                  <a:pt x="42" y="156"/>
                  <a:pt x="64" y="156"/>
                </a:cubicBezTo>
                <a:cubicBezTo>
                  <a:pt x="86" y="156"/>
                  <a:pt x="117" y="187"/>
                  <a:pt x="117" y="187"/>
                </a:cubicBezTo>
                <a:close/>
                <a:moveTo>
                  <a:pt x="60" y="120"/>
                </a:moveTo>
                <a:cubicBezTo>
                  <a:pt x="60" y="148"/>
                  <a:pt x="60" y="148"/>
                  <a:pt x="60" y="148"/>
                </a:cubicBezTo>
                <a:cubicBezTo>
                  <a:pt x="41" y="151"/>
                  <a:pt x="19" y="168"/>
                  <a:pt x="10" y="177"/>
                </a:cubicBezTo>
                <a:cubicBezTo>
                  <a:pt x="16" y="142"/>
                  <a:pt x="36" y="122"/>
                  <a:pt x="60" y="120"/>
                </a:cubicBezTo>
                <a:close/>
                <a:moveTo>
                  <a:pt x="0" y="0"/>
                </a:moveTo>
                <a:cubicBezTo>
                  <a:pt x="0" y="8"/>
                  <a:pt x="0" y="8"/>
                  <a:pt x="0" y="8"/>
                </a:cubicBezTo>
                <a:cubicBezTo>
                  <a:pt x="128" y="8"/>
                  <a:pt x="128" y="8"/>
                  <a:pt x="128" y="8"/>
                </a:cubicBezTo>
                <a:cubicBezTo>
                  <a:pt x="128" y="0"/>
                  <a:pt x="128" y="0"/>
                  <a:pt x="128" y="0"/>
                </a:cubicBezTo>
                <a:lnTo>
                  <a:pt x="0" y="0"/>
                </a:lnTo>
                <a:close/>
                <a:moveTo>
                  <a:pt x="0" y="216"/>
                </a:moveTo>
                <a:cubicBezTo>
                  <a:pt x="128" y="216"/>
                  <a:pt x="128" y="216"/>
                  <a:pt x="128" y="216"/>
                </a:cubicBezTo>
                <a:cubicBezTo>
                  <a:pt x="128" y="208"/>
                  <a:pt x="128" y="208"/>
                  <a:pt x="128" y="208"/>
                </a:cubicBezTo>
                <a:cubicBezTo>
                  <a:pt x="0" y="208"/>
                  <a:pt x="0" y="208"/>
                  <a:pt x="0" y="208"/>
                </a:cubicBezTo>
                <a:lnTo>
                  <a:pt x="0" y="216"/>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20">
            <a:extLst>
              <a:ext uri="{FF2B5EF4-FFF2-40B4-BE49-F238E27FC236}">
                <a16:creationId xmlns:a16="http://schemas.microsoft.com/office/drawing/2014/main" id="{39B8ECE2-4292-4A7C-BD46-808CC112C914}"/>
              </a:ext>
            </a:extLst>
          </p:cNvPr>
          <p:cNvSpPr>
            <a:spLocks noEditPoints="1"/>
          </p:cNvSpPr>
          <p:nvPr/>
        </p:nvSpPr>
        <p:spPr bwMode="auto">
          <a:xfrm>
            <a:off x="9071960" y="5557795"/>
            <a:ext cx="547236" cy="545708"/>
          </a:xfrm>
          <a:custGeom>
            <a:avLst/>
            <a:gdLst>
              <a:gd name="T0" fmla="*/ 195 w 196"/>
              <a:gd name="T1" fmla="*/ 69 h 196"/>
              <a:gd name="T2" fmla="*/ 193 w 196"/>
              <a:gd name="T3" fmla="*/ 68 h 196"/>
              <a:gd name="T4" fmla="*/ 193 w 196"/>
              <a:gd name="T5" fmla="*/ 67 h 196"/>
              <a:gd name="T6" fmla="*/ 142 w 196"/>
              <a:gd name="T7" fmla="*/ 54 h 196"/>
              <a:gd name="T8" fmla="*/ 129 w 196"/>
              <a:gd name="T9" fmla="*/ 3 h 196"/>
              <a:gd name="T10" fmla="*/ 128 w 196"/>
              <a:gd name="T11" fmla="*/ 3 h 196"/>
              <a:gd name="T12" fmla="*/ 128 w 196"/>
              <a:gd name="T13" fmla="*/ 1 h 196"/>
              <a:gd name="T14" fmla="*/ 122 w 196"/>
              <a:gd name="T15" fmla="*/ 1 h 196"/>
              <a:gd name="T16" fmla="*/ 21 w 196"/>
              <a:gd name="T17" fmla="*/ 102 h 196"/>
              <a:gd name="T18" fmla="*/ 21 w 196"/>
              <a:gd name="T19" fmla="*/ 102 h 196"/>
              <a:gd name="T20" fmla="*/ 20 w 196"/>
              <a:gd name="T21" fmla="*/ 103 h 196"/>
              <a:gd name="T22" fmla="*/ 20 w 196"/>
              <a:gd name="T23" fmla="*/ 104 h 196"/>
              <a:gd name="T24" fmla="*/ 20 w 196"/>
              <a:gd name="T25" fmla="*/ 104 h 196"/>
              <a:gd name="T26" fmla="*/ 0 w 196"/>
              <a:gd name="T27" fmla="*/ 191 h 196"/>
              <a:gd name="T28" fmla="*/ 1 w 196"/>
              <a:gd name="T29" fmla="*/ 195 h 196"/>
              <a:gd name="T30" fmla="*/ 5 w 196"/>
              <a:gd name="T31" fmla="*/ 196 h 196"/>
              <a:gd name="T32" fmla="*/ 92 w 196"/>
              <a:gd name="T33" fmla="*/ 176 h 196"/>
              <a:gd name="T34" fmla="*/ 92 w 196"/>
              <a:gd name="T35" fmla="*/ 176 h 196"/>
              <a:gd name="T36" fmla="*/ 93 w 196"/>
              <a:gd name="T37" fmla="*/ 176 h 196"/>
              <a:gd name="T38" fmla="*/ 94 w 196"/>
              <a:gd name="T39" fmla="*/ 175 h 196"/>
              <a:gd name="T40" fmla="*/ 94 w 196"/>
              <a:gd name="T41" fmla="*/ 175 h 196"/>
              <a:gd name="T42" fmla="*/ 195 w 196"/>
              <a:gd name="T43" fmla="*/ 74 h 196"/>
              <a:gd name="T44" fmla="*/ 195 w 196"/>
              <a:gd name="T45" fmla="*/ 69 h 196"/>
              <a:gd name="T46" fmla="*/ 91 w 196"/>
              <a:gd name="T47" fmla="*/ 167 h 196"/>
              <a:gd name="T48" fmla="*/ 84 w 196"/>
              <a:gd name="T49" fmla="*/ 160 h 196"/>
              <a:gd name="T50" fmla="*/ 63 w 196"/>
              <a:gd name="T51" fmla="*/ 139 h 196"/>
              <a:gd name="T52" fmla="*/ 140 w 196"/>
              <a:gd name="T53" fmla="*/ 62 h 196"/>
              <a:gd name="T54" fmla="*/ 184 w 196"/>
              <a:gd name="T55" fmla="*/ 73 h 196"/>
              <a:gd name="T56" fmla="*/ 91 w 196"/>
              <a:gd name="T57" fmla="*/ 167 h 196"/>
              <a:gd name="T58" fmla="*/ 123 w 196"/>
              <a:gd name="T59" fmla="*/ 12 h 196"/>
              <a:gd name="T60" fmla="*/ 134 w 196"/>
              <a:gd name="T61" fmla="*/ 56 h 196"/>
              <a:gd name="T62" fmla="*/ 57 w 196"/>
              <a:gd name="T63" fmla="*/ 133 h 196"/>
              <a:gd name="T64" fmla="*/ 29 w 196"/>
              <a:gd name="T65" fmla="*/ 105 h 196"/>
              <a:gd name="T66" fmla="*/ 123 w 196"/>
              <a:gd name="T67" fmla="*/ 12 h 196"/>
              <a:gd name="T68" fmla="*/ 15 w 196"/>
              <a:gd name="T69" fmla="*/ 163 h 196"/>
              <a:gd name="T70" fmla="*/ 33 w 196"/>
              <a:gd name="T71" fmla="*/ 181 h 196"/>
              <a:gd name="T72" fmla="*/ 9 w 196"/>
              <a:gd name="T73" fmla="*/ 187 h 196"/>
              <a:gd name="T74" fmla="*/ 15 w 196"/>
              <a:gd name="T75" fmla="*/ 163 h 196"/>
              <a:gd name="T76" fmla="*/ 42 w 196"/>
              <a:gd name="T77" fmla="*/ 179 h 196"/>
              <a:gd name="T78" fmla="*/ 17 w 196"/>
              <a:gd name="T79" fmla="*/ 154 h 196"/>
              <a:gd name="T80" fmla="*/ 26 w 196"/>
              <a:gd name="T81" fmla="*/ 113 h 196"/>
              <a:gd name="T82" fmla="*/ 55 w 196"/>
              <a:gd name="T83" fmla="*/ 141 h 196"/>
              <a:gd name="T84" fmla="*/ 55 w 196"/>
              <a:gd name="T85" fmla="*/ 142 h 196"/>
              <a:gd name="T86" fmla="*/ 55 w 196"/>
              <a:gd name="T87" fmla="*/ 142 h 196"/>
              <a:gd name="T88" fmla="*/ 62 w 196"/>
              <a:gd name="T89" fmla="*/ 149 h 196"/>
              <a:gd name="T90" fmla="*/ 83 w 196"/>
              <a:gd name="T91" fmla="*/ 170 h 196"/>
              <a:gd name="T92" fmla="*/ 42 w 196"/>
              <a:gd name="T93" fmla="*/ 17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96">
                <a:moveTo>
                  <a:pt x="195" y="69"/>
                </a:moveTo>
                <a:cubicBezTo>
                  <a:pt x="194" y="68"/>
                  <a:pt x="194" y="68"/>
                  <a:pt x="193" y="68"/>
                </a:cubicBezTo>
                <a:cubicBezTo>
                  <a:pt x="193" y="67"/>
                  <a:pt x="193" y="67"/>
                  <a:pt x="193" y="67"/>
                </a:cubicBezTo>
                <a:cubicBezTo>
                  <a:pt x="142" y="54"/>
                  <a:pt x="142" y="54"/>
                  <a:pt x="142" y="54"/>
                </a:cubicBezTo>
                <a:cubicBezTo>
                  <a:pt x="129" y="3"/>
                  <a:pt x="129" y="3"/>
                  <a:pt x="129" y="3"/>
                </a:cubicBezTo>
                <a:cubicBezTo>
                  <a:pt x="128" y="3"/>
                  <a:pt x="128" y="3"/>
                  <a:pt x="128" y="3"/>
                </a:cubicBezTo>
                <a:cubicBezTo>
                  <a:pt x="128" y="2"/>
                  <a:pt x="128" y="2"/>
                  <a:pt x="128" y="1"/>
                </a:cubicBezTo>
                <a:cubicBezTo>
                  <a:pt x="126" y="0"/>
                  <a:pt x="123" y="0"/>
                  <a:pt x="122" y="1"/>
                </a:cubicBezTo>
                <a:cubicBezTo>
                  <a:pt x="21" y="102"/>
                  <a:pt x="21" y="102"/>
                  <a:pt x="21" y="102"/>
                </a:cubicBezTo>
                <a:cubicBezTo>
                  <a:pt x="21" y="102"/>
                  <a:pt x="21" y="102"/>
                  <a:pt x="21" y="102"/>
                </a:cubicBezTo>
                <a:cubicBezTo>
                  <a:pt x="20" y="103"/>
                  <a:pt x="20" y="103"/>
                  <a:pt x="20" y="103"/>
                </a:cubicBezTo>
                <a:cubicBezTo>
                  <a:pt x="20" y="104"/>
                  <a:pt x="20" y="104"/>
                  <a:pt x="20" y="104"/>
                </a:cubicBezTo>
                <a:cubicBezTo>
                  <a:pt x="20" y="104"/>
                  <a:pt x="20" y="104"/>
                  <a:pt x="20" y="104"/>
                </a:cubicBezTo>
                <a:cubicBezTo>
                  <a:pt x="0" y="191"/>
                  <a:pt x="0" y="191"/>
                  <a:pt x="0" y="191"/>
                </a:cubicBezTo>
                <a:cubicBezTo>
                  <a:pt x="0" y="192"/>
                  <a:pt x="0" y="194"/>
                  <a:pt x="1" y="195"/>
                </a:cubicBezTo>
                <a:cubicBezTo>
                  <a:pt x="2" y="196"/>
                  <a:pt x="4" y="196"/>
                  <a:pt x="5" y="196"/>
                </a:cubicBezTo>
                <a:cubicBezTo>
                  <a:pt x="92" y="176"/>
                  <a:pt x="92" y="176"/>
                  <a:pt x="92" y="176"/>
                </a:cubicBezTo>
                <a:cubicBezTo>
                  <a:pt x="92" y="176"/>
                  <a:pt x="92" y="176"/>
                  <a:pt x="92" y="176"/>
                </a:cubicBezTo>
                <a:cubicBezTo>
                  <a:pt x="92" y="176"/>
                  <a:pt x="93" y="176"/>
                  <a:pt x="93" y="176"/>
                </a:cubicBezTo>
                <a:cubicBezTo>
                  <a:pt x="93" y="176"/>
                  <a:pt x="93" y="176"/>
                  <a:pt x="94" y="175"/>
                </a:cubicBezTo>
                <a:cubicBezTo>
                  <a:pt x="94" y="175"/>
                  <a:pt x="94" y="175"/>
                  <a:pt x="94" y="175"/>
                </a:cubicBezTo>
                <a:cubicBezTo>
                  <a:pt x="195" y="74"/>
                  <a:pt x="195" y="74"/>
                  <a:pt x="195" y="74"/>
                </a:cubicBezTo>
                <a:cubicBezTo>
                  <a:pt x="196" y="73"/>
                  <a:pt x="196" y="70"/>
                  <a:pt x="195" y="69"/>
                </a:cubicBezTo>
                <a:close/>
                <a:moveTo>
                  <a:pt x="91" y="167"/>
                </a:moveTo>
                <a:cubicBezTo>
                  <a:pt x="84" y="160"/>
                  <a:pt x="84" y="160"/>
                  <a:pt x="84" y="160"/>
                </a:cubicBezTo>
                <a:cubicBezTo>
                  <a:pt x="63" y="139"/>
                  <a:pt x="63" y="139"/>
                  <a:pt x="63" y="139"/>
                </a:cubicBezTo>
                <a:cubicBezTo>
                  <a:pt x="140" y="62"/>
                  <a:pt x="140" y="62"/>
                  <a:pt x="140" y="62"/>
                </a:cubicBezTo>
                <a:cubicBezTo>
                  <a:pt x="184" y="73"/>
                  <a:pt x="184" y="73"/>
                  <a:pt x="184" y="73"/>
                </a:cubicBezTo>
                <a:lnTo>
                  <a:pt x="91" y="167"/>
                </a:lnTo>
                <a:close/>
                <a:moveTo>
                  <a:pt x="123" y="12"/>
                </a:moveTo>
                <a:cubicBezTo>
                  <a:pt x="134" y="56"/>
                  <a:pt x="134" y="56"/>
                  <a:pt x="134" y="56"/>
                </a:cubicBezTo>
                <a:cubicBezTo>
                  <a:pt x="57" y="133"/>
                  <a:pt x="57" y="133"/>
                  <a:pt x="57" y="133"/>
                </a:cubicBezTo>
                <a:cubicBezTo>
                  <a:pt x="29" y="105"/>
                  <a:pt x="29" y="105"/>
                  <a:pt x="29" y="105"/>
                </a:cubicBezTo>
                <a:lnTo>
                  <a:pt x="123" y="12"/>
                </a:lnTo>
                <a:close/>
                <a:moveTo>
                  <a:pt x="15" y="163"/>
                </a:moveTo>
                <a:cubicBezTo>
                  <a:pt x="33" y="181"/>
                  <a:pt x="33" y="181"/>
                  <a:pt x="33" y="181"/>
                </a:cubicBezTo>
                <a:cubicBezTo>
                  <a:pt x="9" y="187"/>
                  <a:pt x="9" y="187"/>
                  <a:pt x="9" y="187"/>
                </a:cubicBezTo>
                <a:lnTo>
                  <a:pt x="15" y="163"/>
                </a:lnTo>
                <a:close/>
                <a:moveTo>
                  <a:pt x="42" y="179"/>
                </a:moveTo>
                <a:cubicBezTo>
                  <a:pt x="17" y="154"/>
                  <a:pt x="17" y="154"/>
                  <a:pt x="17" y="154"/>
                </a:cubicBezTo>
                <a:cubicBezTo>
                  <a:pt x="26" y="113"/>
                  <a:pt x="26" y="113"/>
                  <a:pt x="26" y="113"/>
                </a:cubicBezTo>
                <a:cubicBezTo>
                  <a:pt x="55" y="141"/>
                  <a:pt x="55" y="141"/>
                  <a:pt x="55" y="141"/>
                </a:cubicBezTo>
                <a:cubicBezTo>
                  <a:pt x="55" y="142"/>
                  <a:pt x="55" y="142"/>
                  <a:pt x="55" y="142"/>
                </a:cubicBezTo>
                <a:cubicBezTo>
                  <a:pt x="55" y="142"/>
                  <a:pt x="55" y="142"/>
                  <a:pt x="55" y="142"/>
                </a:cubicBezTo>
                <a:cubicBezTo>
                  <a:pt x="62" y="149"/>
                  <a:pt x="62" y="149"/>
                  <a:pt x="62" y="149"/>
                </a:cubicBezTo>
                <a:cubicBezTo>
                  <a:pt x="83" y="170"/>
                  <a:pt x="83" y="170"/>
                  <a:pt x="83" y="170"/>
                </a:cubicBezTo>
                <a:lnTo>
                  <a:pt x="42" y="179"/>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31">
            <a:extLst>
              <a:ext uri="{FF2B5EF4-FFF2-40B4-BE49-F238E27FC236}">
                <a16:creationId xmlns:a16="http://schemas.microsoft.com/office/drawing/2014/main" id="{4CF5F4FC-E599-4EEB-A9D1-E1F578851F04}"/>
              </a:ext>
            </a:extLst>
          </p:cNvPr>
          <p:cNvSpPr>
            <a:spLocks noEditPoints="1"/>
          </p:cNvSpPr>
          <p:nvPr/>
        </p:nvSpPr>
        <p:spPr bwMode="auto">
          <a:xfrm rot="900000">
            <a:off x="11334449" y="4499601"/>
            <a:ext cx="388834" cy="383703"/>
          </a:xfrm>
          <a:custGeom>
            <a:avLst/>
            <a:gdLst>
              <a:gd name="T0" fmla="*/ 196 w 208"/>
              <a:gd name="T1" fmla="*/ 174 h 205"/>
              <a:gd name="T2" fmla="*/ 196 w 208"/>
              <a:gd name="T3" fmla="*/ 61 h 205"/>
              <a:gd name="T4" fmla="*/ 197 w 208"/>
              <a:gd name="T5" fmla="*/ 57 h 205"/>
              <a:gd name="T6" fmla="*/ 192 w 208"/>
              <a:gd name="T7" fmla="*/ 50 h 205"/>
              <a:gd name="T8" fmla="*/ 108 w 208"/>
              <a:gd name="T9" fmla="*/ 3 h 205"/>
              <a:gd name="T10" fmla="*/ 90 w 208"/>
              <a:gd name="T11" fmla="*/ 3 h 205"/>
              <a:gd name="T12" fmla="*/ 5 w 208"/>
              <a:gd name="T13" fmla="*/ 50 h 205"/>
              <a:gd name="T14" fmla="*/ 0 w 208"/>
              <a:gd name="T15" fmla="*/ 57 h 205"/>
              <a:gd name="T16" fmla="*/ 5 w 208"/>
              <a:gd name="T17" fmla="*/ 65 h 205"/>
              <a:gd name="T18" fmla="*/ 33 w 208"/>
              <a:gd name="T19" fmla="*/ 80 h 205"/>
              <a:gd name="T20" fmla="*/ 33 w 208"/>
              <a:gd name="T21" fmla="*/ 121 h 205"/>
              <a:gd name="T22" fmla="*/ 77 w 208"/>
              <a:gd name="T23" fmla="*/ 165 h 205"/>
              <a:gd name="T24" fmla="*/ 125 w 208"/>
              <a:gd name="T25" fmla="*/ 165 h 205"/>
              <a:gd name="T26" fmla="*/ 168 w 208"/>
              <a:gd name="T27" fmla="*/ 121 h 205"/>
              <a:gd name="T28" fmla="*/ 168 w 208"/>
              <a:gd name="T29" fmla="*/ 78 h 205"/>
              <a:gd name="T30" fmla="*/ 188 w 208"/>
              <a:gd name="T31" fmla="*/ 67 h 205"/>
              <a:gd name="T32" fmla="*/ 188 w 208"/>
              <a:gd name="T33" fmla="*/ 174 h 205"/>
              <a:gd name="T34" fmla="*/ 176 w 208"/>
              <a:gd name="T35" fmla="*/ 189 h 205"/>
              <a:gd name="T36" fmla="*/ 192 w 208"/>
              <a:gd name="T37" fmla="*/ 205 h 205"/>
              <a:gd name="T38" fmla="*/ 208 w 208"/>
              <a:gd name="T39" fmla="*/ 189 h 205"/>
              <a:gd name="T40" fmla="*/ 196 w 208"/>
              <a:gd name="T41" fmla="*/ 174 h 205"/>
              <a:gd name="T42" fmla="*/ 160 w 208"/>
              <a:gd name="T43" fmla="*/ 121 h 205"/>
              <a:gd name="T44" fmla="*/ 125 w 208"/>
              <a:gd name="T45" fmla="*/ 157 h 205"/>
              <a:gd name="T46" fmla="*/ 77 w 208"/>
              <a:gd name="T47" fmla="*/ 157 h 205"/>
              <a:gd name="T48" fmla="*/ 41 w 208"/>
              <a:gd name="T49" fmla="*/ 121 h 205"/>
              <a:gd name="T50" fmla="*/ 41 w 208"/>
              <a:gd name="T51" fmla="*/ 85 h 205"/>
              <a:gd name="T52" fmla="*/ 90 w 208"/>
              <a:gd name="T53" fmla="*/ 112 h 205"/>
              <a:gd name="T54" fmla="*/ 99 w 208"/>
              <a:gd name="T55" fmla="*/ 114 h 205"/>
              <a:gd name="T56" fmla="*/ 108 w 208"/>
              <a:gd name="T57" fmla="*/ 112 h 205"/>
              <a:gd name="T58" fmla="*/ 160 w 208"/>
              <a:gd name="T59" fmla="*/ 82 h 205"/>
              <a:gd name="T60" fmla="*/ 160 w 208"/>
              <a:gd name="T61" fmla="*/ 121 h 205"/>
              <a:gd name="T62" fmla="*/ 104 w 208"/>
              <a:gd name="T63" fmla="*/ 105 h 205"/>
              <a:gd name="T64" fmla="*/ 94 w 208"/>
              <a:gd name="T65" fmla="*/ 105 h 205"/>
              <a:gd name="T66" fmla="*/ 9 w 208"/>
              <a:gd name="T67" fmla="*/ 58 h 205"/>
              <a:gd name="T68" fmla="*/ 8 w 208"/>
              <a:gd name="T69" fmla="*/ 57 h 205"/>
              <a:gd name="T70" fmla="*/ 9 w 208"/>
              <a:gd name="T71" fmla="*/ 57 h 205"/>
              <a:gd name="T72" fmla="*/ 94 w 208"/>
              <a:gd name="T73" fmla="*/ 10 h 205"/>
              <a:gd name="T74" fmla="*/ 104 w 208"/>
              <a:gd name="T75" fmla="*/ 10 h 205"/>
              <a:gd name="T76" fmla="*/ 189 w 208"/>
              <a:gd name="T77" fmla="*/ 57 h 205"/>
              <a:gd name="T78" fmla="*/ 189 w 208"/>
              <a:gd name="T79" fmla="*/ 57 h 205"/>
              <a:gd name="T80" fmla="*/ 188 w 208"/>
              <a:gd name="T81" fmla="*/ 57 h 205"/>
              <a:gd name="T82" fmla="*/ 188 w 208"/>
              <a:gd name="T83" fmla="*/ 58 h 205"/>
              <a:gd name="T84" fmla="*/ 104 w 208"/>
              <a:gd name="T85" fmla="*/ 105 h 205"/>
              <a:gd name="T86" fmla="*/ 192 w 208"/>
              <a:gd name="T87" fmla="*/ 197 h 205"/>
              <a:gd name="T88" fmla="*/ 184 w 208"/>
              <a:gd name="T89" fmla="*/ 189 h 205"/>
              <a:gd name="T90" fmla="*/ 192 w 208"/>
              <a:gd name="T91" fmla="*/ 181 h 205"/>
              <a:gd name="T92" fmla="*/ 200 w 208"/>
              <a:gd name="T93" fmla="*/ 189 h 205"/>
              <a:gd name="T94" fmla="*/ 192 w 208"/>
              <a:gd name="T95" fmla="*/ 1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05">
                <a:moveTo>
                  <a:pt x="196" y="174"/>
                </a:moveTo>
                <a:cubicBezTo>
                  <a:pt x="196" y="61"/>
                  <a:pt x="196" y="61"/>
                  <a:pt x="196" y="61"/>
                </a:cubicBezTo>
                <a:cubicBezTo>
                  <a:pt x="197" y="60"/>
                  <a:pt x="197" y="59"/>
                  <a:pt x="197" y="57"/>
                </a:cubicBezTo>
                <a:cubicBezTo>
                  <a:pt x="197" y="54"/>
                  <a:pt x="196" y="52"/>
                  <a:pt x="192" y="50"/>
                </a:cubicBezTo>
                <a:cubicBezTo>
                  <a:pt x="108" y="3"/>
                  <a:pt x="108" y="3"/>
                  <a:pt x="108" y="3"/>
                </a:cubicBezTo>
                <a:cubicBezTo>
                  <a:pt x="103" y="0"/>
                  <a:pt x="95" y="0"/>
                  <a:pt x="90" y="3"/>
                </a:cubicBezTo>
                <a:cubicBezTo>
                  <a:pt x="5" y="50"/>
                  <a:pt x="5" y="50"/>
                  <a:pt x="5" y="50"/>
                </a:cubicBezTo>
                <a:cubicBezTo>
                  <a:pt x="2" y="52"/>
                  <a:pt x="0" y="54"/>
                  <a:pt x="0" y="57"/>
                </a:cubicBezTo>
                <a:cubicBezTo>
                  <a:pt x="0" y="60"/>
                  <a:pt x="2" y="63"/>
                  <a:pt x="5" y="65"/>
                </a:cubicBezTo>
                <a:cubicBezTo>
                  <a:pt x="33" y="80"/>
                  <a:pt x="33" y="80"/>
                  <a:pt x="33" y="80"/>
                </a:cubicBezTo>
                <a:cubicBezTo>
                  <a:pt x="33" y="121"/>
                  <a:pt x="33" y="121"/>
                  <a:pt x="33" y="121"/>
                </a:cubicBezTo>
                <a:cubicBezTo>
                  <a:pt x="33" y="145"/>
                  <a:pt x="53" y="165"/>
                  <a:pt x="77" y="165"/>
                </a:cubicBezTo>
                <a:cubicBezTo>
                  <a:pt x="125" y="165"/>
                  <a:pt x="125" y="165"/>
                  <a:pt x="125" y="165"/>
                </a:cubicBezTo>
                <a:cubicBezTo>
                  <a:pt x="149" y="165"/>
                  <a:pt x="168" y="145"/>
                  <a:pt x="168" y="121"/>
                </a:cubicBezTo>
                <a:cubicBezTo>
                  <a:pt x="168" y="78"/>
                  <a:pt x="168" y="78"/>
                  <a:pt x="168" y="78"/>
                </a:cubicBezTo>
                <a:cubicBezTo>
                  <a:pt x="188" y="67"/>
                  <a:pt x="188" y="67"/>
                  <a:pt x="188" y="67"/>
                </a:cubicBezTo>
                <a:cubicBezTo>
                  <a:pt x="188" y="174"/>
                  <a:pt x="188" y="174"/>
                  <a:pt x="188" y="174"/>
                </a:cubicBezTo>
                <a:cubicBezTo>
                  <a:pt x="181" y="175"/>
                  <a:pt x="176" y="182"/>
                  <a:pt x="176" y="189"/>
                </a:cubicBezTo>
                <a:cubicBezTo>
                  <a:pt x="176" y="198"/>
                  <a:pt x="183" y="205"/>
                  <a:pt x="192" y="205"/>
                </a:cubicBezTo>
                <a:cubicBezTo>
                  <a:pt x="201" y="205"/>
                  <a:pt x="208" y="198"/>
                  <a:pt x="208" y="189"/>
                </a:cubicBezTo>
                <a:cubicBezTo>
                  <a:pt x="208" y="182"/>
                  <a:pt x="203" y="175"/>
                  <a:pt x="196" y="174"/>
                </a:cubicBezTo>
                <a:close/>
                <a:moveTo>
                  <a:pt x="160" y="121"/>
                </a:moveTo>
                <a:cubicBezTo>
                  <a:pt x="160" y="141"/>
                  <a:pt x="144" y="157"/>
                  <a:pt x="125" y="157"/>
                </a:cubicBezTo>
                <a:cubicBezTo>
                  <a:pt x="77" y="157"/>
                  <a:pt x="77" y="157"/>
                  <a:pt x="77" y="157"/>
                </a:cubicBezTo>
                <a:cubicBezTo>
                  <a:pt x="57" y="157"/>
                  <a:pt x="41" y="141"/>
                  <a:pt x="41" y="121"/>
                </a:cubicBezTo>
                <a:cubicBezTo>
                  <a:pt x="41" y="85"/>
                  <a:pt x="41" y="85"/>
                  <a:pt x="41" y="85"/>
                </a:cubicBezTo>
                <a:cubicBezTo>
                  <a:pt x="90" y="112"/>
                  <a:pt x="90" y="112"/>
                  <a:pt x="90" y="112"/>
                </a:cubicBezTo>
                <a:cubicBezTo>
                  <a:pt x="92" y="113"/>
                  <a:pt x="95" y="114"/>
                  <a:pt x="99" y="114"/>
                </a:cubicBezTo>
                <a:cubicBezTo>
                  <a:pt x="102" y="114"/>
                  <a:pt x="105" y="113"/>
                  <a:pt x="108" y="112"/>
                </a:cubicBezTo>
                <a:cubicBezTo>
                  <a:pt x="160" y="82"/>
                  <a:pt x="160" y="82"/>
                  <a:pt x="160" y="82"/>
                </a:cubicBezTo>
                <a:lnTo>
                  <a:pt x="160" y="121"/>
                </a:lnTo>
                <a:close/>
                <a:moveTo>
                  <a:pt x="104" y="105"/>
                </a:moveTo>
                <a:cubicBezTo>
                  <a:pt x="101" y="106"/>
                  <a:pt x="96" y="106"/>
                  <a:pt x="94" y="105"/>
                </a:cubicBezTo>
                <a:cubicBezTo>
                  <a:pt x="9" y="58"/>
                  <a:pt x="9" y="58"/>
                  <a:pt x="9" y="58"/>
                </a:cubicBezTo>
                <a:cubicBezTo>
                  <a:pt x="9" y="58"/>
                  <a:pt x="8" y="57"/>
                  <a:pt x="8" y="57"/>
                </a:cubicBezTo>
                <a:cubicBezTo>
                  <a:pt x="8" y="57"/>
                  <a:pt x="9" y="57"/>
                  <a:pt x="9" y="57"/>
                </a:cubicBezTo>
                <a:cubicBezTo>
                  <a:pt x="94" y="10"/>
                  <a:pt x="94" y="10"/>
                  <a:pt x="94" y="10"/>
                </a:cubicBezTo>
                <a:cubicBezTo>
                  <a:pt x="96" y="9"/>
                  <a:pt x="101" y="9"/>
                  <a:pt x="104" y="10"/>
                </a:cubicBezTo>
                <a:cubicBezTo>
                  <a:pt x="189" y="57"/>
                  <a:pt x="189" y="57"/>
                  <a:pt x="189" y="57"/>
                </a:cubicBezTo>
                <a:cubicBezTo>
                  <a:pt x="189" y="57"/>
                  <a:pt x="189" y="57"/>
                  <a:pt x="189" y="57"/>
                </a:cubicBezTo>
                <a:cubicBezTo>
                  <a:pt x="188" y="57"/>
                  <a:pt x="188" y="57"/>
                  <a:pt x="188" y="57"/>
                </a:cubicBezTo>
                <a:cubicBezTo>
                  <a:pt x="188" y="58"/>
                  <a:pt x="188" y="58"/>
                  <a:pt x="188" y="58"/>
                </a:cubicBezTo>
                <a:lnTo>
                  <a:pt x="104" y="105"/>
                </a:lnTo>
                <a:close/>
                <a:moveTo>
                  <a:pt x="192" y="197"/>
                </a:moveTo>
                <a:cubicBezTo>
                  <a:pt x="188" y="197"/>
                  <a:pt x="184" y="193"/>
                  <a:pt x="184" y="189"/>
                </a:cubicBezTo>
                <a:cubicBezTo>
                  <a:pt x="184" y="185"/>
                  <a:pt x="188" y="181"/>
                  <a:pt x="192" y="181"/>
                </a:cubicBezTo>
                <a:cubicBezTo>
                  <a:pt x="197" y="181"/>
                  <a:pt x="200" y="185"/>
                  <a:pt x="200" y="189"/>
                </a:cubicBezTo>
                <a:cubicBezTo>
                  <a:pt x="200" y="193"/>
                  <a:pt x="197" y="197"/>
                  <a:pt x="192" y="197"/>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5">
            <a:extLst>
              <a:ext uri="{FF2B5EF4-FFF2-40B4-BE49-F238E27FC236}">
                <a16:creationId xmlns:a16="http://schemas.microsoft.com/office/drawing/2014/main" id="{00A9349C-9F32-470E-BB73-956A8A0F5B38}"/>
              </a:ext>
            </a:extLst>
          </p:cNvPr>
          <p:cNvSpPr>
            <a:spLocks noEditPoints="1"/>
          </p:cNvSpPr>
          <p:nvPr/>
        </p:nvSpPr>
        <p:spPr bwMode="auto">
          <a:xfrm rot="1294170">
            <a:off x="10100264" y="917248"/>
            <a:ext cx="717952" cy="717952"/>
          </a:xfrm>
          <a:custGeom>
            <a:avLst/>
            <a:gdLst>
              <a:gd name="T0" fmla="*/ 220 w 220"/>
              <a:gd name="T1" fmla="*/ 110 h 220"/>
              <a:gd name="T2" fmla="*/ 193 w 220"/>
              <a:gd name="T3" fmla="*/ 64 h 220"/>
              <a:gd name="T4" fmla="*/ 176 w 220"/>
              <a:gd name="T5" fmla="*/ 58 h 220"/>
              <a:gd name="T6" fmla="*/ 171 w 220"/>
              <a:gd name="T7" fmla="*/ 53 h 220"/>
              <a:gd name="T8" fmla="*/ 203 w 220"/>
              <a:gd name="T9" fmla="*/ 68 h 220"/>
              <a:gd name="T10" fmla="*/ 141 w 220"/>
              <a:gd name="T11" fmla="*/ 13 h 220"/>
              <a:gd name="T12" fmla="*/ 118 w 220"/>
              <a:gd name="T13" fmla="*/ 38 h 220"/>
              <a:gd name="T14" fmla="*/ 110 w 220"/>
              <a:gd name="T15" fmla="*/ 8 h 220"/>
              <a:gd name="T16" fmla="*/ 65 w 220"/>
              <a:gd name="T17" fmla="*/ 28 h 220"/>
              <a:gd name="T18" fmla="*/ 55 w 220"/>
              <a:gd name="T19" fmla="*/ 50 h 220"/>
              <a:gd name="T20" fmla="*/ 47 w 220"/>
              <a:gd name="T21" fmla="*/ 30 h 220"/>
              <a:gd name="T22" fmla="*/ 67 w 220"/>
              <a:gd name="T23" fmla="*/ 18 h 220"/>
              <a:gd name="T24" fmla="*/ 51 w 220"/>
              <a:gd name="T25" fmla="*/ 57 h 220"/>
              <a:gd name="T26" fmla="*/ 76 w 220"/>
              <a:gd name="T27" fmla="*/ 42 h 220"/>
              <a:gd name="T28" fmla="*/ 80 w 220"/>
              <a:gd name="T29" fmla="*/ 24 h 220"/>
              <a:gd name="T30" fmla="*/ 97 w 220"/>
              <a:gd name="T31" fmla="*/ 51 h 220"/>
              <a:gd name="T32" fmla="*/ 81 w 220"/>
              <a:gd name="T33" fmla="*/ 69 h 220"/>
              <a:gd name="T34" fmla="*/ 59 w 220"/>
              <a:gd name="T35" fmla="*/ 95 h 220"/>
              <a:gd name="T36" fmla="*/ 63 w 220"/>
              <a:gd name="T37" fmla="*/ 117 h 220"/>
              <a:gd name="T38" fmla="*/ 120 w 220"/>
              <a:gd name="T39" fmla="*/ 155 h 220"/>
              <a:gd name="T40" fmla="*/ 118 w 220"/>
              <a:gd name="T41" fmla="*/ 180 h 220"/>
              <a:gd name="T42" fmla="*/ 81 w 220"/>
              <a:gd name="T43" fmla="*/ 208 h 220"/>
              <a:gd name="T44" fmla="*/ 62 w 220"/>
              <a:gd name="T45" fmla="*/ 159 h 220"/>
              <a:gd name="T46" fmla="*/ 53 w 220"/>
              <a:gd name="T47" fmla="*/ 120 h 220"/>
              <a:gd name="T48" fmla="*/ 19 w 220"/>
              <a:gd name="T49" fmla="*/ 65 h 220"/>
              <a:gd name="T50" fmla="*/ 10 w 220"/>
              <a:gd name="T51" fmla="*/ 91 h 220"/>
              <a:gd name="T52" fmla="*/ 61 w 220"/>
              <a:gd name="T53" fmla="*/ 133 h 220"/>
              <a:gd name="T54" fmla="*/ 67 w 220"/>
              <a:gd name="T55" fmla="*/ 178 h 220"/>
              <a:gd name="T56" fmla="*/ 8 w 220"/>
              <a:gd name="T57" fmla="*/ 110 h 220"/>
              <a:gd name="T58" fmla="*/ 101 w 220"/>
              <a:gd name="T59" fmla="*/ 204 h 220"/>
              <a:gd name="T60" fmla="*/ 130 w 220"/>
              <a:gd name="T61" fmla="*/ 166 h 220"/>
              <a:gd name="T62" fmla="*/ 82 w 220"/>
              <a:gd name="T63" fmla="*/ 125 h 220"/>
              <a:gd name="T64" fmla="*/ 57 w 220"/>
              <a:gd name="T65" fmla="*/ 108 h 220"/>
              <a:gd name="T66" fmla="*/ 70 w 220"/>
              <a:gd name="T67" fmla="*/ 96 h 220"/>
              <a:gd name="T68" fmla="*/ 90 w 220"/>
              <a:gd name="T69" fmla="*/ 70 h 220"/>
              <a:gd name="T70" fmla="*/ 101 w 220"/>
              <a:gd name="T71" fmla="*/ 38 h 220"/>
              <a:gd name="T72" fmla="*/ 82 w 220"/>
              <a:gd name="T73" fmla="*/ 12 h 220"/>
              <a:gd name="T74" fmla="*/ 118 w 220"/>
              <a:gd name="T75" fmla="*/ 46 h 220"/>
              <a:gd name="T76" fmla="*/ 175 w 220"/>
              <a:gd name="T77" fmla="*/ 31 h 220"/>
              <a:gd name="T78" fmla="*/ 156 w 220"/>
              <a:gd name="T79" fmla="*/ 61 h 220"/>
              <a:gd name="T80" fmla="*/ 180 w 220"/>
              <a:gd name="T81" fmla="*/ 65 h 220"/>
              <a:gd name="T82" fmla="*/ 198 w 220"/>
              <a:gd name="T83" fmla="*/ 75 h 220"/>
              <a:gd name="T84" fmla="*/ 206 w 220"/>
              <a:gd name="T85" fmla="*/ 84 h 220"/>
              <a:gd name="T86" fmla="*/ 168 w 220"/>
              <a:gd name="T87" fmla="*/ 81 h 220"/>
              <a:gd name="T88" fmla="*/ 179 w 220"/>
              <a:gd name="T89" fmla="*/ 127 h 220"/>
              <a:gd name="T90" fmla="*/ 184 w 220"/>
              <a:gd name="T91" fmla="*/ 180 h 220"/>
              <a:gd name="T92" fmla="*/ 189 w 220"/>
              <a:gd name="T93" fmla="*/ 123 h 220"/>
              <a:gd name="T94" fmla="*/ 163 w 220"/>
              <a:gd name="T95" fmla="*/ 99 h 220"/>
              <a:gd name="T96" fmla="*/ 211 w 220"/>
              <a:gd name="T97" fmla="*/ 9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203" y="68"/>
                </a:moveTo>
                <a:cubicBezTo>
                  <a:pt x="202" y="68"/>
                  <a:pt x="202" y="68"/>
                  <a:pt x="202" y="68"/>
                </a:cubicBezTo>
                <a:cubicBezTo>
                  <a:pt x="201" y="67"/>
                  <a:pt x="197" y="64"/>
                  <a:pt x="193" y="64"/>
                </a:cubicBezTo>
                <a:cubicBezTo>
                  <a:pt x="193" y="64"/>
                  <a:pt x="193" y="64"/>
                  <a:pt x="192" y="64"/>
                </a:cubicBezTo>
                <a:cubicBezTo>
                  <a:pt x="191" y="63"/>
                  <a:pt x="190" y="61"/>
                  <a:pt x="188" y="61"/>
                </a:cubicBezTo>
                <a:cubicBezTo>
                  <a:pt x="187" y="57"/>
                  <a:pt x="183" y="57"/>
                  <a:pt x="182" y="57"/>
                </a:cubicBezTo>
                <a:cubicBezTo>
                  <a:pt x="179" y="57"/>
                  <a:pt x="179" y="57"/>
                  <a:pt x="176" y="58"/>
                </a:cubicBezTo>
                <a:cubicBezTo>
                  <a:pt x="175" y="59"/>
                  <a:pt x="171" y="61"/>
                  <a:pt x="164" y="64"/>
                </a:cubicBezTo>
                <a:cubicBezTo>
                  <a:pt x="166" y="61"/>
                  <a:pt x="167" y="59"/>
                  <a:pt x="167" y="57"/>
                </a:cubicBezTo>
                <a:cubicBezTo>
                  <a:pt x="171" y="57"/>
                  <a:pt x="171" y="57"/>
                  <a:pt x="171" y="57"/>
                </a:cubicBezTo>
                <a:cubicBezTo>
                  <a:pt x="171" y="53"/>
                  <a:pt x="171" y="53"/>
                  <a:pt x="171" y="53"/>
                </a:cubicBezTo>
                <a:cubicBezTo>
                  <a:pt x="171" y="48"/>
                  <a:pt x="172" y="42"/>
                  <a:pt x="173" y="41"/>
                </a:cubicBezTo>
                <a:cubicBezTo>
                  <a:pt x="175" y="39"/>
                  <a:pt x="180" y="38"/>
                  <a:pt x="182" y="38"/>
                </a:cubicBezTo>
                <a:cubicBezTo>
                  <a:pt x="182" y="38"/>
                  <a:pt x="182" y="38"/>
                  <a:pt x="182" y="38"/>
                </a:cubicBezTo>
                <a:cubicBezTo>
                  <a:pt x="191" y="46"/>
                  <a:pt x="198" y="57"/>
                  <a:pt x="203" y="68"/>
                </a:cubicBezTo>
                <a:close/>
                <a:moveTo>
                  <a:pt x="182" y="38"/>
                </a:moveTo>
                <a:cubicBezTo>
                  <a:pt x="182" y="38"/>
                  <a:pt x="182" y="38"/>
                  <a:pt x="182" y="38"/>
                </a:cubicBezTo>
                <a:cubicBezTo>
                  <a:pt x="182" y="38"/>
                  <a:pt x="182" y="38"/>
                  <a:pt x="182" y="38"/>
                </a:cubicBezTo>
                <a:close/>
                <a:moveTo>
                  <a:pt x="141" y="13"/>
                </a:moveTo>
                <a:cubicBezTo>
                  <a:pt x="137" y="17"/>
                  <a:pt x="137" y="17"/>
                  <a:pt x="137" y="17"/>
                </a:cubicBezTo>
                <a:cubicBezTo>
                  <a:pt x="136" y="18"/>
                  <a:pt x="136" y="18"/>
                  <a:pt x="136" y="18"/>
                </a:cubicBezTo>
                <a:cubicBezTo>
                  <a:pt x="136" y="21"/>
                  <a:pt x="133" y="31"/>
                  <a:pt x="133" y="37"/>
                </a:cubicBezTo>
                <a:cubicBezTo>
                  <a:pt x="131" y="37"/>
                  <a:pt x="127" y="38"/>
                  <a:pt x="118" y="38"/>
                </a:cubicBezTo>
                <a:cubicBezTo>
                  <a:pt x="117" y="38"/>
                  <a:pt x="115" y="35"/>
                  <a:pt x="113" y="32"/>
                </a:cubicBezTo>
                <a:cubicBezTo>
                  <a:pt x="111" y="30"/>
                  <a:pt x="108" y="27"/>
                  <a:pt x="105" y="24"/>
                </a:cubicBezTo>
                <a:cubicBezTo>
                  <a:pt x="102" y="20"/>
                  <a:pt x="101" y="13"/>
                  <a:pt x="102" y="8"/>
                </a:cubicBezTo>
                <a:cubicBezTo>
                  <a:pt x="105" y="8"/>
                  <a:pt x="107" y="8"/>
                  <a:pt x="110" y="8"/>
                </a:cubicBezTo>
                <a:cubicBezTo>
                  <a:pt x="121" y="8"/>
                  <a:pt x="131" y="10"/>
                  <a:pt x="141" y="13"/>
                </a:cubicBezTo>
                <a:close/>
                <a:moveTo>
                  <a:pt x="47" y="30"/>
                </a:moveTo>
                <a:cubicBezTo>
                  <a:pt x="51" y="27"/>
                  <a:pt x="55" y="24"/>
                  <a:pt x="60" y="21"/>
                </a:cubicBezTo>
                <a:cubicBezTo>
                  <a:pt x="65" y="28"/>
                  <a:pt x="65" y="28"/>
                  <a:pt x="65" y="28"/>
                </a:cubicBezTo>
                <a:cubicBezTo>
                  <a:pt x="66" y="34"/>
                  <a:pt x="68" y="40"/>
                  <a:pt x="68" y="42"/>
                </a:cubicBezTo>
                <a:cubicBezTo>
                  <a:pt x="68" y="46"/>
                  <a:pt x="68" y="48"/>
                  <a:pt x="68" y="49"/>
                </a:cubicBezTo>
                <a:cubicBezTo>
                  <a:pt x="66" y="49"/>
                  <a:pt x="65" y="50"/>
                  <a:pt x="64" y="50"/>
                </a:cubicBezTo>
                <a:cubicBezTo>
                  <a:pt x="61" y="51"/>
                  <a:pt x="59" y="52"/>
                  <a:pt x="55" y="50"/>
                </a:cubicBezTo>
                <a:cubicBezTo>
                  <a:pt x="54" y="49"/>
                  <a:pt x="54" y="49"/>
                  <a:pt x="54" y="49"/>
                </a:cubicBezTo>
                <a:cubicBezTo>
                  <a:pt x="54" y="48"/>
                  <a:pt x="55" y="46"/>
                  <a:pt x="56" y="45"/>
                </a:cubicBezTo>
                <a:cubicBezTo>
                  <a:pt x="59" y="42"/>
                  <a:pt x="59" y="42"/>
                  <a:pt x="59" y="42"/>
                </a:cubicBezTo>
                <a:lnTo>
                  <a:pt x="47" y="30"/>
                </a:lnTo>
                <a:close/>
                <a:moveTo>
                  <a:pt x="67" y="18"/>
                </a:moveTo>
                <a:cubicBezTo>
                  <a:pt x="67" y="17"/>
                  <a:pt x="68" y="17"/>
                  <a:pt x="68" y="17"/>
                </a:cubicBezTo>
                <a:cubicBezTo>
                  <a:pt x="68" y="19"/>
                  <a:pt x="68" y="19"/>
                  <a:pt x="68" y="19"/>
                </a:cubicBezTo>
                <a:lnTo>
                  <a:pt x="67" y="18"/>
                </a:lnTo>
                <a:close/>
                <a:moveTo>
                  <a:pt x="41" y="35"/>
                </a:moveTo>
                <a:cubicBezTo>
                  <a:pt x="48" y="42"/>
                  <a:pt x="48" y="42"/>
                  <a:pt x="48" y="42"/>
                </a:cubicBezTo>
                <a:cubicBezTo>
                  <a:pt x="47" y="44"/>
                  <a:pt x="46" y="47"/>
                  <a:pt x="46" y="50"/>
                </a:cubicBezTo>
                <a:cubicBezTo>
                  <a:pt x="46" y="52"/>
                  <a:pt x="48" y="55"/>
                  <a:pt x="51" y="57"/>
                </a:cubicBezTo>
                <a:cubicBezTo>
                  <a:pt x="55" y="58"/>
                  <a:pt x="57" y="59"/>
                  <a:pt x="60" y="59"/>
                </a:cubicBezTo>
                <a:cubicBezTo>
                  <a:pt x="62" y="59"/>
                  <a:pt x="64" y="58"/>
                  <a:pt x="66" y="58"/>
                </a:cubicBezTo>
                <a:cubicBezTo>
                  <a:pt x="67" y="57"/>
                  <a:pt x="68" y="57"/>
                  <a:pt x="68" y="57"/>
                </a:cubicBezTo>
                <a:cubicBezTo>
                  <a:pt x="76" y="57"/>
                  <a:pt x="76" y="46"/>
                  <a:pt x="76" y="42"/>
                </a:cubicBezTo>
                <a:cubicBezTo>
                  <a:pt x="76" y="38"/>
                  <a:pt x="73" y="27"/>
                  <a:pt x="72" y="25"/>
                </a:cubicBezTo>
                <a:cubicBezTo>
                  <a:pt x="69" y="20"/>
                  <a:pt x="69" y="20"/>
                  <a:pt x="69" y="20"/>
                </a:cubicBezTo>
                <a:cubicBezTo>
                  <a:pt x="78" y="20"/>
                  <a:pt x="78" y="20"/>
                  <a:pt x="78" y="20"/>
                </a:cubicBezTo>
                <a:cubicBezTo>
                  <a:pt x="80" y="24"/>
                  <a:pt x="80" y="24"/>
                  <a:pt x="80" y="24"/>
                </a:cubicBezTo>
                <a:cubicBezTo>
                  <a:pt x="80" y="37"/>
                  <a:pt x="80" y="37"/>
                  <a:pt x="80" y="37"/>
                </a:cubicBezTo>
                <a:cubicBezTo>
                  <a:pt x="82" y="38"/>
                  <a:pt x="82" y="38"/>
                  <a:pt x="82" y="38"/>
                </a:cubicBezTo>
                <a:cubicBezTo>
                  <a:pt x="82" y="38"/>
                  <a:pt x="90" y="42"/>
                  <a:pt x="97" y="45"/>
                </a:cubicBezTo>
                <a:cubicBezTo>
                  <a:pt x="98" y="46"/>
                  <a:pt x="99" y="46"/>
                  <a:pt x="97" y="51"/>
                </a:cubicBezTo>
                <a:cubicBezTo>
                  <a:pt x="96" y="53"/>
                  <a:pt x="95" y="55"/>
                  <a:pt x="95" y="57"/>
                </a:cubicBezTo>
                <a:cubicBezTo>
                  <a:pt x="95" y="59"/>
                  <a:pt x="93" y="61"/>
                  <a:pt x="91" y="61"/>
                </a:cubicBezTo>
                <a:cubicBezTo>
                  <a:pt x="87" y="61"/>
                  <a:pt x="85" y="64"/>
                  <a:pt x="83" y="66"/>
                </a:cubicBezTo>
                <a:cubicBezTo>
                  <a:pt x="83" y="67"/>
                  <a:pt x="82" y="68"/>
                  <a:pt x="81" y="69"/>
                </a:cubicBezTo>
                <a:cubicBezTo>
                  <a:pt x="79" y="71"/>
                  <a:pt x="78" y="73"/>
                  <a:pt x="77" y="75"/>
                </a:cubicBezTo>
                <a:cubicBezTo>
                  <a:pt x="75" y="78"/>
                  <a:pt x="73" y="80"/>
                  <a:pt x="69" y="84"/>
                </a:cubicBezTo>
                <a:cubicBezTo>
                  <a:pt x="66" y="88"/>
                  <a:pt x="64" y="90"/>
                  <a:pt x="64" y="92"/>
                </a:cubicBezTo>
                <a:cubicBezTo>
                  <a:pt x="63" y="93"/>
                  <a:pt x="62" y="93"/>
                  <a:pt x="59" y="95"/>
                </a:cubicBezTo>
                <a:cubicBezTo>
                  <a:pt x="57" y="96"/>
                  <a:pt x="56" y="96"/>
                  <a:pt x="55" y="97"/>
                </a:cubicBezTo>
                <a:cubicBezTo>
                  <a:pt x="49" y="98"/>
                  <a:pt x="49" y="101"/>
                  <a:pt x="49" y="106"/>
                </a:cubicBezTo>
                <a:cubicBezTo>
                  <a:pt x="49" y="114"/>
                  <a:pt x="53" y="115"/>
                  <a:pt x="57" y="116"/>
                </a:cubicBezTo>
                <a:cubicBezTo>
                  <a:pt x="59" y="116"/>
                  <a:pt x="61" y="116"/>
                  <a:pt x="63" y="117"/>
                </a:cubicBezTo>
                <a:cubicBezTo>
                  <a:pt x="66" y="119"/>
                  <a:pt x="67" y="121"/>
                  <a:pt x="69" y="124"/>
                </a:cubicBezTo>
                <a:cubicBezTo>
                  <a:pt x="71" y="127"/>
                  <a:pt x="73" y="130"/>
                  <a:pt x="78" y="133"/>
                </a:cubicBezTo>
                <a:cubicBezTo>
                  <a:pt x="81" y="134"/>
                  <a:pt x="86" y="137"/>
                  <a:pt x="92" y="140"/>
                </a:cubicBezTo>
                <a:cubicBezTo>
                  <a:pt x="100" y="145"/>
                  <a:pt x="111" y="151"/>
                  <a:pt x="120" y="155"/>
                </a:cubicBezTo>
                <a:cubicBezTo>
                  <a:pt x="124" y="158"/>
                  <a:pt x="125" y="159"/>
                  <a:pt x="125" y="159"/>
                </a:cubicBezTo>
                <a:cubicBezTo>
                  <a:pt x="125" y="160"/>
                  <a:pt x="124" y="160"/>
                  <a:pt x="124" y="161"/>
                </a:cubicBezTo>
                <a:cubicBezTo>
                  <a:pt x="123" y="163"/>
                  <a:pt x="121" y="164"/>
                  <a:pt x="121" y="167"/>
                </a:cubicBezTo>
                <a:cubicBezTo>
                  <a:pt x="121" y="170"/>
                  <a:pt x="121" y="173"/>
                  <a:pt x="118" y="180"/>
                </a:cubicBezTo>
                <a:cubicBezTo>
                  <a:pt x="116" y="184"/>
                  <a:pt x="114" y="186"/>
                  <a:pt x="108" y="189"/>
                </a:cubicBezTo>
                <a:cubicBezTo>
                  <a:pt x="105" y="191"/>
                  <a:pt x="101" y="194"/>
                  <a:pt x="96" y="198"/>
                </a:cubicBezTo>
                <a:cubicBezTo>
                  <a:pt x="92" y="201"/>
                  <a:pt x="87" y="205"/>
                  <a:pt x="87" y="209"/>
                </a:cubicBezTo>
                <a:cubicBezTo>
                  <a:pt x="85" y="209"/>
                  <a:pt x="83" y="208"/>
                  <a:pt x="81" y="208"/>
                </a:cubicBezTo>
                <a:cubicBezTo>
                  <a:pt x="82" y="203"/>
                  <a:pt x="84" y="196"/>
                  <a:pt x="84" y="189"/>
                </a:cubicBezTo>
                <a:cubicBezTo>
                  <a:pt x="84" y="178"/>
                  <a:pt x="80" y="175"/>
                  <a:pt x="73" y="172"/>
                </a:cubicBezTo>
                <a:cubicBezTo>
                  <a:pt x="72" y="172"/>
                  <a:pt x="71" y="171"/>
                  <a:pt x="70" y="171"/>
                </a:cubicBezTo>
                <a:cubicBezTo>
                  <a:pt x="65" y="168"/>
                  <a:pt x="65" y="166"/>
                  <a:pt x="62" y="159"/>
                </a:cubicBezTo>
                <a:cubicBezTo>
                  <a:pt x="62" y="158"/>
                  <a:pt x="61" y="156"/>
                  <a:pt x="61" y="154"/>
                </a:cubicBezTo>
                <a:cubicBezTo>
                  <a:pt x="59" y="149"/>
                  <a:pt x="61" y="147"/>
                  <a:pt x="64" y="143"/>
                </a:cubicBezTo>
                <a:cubicBezTo>
                  <a:pt x="66" y="140"/>
                  <a:pt x="69" y="137"/>
                  <a:pt x="69" y="132"/>
                </a:cubicBezTo>
                <a:cubicBezTo>
                  <a:pt x="69" y="124"/>
                  <a:pt x="63" y="120"/>
                  <a:pt x="53" y="120"/>
                </a:cubicBezTo>
                <a:cubicBezTo>
                  <a:pt x="53" y="120"/>
                  <a:pt x="53" y="120"/>
                  <a:pt x="53" y="120"/>
                </a:cubicBezTo>
                <a:cubicBezTo>
                  <a:pt x="52" y="120"/>
                  <a:pt x="46" y="117"/>
                  <a:pt x="40" y="114"/>
                </a:cubicBezTo>
                <a:cubicBezTo>
                  <a:pt x="36" y="112"/>
                  <a:pt x="31" y="109"/>
                  <a:pt x="25" y="106"/>
                </a:cubicBezTo>
                <a:cubicBezTo>
                  <a:pt x="15" y="101"/>
                  <a:pt x="18" y="74"/>
                  <a:pt x="19" y="65"/>
                </a:cubicBezTo>
                <a:cubicBezTo>
                  <a:pt x="18" y="65"/>
                  <a:pt x="18" y="65"/>
                  <a:pt x="18" y="65"/>
                </a:cubicBezTo>
                <a:cubicBezTo>
                  <a:pt x="24" y="54"/>
                  <a:pt x="32" y="44"/>
                  <a:pt x="41" y="35"/>
                </a:cubicBezTo>
                <a:close/>
                <a:moveTo>
                  <a:pt x="8" y="110"/>
                </a:moveTo>
                <a:cubicBezTo>
                  <a:pt x="8" y="104"/>
                  <a:pt x="9" y="97"/>
                  <a:pt x="10" y="91"/>
                </a:cubicBezTo>
                <a:cubicBezTo>
                  <a:pt x="11" y="101"/>
                  <a:pt x="14" y="110"/>
                  <a:pt x="21" y="114"/>
                </a:cubicBezTo>
                <a:cubicBezTo>
                  <a:pt x="27" y="116"/>
                  <a:pt x="32" y="119"/>
                  <a:pt x="37" y="122"/>
                </a:cubicBezTo>
                <a:cubicBezTo>
                  <a:pt x="46" y="127"/>
                  <a:pt x="50" y="129"/>
                  <a:pt x="53" y="129"/>
                </a:cubicBezTo>
                <a:cubicBezTo>
                  <a:pt x="60" y="129"/>
                  <a:pt x="61" y="131"/>
                  <a:pt x="61" y="133"/>
                </a:cubicBezTo>
                <a:cubicBezTo>
                  <a:pt x="61" y="134"/>
                  <a:pt x="59" y="136"/>
                  <a:pt x="58" y="138"/>
                </a:cubicBezTo>
                <a:cubicBezTo>
                  <a:pt x="55" y="142"/>
                  <a:pt x="50" y="148"/>
                  <a:pt x="53" y="157"/>
                </a:cubicBezTo>
                <a:cubicBezTo>
                  <a:pt x="54" y="158"/>
                  <a:pt x="54" y="160"/>
                  <a:pt x="55" y="161"/>
                </a:cubicBezTo>
                <a:cubicBezTo>
                  <a:pt x="57" y="170"/>
                  <a:pt x="59" y="174"/>
                  <a:pt x="67" y="178"/>
                </a:cubicBezTo>
                <a:cubicBezTo>
                  <a:pt x="68" y="178"/>
                  <a:pt x="69" y="179"/>
                  <a:pt x="70" y="179"/>
                </a:cubicBezTo>
                <a:cubicBezTo>
                  <a:pt x="75" y="182"/>
                  <a:pt x="76" y="182"/>
                  <a:pt x="76" y="190"/>
                </a:cubicBezTo>
                <a:cubicBezTo>
                  <a:pt x="76" y="195"/>
                  <a:pt x="75" y="201"/>
                  <a:pt x="74" y="205"/>
                </a:cubicBezTo>
                <a:cubicBezTo>
                  <a:pt x="35" y="191"/>
                  <a:pt x="8" y="153"/>
                  <a:pt x="8" y="110"/>
                </a:cubicBezTo>
                <a:close/>
                <a:moveTo>
                  <a:pt x="110" y="212"/>
                </a:moveTo>
                <a:cubicBezTo>
                  <a:pt x="105" y="212"/>
                  <a:pt x="100" y="212"/>
                  <a:pt x="95" y="211"/>
                </a:cubicBezTo>
                <a:cubicBezTo>
                  <a:pt x="95" y="210"/>
                  <a:pt x="95" y="210"/>
                  <a:pt x="95" y="210"/>
                </a:cubicBezTo>
                <a:cubicBezTo>
                  <a:pt x="95" y="209"/>
                  <a:pt x="96" y="208"/>
                  <a:pt x="101" y="204"/>
                </a:cubicBezTo>
                <a:cubicBezTo>
                  <a:pt x="106" y="201"/>
                  <a:pt x="110" y="198"/>
                  <a:pt x="113" y="196"/>
                </a:cubicBezTo>
                <a:cubicBezTo>
                  <a:pt x="119" y="192"/>
                  <a:pt x="122" y="190"/>
                  <a:pt x="125" y="184"/>
                </a:cubicBezTo>
                <a:cubicBezTo>
                  <a:pt x="129" y="176"/>
                  <a:pt x="129" y="171"/>
                  <a:pt x="129" y="167"/>
                </a:cubicBezTo>
                <a:cubicBezTo>
                  <a:pt x="129" y="167"/>
                  <a:pt x="130" y="166"/>
                  <a:pt x="130" y="166"/>
                </a:cubicBezTo>
                <a:cubicBezTo>
                  <a:pt x="131" y="164"/>
                  <a:pt x="134" y="162"/>
                  <a:pt x="133" y="158"/>
                </a:cubicBezTo>
                <a:cubicBezTo>
                  <a:pt x="132" y="154"/>
                  <a:pt x="129" y="151"/>
                  <a:pt x="123" y="148"/>
                </a:cubicBezTo>
                <a:cubicBezTo>
                  <a:pt x="114" y="144"/>
                  <a:pt x="104" y="138"/>
                  <a:pt x="96" y="133"/>
                </a:cubicBezTo>
                <a:cubicBezTo>
                  <a:pt x="90" y="130"/>
                  <a:pt x="85" y="127"/>
                  <a:pt x="82" y="125"/>
                </a:cubicBezTo>
                <a:cubicBezTo>
                  <a:pt x="79" y="124"/>
                  <a:pt x="77" y="122"/>
                  <a:pt x="76" y="119"/>
                </a:cubicBezTo>
                <a:cubicBezTo>
                  <a:pt x="73" y="116"/>
                  <a:pt x="71" y="113"/>
                  <a:pt x="66" y="110"/>
                </a:cubicBezTo>
                <a:cubicBezTo>
                  <a:pt x="63" y="109"/>
                  <a:pt x="60" y="108"/>
                  <a:pt x="58" y="108"/>
                </a:cubicBezTo>
                <a:cubicBezTo>
                  <a:pt x="58" y="108"/>
                  <a:pt x="58" y="108"/>
                  <a:pt x="57" y="108"/>
                </a:cubicBezTo>
                <a:cubicBezTo>
                  <a:pt x="57" y="107"/>
                  <a:pt x="57" y="107"/>
                  <a:pt x="57" y="106"/>
                </a:cubicBezTo>
                <a:cubicBezTo>
                  <a:pt x="57" y="106"/>
                  <a:pt x="57" y="105"/>
                  <a:pt x="57" y="104"/>
                </a:cubicBezTo>
                <a:cubicBezTo>
                  <a:pt x="58" y="104"/>
                  <a:pt x="60" y="103"/>
                  <a:pt x="63" y="102"/>
                </a:cubicBezTo>
                <a:cubicBezTo>
                  <a:pt x="67" y="100"/>
                  <a:pt x="69" y="98"/>
                  <a:pt x="70" y="96"/>
                </a:cubicBezTo>
                <a:cubicBezTo>
                  <a:pt x="71" y="95"/>
                  <a:pt x="72" y="93"/>
                  <a:pt x="75" y="90"/>
                </a:cubicBezTo>
                <a:cubicBezTo>
                  <a:pt x="80" y="85"/>
                  <a:pt x="82" y="82"/>
                  <a:pt x="83" y="79"/>
                </a:cubicBezTo>
                <a:cubicBezTo>
                  <a:pt x="84" y="77"/>
                  <a:pt x="85" y="76"/>
                  <a:pt x="86" y="75"/>
                </a:cubicBezTo>
                <a:cubicBezTo>
                  <a:pt x="88" y="73"/>
                  <a:pt x="89" y="71"/>
                  <a:pt x="90" y="70"/>
                </a:cubicBezTo>
                <a:cubicBezTo>
                  <a:pt x="90" y="70"/>
                  <a:pt x="91" y="69"/>
                  <a:pt x="91" y="69"/>
                </a:cubicBezTo>
                <a:cubicBezTo>
                  <a:pt x="97" y="69"/>
                  <a:pt x="103" y="63"/>
                  <a:pt x="103" y="57"/>
                </a:cubicBezTo>
                <a:cubicBezTo>
                  <a:pt x="103" y="57"/>
                  <a:pt x="103" y="55"/>
                  <a:pt x="104" y="54"/>
                </a:cubicBezTo>
                <a:cubicBezTo>
                  <a:pt x="106" y="51"/>
                  <a:pt x="110" y="43"/>
                  <a:pt x="101" y="38"/>
                </a:cubicBezTo>
                <a:cubicBezTo>
                  <a:pt x="96" y="36"/>
                  <a:pt x="91" y="33"/>
                  <a:pt x="88" y="32"/>
                </a:cubicBezTo>
                <a:cubicBezTo>
                  <a:pt x="88" y="22"/>
                  <a:pt x="88" y="22"/>
                  <a:pt x="88" y="22"/>
                </a:cubicBezTo>
                <a:cubicBezTo>
                  <a:pt x="82" y="12"/>
                  <a:pt x="82" y="12"/>
                  <a:pt x="82" y="12"/>
                </a:cubicBezTo>
                <a:cubicBezTo>
                  <a:pt x="82" y="12"/>
                  <a:pt x="82" y="12"/>
                  <a:pt x="82" y="12"/>
                </a:cubicBezTo>
                <a:cubicBezTo>
                  <a:pt x="86" y="11"/>
                  <a:pt x="90" y="10"/>
                  <a:pt x="94" y="9"/>
                </a:cubicBezTo>
                <a:cubicBezTo>
                  <a:pt x="93" y="15"/>
                  <a:pt x="94" y="24"/>
                  <a:pt x="100" y="30"/>
                </a:cubicBezTo>
                <a:cubicBezTo>
                  <a:pt x="102" y="32"/>
                  <a:pt x="105" y="35"/>
                  <a:pt x="107" y="37"/>
                </a:cubicBezTo>
                <a:cubicBezTo>
                  <a:pt x="110" y="42"/>
                  <a:pt x="113" y="46"/>
                  <a:pt x="118" y="46"/>
                </a:cubicBezTo>
                <a:cubicBezTo>
                  <a:pt x="132" y="46"/>
                  <a:pt x="141" y="45"/>
                  <a:pt x="141" y="38"/>
                </a:cubicBezTo>
                <a:cubicBezTo>
                  <a:pt x="141" y="36"/>
                  <a:pt x="142" y="27"/>
                  <a:pt x="144" y="21"/>
                </a:cubicBezTo>
                <a:cubicBezTo>
                  <a:pt x="149" y="16"/>
                  <a:pt x="149" y="16"/>
                  <a:pt x="149" y="16"/>
                </a:cubicBezTo>
                <a:cubicBezTo>
                  <a:pt x="159" y="20"/>
                  <a:pt x="167" y="25"/>
                  <a:pt x="175" y="31"/>
                </a:cubicBezTo>
                <a:cubicBezTo>
                  <a:pt x="172" y="32"/>
                  <a:pt x="170" y="33"/>
                  <a:pt x="168" y="35"/>
                </a:cubicBezTo>
                <a:cubicBezTo>
                  <a:pt x="164" y="39"/>
                  <a:pt x="163" y="46"/>
                  <a:pt x="163" y="50"/>
                </a:cubicBezTo>
                <a:cubicBezTo>
                  <a:pt x="161" y="51"/>
                  <a:pt x="159" y="53"/>
                  <a:pt x="159" y="56"/>
                </a:cubicBezTo>
                <a:cubicBezTo>
                  <a:pt x="159" y="57"/>
                  <a:pt x="157" y="59"/>
                  <a:pt x="156" y="61"/>
                </a:cubicBezTo>
                <a:cubicBezTo>
                  <a:pt x="152" y="65"/>
                  <a:pt x="149" y="69"/>
                  <a:pt x="151" y="72"/>
                </a:cubicBezTo>
                <a:cubicBezTo>
                  <a:pt x="154" y="76"/>
                  <a:pt x="159" y="74"/>
                  <a:pt x="165" y="72"/>
                </a:cubicBezTo>
                <a:cubicBezTo>
                  <a:pt x="174" y="68"/>
                  <a:pt x="178" y="66"/>
                  <a:pt x="180" y="65"/>
                </a:cubicBezTo>
                <a:cubicBezTo>
                  <a:pt x="180" y="65"/>
                  <a:pt x="180" y="65"/>
                  <a:pt x="180" y="65"/>
                </a:cubicBezTo>
                <a:cubicBezTo>
                  <a:pt x="181" y="68"/>
                  <a:pt x="185" y="69"/>
                  <a:pt x="186" y="69"/>
                </a:cubicBezTo>
                <a:cubicBezTo>
                  <a:pt x="186" y="69"/>
                  <a:pt x="186" y="69"/>
                  <a:pt x="187" y="69"/>
                </a:cubicBezTo>
                <a:cubicBezTo>
                  <a:pt x="188" y="70"/>
                  <a:pt x="190" y="72"/>
                  <a:pt x="193" y="72"/>
                </a:cubicBezTo>
                <a:cubicBezTo>
                  <a:pt x="195" y="72"/>
                  <a:pt x="197" y="74"/>
                  <a:pt x="198" y="75"/>
                </a:cubicBezTo>
                <a:cubicBezTo>
                  <a:pt x="199" y="76"/>
                  <a:pt x="199" y="76"/>
                  <a:pt x="199" y="76"/>
                </a:cubicBezTo>
                <a:cubicBezTo>
                  <a:pt x="206" y="76"/>
                  <a:pt x="206" y="76"/>
                  <a:pt x="206" y="76"/>
                </a:cubicBezTo>
                <a:cubicBezTo>
                  <a:pt x="207" y="79"/>
                  <a:pt x="208" y="82"/>
                  <a:pt x="209" y="85"/>
                </a:cubicBezTo>
                <a:cubicBezTo>
                  <a:pt x="208" y="84"/>
                  <a:pt x="207" y="84"/>
                  <a:pt x="206" y="84"/>
                </a:cubicBezTo>
                <a:cubicBezTo>
                  <a:pt x="197" y="79"/>
                  <a:pt x="190" y="76"/>
                  <a:pt x="186" y="76"/>
                </a:cubicBezTo>
                <a:cubicBezTo>
                  <a:pt x="182" y="76"/>
                  <a:pt x="171" y="79"/>
                  <a:pt x="169" y="80"/>
                </a:cubicBezTo>
                <a:cubicBezTo>
                  <a:pt x="168" y="80"/>
                  <a:pt x="168" y="80"/>
                  <a:pt x="168" y="80"/>
                </a:cubicBezTo>
                <a:cubicBezTo>
                  <a:pt x="168" y="81"/>
                  <a:pt x="168" y="81"/>
                  <a:pt x="168" y="81"/>
                </a:cubicBezTo>
                <a:cubicBezTo>
                  <a:pt x="162" y="86"/>
                  <a:pt x="155" y="94"/>
                  <a:pt x="155" y="99"/>
                </a:cubicBezTo>
                <a:cubicBezTo>
                  <a:pt x="155" y="99"/>
                  <a:pt x="155" y="100"/>
                  <a:pt x="155" y="101"/>
                </a:cubicBezTo>
                <a:cubicBezTo>
                  <a:pt x="153" y="106"/>
                  <a:pt x="150" y="117"/>
                  <a:pt x="161" y="125"/>
                </a:cubicBezTo>
                <a:cubicBezTo>
                  <a:pt x="168" y="130"/>
                  <a:pt x="175" y="128"/>
                  <a:pt x="179" y="127"/>
                </a:cubicBezTo>
                <a:cubicBezTo>
                  <a:pt x="180" y="127"/>
                  <a:pt x="181" y="126"/>
                  <a:pt x="182" y="126"/>
                </a:cubicBezTo>
                <a:cubicBezTo>
                  <a:pt x="182" y="126"/>
                  <a:pt x="182" y="126"/>
                  <a:pt x="182" y="127"/>
                </a:cubicBezTo>
                <a:cubicBezTo>
                  <a:pt x="186" y="134"/>
                  <a:pt x="186" y="141"/>
                  <a:pt x="186" y="148"/>
                </a:cubicBezTo>
                <a:cubicBezTo>
                  <a:pt x="186" y="153"/>
                  <a:pt x="185" y="172"/>
                  <a:pt x="184" y="180"/>
                </a:cubicBezTo>
                <a:cubicBezTo>
                  <a:pt x="166" y="200"/>
                  <a:pt x="139" y="212"/>
                  <a:pt x="110" y="212"/>
                </a:cubicBezTo>
                <a:close/>
                <a:moveTo>
                  <a:pt x="191" y="172"/>
                </a:moveTo>
                <a:cubicBezTo>
                  <a:pt x="192" y="165"/>
                  <a:pt x="194" y="153"/>
                  <a:pt x="194" y="148"/>
                </a:cubicBezTo>
                <a:cubicBezTo>
                  <a:pt x="194" y="140"/>
                  <a:pt x="194" y="132"/>
                  <a:pt x="189" y="123"/>
                </a:cubicBezTo>
                <a:cubicBezTo>
                  <a:pt x="186" y="117"/>
                  <a:pt x="180" y="118"/>
                  <a:pt x="177" y="119"/>
                </a:cubicBezTo>
                <a:cubicBezTo>
                  <a:pt x="173" y="120"/>
                  <a:pt x="170" y="121"/>
                  <a:pt x="165" y="118"/>
                </a:cubicBezTo>
                <a:cubicBezTo>
                  <a:pt x="159" y="114"/>
                  <a:pt x="160" y="110"/>
                  <a:pt x="162" y="103"/>
                </a:cubicBezTo>
                <a:cubicBezTo>
                  <a:pt x="163" y="102"/>
                  <a:pt x="163" y="100"/>
                  <a:pt x="163" y="99"/>
                </a:cubicBezTo>
                <a:cubicBezTo>
                  <a:pt x="164" y="97"/>
                  <a:pt x="168" y="92"/>
                  <a:pt x="173" y="87"/>
                </a:cubicBezTo>
                <a:cubicBezTo>
                  <a:pt x="178" y="85"/>
                  <a:pt x="184" y="84"/>
                  <a:pt x="186" y="84"/>
                </a:cubicBezTo>
                <a:cubicBezTo>
                  <a:pt x="189" y="84"/>
                  <a:pt x="197" y="88"/>
                  <a:pt x="203" y="91"/>
                </a:cubicBezTo>
                <a:cubicBezTo>
                  <a:pt x="206" y="93"/>
                  <a:pt x="209" y="93"/>
                  <a:pt x="211" y="94"/>
                </a:cubicBezTo>
                <a:cubicBezTo>
                  <a:pt x="212" y="99"/>
                  <a:pt x="212" y="104"/>
                  <a:pt x="212" y="110"/>
                </a:cubicBezTo>
                <a:cubicBezTo>
                  <a:pt x="212" y="133"/>
                  <a:pt x="204" y="155"/>
                  <a:pt x="191" y="1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22">
            <a:extLst>
              <a:ext uri="{FF2B5EF4-FFF2-40B4-BE49-F238E27FC236}">
                <a16:creationId xmlns:a16="http://schemas.microsoft.com/office/drawing/2014/main" id="{FFFF02BF-5CD1-423B-9E0D-34967BCD1D2C}"/>
              </a:ext>
            </a:extLst>
          </p:cNvPr>
          <p:cNvSpPr>
            <a:spLocks noEditPoints="1"/>
          </p:cNvSpPr>
          <p:nvPr/>
        </p:nvSpPr>
        <p:spPr bwMode="auto">
          <a:xfrm rot="20127549">
            <a:off x="11292458" y="5532997"/>
            <a:ext cx="361594" cy="233087"/>
          </a:xfrm>
          <a:custGeom>
            <a:avLst/>
            <a:gdLst>
              <a:gd name="T0" fmla="*/ 222 w 224"/>
              <a:gd name="T1" fmla="*/ 8 h 144"/>
              <a:gd name="T2" fmla="*/ 222 w 224"/>
              <a:gd name="T3" fmla="*/ 0 h 144"/>
              <a:gd name="T4" fmla="*/ 118 w 224"/>
              <a:gd name="T5" fmla="*/ 0 h 144"/>
              <a:gd name="T6" fmla="*/ 68 w 224"/>
              <a:gd name="T7" fmla="*/ 126 h 144"/>
              <a:gd name="T8" fmla="*/ 23 w 224"/>
              <a:gd name="T9" fmla="*/ 52 h 144"/>
              <a:gd name="T10" fmla="*/ 0 w 224"/>
              <a:gd name="T11" fmla="*/ 52 h 144"/>
              <a:gd name="T12" fmla="*/ 0 w 224"/>
              <a:gd name="T13" fmla="*/ 60 h 144"/>
              <a:gd name="T14" fmla="*/ 18 w 224"/>
              <a:gd name="T15" fmla="*/ 60 h 144"/>
              <a:gd name="T16" fmla="*/ 69 w 224"/>
              <a:gd name="T17" fmla="*/ 144 h 144"/>
              <a:gd name="T18" fmla="*/ 124 w 224"/>
              <a:gd name="T19" fmla="*/ 8 h 144"/>
              <a:gd name="T20" fmla="*/ 222 w 224"/>
              <a:gd name="T21" fmla="*/ 8 h 144"/>
              <a:gd name="T22" fmla="*/ 183 w 224"/>
              <a:gd name="T23" fmla="*/ 65 h 144"/>
              <a:gd name="T24" fmla="*/ 150 w 224"/>
              <a:gd name="T25" fmla="*/ 97 h 144"/>
              <a:gd name="T26" fmla="*/ 117 w 224"/>
              <a:gd name="T27" fmla="*/ 65 h 144"/>
              <a:gd name="T28" fmla="*/ 112 w 224"/>
              <a:gd name="T29" fmla="*/ 70 h 144"/>
              <a:gd name="T30" fmla="*/ 144 w 224"/>
              <a:gd name="T31" fmla="*/ 103 h 144"/>
              <a:gd name="T32" fmla="*/ 112 w 224"/>
              <a:gd name="T33" fmla="*/ 135 h 144"/>
              <a:gd name="T34" fmla="*/ 117 w 224"/>
              <a:gd name="T35" fmla="*/ 140 h 144"/>
              <a:gd name="T36" fmla="*/ 150 w 224"/>
              <a:gd name="T37" fmla="*/ 108 h 144"/>
              <a:gd name="T38" fmla="*/ 183 w 224"/>
              <a:gd name="T39" fmla="*/ 140 h 144"/>
              <a:gd name="T40" fmla="*/ 189 w 224"/>
              <a:gd name="T41" fmla="*/ 135 h 144"/>
              <a:gd name="T42" fmla="*/ 156 w 224"/>
              <a:gd name="T43" fmla="*/ 103 h 144"/>
              <a:gd name="T44" fmla="*/ 189 w 224"/>
              <a:gd name="T45" fmla="*/ 70 h 144"/>
              <a:gd name="T46" fmla="*/ 183 w 224"/>
              <a:gd name="T47" fmla="*/ 65 h 144"/>
              <a:gd name="T48" fmla="*/ 211 w 224"/>
              <a:gd name="T49" fmla="*/ 57 h 144"/>
              <a:gd name="T50" fmla="*/ 219 w 224"/>
              <a:gd name="T51" fmla="*/ 50 h 144"/>
              <a:gd name="T52" fmla="*/ 224 w 224"/>
              <a:gd name="T53" fmla="*/ 39 h 144"/>
              <a:gd name="T54" fmla="*/ 220 w 224"/>
              <a:gd name="T55" fmla="*/ 31 h 144"/>
              <a:gd name="T56" fmla="*/ 212 w 224"/>
              <a:gd name="T57" fmla="*/ 29 h 144"/>
              <a:gd name="T58" fmla="*/ 204 w 224"/>
              <a:gd name="T59" fmla="*/ 30 h 144"/>
              <a:gd name="T60" fmla="*/ 200 w 224"/>
              <a:gd name="T61" fmla="*/ 33 h 144"/>
              <a:gd name="T62" fmla="*/ 204 w 224"/>
              <a:gd name="T63" fmla="*/ 38 h 144"/>
              <a:gd name="T64" fmla="*/ 211 w 224"/>
              <a:gd name="T65" fmla="*/ 35 h 144"/>
              <a:gd name="T66" fmla="*/ 217 w 224"/>
              <a:gd name="T67" fmla="*/ 38 h 144"/>
              <a:gd name="T68" fmla="*/ 217 w 224"/>
              <a:gd name="T69" fmla="*/ 42 h 144"/>
              <a:gd name="T70" fmla="*/ 209 w 224"/>
              <a:gd name="T71" fmla="*/ 51 h 144"/>
              <a:gd name="T72" fmla="*/ 200 w 224"/>
              <a:gd name="T73" fmla="*/ 57 h 144"/>
              <a:gd name="T74" fmla="*/ 200 w 224"/>
              <a:gd name="T75" fmla="*/ 64 h 144"/>
              <a:gd name="T76" fmla="*/ 224 w 224"/>
              <a:gd name="T77" fmla="*/ 64 h 144"/>
              <a:gd name="T78" fmla="*/ 224 w 224"/>
              <a:gd name="T79" fmla="*/ 57 h 144"/>
              <a:gd name="T80" fmla="*/ 211 w 224"/>
              <a:gd name="T8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4" h="144">
                <a:moveTo>
                  <a:pt x="222" y="8"/>
                </a:moveTo>
                <a:cubicBezTo>
                  <a:pt x="222" y="0"/>
                  <a:pt x="222" y="0"/>
                  <a:pt x="222" y="0"/>
                </a:cubicBezTo>
                <a:cubicBezTo>
                  <a:pt x="118" y="0"/>
                  <a:pt x="118" y="0"/>
                  <a:pt x="118" y="0"/>
                </a:cubicBezTo>
                <a:cubicBezTo>
                  <a:pt x="68" y="126"/>
                  <a:pt x="68" y="126"/>
                  <a:pt x="68" y="126"/>
                </a:cubicBezTo>
                <a:cubicBezTo>
                  <a:pt x="23" y="52"/>
                  <a:pt x="23" y="52"/>
                  <a:pt x="23" y="52"/>
                </a:cubicBezTo>
                <a:cubicBezTo>
                  <a:pt x="0" y="52"/>
                  <a:pt x="0" y="52"/>
                  <a:pt x="0" y="52"/>
                </a:cubicBezTo>
                <a:cubicBezTo>
                  <a:pt x="0" y="60"/>
                  <a:pt x="0" y="60"/>
                  <a:pt x="0" y="60"/>
                </a:cubicBezTo>
                <a:cubicBezTo>
                  <a:pt x="18" y="60"/>
                  <a:pt x="18" y="60"/>
                  <a:pt x="18" y="60"/>
                </a:cubicBezTo>
                <a:cubicBezTo>
                  <a:pt x="69" y="144"/>
                  <a:pt x="69" y="144"/>
                  <a:pt x="69" y="144"/>
                </a:cubicBezTo>
                <a:cubicBezTo>
                  <a:pt x="124" y="8"/>
                  <a:pt x="124" y="8"/>
                  <a:pt x="124" y="8"/>
                </a:cubicBezTo>
                <a:lnTo>
                  <a:pt x="222" y="8"/>
                </a:lnTo>
                <a:close/>
                <a:moveTo>
                  <a:pt x="183" y="65"/>
                </a:moveTo>
                <a:cubicBezTo>
                  <a:pt x="150" y="97"/>
                  <a:pt x="150" y="97"/>
                  <a:pt x="150" y="97"/>
                </a:cubicBezTo>
                <a:cubicBezTo>
                  <a:pt x="117" y="65"/>
                  <a:pt x="117" y="65"/>
                  <a:pt x="117" y="65"/>
                </a:cubicBezTo>
                <a:cubicBezTo>
                  <a:pt x="112" y="70"/>
                  <a:pt x="112" y="70"/>
                  <a:pt x="112" y="70"/>
                </a:cubicBezTo>
                <a:cubicBezTo>
                  <a:pt x="144" y="103"/>
                  <a:pt x="144" y="103"/>
                  <a:pt x="144" y="103"/>
                </a:cubicBezTo>
                <a:cubicBezTo>
                  <a:pt x="112" y="135"/>
                  <a:pt x="112" y="135"/>
                  <a:pt x="112" y="135"/>
                </a:cubicBezTo>
                <a:cubicBezTo>
                  <a:pt x="117" y="140"/>
                  <a:pt x="117" y="140"/>
                  <a:pt x="117" y="140"/>
                </a:cubicBezTo>
                <a:cubicBezTo>
                  <a:pt x="150" y="108"/>
                  <a:pt x="150" y="108"/>
                  <a:pt x="150" y="108"/>
                </a:cubicBezTo>
                <a:cubicBezTo>
                  <a:pt x="183" y="140"/>
                  <a:pt x="183" y="140"/>
                  <a:pt x="183" y="140"/>
                </a:cubicBezTo>
                <a:cubicBezTo>
                  <a:pt x="189" y="135"/>
                  <a:pt x="189" y="135"/>
                  <a:pt x="189" y="135"/>
                </a:cubicBezTo>
                <a:cubicBezTo>
                  <a:pt x="156" y="103"/>
                  <a:pt x="156" y="103"/>
                  <a:pt x="156" y="103"/>
                </a:cubicBezTo>
                <a:cubicBezTo>
                  <a:pt x="189" y="70"/>
                  <a:pt x="189" y="70"/>
                  <a:pt x="189" y="70"/>
                </a:cubicBezTo>
                <a:lnTo>
                  <a:pt x="183" y="65"/>
                </a:lnTo>
                <a:close/>
                <a:moveTo>
                  <a:pt x="211" y="57"/>
                </a:moveTo>
                <a:cubicBezTo>
                  <a:pt x="213" y="56"/>
                  <a:pt x="216" y="53"/>
                  <a:pt x="219" y="50"/>
                </a:cubicBezTo>
                <a:cubicBezTo>
                  <a:pt x="222" y="47"/>
                  <a:pt x="224" y="43"/>
                  <a:pt x="224" y="39"/>
                </a:cubicBezTo>
                <a:cubicBezTo>
                  <a:pt x="224" y="35"/>
                  <a:pt x="223" y="33"/>
                  <a:pt x="220" y="31"/>
                </a:cubicBezTo>
                <a:cubicBezTo>
                  <a:pt x="218" y="29"/>
                  <a:pt x="215" y="29"/>
                  <a:pt x="212" y="29"/>
                </a:cubicBezTo>
                <a:cubicBezTo>
                  <a:pt x="208" y="29"/>
                  <a:pt x="206" y="29"/>
                  <a:pt x="204" y="30"/>
                </a:cubicBezTo>
                <a:cubicBezTo>
                  <a:pt x="203" y="31"/>
                  <a:pt x="201" y="32"/>
                  <a:pt x="200" y="33"/>
                </a:cubicBezTo>
                <a:cubicBezTo>
                  <a:pt x="204" y="38"/>
                  <a:pt x="204" y="38"/>
                  <a:pt x="204" y="38"/>
                </a:cubicBezTo>
                <a:cubicBezTo>
                  <a:pt x="206" y="36"/>
                  <a:pt x="208" y="35"/>
                  <a:pt x="211" y="35"/>
                </a:cubicBezTo>
                <a:cubicBezTo>
                  <a:pt x="214" y="35"/>
                  <a:pt x="216" y="36"/>
                  <a:pt x="217" y="38"/>
                </a:cubicBezTo>
                <a:cubicBezTo>
                  <a:pt x="218" y="39"/>
                  <a:pt x="218" y="41"/>
                  <a:pt x="217" y="42"/>
                </a:cubicBezTo>
                <a:cubicBezTo>
                  <a:pt x="216" y="44"/>
                  <a:pt x="214" y="47"/>
                  <a:pt x="209" y="51"/>
                </a:cubicBezTo>
                <a:cubicBezTo>
                  <a:pt x="205" y="55"/>
                  <a:pt x="202" y="57"/>
                  <a:pt x="200" y="57"/>
                </a:cubicBezTo>
                <a:cubicBezTo>
                  <a:pt x="200" y="64"/>
                  <a:pt x="200" y="64"/>
                  <a:pt x="200" y="64"/>
                </a:cubicBezTo>
                <a:cubicBezTo>
                  <a:pt x="224" y="64"/>
                  <a:pt x="224" y="64"/>
                  <a:pt x="224" y="64"/>
                </a:cubicBezTo>
                <a:cubicBezTo>
                  <a:pt x="224" y="57"/>
                  <a:pt x="224" y="57"/>
                  <a:pt x="224" y="57"/>
                </a:cubicBezTo>
                <a:lnTo>
                  <a:pt x="211" y="57"/>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2">
            <a:extLst>
              <a:ext uri="{FF2B5EF4-FFF2-40B4-BE49-F238E27FC236}">
                <a16:creationId xmlns:a16="http://schemas.microsoft.com/office/drawing/2014/main" id="{3AA2A53D-EB12-4158-92F6-C37F1EFAAE13}"/>
              </a:ext>
            </a:extLst>
          </p:cNvPr>
          <p:cNvSpPr>
            <a:spLocks noEditPoints="1"/>
          </p:cNvSpPr>
          <p:nvPr/>
        </p:nvSpPr>
        <p:spPr bwMode="auto">
          <a:xfrm rot="19887004">
            <a:off x="10232396" y="6084466"/>
            <a:ext cx="453688" cy="453688"/>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35">
            <a:extLst>
              <a:ext uri="{FF2B5EF4-FFF2-40B4-BE49-F238E27FC236}">
                <a16:creationId xmlns:a16="http://schemas.microsoft.com/office/drawing/2014/main" id="{CF327E44-0E14-4F2C-A654-D7D8277E8F34}"/>
              </a:ext>
            </a:extLst>
          </p:cNvPr>
          <p:cNvSpPr>
            <a:spLocks noEditPoints="1"/>
          </p:cNvSpPr>
          <p:nvPr/>
        </p:nvSpPr>
        <p:spPr bwMode="auto">
          <a:xfrm>
            <a:off x="9371182" y="2978263"/>
            <a:ext cx="547951" cy="549396"/>
          </a:xfrm>
          <a:custGeom>
            <a:avLst/>
            <a:gdLst>
              <a:gd name="T0" fmla="*/ 104 w 208"/>
              <a:gd name="T1" fmla="*/ 0 h 208"/>
              <a:gd name="T2" fmla="*/ 0 w 208"/>
              <a:gd name="T3" fmla="*/ 104 h 208"/>
              <a:gd name="T4" fmla="*/ 104 w 208"/>
              <a:gd name="T5" fmla="*/ 208 h 208"/>
              <a:gd name="T6" fmla="*/ 208 w 208"/>
              <a:gd name="T7" fmla="*/ 104 h 208"/>
              <a:gd name="T8" fmla="*/ 104 w 208"/>
              <a:gd name="T9" fmla="*/ 0 h 208"/>
              <a:gd name="T10" fmla="*/ 104 w 208"/>
              <a:gd name="T11" fmla="*/ 200 h 208"/>
              <a:gd name="T12" fmla="*/ 17 w 208"/>
              <a:gd name="T13" fmla="*/ 145 h 208"/>
              <a:gd name="T14" fmla="*/ 45 w 208"/>
              <a:gd name="T15" fmla="*/ 121 h 208"/>
              <a:gd name="T16" fmla="*/ 83 w 208"/>
              <a:gd name="T17" fmla="*/ 142 h 208"/>
              <a:gd name="T18" fmla="*/ 92 w 208"/>
              <a:gd name="T19" fmla="*/ 91 h 208"/>
              <a:gd name="T20" fmla="*/ 126 w 208"/>
              <a:gd name="T21" fmla="*/ 72 h 208"/>
              <a:gd name="T22" fmla="*/ 122 w 208"/>
              <a:gd name="T23" fmla="*/ 65 h 208"/>
              <a:gd name="T24" fmla="*/ 84 w 208"/>
              <a:gd name="T25" fmla="*/ 85 h 208"/>
              <a:gd name="T26" fmla="*/ 77 w 208"/>
              <a:gd name="T27" fmla="*/ 130 h 208"/>
              <a:gd name="T28" fmla="*/ 44 w 208"/>
              <a:gd name="T29" fmla="*/ 111 h 208"/>
              <a:gd name="T30" fmla="*/ 14 w 208"/>
              <a:gd name="T31" fmla="*/ 137 h 208"/>
              <a:gd name="T32" fmla="*/ 8 w 208"/>
              <a:gd name="T33" fmla="*/ 104 h 208"/>
              <a:gd name="T34" fmla="*/ 104 w 208"/>
              <a:gd name="T35" fmla="*/ 8 h 208"/>
              <a:gd name="T36" fmla="*/ 200 w 208"/>
              <a:gd name="T37" fmla="*/ 104 h 208"/>
              <a:gd name="T38" fmla="*/ 104 w 208"/>
              <a:gd name="T39" fmla="*/ 200 h 208"/>
              <a:gd name="T40" fmla="*/ 91 w 208"/>
              <a:gd name="T41" fmla="*/ 48 h 208"/>
              <a:gd name="T42" fmla="*/ 139 w 208"/>
              <a:gd name="T43" fmla="*/ 59 h 208"/>
              <a:gd name="T44" fmla="*/ 124 w 208"/>
              <a:gd name="T45" fmla="*/ 111 h 208"/>
              <a:gd name="T46" fmla="*/ 132 w 208"/>
              <a:gd name="T47" fmla="*/ 113 h 208"/>
              <a:gd name="T48" fmla="*/ 149 w 208"/>
              <a:gd name="T49" fmla="*/ 53 h 208"/>
              <a:gd name="T50" fmla="*/ 93 w 208"/>
              <a:gd name="T51" fmla="*/ 40 h 208"/>
              <a:gd name="T52" fmla="*/ 91 w 208"/>
              <a:gd name="T53" fmla="*/ 4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8" h="208">
                <a:moveTo>
                  <a:pt x="104" y="0"/>
                </a:moveTo>
                <a:cubicBezTo>
                  <a:pt x="47" y="0"/>
                  <a:pt x="0" y="47"/>
                  <a:pt x="0" y="104"/>
                </a:cubicBezTo>
                <a:cubicBezTo>
                  <a:pt x="0" y="161"/>
                  <a:pt x="47" y="208"/>
                  <a:pt x="104" y="208"/>
                </a:cubicBezTo>
                <a:cubicBezTo>
                  <a:pt x="161" y="208"/>
                  <a:pt x="208" y="161"/>
                  <a:pt x="208" y="104"/>
                </a:cubicBezTo>
                <a:cubicBezTo>
                  <a:pt x="208" y="47"/>
                  <a:pt x="161" y="0"/>
                  <a:pt x="104" y="0"/>
                </a:cubicBezTo>
                <a:close/>
                <a:moveTo>
                  <a:pt x="104" y="200"/>
                </a:moveTo>
                <a:cubicBezTo>
                  <a:pt x="66" y="200"/>
                  <a:pt x="33" y="177"/>
                  <a:pt x="17" y="145"/>
                </a:cubicBezTo>
                <a:cubicBezTo>
                  <a:pt x="45" y="121"/>
                  <a:pt x="45" y="121"/>
                  <a:pt x="45" y="121"/>
                </a:cubicBezTo>
                <a:cubicBezTo>
                  <a:pt x="83" y="142"/>
                  <a:pt x="83" y="142"/>
                  <a:pt x="83" y="142"/>
                </a:cubicBezTo>
                <a:cubicBezTo>
                  <a:pt x="92" y="91"/>
                  <a:pt x="92" y="91"/>
                  <a:pt x="92" y="91"/>
                </a:cubicBezTo>
                <a:cubicBezTo>
                  <a:pt x="126" y="72"/>
                  <a:pt x="126" y="72"/>
                  <a:pt x="126" y="72"/>
                </a:cubicBezTo>
                <a:cubicBezTo>
                  <a:pt x="122" y="65"/>
                  <a:pt x="122" y="65"/>
                  <a:pt x="122" y="65"/>
                </a:cubicBezTo>
                <a:cubicBezTo>
                  <a:pt x="84" y="85"/>
                  <a:pt x="84" y="85"/>
                  <a:pt x="84" y="85"/>
                </a:cubicBezTo>
                <a:cubicBezTo>
                  <a:pt x="77" y="130"/>
                  <a:pt x="77" y="130"/>
                  <a:pt x="77" y="130"/>
                </a:cubicBezTo>
                <a:cubicBezTo>
                  <a:pt x="44" y="111"/>
                  <a:pt x="44" y="111"/>
                  <a:pt x="44" y="111"/>
                </a:cubicBezTo>
                <a:cubicBezTo>
                  <a:pt x="14" y="137"/>
                  <a:pt x="14" y="137"/>
                  <a:pt x="14" y="137"/>
                </a:cubicBezTo>
                <a:cubicBezTo>
                  <a:pt x="10" y="127"/>
                  <a:pt x="8" y="116"/>
                  <a:pt x="8" y="104"/>
                </a:cubicBezTo>
                <a:cubicBezTo>
                  <a:pt x="8" y="51"/>
                  <a:pt x="51" y="8"/>
                  <a:pt x="104" y="8"/>
                </a:cubicBezTo>
                <a:cubicBezTo>
                  <a:pt x="157" y="8"/>
                  <a:pt x="200" y="51"/>
                  <a:pt x="200" y="104"/>
                </a:cubicBezTo>
                <a:cubicBezTo>
                  <a:pt x="200" y="157"/>
                  <a:pt x="157" y="200"/>
                  <a:pt x="104" y="200"/>
                </a:cubicBezTo>
                <a:close/>
                <a:moveTo>
                  <a:pt x="91" y="48"/>
                </a:moveTo>
                <a:cubicBezTo>
                  <a:pt x="139" y="59"/>
                  <a:pt x="139" y="59"/>
                  <a:pt x="139" y="59"/>
                </a:cubicBezTo>
                <a:cubicBezTo>
                  <a:pt x="124" y="111"/>
                  <a:pt x="124" y="111"/>
                  <a:pt x="124" y="111"/>
                </a:cubicBezTo>
                <a:cubicBezTo>
                  <a:pt x="132" y="113"/>
                  <a:pt x="132" y="113"/>
                  <a:pt x="132" y="113"/>
                </a:cubicBezTo>
                <a:cubicBezTo>
                  <a:pt x="149" y="53"/>
                  <a:pt x="149" y="53"/>
                  <a:pt x="149" y="53"/>
                </a:cubicBezTo>
                <a:cubicBezTo>
                  <a:pt x="93" y="40"/>
                  <a:pt x="93" y="40"/>
                  <a:pt x="93" y="40"/>
                </a:cubicBezTo>
                <a:lnTo>
                  <a:pt x="91" y="48"/>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9">
            <a:extLst>
              <a:ext uri="{FF2B5EF4-FFF2-40B4-BE49-F238E27FC236}">
                <a16:creationId xmlns:a16="http://schemas.microsoft.com/office/drawing/2014/main" id="{E64276BE-4601-4F9E-B870-ECAE86E2EA92}"/>
              </a:ext>
            </a:extLst>
          </p:cNvPr>
          <p:cNvSpPr>
            <a:spLocks noEditPoints="1"/>
          </p:cNvSpPr>
          <p:nvPr/>
        </p:nvSpPr>
        <p:spPr bwMode="auto">
          <a:xfrm rot="20318719">
            <a:off x="10023791" y="4722404"/>
            <a:ext cx="831998" cy="731686"/>
          </a:xfrm>
          <a:custGeom>
            <a:avLst/>
            <a:gdLst>
              <a:gd name="T0" fmla="*/ 232 w 232"/>
              <a:gd name="T1" fmla="*/ 165 h 204"/>
              <a:gd name="T2" fmla="*/ 193 w 232"/>
              <a:gd name="T3" fmla="*/ 81 h 204"/>
              <a:gd name="T4" fmla="*/ 32 w 232"/>
              <a:gd name="T5" fmla="*/ 81 h 204"/>
              <a:gd name="T6" fmla="*/ 0 w 232"/>
              <a:gd name="T7" fmla="*/ 165 h 204"/>
              <a:gd name="T8" fmla="*/ 39 w 232"/>
              <a:gd name="T9" fmla="*/ 204 h 204"/>
              <a:gd name="T10" fmla="*/ 113 w 232"/>
              <a:gd name="T11" fmla="*/ 162 h 204"/>
              <a:gd name="T12" fmla="*/ 193 w 232"/>
              <a:gd name="T13" fmla="*/ 204 h 204"/>
              <a:gd name="T14" fmla="*/ 78 w 232"/>
              <a:gd name="T15" fmla="*/ 154 h 204"/>
              <a:gd name="T16" fmla="*/ 50 w 232"/>
              <a:gd name="T17" fmla="*/ 154 h 204"/>
              <a:gd name="T18" fmla="*/ 48 w 232"/>
              <a:gd name="T19" fmla="*/ 129 h 204"/>
              <a:gd name="T20" fmla="*/ 51 w 232"/>
              <a:gd name="T21" fmla="*/ 132 h 204"/>
              <a:gd name="T22" fmla="*/ 57 w 232"/>
              <a:gd name="T23" fmla="*/ 138 h 204"/>
              <a:gd name="T24" fmla="*/ 62 w 232"/>
              <a:gd name="T25" fmla="*/ 143 h 204"/>
              <a:gd name="T26" fmla="*/ 69 w 232"/>
              <a:gd name="T27" fmla="*/ 148 h 204"/>
              <a:gd name="T28" fmla="*/ 76 w 232"/>
              <a:gd name="T29" fmla="*/ 153 h 204"/>
              <a:gd name="T30" fmla="*/ 86 w 232"/>
              <a:gd name="T31" fmla="*/ 148 h 204"/>
              <a:gd name="T32" fmla="*/ 80 w 232"/>
              <a:gd name="T33" fmla="*/ 146 h 204"/>
              <a:gd name="T34" fmla="*/ 74 w 232"/>
              <a:gd name="T35" fmla="*/ 142 h 204"/>
              <a:gd name="T36" fmla="*/ 67 w 232"/>
              <a:gd name="T37" fmla="*/ 137 h 204"/>
              <a:gd name="T38" fmla="*/ 62 w 232"/>
              <a:gd name="T39" fmla="*/ 133 h 204"/>
              <a:gd name="T40" fmla="*/ 58 w 232"/>
              <a:gd name="T41" fmla="*/ 128 h 204"/>
              <a:gd name="T42" fmla="*/ 54 w 232"/>
              <a:gd name="T43" fmla="*/ 123 h 204"/>
              <a:gd name="T44" fmla="*/ 40 w 232"/>
              <a:gd name="T45" fmla="*/ 81 h 204"/>
              <a:gd name="T46" fmla="*/ 186 w 232"/>
              <a:gd name="T47" fmla="*/ 81 h 204"/>
              <a:gd name="T48" fmla="*/ 177 w 232"/>
              <a:gd name="T49" fmla="*/ 116 h 204"/>
              <a:gd name="T50" fmla="*/ 172 w 232"/>
              <a:gd name="T51" fmla="*/ 123 h 204"/>
              <a:gd name="T52" fmla="*/ 168 w 232"/>
              <a:gd name="T53" fmla="*/ 128 h 204"/>
              <a:gd name="T54" fmla="*/ 163 w 232"/>
              <a:gd name="T55" fmla="*/ 133 h 204"/>
              <a:gd name="T56" fmla="*/ 158 w 232"/>
              <a:gd name="T57" fmla="*/ 137 h 204"/>
              <a:gd name="T58" fmla="*/ 149 w 232"/>
              <a:gd name="T59" fmla="*/ 144 h 204"/>
              <a:gd name="T60" fmla="*/ 144 w 232"/>
              <a:gd name="T61" fmla="*/ 146 h 204"/>
              <a:gd name="T62" fmla="*/ 141 w 232"/>
              <a:gd name="T63" fmla="*/ 148 h 204"/>
              <a:gd name="T64" fmla="*/ 86 w 232"/>
              <a:gd name="T65" fmla="*/ 148 h 204"/>
              <a:gd name="T66" fmla="*/ 153 w 232"/>
              <a:gd name="T67" fmla="*/ 151 h 204"/>
              <a:gd name="T68" fmla="*/ 159 w 232"/>
              <a:gd name="T69" fmla="*/ 147 h 204"/>
              <a:gd name="T70" fmla="*/ 164 w 232"/>
              <a:gd name="T71" fmla="*/ 143 h 204"/>
              <a:gd name="T72" fmla="*/ 170 w 232"/>
              <a:gd name="T73" fmla="*/ 137 h 204"/>
              <a:gd name="T74" fmla="*/ 175 w 232"/>
              <a:gd name="T75" fmla="*/ 132 h 204"/>
              <a:gd name="T76" fmla="*/ 180 w 232"/>
              <a:gd name="T77" fmla="*/ 125 h 204"/>
              <a:gd name="T78" fmla="*/ 211 w 232"/>
              <a:gd name="T79" fmla="*/ 156 h 204"/>
              <a:gd name="T80" fmla="*/ 184 w 232"/>
              <a:gd name="T81"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2" h="204">
                <a:moveTo>
                  <a:pt x="190" y="162"/>
                </a:moveTo>
                <a:cubicBezTo>
                  <a:pt x="232" y="165"/>
                  <a:pt x="232" y="165"/>
                  <a:pt x="232" y="165"/>
                </a:cubicBezTo>
                <a:cubicBezTo>
                  <a:pt x="185" y="118"/>
                  <a:pt x="185" y="118"/>
                  <a:pt x="185" y="118"/>
                </a:cubicBezTo>
                <a:cubicBezTo>
                  <a:pt x="190" y="107"/>
                  <a:pt x="193" y="94"/>
                  <a:pt x="193" y="81"/>
                </a:cubicBezTo>
                <a:cubicBezTo>
                  <a:pt x="193" y="36"/>
                  <a:pt x="157" y="0"/>
                  <a:pt x="113" y="0"/>
                </a:cubicBezTo>
                <a:cubicBezTo>
                  <a:pt x="68" y="0"/>
                  <a:pt x="32" y="36"/>
                  <a:pt x="32" y="81"/>
                </a:cubicBezTo>
                <a:cubicBezTo>
                  <a:pt x="32" y="96"/>
                  <a:pt x="36" y="110"/>
                  <a:pt x="44" y="122"/>
                </a:cubicBezTo>
                <a:cubicBezTo>
                  <a:pt x="0" y="165"/>
                  <a:pt x="0" y="165"/>
                  <a:pt x="0" y="165"/>
                </a:cubicBezTo>
                <a:cubicBezTo>
                  <a:pt x="42" y="162"/>
                  <a:pt x="42" y="162"/>
                  <a:pt x="42" y="162"/>
                </a:cubicBezTo>
                <a:cubicBezTo>
                  <a:pt x="39" y="204"/>
                  <a:pt x="39" y="204"/>
                  <a:pt x="39" y="204"/>
                </a:cubicBezTo>
                <a:cubicBezTo>
                  <a:pt x="86" y="157"/>
                  <a:pt x="86" y="157"/>
                  <a:pt x="86" y="157"/>
                </a:cubicBezTo>
                <a:cubicBezTo>
                  <a:pt x="94" y="160"/>
                  <a:pt x="103" y="162"/>
                  <a:pt x="113" y="162"/>
                </a:cubicBezTo>
                <a:cubicBezTo>
                  <a:pt x="124" y="162"/>
                  <a:pt x="135" y="159"/>
                  <a:pt x="144" y="155"/>
                </a:cubicBezTo>
                <a:cubicBezTo>
                  <a:pt x="193" y="204"/>
                  <a:pt x="193" y="204"/>
                  <a:pt x="193" y="204"/>
                </a:cubicBezTo>
                <a:lnTo>
                  <a:pt x="190" y="162"/>
                </a:lnTo>
                <a:close/>
                <a:moveTo>
                  <a:pt x="78" y="154"/>
                </a:moveTo>
                <a:cubicBezTo>
                  <a:pt x="48" y="183"/>
                  <a:pt x="48" y="183"/>
                  <a:pt x="48" y="183"/>
                </a:cubicBezTo>
                <a:cubicBezTo>
                  <a:pt x="50" y="154"/>
                  <a:pt x="50" y="154"/>
                  <a:pt x="50" y="154"/>
                </a:cubicBezTo>
                <a:cubicBezTo>
                  <a:pt x="21" y="156"/>
                  <a:pt x="21" y="156"/>
                  <a:pt x="21" y="156"/>
                </a:cubicBezTo>
                <a:cubicBezTo>
                  <a:pt x="48" y="129"/>
                  <a:pt x="48" y="129"/>
                  <a:pt x="48" y="129"/>
                </a:cubicBezTo>
                <a:cubicBezTo>
                  <a:pt x="49" y="129"/>
                  <a:pt x="49" y="130"/>
                  <a:pt x="50" y="131"/>
                </a:cubicBezTo>
                <a:cubicBezTo>
                  <a:pt x="50" y="132"/>
                  <a:pt x="51" y="132"/>
                  <a:pt x="51" y="132"/>
                </a:cubicBezTo>
                <a:cubicBezTo>
                  <a:pt x="52" y="134"/>
                  <a:pt x="54" y="136"/>
                  <a:pt x="55" y="137"/>
                </a:cubicBezTo>
                <a:cubicBezTo>
                  <a:pt x="56" y="138"/>
                  <a:pt x="56" y="138"/>
                  <a:pt x="57" y="138"/>
                </a:cubicBezTo>
                <a:cubicBezTo>
                  <a:pt x="58" y="140"/>
                  <a:pt x="60" y="142"/>
                  <a:pt x="62" y="143"/>
                </a:cubicBezTo>
                <a:cubicBezTo>
                  <a:pt x="62" y="143"/>
                  <a:pt x="62" y="143"/>
                  <a:pt x="62" y="143"/>
                </a:cubicBezTo>
                <a:cubicBezTo>
                  <a:pt x="64" y="145"/>
                  <a:pt x="65" y="146"/>
                  <a:pt x="67" y="147"/>
                </a:cubicBezTo>
                <a:cubicBezTo>
                  <a:pt x="68" y="148"/>
                  <a:pt x="68" y="148"/>
                  <a:pt x="69" y="148"/>
                </a:cubicBezTo>
                <a:cubicBezTo>
                  <a:pt x="70" y="149"/>
                  <a:pt x="72" y="150"/>
                  <a:pt x="74" y="151"/>
                </a:cubicBezTo>
                <a:cubicBezTo>
                  <a:pt x="75" y="152"/>
                  <a:pt x="75" y="152"/>
                  <a:pt x="76" y="153"/>
                </a:cubicBezTo>
                <a:cubicBezTo>
                  <a:pt x="77" y="153"/>
                  <a:pt x="77" y="153"/>
                  <a:pt x="78" y="154"/>
                </a:cubicBezTo>
                <a:close/>
                <a:moveTo>
                  <a:pt x="86" y="148"/>
                </a:moveTo>
                <a:cubicBezTo>
                  <a:pt x="85" y="148"/>
                  <a:pt x="83" y="147"/>
                  <a:pt x="82" y="147"/>
                </a:cubicBezTo>
                <a:cubicBezTo>
                  <a:pt x="81" y="146"/>
                  <a:pt x="81" y="146"/>
                  <a:pt x="80" y="146"/>
                </a:cubicBezTo>
                <a:cubicBezTo>
                  <a:pt x="79" y="145"/>
                  <a:pt x="78" y="145"/>
                  <a:pt x="77" y="144"/>
                </a:cubicBezTo>
                <a:cubicBezTo>
                  <a:pt x="76" y="143"/>
                  <a:pt x="75" y="143"/>
                  <a:pt x="74" y="142"/>
                </a:cubicBezTo>
                <a:cubicBezTo>
                  <a:pt x="73" y="142"/>
                  <a:pt x="73" y="141"/>
                  <a:pt x="72" y="141"/>
                </a:cubicBezTo>
                <a:cubicBezTo>
                  <a:pt x="70" y="140"/>
                  <a:pt x="68" y="138"/>
                  <a:pt x="67" y="137"/>
                </a:cubicBezTo>
                <a:cubicBezTo>
                  <a:pt x="66" y="137"/>
                  <a:pt x="66" y="136"/>
                  <a:pt x="66" y="136"/>
                </a:cubicBezTo>
                <a:cubicBezTo>
                  <a:pt x="65" y="135"/>
                  <a:pt x="63" y="134"/>
                  <a:pt x="62" y="133"/>
                </a:cubicBezTo>
                <a:cubicBezTo>
                  <a:pt x="62" y="132"/>
                  <a:pt x="61" y="132"/>
                  <a:pt x="60" y="131"/>
                </a:cubicBezTo>
                <a:cubicBezTo>
                  <a:pt x="60" y="130"/>
                  <a:pt x="59" y="129"/>
                  <a:pt x="58" y="128"/>
                </a:cubicBezTo>
                <a:cubicBezTo>
                  <a:pt x="57" y="127"/>
                  <a:pt x="57" y="127"/>
                  <a:pt x="56" y="126"/>
                </a:cubicBezTo>
                <a:cubicBezTo>
                  <a:pt x="55" y="125"/>
                  <a:pt x="55" y="124"/>
                  <a:pt x="54" y="123"/>
                </a:cubicBezTo>
                <a:cubicBezTo>
                  <a:pt x="53" y="122"/>
                  <a:pt x="53" y="122"/>
                  <a:pt x="52" y="121"/>
                </a:cubicBezTo>
                <a:cubicBezTo>
                  <a:pt x="45" y="109"/>
                  <a:pt x="40" y="95"/>
                  <a:pt x="40" y="81"/>
                </a:cubicBezTo>
                <a:cubicBezTo>
                  <a:pt x="40" y="41"/>
                  <a:pt x="73" y="8"/>
                  <a:pt x="113" y="8"/>
                </a:cubicBezTo>
                <a:cubicBezTo>
                  <a:pt x="153" y="8"/>
                  <a:pt x="186" y="41"/>
                  <a:pt x="186" y="81"/>
                </a:cubicBezTo>
                <a:cubicBezTo>
                  <a:pt x="186" y="93"/>
                  <a:pt x="182" y="105"/>
                  <a:pt x="177" y="115"/>
                </a:cubicBezTo>
                <a:cubicBezTo>
                  <a:pt x="177" y="116"/>
                  <a:pt x="177" y="116"/>
                  <a:pt x="177" y="116"/>
                </a:cubicBezTo>
                <a:cubicBezTo>
                  <a:pt x="176" y="117"/>
                  <a:pt x="175" y="119"/>
                  <a:pt x="174" y="121"/>
                </a:cubicBezTo>
                <a:cubicBezTo>
                  <a:pt x="173" y="121"/>
                  <a:pt x="173" y="122"/>
                  <a:pt x="172" y="123"/>
                </a:cubicBezTo>
                <a:cubicBezTo>
                  <a:pt x="171" y="124"/>
                  <a:pt x="170" y="125"/>
                  <a:pt x="169" y="126"/>
                </a:cubicBezTo>
                <a:cubicBezTo>
                  <a:pt x="169" y="127"/>
                  <a:pt x="168" y="128"/>
                  <a:pt x="168" y="128"/>
                </a:cubicBezTo>
                <a:cubicBezTo>
                  <a:pt x="167" y="129"/>
                  <a:pt x="166" y="130"/>
                  <a:pt x="165" y="131"/>
                </a:cubicBezTo>
                <a:cubicBezTo>
                  <a:pt x="164" y="132"/>
                  <a:pt x="164" y="133"/>
                  <a:pt x="163" y="133"/>
                </a:cubicBezTo>
                <a:cubicBezTo>
                  <a:pt x="162" y="134"/>
                  <a:pt x="161" y="135"/>
                  <a:pt x="160" y="136"/>
                </a:cubicBezTo>
                <a:cubicBezTo>
                  <a:pt x="160" y="136"/>
                  <a:pt x="159" y="137"/>
                  <a:pt x="158" y="137"/>
                </a:cubicBezTo>
                <a:cubicBezTo>
                  <a:pt x="158" y="138"/>
                  <a:pt x="157" y="139"/>
                  <a:pt x="156" y="139"/>
                </a:cubicBezTo>
                <a:cubicBezTo>
                  <a:pt x="154" y="141"/>
                  <a:pt x="151" y="143"/>
                  <a:pt x="149" y="144"/>
                </a:cubicBezTo>
                <a:cubicBezTo>
                  <a:pt x="149" y="144"/>
                  <a:pt x="149" y="144"/>
                  <a:pt x="149" y="144"/>
                </a:cubicBezTo>
                <a:cubicBezTo>
                  <a:pt x="147" y="145"/>
                  <a:pt x="146" y="146"/>
                  <a:pt x="144" y="146"/>
                </a:cubicBezTo>
                <a:cubicBezTo>
                  <a:pt x="144" y="147"/>
                  <a:pt x="143" y="147"/>
                  <a:pt x="142" y="147"/>
                </a:cubicBezTo>
                <a:cubicBezTo>
                  <a:pt x="141" y="148"/>
                  <a:pt x="141" y="148"/>
                  <a:pt x="141" y="148"/>
                </a:cubicBezTo>
                <a:cubicBezTo>
                  <a:pt x="132" y="152"/>
                  <a:pt x="123" y="154"/>
                  <a:pt x="113" y="154"/>
                </a:cubicBezTo>
                <a:cubicBezTo>
                  <a:pt x="103" y="154"/>
                  <a:pt x="94" y="152"/>
                  <a:pt x="86" y="148"/>
                </a:cubicBezTo>
                <a:close/>
                <a:moveTo>
                  <a:pt x="152" y="151"/>
                </a:moveTo>
                <a:cubicBezTo>
                  <a:pt x="152" y="151"/>
                  <a:pt x="153" y="151"/>
                  <a:pt x="153" y="151"/>
                </a:cubicBezTo>
                <a:cubicBezTo>
                  <a:pt x="155" y="150"/>
                  <a:pt x="156" y="149"/>
                  <a:pt x="157" y="148"/>
                </a:cubicBezTo>
                <a:cubicBezTo>
                  <a:pt x="158" y="148"/>
                  <a:pt x="158" y="147"/>
                  <a:pt x="159" y="147"/>
                </a:cubicBezTo>
                <a:cubicBezTo>
                  <a:pt x="161" y="146"/>
                  <a:pt x="162" y="145"/>
                  <a:pt x="163" y="144"/>
                </a:cubicBezTo>
                <a:cubicBezTo>
                  <a:pt x="164" y="143"/>
                  <a:pt x="164" y="143"/>
                  <a:pt x="164" y="143"/>
                </a:cubicBezTo>
                <a:cubicBezTo>
                  <a:pt x="166" y="141"/>
                  <a:pt x="168" y="140"/>
                  <a:pt x="169" y="138"/>
                </a:cubicBezTo>
                <a:cubicBezTo>
                  <a:pt x="170" y="138"/>
                  <a:pt x="170" y="138"/>
                  <a:pt x="170" y="137"/>
                </a:cubicBezTo>
                <a:cubicBezTo>
                  <a:pt x="172" y="136"/>
                  <a:pt x="173" y="134"/>
                  <a:pt x="175" y="132"/>
                </a:cubicBezTo>
                <a:cubicBezTo>
                  <a:pt x="175" y="132"/>
                  <a:pt x="175" y="132"/>
                  <a:pt x="175" y="132"/>
                </a:cubicBezTo>
                <a:cubicBezTo>
                  <a:pt x="177" y="130"/>
                  <a:pt x="178" y="128"/>
                  <a:pt x="179" y="127"/>
                </a:cubicBezTo>
                <a:cubicBezTo>
                  <a:pt x="179" y="126"/>
                  <a:pt x="180" y="126"/>
                  <a:pt x="180" y="125"/>
                </a:cubicBezTo>
                <a:cubicBezTo>
                  <a:pt x="180" y="125"/>
                  <a:pt x="180" y="125"/>
                  <a:pt x="180" y="125"/>
                </a:cubicBezTo>
                <a:cubicBezTo>
                  <a:pt x="211" y="156"/>
                  <a:pt x="211" y="156"/>
                  <a:pt x="211" y="156"/>
                </a:cubicBezTo>
                <a:cubicBezTo>
                  <a:pt x="182" y="154"/>
                  <a:pt x="182" y="154"/>
                  <a:pt x="182" y="154"/>
                </a:cubicBezTo>
                <a:cubicBezTo>
                  <a:pt x="184" y="183"/>
                  <a:pt x="184" y="183"/>
                  <a:pt x="184" y="183"/>
                </a:cubicBezTo>
                <a:lnTo>
                  <a:pt x="152" y="151"/>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22">
            <a:extLst>
              <a:ext uri="{FF2B5EF4-FFF2-40B4-BE49-F238E27FC236}">
                <a16:creationId xmlns:a16="http://schemas.microsoft.com/office/drawing/2014/main" id="{02649814-DAFD-450A-A68C-5DF3478D65F2}"/>
              </a:ext>
            </a:extLst>
          </p:cNvPr>
          <p:cNvSpPr>
            <a:spLocks noEditPoints="1"/>
          </p:cNvSpPr>
          <p:nvPr/>
        </p:nvSpPr>
        <p:spPr bwMode="auto">
          <a:xfrm rot="1847837">
            <a:off x="11149259" y="2733564"/>
            <a:ext cx="759213" cy="489396"/>
          </a:xfrm>
          <a:custGeom>
            <a:avLst/>
            <a:gdLst>
              <a:gd name="T0" fmla="*/ 222 w 224"/>
              <a:gd name="T1" fmla="*/ 8 h 144"/>
              <a:gd name="T2" fmla="*/ 222 w 224"/>
              <a:gd name="T3" fmla="*/ 0 h 144"/>
              <a:gd name="T4" fmla="*/ 118 w 224"/>
              <a:gd name="T5" fmla="*/ 0 h 144"/>
              <a:gd name="T6" fmla="*/ 68 w 224"/>
              <a:gd name="T7" fmla="*/ 126 h 144"/>
              <a:gd name="T8" fmla="*/ 23 w 224"/>
              <a:gd name="T9" fmla="*/ 52 h 144"/>
              <a:gd name="T10" fmla="*/ 0 w 224"/>
              <a:gd name="T11" fmla="*/ 52 h 144"/>
              <a:gd name="T12" fmla="*/ 0 w 224"/>
              <a:gd name="T13" fmla="*/ 60 h 144"/>
              <a:gd name="T14" fmla="*/ 18 w 224"/>
              <a:gd name="T15" fmla="*/ 60 h 144"/>
              <a:gd name="T16" fmla="*/ 69 w 224"/>
              <a:gd name="T17" fmla="*/ 144 h 144"/>
              <a:gd name="T18" fmla="*/ 124 w 224"/>
              <a:gd name="T19" fmla="*/ 8 h 144"/>
              <a:gd name="T20" fmla="*/ 222 w 224"/>
              <a:gd name="T21" fmla="*/ 8 h 144"/>
              <a:gd name="T22" fmla="*/ 183 w 224"/>
              <a:gd name="T23" fmla="*/ 65 h 144"/>
              <a:gd name="T24" fmla="*/ 150 w 224"/>
              <a:gd name="T25" fmla="*/ 97 h 144"/>
              <a:gd name="T26" fmla="*/ 117 w 224"/>
              <a:gd name="T27" fmla="*/ 65 h 144"/>
              <a:gd name="T28" fmla="*/ 112 w 224"/>
              <a:gd name="T29" fmla="*/ 70 h 144"/>
              <a:gd name="T30" fmla="*/ 144 w 224"/>
              <a:gd name="T31" fmla="*/ 103 h 144"/>
              <a:gd name="T32" fmla="*/ 112 w 224"/>
              <a:gd name="T33" fmla="*/ 135 h 144"/>
              <a:gd name="T34" fmla="*/ 117 w 224"/>
              <a:gd name="T35" fmla="*/ 140 h 144"/>
              <a:gd name="T36" fmla="*/ 150 w 224"/>
              <a:gd name="T37" fmla="*/ 108 h 144"/>
              <a:gd name="T38" fmla="*/ 183 w 224"/>
              <a:gd name="T39" fmla="*/ 140 h 144"/>
              <a:gd name="T40" fmla="*/ 189 w 224"/>
              <a:gd name="T41" fmla="*/ 135 h 144"/>
              <a:gd name="T42" fmla="*/ 156 w 224"/>
              <a:gd name="T43" fmla="*/ 103 h 144"/>
              <a:gd name="T44" fmla="*/ 189 w 224"/>
              <a:gd name="T45" fmla="*/ 70 h 144"/>
              <a:gd name="T46" fmla="*/ 183 w 224"/>
              <a:gd name="T47" fmla="*/ 65 h 144"/>
              <a:gd name="T48" fmla="*/ 211 w 224"/>
              <a:gd name="T49" fmla="*/ 57 h 144"/>
              <a:gd name="T50" fmla="*/ 219 w 224"/>
              <a:gd name="T51" fmla="*/ 50 h 144"/>
              <a:gd name="T52" fmla="*/ 224 w 224"/>
              <a:gd name="T53" fmla="*/ 39 h 144"/>
              <a:gd name="T54" fmla="*/ 220 w 224"/>
              <a:gd name="T55" fmla="*/ 31 h 144"/>
              <a:gd name="T56" fmla="*/ 212 w 224"/>
              <a:gd name="T57" fmla="*/ 29 h 144"/>
              <a:gd name="T58" fmla="*/ 204 w 224"/>
              <a:gd name="T59" fmla="*/ 30 h 144"/>
              <a:gd name="T60" fmla="*/ 200 w 224"/>
              <a:gd name="T61" fmla="*/ 33 h 144"/>
              <a:gd name="T62" fmla="*/ 204 w 224"/>
              <a:gd name="T63" fmla="*/ 38 h 144"/>
              <a:gd name="T64" fmla="*/ 211 w 224"/>
              <a:gd name="T65" fmla="*/ 35 h 144"/>
              <a:gd name="T66" fmla="*/ 217 w 224"/>
              <a:gd name="T67" fmla="*/ 38 h 144"/>
              <a:gd name="T68" fmla="*/ 217 w 224"/>
              <a:gd name="T69" fmla="*/ 42 h 144"/>
              <a:gd name="T70" fmla="*/ 209 w 224"/>
              <a:gd name="T71" fmla="*/ 51 h 144"/>
              <a:gd name="T72" fmla="*/ 200 w 224"/>
              <a:gd name="T73" fmla="*/ 57 h 144"/>
              <a:gd name="T74" fmla="*/ 200 w 224"/>
              <a:gd name="T75" fmla="*/ 64 h 144"/>
              <a:gd name="T76" fmla="*/ 224 w 224"/>
              <a:gd name="T77" fmla="*/ 64 h 144"/>
              <a:gd name="T78" fmla="*/ 224 w 224"/>
              <a:gd name="T79" fmla="*/ 57 h 144"/>
              <a:gd name="T80" fmla="*/ 211 w 224"/>
              <a:gd name="T8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4" h="144">
                <a:moveTo>
                  <a:pt x="222" y="8"/>
                </a:moveTo>
                <a:cubicBezTo>
                  <a:pt x="222" y="0"/>
                  <a:pt x="222" y="0"/>
                  <a:pt x="222" y="0"/>
                </a:cubicBezTo>
                <a:cubicBezTo>
                  <a:pt x="118" y="0"/>
                  <a:pt x="118" y="0"/>
                  <a:pt x="118" y="0"/>
                </a:cubicBezTo>
                <a:cubicBezTo>
                  <a:pt x="68" y="126"/>
                  <a:pt x="68" y="126"/>
                  <a:pt x="68" y="126"/>
                </a:cubicBezTo>
                <a:cubicBezTo>
                  <a:pt x="23" y="52"/>
                  <a:pt x="23" y="52"/>
                  <a:pt x="23" y="52"/>
                </a:cubicBezTo>
                <a:cubicBezTo>
                  <a:pt x="0" y="52"/>
                  <a:pt x="0" y="52"/>
                  <a:pt x="0" y="52"/>
                </a:cubicBezTo>
                <a:cubicBezTo>
                  <a:pt x="0" y="60"/>
                  <a:pt x="0" y="60"/>
                  <a:pt x="0" y="60"/>
                </a:cubicBezTo>
                <a:cubicBezTo>
                  <a:pt x="18" y="60"/>
                  <a:pt x="18" y="60"/>
                  <a:pt x="18" y="60"/>
                </a:cubicBezTo>
                <a:cubicBezTo>
                  <a:pt x="69" y="144"/>
                  <a:pt x="69" y="144"/>
                  <a:pt x="69" y="144"/>
                </a:cubicBezTo>
                <a:cubicBezTo>
                  <a:pt x="124" y="8"/>
                  <a:pt x="124" y="8"/>
                  <a:pt x="124" y="8"/>
                </a:cubicBezTo>
                <a:lnTo>
                  <a:pt x="222" y="8"/>
                </a:lnTo>
                <a:close/>
                <a:moveTo>
                  <a:pt x="183" y="65"/>
                </a:moveTo>
                <a:cubicBezTo>
                  <a:pt x="150" y="97"/>
                  <a:pt x="150" y="97"/>
                  <a:pt x="150" y="97"/>
                </a:cubicBezTo>
                <a:cubicBezTo>
                  <a:pt x="117" y="65"/>
                  <a:pt x="117" y="65"/>
                  <a:pt x="117" y="65"/>
                </a:cubicBezTo>
                <a:cubicBezTo>
                  <a:pt x="112" y="70"/>
                  <a:pt x="112" y="70"/>
                  <a:pt x="112" y="70"/>
                </a:cubicBezTo>
                <a:cubicBezTo>
                  <a:pt x="144" y="103"/>
                  <a:pt x="144" y="103"/>
                  <a:pt x="144" y="103"/>
                </a:cubicBezTo>
                <a:cubicBezTo>
                  <a:pt x="112" y="135"/>
                  <a:pt x="112" y="135"/>
                  <a:pt x="112" y="135"/>
                </a:cubicBezTo>
                <a:cubicBezTo>
                  <a:pt x="117" y="140"/>
                  <a:pt x="117" y="140"/>
                  <a:pt x="117" y="140"/>
                </a:cubicBezTo>
                <a:cubicBezTo>
                  <a:pt x="150" y="108"/>
                  <a:pt x="150" y="108"/>
                  <a:pt x="150" y="108"/>
                </a:cubicBezTo>
                <a:cubicBezTo>
                  <a:pt x="183" y="140"/>
                  <a:pt x="183" y="140"/>
                  <a:pt x="183" y="140"/>
                </a:cubicBezTo>
                <a:cubicBezTo>
                  <a:pt x="189" y="135"/>
                  <a:pt x="189" y="135"/>
                  <a:pt x="189" y="135"/>
                </a:cubicBezTo>
                <a:cubicBezTo>
                  <a:pt x="156" y="103"/>
                  <a:pt x="156" y="103"/>
                  <a:pt x="156" y="103"/>
                </a:cubicBezTo>
                <a:cubicBezTo>
                  <a:pt x="189" y="70"/>
                  <a:pt x="189" y="70"/>
                  <a:pt x="189" y="70"/>
                </a:cubicBezTo>
                <a:lnTo>
                  <a:pt x="183" y="65"/>
                </a:lnTo>
                <a:close/>
                <a:moveTo>
                  <a:pt x="211" y="57"/>
                </a:moveTo>
                <a:cubicBezTo>
                  <a:pt x="213" y="56"/>
                  <a:pt x="216" y="53"/>
                  <a:pt x="219" y="50"/>
                </a:cubicBezTo>
                <a:cubicBezTo>
                  <a:pt x="222" y="47"/>
                  <a:pt x="224" y="43"/>
                  <a:pt x="224" y="39"/>
                </a:cubicBezTo>
                <a:cubicBezTo>
                  <a:pt x="224" y="35"/>
                  <a:pt x="223" y="33"/>
                  <a:pt x="220" y="31"/>
                </a:cubicBezTo>
                <a:cubicBezTo>
                  <a:pt x="218" y="29"/>
                  <a:pt x="215" y="29"/>
                  <a:pt x="212" y="29"/>
                </a:cubicBezTo>
                <a:cubicBezTo>
                  <a:pt x="208" y="29"/>
                  <a:pt x="206" y="29"/>
                  <a:pt x="204" y="30"/>
                </a:cubicBezTo>
                <a:cubicBezTo>
                  <a:pt x="203" y="31"/>
                  <a:pt x="201" y="32"/>
                  <a:pt x="200" y="33"/>
                </a:cubicBezTo>
                <a:cubicBezTo>
                  <a:pt x="204" y="38"/>
                  <a:pt x="204" y="38"/>
                  <a:pt x="204" y="38"/>
                </a:cubicBezTo>
                <a:cubicBezTo>
                  <a:pt x="206" y="36"/>
                  <a:pt x="208" y="35"/>
                  <a:pt x="211" y="35"/>
                </a:cubicBezTo>
                <a:cubicBezTo>
                  <a:pt x="214" y="35"/>
                  <a:pt x="216" y="36"/>
                  <a:pt x="217" y="38"/>
                </a:cubicBezTo>
                <a:cubicBezTo>
                  <a:pt x="218" y="39"/>
                  <a:pt x="218" y="41"/>
                  <a:pt x="217" y="42"/>
                </a:cubicBezTo>
                <a:cubicBezTo>
                  <a:pt x="216" y="44"/>
                  <a:pt x="214" y="47"/>
                  <a:pt x="209" y="51"/>
                </a:cubicBezTo>
                <a:cubicBezTo>
                  <a:pt x="205" y="55"/>
                  <a:pt x="202" y="57"/>
                  <a:pt x="200" y="57"/>
                </a:cubicBezTo>
                <a:cubicBezTo>
                  <a:pt x="200" y="64"/>
                  <a:pt x="200" y="64"/>
                  <a:pt x="200" y="64"/>
                </a:cubicBezTo>
                <a:cubicBezTo>
                  <a:pt x="224" y="64"/>
                  <a:pt x="224" y="64"/>
                  <a:pt x="224" y="64"/>
                </a:cubicBezTo>
                <a:cubicBezTo>
                  <a:pt x="224" y="57"/>
                  <a:pt x="224" y="57"/>
                  <a:pt x="224" y="57"/>
                </a:cubicBezTo>
                <a:lnTo>
                  <a:pt x="211" y="57"/>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2">
            <a:extLst>
              <a:ext uri="{FF2B5EF4-FFF2-40B4-BE49-F238E27FC236}">
                <a16:creationId xmlns:a16="http://schemas.microsoft.com/office/drawing/2014/main" id="{11C533AB-3E3B-46EE-8D1A-A63E588C985D}"/>
              </a:ext>
            </a:extLst>
          </p:cNvPr>
          <p:cNvSpPr>
            <a:spLocks noEditPoints="1"/>
          </p:cNvSpPr>
          <p:nvPr/>
        </p:nvSpPr>
        <p:spPr bwMode="auto">
          <a:xfrm rot="19887004">
            <a:off x="9279587" y="2178052"/>
            <a:ext cx="384221" cy="384221"/>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5">
            <a:extLst>
              <a:ext uri="{FF2B5EF4-FFF2-40B4-BE49-F238E27FC236}">
                <a16:creationId xmlns:a16="http://schemas.microsoft.com/office/drawing/2014/main" id="{B02C4050-A69D-4016-B7B8-927E0B2C8912}"/>
              </a:ext>
            </a:extLst>
          </p:cNvPr>
          <p:cNvSpPr>
            <a:spLocks noEditPoints="1"/>
          </p:cNvSpPr>
          <p:nvPr/>
        </p:nvSpPr>
        <p:spPr bwMode="auto">
          <a:xfrm rot="887402">
            <a:off x="10728692" y="2028093"/>
            <a:ext cx="193247" cy="326778"/>
          </a:xfrm>
          <a:custGeom>
            <a:avLst/>
            <a:gdLst>
              <a:gd name="T0" fmla="*/ 0 w 128"/>
              <a:gd name="T1" fmla="*/ 16 h 216"/>
              <a:gd name="T2" fmla="*/ 56 w 128"/>
              <a:gd name="T3" fmla="*/ 103 h 216"/>
              <a:gd name="T4" fmla="*/ 56 w 128"/>
              <a:gd name="T5" fmla="*/ 112 h 216"/>
              <a:gd name="T6" fmla="*/ 64 w 128"/>
              <a:gd name="T7" fmla="*/ 112 h 216"/>
              <a:gd name="T8" fmla="*/ 72 w 128"/>
              <a:gd name="T9" fmla="*/ 112 h 216"/>
              <a:gd name="T10" fmla="*/ 72 w 128"/>
              <a:gd name="T11" fmla="*/ 103 h 216"/>
              <a:gd name="T12" fmla="*/ 128 w 128"/>
              <a:gd name="T13" fmla="*/ 16 h 216"/>
              <a:gd name="T14" fmla="*/ 128 w 128"/>
              <a:gd name="T15" fmla="*/ 12 h 216"/>
              <a:gd name="T16" fmla="*/ 0 w 128"/>
              <a:gd name="T17" fmla="*/ 12 h 216"/>
              <a:gd name="T18" fmla="*/ 0 w 128"/>
              <a:gd name="T19" fmla="*/ 16 h 216"/>
              <a:gd name="T20" fmla="*/ 64 w 128"/>
              <a:gd name="T21" fmla="*/ 96 h 216"/>
              <a:gd name="T22" fmla="*/ 20 w 128"/>
              <a:gd name="T23" fmla="*/ 68 h 216"/>
              <a:gd name="T24" fmla="*/ 108 w 128"/>
              <a:gd name="T25" fmla="*/ 68 h 216"/>
              <a:gd name="T26" fmla="*/ 64 w 128"/>
              <a:gd name="T27" fmla="*/ 96 h 216"/>
              <a:gd name="T28" fmla="*/ 120 w 128"/>
              <a:gd name="T29" fmla="*/ 20 h 216"/>
              <a:gd name="T30" fmla="*/ 112 w 128"/>
              <a:gd name="T31" fmla="*/ 60 h 216"/>
              <a:gd name="T32" fmla="*/ 16 w 128"/>
              <a:gd name="T33" fmla="*/ 60 h 216"/>
              <a:gd name="T34" fmla="*/ 16 w 128"/>
              <a:gd name="T35" fmla="*/ 60 h 216"/>
              <a:gd name="T36" fmla="*/ 8 w 128"/>
              <a:gd name="T37" fmla="*/ 20 h 216"/>
              <a:gd name="T38" fmla="*/ 120 w 128"/>
              <a:gd name="T39" fmla="*/ 20 h 216"/>
              <a:gd name="T40" fmla="*/ 0 w 128"/>
              <a:gd name="T41" fmla="*/ 200 h 216"/>
              <a:gd name="T42" fmla="*/ 0 w 128"/>
              <a:gd name="T43" fmla="*/ 204 h 216"/>
              <a:gd name="T44" fmla="*/ 128 w 128"/>
              <a:gd name="T45" fmla="*/ 204 h 216"/>
              <a:gd name="T46" fmla="*/ 128 w 128"/>
              <a:gd name="T47" fmla="*/ 200 h 216"/>
              <a:gd name="T48" fmla="*/ 64 w 128"/>
              <a:gd name="T49" fmla="*/ 112 h 216"/>
              <a:gd name="T50" fmla="*/ 0 w 128"/>
              <a:gd name="T51" fmla="*/ 200 h 216"/>
              <a:gd name="T52" fmla="*/ 68 w 128"/>
              <a:gd name="T53" fmla="*/ 120 h 216"/>
              <a:gd name="T54" fmla="*/ 118 w 128"/>
              <a:gd name="T55" fmla="*/ 177 h 216"/>
              <a:gd name="T56" fmla="*/ 68 w 128"/>
              <a:gd name="T57" fmla="*/ 148 h 216"/>
              <a:gd name="T58" fmla="*/ 68 w 128"/>
              <a:gd name="T59" fmla="*/ 120 h 216"/>
              <a:gd name="T60" fmla="*/ 117 w 128"/>
              <a:gd name="T61" fmla="*/ 187 h 216"/>
              <a:gd name="T62" fmla="*/ 119 w 128"/>
              <a:gd name="T63" fmla="*/ 185 h 216"/>
              <a:gd name="T64" fmla="*/ 120 w 128"/>
              <a:gd name="T65" fmla="*/ 196 h 216"/>
              <a:gd name="T66" fmla="*/ 8 w 128"/>
              <a:gd name="T67" fmla="*/ 196 h 216"/>
              <a:gd name="T68" fmla="*/ 9 w 128"/>
              <a:gd name="T69" fmla="*/ 185 h 216"/>
              <a:gd name="T70" fmla="*/ 11 w 128"/>
              <a:gd name="T71" fmla="*/ 187 h 216"/>
              <a:gd name="T72" fmla="*/ 64 w 128"/>
              <a:gd name="T73" fmla="*/ 156 h 216"/>
              <a:gd name="T74" fmla="*/ 117 w 128"/>
              <a:gd name="T75" fmla="*/ 187 h 216"/>
              <a:gd name="T76" fmla="*/ 60 w 128"/>
              <a:gd name="T77" fmla="*/ 120 h 216"/>
              <a:gd name="T78" fmla="*/ 60 w 128"/>
              <a:gd name="T79" fmla="*/ 148 h 216"/>
              <a:gd name="T80" fmla="*/ 10 w 128"/>
              <a:gd name="T81" fmla="*/ 177 h 216"/>
              <a:gd name="T82" fmla="*/ 60 w 128"/>
              <a:gd name="T83" fmla="*/ 120 h 216"/>
              <a:gd name="T84" fmla="*/ 0 w 128"/>
              <a:gd name="T85" fmla="*/ 0 h 216"/>
              <a:gd name="T86" fmla="*/ 0 w 128"/>
              <a:gd name="T87" fmla="*/ 8 h 216"/>
              <a:gd name="T88" fmla="*/ 128 w 128"/>
              <a:gd name="T89" fmla="*/ 8 h 216"/>
              <a:gd name="T90" fmla="*/ 128 w 128"/>
              <a:gd name="T91" fmla="*/ 0 h 216"/>
              <a:gd name="T92" fmla="*/ 0 w 128"/>
              <a:gd name="T93" fmla="*/ 0 h 216"/>
              <a:gd name="T94" fmla="*/ 0 w 128"/>
              <a:gd name="T95" fmla="*/ 216 h 216"/>
              <a:gd name="T96" fmla="*/ 128 w 128"/>
              <a:gd name="T97" fmla="*/ 216 h 216"/>
              <a:gd name="T98" fmla="*/ 128 w 128"/>
              <a:gd name="T99" fmla="*/ 208 h 216"/>
              <a:gd name="T100" fmla="*/ 0 w 128"/>
              <a:gd name="T101" fmla="*/ 208 h 216"/>
              <a:gd name="T102" fmla="*/ 0 w 128"/>
              <a:gd name="T103"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 h="216">
                <a:moveTo>
                  <a:pt x="0" y="16"/>
                </a:moveTo>
                <a:cubicBezTo>
                  <a:pt x="0" y="67"/>
                  <a:pt x="25" y="99"/>
                  <a:pt x="56" y="103"/>
                </a:cubicBezTo>
                <a:cubicBezTo>
                  <a:pt x="56" y="112"/>
                  <a:pt x="56" y="112"/>
                  <a:pt x="56" y="112"/>
                </a:cubicBezTo>
                <a:cubicBezTo>
                  <a:pt x="64" y="112"/>
                  <a:pt x="64" y="112"/>
                  <a:pt x="64" y="112"/>
                </a:cubicBezTo>
                <a:cubicBezTo>
                  <a:pt x="72" y="112"/>
                  <a:pt x="72" y="112"/>
                  <a:pt x="72" y="112"/>
                </a:cubicBezTo>
                <a:cubicBezTo>
                  <a:pt x="72" y="103"/>
                  <a:pt x="72" y="103"/>
                  <a:pt x="72" y="103"/>
                </a:cubicBezTo>
                <a:cubicBezTo>
                  <a:pt x="104" y="99"/>
                  <a:pt x="128" y="67"/>
                  <a:pt x="128" y="16"/>
                </a:cubicBezTo>
                <a:cubicBezTo>
                  <a:pt x="128" y="12"/>
                  <a:pt x="128" y="12"/>
                  <a:pt x="128" y="12"/>
                </a:cubicBezTo>
                <a:cubicBezTo>
                  <a:pt x="0" y="12"/>
                  <a:pt x="0" y="12"/>
                  <a:pt x="0" y="12"/>
                </a:cubicBezTo>
                <a:lnTo>
                  <a:pt x="0" y="16"/>
                </a:lnTo>
                <a:close/>
                <a:moveTo>
                  <a:pt x="64" y="96"/>
                </a:moveTo>
                <a:cubicBezTo>
                  <a:pt x="46" y="96"/>
                  <a:pt x="30" y="86"/>
                  <a:pt x="20" y="68"/>
                </a:cubicBezTo>
                <a:cubicBezTo>
                  <a:pt x="108" y="68"/>
                  <a:pt x="108" y="68"/>
                  <a:pt x="108" y="68"/>
                </a:cubicBezTo>
                <a:cubicBezTo>
                  <a:pt x="98" y="86"/>
                  <a:pt x="82" y="96"/>
                  <a:pt x="64" y="96"/>
                </a:cubicBezTo>
                <a:close/>
                <a:moveTo>
                  <a:pt x="120" y="20"/>
                </a:moveTo>
                <a:cubicBezTo>
                  <a:pt x="120" y="36"/>
                  <a:pt x="117" y="49"/>
                  <a:pt x="112" y="60"/>
                </a:cubicBezTo>
                <a:cubicBezTo>
                  <a:pt x="16" y="60"/>
                  <a:pt x="16" y="60"/>
                  <a:pt x="16" y="60"/>
                </a:cubicBezTo>
                <a:cubicBezTo>
                  <a:pt x="16" y="60"/>
                  <a:pt x="16" y="60"/>
                  <a:pt x="16" y="60"/>
                </a:cubicBezTo>
                <a:cubicBezTo>
                  <a:pt x="11" y="49"/>
                  <a:pt x="8" y="36"/>
                  <a:pt x="8" y="20"/>
                </a:cubicBezTo>
                <a:lnTo>
                  <a:pt x="120" y="20"/>
                </a:lnTo>
                <a:close/>
                <a:moveTo>
                  <a:pt x="0" y="200"/>
                </a:moveTo>
                <a:cubicBezTo>
                  <a:pt x="0" y="204"/>
                  <a:pt x="0" y="204"/>
                  <a:pt x="0" y="204"/>
                </a:cubicBezTo>
                <a:cubicBezTo>
                  <a:pt x="128" y="204"/>
                  <a:pt x="128" y="204"/>
                  <a:pt x="128" y="204"/>
                </a:cubicBezTo>
                <a:cubicBezTo>
                  <a:pt x="128" y="200"/>
                  <a:pt x="128" y="200"/>
                  <a:pt x="128" y="200"/>
                </a:cubicBezTo>
                <a:cubicBezTo>
                  <a:pt x="128" y="145"/>
                  <a:pt x="99" y="112"/>
                  <a:pt x="64" y="112"/>
                </a:cubicBezTo>
                <a:cubicBezTo>
                  <a:pt x="29" y="112"/>
                  <a:pt x="0" y="145"/>
                  <a:pt x="0" y="200"/>
                </a:cubicBezTo>
                <a:close/>
                <a:moveTo>
                  <a:pt x="68" y="120"/>
                </a:moveTo>
                <a:cubicBezTo>
                  <a:pt x="92" y="122"/>
                  <a:pt x="112" y="142"/>
                  <a:pt x="118" y="177"/>
                </a:cubicBezTo>
                <a:cubicBezTo>
                  <a:pt x="109" y="168"/>
                  <a:pt x="87" y="151"/>
                  <a:pt x="68" y="148"/>
                </a:cubicBezTo>
                <a:lnTo>
                  <a:pt x="68" y="120"/>
                </a:lnTo>
                <a:close/>
                <a:moveTo>
                  <a:pt x="117" y="187"/>
                </a:moveTo>
                <a:cubicBezTo>
                  <a:pt x="119" y="185"/>
                  <a:pt x="119" y="185"/>
                  <a:pt x="119" y="185"/>
                </a:cubicBezTo>
                <a:cubicBezTo>
                  <a:pt x="120" y="188"/>
                  <a:pt x="120" y="192"/>
                  <a:pt x="120" y="196"/>
                </a:cubicBezTo>
                <a:cubicBezTo>
                  <a:pt x="8" y="196"/>
                  <a:pt x="8" y="196"/>
                  <a:pt x="8" y="196"/>
                </a:cubicBezTo>
                <a:cubicBezTo>
                  <a:pt x="8" y="192"/>
                  <a:pt x="8" y="188"/>
                  <a:pt x="9" y="185"/>
                </a:cubicBezTo>
                <a:cubicBezTo>
                  <a:pt x="11" y="187"/>
                  <a:pt x="11" y="187"/>
                  <a:pt x="11" y="187"/>
                </a:cubicBezTo>
                <a:cubicBezTo>
                  <a:pt x="11" y="187"/>
                  <a:pt x="42" y="156"/>
                  <a:pt x="64" y="156"/>
                </a:cubicBezTo>
                <a:cubicBezTo>
                  <a:pt x="86" y="156"/>
                  <a:pt x="117" y="187"/>
                  <a:pt x="117" y="187"/>
                </a:cubicBezTo>
                <a:close/>
                <a:moveTo>
                  <a:pt x="60" y="120"/>
                </a:moveTo>
                <a:cubicBezTo>
                  <a:pt x="60" y="148"/>
                  <a:pt x="60" y="148"/>
                  <a:pt x="60" y="148"/>
                </a:cubicBezTo>
                <a:cubicBezTo>
                  <a:pt x="41" y="151"/>
                  <a:pt x="19" y="168"/>
                  <a:pt x="10" y="177"/>
                </a:cubicBezTo>
                <a:cubicBezTo>
                  <a:pt x="16" y="142"/>
                  <a:pt x="36" y="122"/>
                  <a:pt x="60" y="120"/>
                </a:cubicBezTo>
                <a:close/>
                <a:moveTo>
                  <a:pt x="0" y="0"/>
                </a:moveTo>
                <a:cubicBezTo>
                  <a:pt x="0" y="8"/>
                  <a:pt x="0" y="8"/>
                  <a:pt x="0" y="8"/>
                </a:cubicBezTo>
                <a:cubicBezTo>
                  <a:pt x="128" y="8"/>
                  <a:pt x="128" y="8"/>
                  <a:pt x="128" y="8"/>
                </a:cubicBezTo>
                <a:cubicBezTo>
                  <a:pt x="128" y="0"/>
                  <a:pt x="128" y="0"/>
                  <a:pt x="128" y="0"/>
                </a:cubicBezTo>
                <a:lnTo>
                  <a:pt x="0" y="0"/>
                </a:lnTo>
                <a:close/>
                <a:moveTo>
                  <a:pt x="0" y="216"/>
                </a:moveTo>
                <a:cubicBezTo>
                  <a:pt x="128" y="216"/>
                  <a:pt x="128" y="216"/>
                  <a:pt x="128" y="216"/>
                </a:cubicBezTo>
                <a:cubicBezTo>
                  <a:pt x="128" y="208"/>
                  <a:pt x="128" y="208"/>
                  <a:pt x="128" y="208"/>
                </a:cubicBezTo>
                <a:cubicBezTo>
                  <a:pt x="0" y="208"/>
                  <a:pt x="0" y="208"/>
                  <a:pt x="0" y="208"/>
                </a:cubicBezTo>
                <a:lnTo>
                  <a:pt x="0" y="216"/>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9">
            <a:extLst>
              <a:ext uri="{FF2B5EF4-FFF2-40B4-BE49-F238E27FC236}">
                <a16:creationId xmlns:a16="http://schemas.microsoft.com/office/drawing/2014/main" id="{E66D0E9B-5D87-43D4-94F4-00A95CC4F0AF}"/>
              </a:ext>
            </a:extLst>
          </p:cNvPr>
          <p:cNvSpPr>
            <a:spLocks noEditPoints="1"/>
          </p:cNvSpPr>
          <p:nvPr/>
        </p:nvSpPr>
        <p:spPr bwMode="auto">
          <a:xfrm rot="1677950">
            <a:off x="8460835" y="1308795"/>
            <a:ext cx="388526" cy="341682"/>
          </a:xfrm>
          <a:custGeom>
            <a:avLst/>
            <a:gdLst>
              <a:gd name="T0" fmla="*/ 232 w 232"/>
              <a:gd name="T1" fmla="*/ 165 h 204"/>
              <a:gd name="T2" fmla="*/ 193 w 232"/>
              <a:gd name="T3" fmla="*/ 81 h 204"/>
              <a:gd name="T4" fmla="*/ 32 w 232"/>
              <a:gd name="T5" fmla="*/ 81 h 204"/>
              <a:gd name="T6" fmla="*/ 0 w 232"/>
              <a:gd name="T7" fmla="*/ 165 h 204"/>
              <a:gd name="T8" fmla="*/ 39 w 232"/>
              <a:gd name="T9" fmla="*/ 204 h 204"/>
              <a:gd name="T10" fmla="*/ 113 w 232"/>
              <a:gd name="T11" fmla="*/ 162 h 204"/>
              <a:gd name="T12" fmla="*/ 193 w 232"/>
              <a:gd name="T13" fmla="*/ 204 h 204"/>
              <a:gd name="T14" fmla="*/ 78 w 232"/>
              <a:gd name="T15" fmla="*/ 154 h 204"/>
              <a:gd name="T16" fmla="*/ 50 w 232"/>
              <a:gd name="T17" fmla="*/ 154 h 204"/>
              <a:gd name="T18" fmla="*/ 48 w 232"/>
              <a:gd name="T19" fmla="*/ 129 h 204"/>
              <a:gd name="T20" fmla="*/ 51 w 232"/>
              <a:gd name="T21" fmla="*/ 132 h 204"/>
              <a:gd name="T22" fmla="*/ 57 w 232"/>
              <a:gd name="T23" fmla="*/ 138 h 204"/>
              <a:gd name="T24" fmla="*/ 62 w 232"/>
              <a:gd name="T25" fmla="*/ 143 h 204"/>
              <a:gd name="T26" fmla="*/ 69 w 232"/>
              <a:gd name="T27" fmla="*/ 148 h 204"/>
              <a:gd name="T28" fmla="*/ 76 w 232"/>
              <a:gd name="T29" fmla="*/ 153 h 204"/>
              <a:gd name="T30" fmla="*/ 86 w 232"/>
              <a:gd name="T31" fmla="*/ 148 h 204"/>
              <a:gd name="T32" fmla="*/ 80 w 232"/>
              <a:gd name="T33" fmla="*/ 146 h 204"/>
              <a:gd name="T34" fmla="*/ 74 w 232"/>
              <a:gd name="T35" fmla="*/ 142 h 204"/>
              <a:gd name="T36" fmla="*/ 67 w 232"/>
              <a:gd name="T37" fmla="*/ 137 h 204"/>
              <a:gd name="T38" fmla="*/ 62 w 232"/>
              <a:gd name="T39" fmla="*/ 133 h 204"/>
              <a:gd name="T40" fmla="*/ 58 w 232"/>
              <a:gd name="T41" fmla="*/ 128 h 204"/>
              <a:gd name="T42" fmla="*/ 54 w 232"/>
              <a:gd name="T43" fmla="*/ 123 h 204"/>
              <a:gd name="T44" fmla="*/ 40 w 232"/>
              <a:gd name="T45" fmla="*/ 81 h 204"/>
              <a:gd name="T46" fmla="*/ 186 w 232"/>
              <a:gd name="T47" fmla="*/ 81 h 204"/>
              <a:gd name="T48" fmla="*/ 177 w 232"/>
              <a:gd name="T49" fmla="*/ 116 h 204"/>
              <a:gd name="T50" fmla="*/ 172 w 232"/>
              <a:gd name="T51" fmla="*/ 123 h 204"/>
              <a:gd name="T52" fmla="*/ 168 w 232"/>
              <a:gd name="T53" fmla="*/ 128 h 204"/>
              <a:gd name="T54" fmla="*/ 163 w 232"/>
              <a:gd name="T55" fmla="*/ 133 h 204"/>
              <a:gd name="T56" fmla="*/ 158 w 232"/>
              <a:gd name="T57" fmla="*/ 137 h 204"/>
              <a:gd name="T58" fmla="*/ 149 w 232"/>
              <a:gd name="T59" fmla="*/ 144 h 204"/>
              <a:gd name="T60" fmla="*/ 144 w 232"/>
              <a:gd name="T61" fmla="*/ 146 h 204"/>
              <a:gd name="T62" fmla="*/ 141 w 232"/>
              <a:gd name="T63" fmla="*/ 148 h 204"/>
              <a:gd name="T64" fmla="*/ 86 w 232"/>
              <a:gd name="T65" fmla="*/ 148 h 204"/>
              <a:gd name="T66" fmla="*/ 153 w 232"/>
              <a:gd name="T67" fmla="*/ 151 h 204"/>
              <a:gd name="T68" fmla="*/ 159 w 232"/>
              <a:gd name="T69" fmla="*/ 147 h 204"/>
              <a:gd name="T70" fmla="*/ 164 w 232"/>
              <a:gd name="T71" fmla="*/ 143 h 204"/>
              <a:gd name="T72" fmla="*/ 170 w 232"/>
              <a:gd name="T73" fmla="*/ 137 h 204"/>
              <a:gd name="T74" fmla="*/ 175 w 232"/>
              <a:gd name="T75" fmla="*/ 132 h 204"/>
              <a:gd name="T76" fmla="*/ 180 w 232"/>
              <a:gd name="T77" fmla="*/ 125 h 204"/>
              <a:gd name="T78" fmla="*/ 211 w 232"/>
              <a:gd name="T79" fmla="*/ 156 h 204"/>
              <a:gd name="T80" fmla="*/ 184 w 232"/>
              <a:gd name="T81"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2" h="204">
                <a:moveTo>
                  <a:pt x="190" y="162"/>
                </a:moveTo>
                <a:cubicBezTo>
                  <a:pt x="232" y="165"/>
                  <a:pt x="232" y="165"/>
                  <a:pt x="232" y="165"/>
                </a:cubicBezTo>
                <a:cubicBezTo>
                  <a:pt x="185" y="118"/>
                  <a:pt x="185" y="118"/>
                  <a:pt x="185" y="118"/>
                </a:cubicBezTo>
                <a:cubicBezTo>
                  <a:pt x="190" y="107"/>
                  <a:pt x="193" y="94"/>
                  <a:pt x="193" y="81"/>
                </a:cubicBezTo>
                <a:cubicBezTo>
                  <a:pt x="193" y="36"/>
                  <a:pt x="157" y="0"/>
                  <a:pt x="113" y="0"/>
                </a:cubicBezTo>
                <a:cubicBezTo>
                  <a:pt x="68" y="0"/>
                  <a:pt x="32" y="36"/>
                  <a:pt x="32" y="81"/>
                </a:cubicBezTo>
                <a:cubicBezTo>
                  <a:pt x="32" y="96"/>
                  <a:pt x="36" y="110"/>
                  <a:pt x="44" y="122"/>
                </a:cubicBezTo>
                <a:cubicBezTo>
                  <a:pt x="0" y="165"/>
                  <a:pt x="0" y="165"/>
                  <a:pt x="0" y="165"/>
                </a:cubicBezTo>
                <a:cubicBezTo>
                  <a:pt x="42" y="162"/>
                  <a:pt x="42" y="162"/>
                  <a:pt x="42" y="162"/>
                </a:cubicBezTo>
                <a:cubicBezTo>
                  <a:pt x="39" y="204"/>
                  <a:pt x="39" y="204"/>
                  <a:pt x="39" y="204"/>
                </a:cubicBezTo>
                <a:cubicBezTo>
                  <a:pt x="86" y="157"/>
                  <a:pt x="86" y="157"/>
                  <a:pt x="86" y="157"/>
                </a:cubicBezTo>
                <a:cubicBezTo>
                  <a:pt x="94" y="160"/>
                  <a:pt x="103" y="162"/>
                  <a:pt x="113" y="162"/>
                </a:cubicBezTo>
                <a:cubicBezTo>
                  <a:pt x="124" y="162"/>
                  <a:pt x="135" y="159"/>
                  <a:pt x="144" y="155"/>
                </a:cubicBezTo>
                <a:cubicBezTo>
                  <a:pt x="193" y="204"/>
                  <a:pt x="193" y="204"/>
                  <a:pt x="193" y="204"/>
                </a:cubicBezTo>
                <a:lnTo>
                  <a:pt x="190" y="162"/>
                </a:lnTo>
                <a:close/>
                <a:moveTo>
                  <a:pt x="78" y="154"/>
                </a:moveTo>
                <a:cubicBezTo>
                  <a:pt x="48" y="183"/>
                  <a:pt x="48" y="183"/>
                  <a:pt x="48" y="183"/>
                </a:cubicBezTo>
                <a:cubicBezTo>
                  <a:pt x="50" y="154"/>
                  <a:pt x="50" y="154"/>
                  <a:pt x="50" y="154"/>
                </a:cubicBezTo>
                <a:cubicBezTo>
                  <a:pt x="21" y="156"/>
                  <a:pt x="21" y="156"/>
                  <a:pt x="21" y="156"/>
                </a:cubicBezTo>
                <a:cubicBezTo>
                  <a:pt x="48" y="129"/>
                  <a:pt x="48" y="129"/>
                  <a:pt x="48" y="129"/>
                </a:cubicBezTo>
                <a:cubicBezTo>
                  <a:pt x="49" y="129"/>
                  <a:pt x="49" y="130"/>
                  <a:pt x="50" y="131"/>
                </a:cubicBezTo>
                <a:cubicBezTo>
                  <a:pt x="50" y="132"/>
                  <a:pt x="51" y="132"/>
                  <a:pt x="51" y="132"/>
                </a:cubicBezTo>
                <a:cubicBezTo>
                  <a:pt x="52" y="134"/>
                  <a:pt x="54" y="136"/>
                  <a:pt x="55" y="137"/>
                </a:cubicBezTo>
                <a:cubicBezTo>
                  <a:pt x="56" y="138"/>
                  <a:pt x="56" y="138"/>
                  <a:pt x="57" y="138"/>
                </a:cubicBezTo>
                <a:cubicBezTo>
                  <a:pt x="58" y="140"/>
                  <a:pt x="60" y="142"/>
                  <a:pt x="62" y="143"/>
                </a:cubicBezTo>
                <a:cubicBezTo>
                  <a:pt x="62" y="143"/>
                  <a:pt x="62" y="143"/>
                  <a:pt x="62" y="143"/>
                </a:cubicBezTo>
                <a:cubicBezTo>
                  <a:pt x="64" y="145"/>
                  <a:pt x="65" y="146"/>
                  <a:pt x="67" y="147"/>
                </a:cubicBezTo>
                <a:cubicBezTo>
                  <a:pt x="68" y="148"/>
                  <a:pt x="68" y="148"/>
                  <a:pt x="69" y="148"/>
                </a:cubicBezTo>
                <a:cubicBezTo>
                  <a:pt x="70" y="149"/>
                  <a:pt x="72" y="150"/>
                  <a:pt x="74" y="151"/>
                </a:cubicBezTo>
                <a:cubicBezTo>
                  <a:pt x="75" y="152"/>
                  <a:pt x="75" y="152"/>
                  <a:pt x="76" y="153"/>
                </a:cubicBezTo>
                <a:cubicBezTo>
                  <a:pt x="77" y="153"/>
                  <a:pt x="77" y="153"/>
                  <a:pt x="78" y="154"/>
                </a:cubicBezTo>
                <a:close/>
                <a:moveTo>
                  <a:pt x="86" y="148"/>
                </a:moveTo>
                <a:cubicBezTo>
                  <a:pt x="85" y="148"/>
                  <a:pt x="83" y="147"/>
                  <a:pt x="82" y="147"/>
                </a:cubicBezTo>
                <a:cubicBezTo>
                  <a:pt x="81" y="146"/>
                  <a:pt x="81" y="146"/>
                  <a:pt x="80" y="146"/>
                </a:cubicBezTo>
                <a:cubicBezTo>
                  <a:pt x="79" y="145"/>
                  <a:pt x="78" y="145"/>
                  <a:pt x="77" y="144"/>
                </a:cubicBezTo>
                <a:cubicBezTo>
                  <a:pt x="76" y="143"/>
                  <a:pt x="75" y="143"/>
                  <a:pt x="74" y="142"/>
                </a:cubicBezTo>
                <a:cubicBezTo>
                  <a:pt x="73" y="142"/>
                  <a:pt x="73" y="141"/>
                  <a:pt x="72" y="141"/>
                </a:cubicBezTo>
                <a:cubicBezTo>
                  <a:pt x="70" y="140"/>
                  <a:pt x="68" y="138"/>
                  <a:pt x="67" y="137"/>
                </a:cubicBezTo>
                <a:cubicBezTo>
                  <a:pt x="66" y="137"/>
                  <a:pt x="66" y="136"/>
                  <a:pt x="66" y="136"/>
                </a:cubicBezTo>
                <a:cubicBezTo>
                  <a:pt x="65" y="135"/>
                  <a:pt x="63" y="134"/>
                  <a:pt x="62" y="133"/>
                </a:cubicBezTo>
                <a:cubicBezTo>
                  <a:pt x="62" y="132"/>
                  <a:pt x="61" y="132"/>
                  <a:pt x="60" y="131"/>
                </a:cubicBezTo>
                <a:cubicBezTo>
                  <a:pt x="60" y="130"/>
                  <a:pt x="59" y="129"/>
                  <a:pt x="58" y="128"/>
                </a:cubicBezTo>
                <a:cubicBezTo>
                  <a:pt x="57" y="127"/>
                  <a:pt x="57" y="127"/>
                  <a:pt x="56" y="126"/>
                </a:cubicBezTo>
                <a:cubicBezTo>
                  <a:pt x="55" y="125"/>
                  <a:pt x="55" y="124"/>
                  <a:pt x="54" y="123"/>
                </a:cubicBezTo>
                <a:cubicBezTo>
                  <a:pt x="53" y="122"/>
                  <a:pt x="53" y="122"/>
                  <a:pt x="52" y="121"/>
                </a:cubicBezTo>
                <a:cubicBezTo>
                  <a:pt x="45" y="109"/>
                  <a:pt x="40" y="95"/>
                  <a:pt x="40" y="81"/>
                </a:cubicBezTo>
                <a:cubicBezTo>
                  <a:pt x="40" y="41"/>
                  <a:pt x="73" y="8"/>
                  <a:pt x="113" y="8"/>
                </a:cubicBezTo>
                <a:cubicBezTo>
                  <a:pt x="153" y="8"/>
                  <a:pt x="186" y="41"/>
                  <a:pt x="186" y="81"/>
                </a:cubicBezTo>
                <a:cubicBezTo>
                  <a:pt x="186" y="93"/>
                  <a:pt x="182" y="105"/>
                  <a:pt x="177" y="115"/>
                </a:cubicBezTo>
                <a:cubicBezTo>
                  <a:pt x="177" y="116"/>
                  <a:pt x="177" y="116"/>
                  <a:pt x="177" y="116"/>
                </a:cubicBezTo>
                <a:cubicBezTo>
                  <a:pt x="176" y="117"/>
                  <a:pt x="175" y="119"/>
                  <a:pt x="174" y="121"/>
                </a:cubicBezTo>
                <a:cubicBezTo>
                  <a:pt x="173" y="121"/>
                  <a:pt x="173" y="122"/>
                  <a:pt x="172" y="123"/>
                </a:cubicBezTo>
                <a:cubicBezTo>
                  <a:pt x="171" y="124"/>
                  <a:pt x="170" y="125"/>
                  <a:pt x="169" y="126"/>
                </a:cubicBezTo>
                <a:cubicBezTo>
                  <a:pt x="169" y="127"/>
                  <a:pt x="168" y="128"/>
                  <a:pt x="168" y="128"/>
                </a:cubicBezTo>
                <a:cubicBezTo>
                  <a:pt x="167" y="129"/>
                  <a:pt x="166" y="130"/>
                  <a:pt x="165" y="131"/>
                </a:cubicBezTo>
                <a:cubicBezTo>
                  <a:pt x="164" y="132"/>
                  <a:pt x="164" y="133"/>
                  <a:pt x="163" y="133"/>
                </a:cubicBezTo>
                <a:cubicBezTo>
                  <a:pt x="162" y="134"/>
                  <a:pt x="161" y="135"/>
                  <a:pt x="160" y="136"/>
                </a:cubicBezTo>
                <a:cubicBezTo>
                  <a:pt x="160" y="136"/>
                  <a:pt x="159" y="137"/>
                  <a:pt x="158" y="137"/>
                </a:cubicBezTo>
                <a:cubicBezTo>
                  <a:pt x="158" y="138"/>
                  <a:pt x="157" y="139"/>
                  <a:pt x="156" y="139"/>
                </a:cubicBezTo>
                <a:cubicBezTo>
                  <a:pt x="154" y="141"/>
                  <a:pt x="151" y="143"/>
                  <a:pt x="149" y="144"/>
                </a:cubicBezTo>
                <a:cubicBezTo>
                  <a:pt x="149" y="144"/>
                  <a:pt x="149" y="144"/>
                  <a:pt x="149" y="144"/>
                </a:cubicBezTo>
                <a:cubicBezTo>
                  <a:pt x="147" y="145"/>
                  <a:pt x="146" y="146"/>
                  <a:pt x="144" y="146"/>
                </a:cubicBezTo>
                <a:cubicBezTo>
                  <a:pt x="144" y="147"/>
                  <a:pt x="143" y="147"/>
                  <a:pt x="142" y="147"/>
                </a:cubicBezTo>
                <a:cubicBezTo>
                  <a:pt x="141" y="148"/>
                  <a:pt x="141" y="148"/>
                  <a:pt x="141" y="148"/>
                </a:cubicBezTo>
                <a:cubicBezTo>
                  <a:pt x="132" y="152"/>
                  <a:pt x="123" y="154"/>
                  <a:pt x="113" y="154"/>
                </a:cubicBezTo>
                <a:cubicBezTo>
                  <a:pt x="103" y="154"/>
                  <a:pt x="94" y="152"/>
                  <a:pt x="86" y="148"/>
                </a:cubicBezTo>
                <a:close/>
                <a:moveTo>
                  <a:pt x="152" y="151"/>
                </a:moveTo>
                <a:cubicBezTo>
                  <a:pt x="152" y="151"/>
                  <a:pt x="153" y="151"/>
                  <a:pt x="153" y="151"/>
                </a:cubicBezTo>
                <a:cubicBezTo>
                  <a:pt x="155" y="150"/>
                  <a:pt x="156" y="149"/>
                  <a:pt x="157" y="148"/>
                </a:cubicBezTo>
                <a:cubicBezTo>
                  <a:pt x="158" y="148"/>
                  <a:pt x="158" y="147"/>
                  <a:pt x="159" y="147"/>
                </a:cubicBezTo>
                <a:cubicBezTo>
                  <a:pt x="161" y="146"/>
                  <a:pt x="162" y="145"/>
                  <a:pt x="163" y="144"/>
                </a:cubicBezTo>
                <a:cubicBezTo>
                  <a:pt x="164" y="143"/>
                  <a:pt x="164" y="143"/>
                  <a:pt x="164" y="143"/>
                </a:cubicBezTo>
                <a:cubicBezTo>
                  <a:pt x="166" y="141"/>
                  <a:pt x="168" y="140"/>
                  <a:pt x="169" y="138"/>
                </a:cubicBezTo>
                <a:cubicBezTo>
                  <a:pt x="170" y="138"/>
                  <a:pt x="170" y="138"/>
                  <a:pt x="170" y="137"/>
                </a:cubicBezTo>
                <a:cubicBezTo>
                  <a:pt x="172" y="136"/>
                  <a:pt x="173" y="134"/>
                  <a:pt x="175" y="132"/>
                </a:cubicBezTo>
                <a:cubicBezTo>
                  <a:pt x="175" y="132"/>
                  <a:pt x="175" y="132"/>
                  <a:pt x="175" y="132"/>
                </a:cubicBezTo>
                <a:cubicBezTo>
                  <a:pt x="177" y="130"/>
                  <a:pt x="178" y="128"/>
                  <a:pt x="179" y="127"/>
                </a:cubicBezTo>
                <a:cubicBezTo>
                  <a:pt x="179" y="126"/>
                  <a:pt x="180" y="126"/>
                  <a:pt x="180" y="125"/>
                </a:cubicBezTo>
                <a:cubicBezTo>
                  <a:pt x="180" y="125"/>
                  <a:pt x="180" y="125"/>
                  <a:pt x="180" y="125"/>
                </a:cubicBezTo>
                <a:cubicBezTo>
                  <a:pt x="211" y="156"/>
                  <a:pt x="211" y="156"/>
                  <a:pt x="211" y="156"/>
                </a:cubicBezTo>
                <a:cubicBezTo>
                  <a:pt x="182" y="154"/>
                  <a:pt x="182" y="154"/>
                  <a:pt x="182" y="154"/>
                </a:cubicBezTo>
                <a:cubicBezTo>
                  <a:pt x="184" y="183"/>
                  <a:pt x="184" y="183"/>
                  <a:pt x="184" y="183"/>
                </a:cubicBezTo>
                <a:lnTo>
                  <a:pt x="152" y="151"/>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0">
            <a:extLst>
              <a:ext uri="{FF2B5EF4-FFF2-40B4-BE49-F238E27FC236}">
                <a16:creationId xmlns:a16="http://schemas.microsoft.com/office/drawing/2014/main" id="{065DFE9A-8D5C-4A6F-870A-12C80F7F781D}"/>
              </a:ext>
            </a:extLst>
          </p:cNvPr>
          <p:cNvSpPr>
            <a:spLocks noEditPoints="1"/>
          </p:cNvSpPr>
          <p:nvPr/>
        </p:nvSpPr>
        <p:spPr bwMode="auto">
          <a:xfrm rot="16200000">
            <a:off x="8343058" y="393836"/>
            <a:ext cx="395175" cy="394072"/>
          </a:xfrm>
          <a:custGeom>
            <a:avLst/>
            <a:gdLst>
              <a:gd name="T0" fmla="*/ 195 w 196"/>
              <a:gd name="T1" fmla="*/ 69 h 196"/>
              <a:gd name="T2" fmla="*/ 193 w 196"/>
              <a:gd name="T3" fmla="*/ 68 h 196"/>
              <a:gd name="T4" fmla="*/ 193 w 196"/>
              <a:gd name="T5" fmla="*/ 67 h 196"/>
              <a:gd name="T6" fmla="*/ 142 w 196"/>
              <a:gd name="T7" fmla="*/ 54 h 196"/>
              <a:gd name="T8" fmla="*/ 129 w 196"/>
              <a:gd name="T9" fmla="*/ 3 h 196"/>
              <a:gd name="T10" fmla="*/ 128 w 196"/>
              <a:gd name="T11" fmla="*/ 3 h 196"/>
              <a:gd name="T12" fmla="*/ 128 w 196"/>
              <a:gd name="T13" fmla="*/ 1 h 196"/>
              <a:gd name="T14" fmla="*/ 122 w 196"/>
              <a:gd name="T15" fmla="*/ 1 h 196"/>
              <a:gd name="T16" fmla="*/ 21 w 196"/>
              <a:gd name="T17" fmla="*/ 102 h 196"/>
              <a:gd name="T18" fmla="*/ 21 w 196"/>
              <a:gd name="T19" fmla="*/ 102 h 196"/>
              <a:gd name="T20" fmla="*/ 20 w 196"/>
              <a:gd name="T21" fmla="*/ 103 h 196"/>
              <a:gd name="T22" fmla="*/ 20 w 196"/>
              <a:gd name="T23" fmla="*/ 104 h 196"/>
              <a:gd name="T24" fmla="*/ 20 w 196"/>
              <a:gd name="T25" fmla="*/ 104 h 196"/>
              <a:gd name="T26" fmla="*/ 0 w 196"/>
              <a:gd name="T27" fmla="*/ 191 h 196"/>
              <a:gd name="T28" fmla="*/ 1 w 196"/>
              <a:gd name="T29" fmla="*/ 195 h 196"/>
              <a:gd name="T30" fmla="*/ 5 w 196"/>
              <a:gd name="T31" fmla="*/ 196 h 196"/>
              <a:gd name="T32" fmla="*/ 92 w 196"/>
              <a:gd name="T33" fmla="*/ 176 h 196"/>
              <a:gd name="T34" fmla="*/ 92 w 196"/>
              <a:gd name="T35" fmla="*/ 176 h 196"/>
              <a:gd name="T36" fmla="*/ 93 w 196"/>
              <a:gd name="T37" fmla="*/ 176 h 196"/>
              <a:gd name="T38" fmla="*/ 94 w 196"/>
              <a:gd name="T39" fmla="*/ 175 h 196"/>
              <a:gd name="T40" fmla="*/ 94 w 196"/>
              <a:gd name="T41" fmla="*/ 175 h 196"/>
              <a:gd name="T42" fmla="*/ 195 w 196"/>
              <a:gd name="T43" fmla="*/ 74 h 196"/>
              <a:gd name="T44" fmla="*/ 195 w 196"/>
              <a:gd name="T45" fmla="*/ 69 h 196"/>
              <a:gd name="T46" fmla="*/ 91 w 196"/>
              <a:gd name="T47" fmla="*/ 167 h 196"/>
              <a:gd name="T48" fmla="*/ 84 w 196"/>
              <a:gd name="T49" fmla="*/ 160 h 196"/>
              <a:gd name="T50" fmla="*/ 63 w 196"/>
              <a:gd name="T51" fmla="*/ 139 h 196"/>
              <a:gd name="T52" fmla="*/ 140 w 196"/>
              <a:gd name="T53" fmla="*/ 62 h 196"/>
              <a:gd name="T54" fmla="*/ 184 w 196"/>
              <a:gd name="T55" fmla="*/ 73 h 196"/>
              <a:gd name="T56" fmla="*/ 91 w 196"/>
              <a:gd name="T57" fmla="*/ 167 h 196"/>
              <a:gd name="T58" fmla="*/ 123 w 196"/>
              <a:gd name="T59" fmla="*/ 12 h 196"/>
              <a:gd name="T60" fmla="*/ 134 w 196"/>
              <a:gd name="T61" fmla="*/ 56 h 196"/>
              <a:gd name="T62" fmla="*/ 57 w 196"/>
              <a:gd name="T63" fmla="*/ 133 h 196"/>
              <a:gd name="T64" fmla="*/ 29 w 196"/>
              <a:gd name="T65" fmla="*/ 105 h 196"/>
              <a:gd name="T66" fmla="*/ 123 w 196"/>
              <a:gd name="T67" fmla="*/ 12 h 196"/>
              <a:gd name="T68" fmla="*/ 15 w 196"/>
              <a:gd name="T69" fmla="*/ 163 h 196"/>
              <a:gd name="T70" fmla="*/ 33 w 196"/>
              <a:gd name="T71" fmla="*/ 181 h 196"/>
              <a:gd name="T72" fmla="*/ 9 w 196"/>
              <a:gd name="T73" fmla="*/ 187 h 196"/>
              <a:gd name="T74" fmla="*/ 15 w 196"/>
              <a:gd name="T75" fmla="*/ 163 h 196"/>
              <a:gd name="T76" fmla="*/ 42 w 196"/>
              <a:gd name="T77" fmla="*/ 179 h 196"/>
              <a:gd name="T78" fmla="*/ 17 w 196"/>
              <a:gd name="T79" fmla="*/ 154 h 196"/>
              <a:gd name="T80" fmla="*/ 26 w 196"/>
              <a:gd name="T81" fmla="*/ 113 h 196"/>
              <a:gd name="T82" fmla="*/ 55 w 196"/>
              <a:gd name="T83" fmla="*/ 141 h 196"/>
              <a:gd name="T84" fmla="*/ 55 w 196"/>
              <a:gd name="T85" fmla="*/ 142 h 196"/>
              <a:gd name="T86" fmla="*/ 55 w 196"/>
              <a:gd name="T87" fmla="*/ 142 h 196"/>
              <a:gd name="T88" fmla="*/ 62 w 196"/>
              <a:gd name="T89" fmla="*/ 149 h 196"/>
              <a:gd name="T90" fmla="*/ 83 w 196"/>
              <a:gd name="T91" fmla="*/ 170 h 196"/>
              <a:gd name="T92" fmla="*/ 42 w 196"/>
              <a:gd name="T93" fmla="*/ 17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96">
                <a:moveTo>
                  <a:pt x="195" y="69"/>
                </a:moveTo>
                <a:cubicBezTo>
                  <a:pt x="194" y="68"/>
                  <a:pt x="194" y="68"/>
                  <a:pt x="193" y="68"/>
                </a:cubicBezTo>
                <a:cubicBezTo>
                  <a:pt x="193" y="67"/>
                  <a:pt x="193" y="67"/>
                  <a:pt x="193" y="67"/>
                </a:cubicBezTo>
                <a:cubicBezTo>
                  <a:pt x="142" y="54"/>
                  <a:pt x="142" y="54"/>
                  <a:pt x="142" y="54"/>
                </a:cubicBezTo>
                <a:cubicBezTo>
                  <a:pt x="129" y="3"/>
                  <a:pt x="129" y="3"/>
                  <a:pt x="129" y="3"/>
                </a:cubicBezTo>
                <a:cubicBezTo>
                  <a:pt x="128" y="3"/>
                  <a:pt x="128" y="3"/>
                  <a:pt x="128" y="3"/>
                </a:cubicBezTo>
                <a:cubicBezTo>
                  <a:pt x="128" y="2"/>
                  <a:pt x="128" y="2"/>
                  <a:pt x="128" y="1"/>
                </a:cubicBezTo>
                <a:cubicBezTo>
                  <a:pt x="126" y="0"/>
                  <a:pt x="123" y="0"/>
                  <a:pt x="122" y="1"/>
                </a:cubicBezTo>
                <a:cubicBezTo>
                  <a:pt x="21" y="102"/>
                  <a:pt x="21" y="102"/>
                  <a:pt x="21" y="102"/>
                </a:cubicBezTo>
                <a:cubicBezTo>
                  <a:pt x="21" y="102"/>
                  <a:pt x="21" y="102"/>
                  <a:pt x="21" y="102"/>
                </a:cubicBezTo>
                <a:cubicBezTo>
                  <a:pt x="20" y="103"/>
                  <a:pt x="20" y="103"/>
                  <a:pt x="20" y="103"/>
                </a:cubicBezTo>
                <a:cubicBezTo>
                  <a:pt x="20" y="104"/>
                  <a:pt x="20" y="104"/>
                  <a:pt x="20" y="104"/>
                </a:cubicBezTo>
                <a:cubicBezTo>
                  <a:pt x="20" y="104"/>
                  <a:pt x="20" y="104"/>
                  <a:pt x="20" y="104"/>
                </a:cubicBezTo>
                <a:cubicBezTo>
                  <a:pt x="0" y="191"/>
                  <a:pt x="0" y="191"/>
                  <a:pt x="0" y="191"/>
                </a:cubicBezTo>
                <a:cubicBezTo>
                  <a:pt x="0" y="192"/>
                  <a:pt x="0" y="194"/>
                  <a:pt x="1" y="195"/>
                </a:cubicBezTo>
                <a:cubicBezTo>
                  <a:pt x="2" y="196"/>
                  <a:pt x="4" y="196"/>
                  <a:pt x="5" y="196"/>
                </a:cubicBezTo>
                <a:cubicBezTo>
                  <a:pt x="92" y="176"/>
                  <a:pt x="92" y="176"/>
                  <a:pt x="92" y="176"/>
                </a:cubicBezTo>
                <a:cubicBezTo>
                  <a:pt x="92" y="176"/>
                  <a:pt x="92" y="176"/>
                  <a:pt x="92" y="176"/>
                </a:cubicBezTo>
                <a:cubicBezTo>
                  <a:pt x="92" y="176"/>
                  <a:pt x="93" y="176"/>
                  <a:pt x="93" y="176"/>
                </a:cubicBezTo>
                <a:cubicBezTo>
                  <a:pt x="93" y="176"/>
                  <a:pt x="93" y="176"/>
                  <a:pt x="94" y="175"/>
                </a:cubicBezTo>
                <a:cubicBezTo>
                  <a:pt x="94" y="175"/>
                  <a:pt x="94" y="175"/>
                  <a:pt x="94" y="175"/>
                </a:cubicBezTo>
                <a:cubicBezTo>
                  <a:pt x="195" y="74"/>
                  <a:pt x="195" y="74"/>
                  <a:pt x="195" y="74"/>
                </a:cubicBezTo>
                <a:cubicBezTo>
                  <a:pt x="196" y="73"/>
                  <a:pt x="196" y="70"/>
                  <a:pt x="195" y="69"/>
                </a:cubicBezTo>
                <a:close/>
                <a:moveTo>
                  <a:pt x="91" y="167"/>
                </a:moveTo>
                <a:cubicBezTo>
                  <a:pt x="84" y="160"/>
                  <a:pt x="84" y="160"/>
                  <a:pt x="84" y="160"/>
                </a:cubicBezTo>
                <a:cubicBezTo>
                  <a:pt x="63" y="139"/>
                  <a:pt x="63" y="139"/>
                  <a:pt x="63" y="139"/>
                </a:cubicBezTo>
                <a:cubicBezTo>
                  <a:pt x="140" y="62"/>
                  <a:pt x="140" y="62"/>
                  <a:pt x="140" y="62"/>
                </a:cubicBezTo>
                <a:cubicBezTo>
                  <a:pt x="184" y="73"/>
                  <a:pt x="184" y="73"/>
                  <a:pt x="184" y="73"/>
                </a:cubicBezTo>
                <a:lnTo>
                  <a:pt x="91" y="167"/>
                </a:lnTo>
                <a:close/>
                <a:moveTo>
                  <a:pt x="123" y="12"/>
                </a:moveTo>
                <a:cubicBezTo>
                  <a:pt x="134" y="56"/>
                  <a:pt x="134" y="56"/>
                  <a:pt x="134" y="56"/>
                </a:cubicBezTo>
                <a:cubicBezTo>
                  <a:pt x="57" y="133"/>
                  <a:pt x="57" y="133"/>
                  <a:pt x="57" y="133"/>
                </a:cubicBezTo>
                <a:cubicBezTo>
                  <a:pt x="29" y="105"/>
                  <a:pt x="29" y="105"/>
                  <a:pt x="29" y="105"/>
                </a:cubicBezTo>
                <a:lnTo>
                  <a:pt x="123" y="12"/>
                </a:lnTo>
                <a:close/>
                <a:moveTo>
                  <a:pt x="15" y="163"/>
                </a:moveTo>
                <a:cubicBezTo>
                  <a:pt x="33" y="181"/>
                  <a:pt x="33" y="181"/>
                  <a:pt x="33" y="181"/>
                </a:cubicBezTo>
                <a:cubicBezTo>
                  <a:pt x="9" y="187"/>
                  <a:pt x="9" y="187"/>
                  <a:pt x="9" y="187"/>
                </a:cubicBezTo>
                <a:lnTo>
                  <a:pt x="15" y="163"/>
                </a:lnTo>
                <a:close/>
                <a:moveTo>
                  <a:pt x="42" y="179"/>
                </a:moveTo>
                <a:cubicBezTo>
                  <a:pt x="17" y="154"/>
                  <a:pt x="17" y="154"/>
                  <a:pt x="17" y="154"/>
                </a:cubicBezTo>
                <a:cubicBezTo>
                  <a:pt x="26" y="113"/>
                  <a:pt x="26" y="113"/>
                  <a:pt x="26" y="113"/>
                </a:cubicBezTo>
                <a:cubicBezTo>
                  <a:pt x="55" y="141"/>
                  <a:pt x="55" y="141"/>
                  <a:pt x="55" y="141"/>
                </a:cubicBezTo>
                <a:cubicBezTo>
                  <a:pt x="55" y="142"/>
                  <a:pt x="55" y="142"/>
                  <a:pt x="55" y="142"/>
                </a:cubicBezTo>
                <a:cubicBezTo>
                  <a:pt x="55" y="142"/>
                  <a:pt x="55" y="142"/>
                  <a:pt x="55" y="142"/>
                </a:cubicBezTo>
                <a:cubicBezTo>
                  <a:pt x="62" y="149"/>
                  <a:pt x="62" y="149"/>
                  <a:pt x="62" y="149"/>
                </a:cubicBezTo>
                <a:cubicBezTo>
                  <a:pt x="83" y="170"/>
                  <a:pt x="83" y="170"/>
                  <a:pt x="83" y="170"/>
                </a:cubicBezTo>
                <a:lnTo>
                  <a:pt x="42" y="179"/>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2">
            <a:extLst>
              <a:ext uri="{FF2B5EF4-FFF2-40B4-BE49-F238E27FC236}">
                <a16:creationId xmlns:a16="http://schemas.microsoft.com/office/drawing/2014/main" id="{61BA5A37-BFAE-4C94-BFF2-AAC0FF93BBDD}"/>
              </a:ext>
            </a:extLst>
          </p:cNvPr>
          <p:cNvSpPr>
            <a:spLocks noEditPoints="1"/>
          </p:cNvSpPr>
          <p:nvPr/>
        </p:nvSpPr>
        <p:spPr bwMode="auto">
          <a:xfrm>
            <a:off x="8973685" y="4178918"/>
            <a:ext cx="397497" cy="434290"/>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pPr lvl="0"/>
            <a:endParaRPr lang="id-ID"/>
          </a:p>
        </p:txBody>
      </p:sp>
    </p:spTree>
    <p:extLst>
      <p:ext uri="{BB962C8B-B14F-4D97-AF65-F5344CB8AC3E}">
        <p14:creationId xmlns:p14="http://schemas.microsoft.com/office/powerpoint/2010/main" val="383125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D43F-8DA1-4CC4-8062-EC649F1D94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F296F8-20BF-4EBA-B2AB-B29EEEBCE4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A4461C-C854-4C3C-AD99-CEB130D8C3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DA20DF-F723-496D-8901-5F4861A0441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41F0D83-CA21-4A44-B404-6B5AE0AA49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53886-5C03-451D-A588-F6403661F07F}"/>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8" name="Freeform 25">
            <a:extLst>
              <a:ext uri="{FF2B5EF4-FFF2-40B4-BE49-F238E27FC236}">
                <a16:creationId xmlns:a16="http://schemas.microsoft.com/office/drawing/2014/main" id="{FD277F44-9AF3-40D2-B1DC-49726A8C12E4}"/>
              </a:ext>
            </a:extLst>
          </p:cNvPr>
          <p:cNvSpPr>
            <a:spLocks noEditPoints="1"/>
          </p:cNvSpPr>
          <p:nvPr/>
        </p:nvSpPr>
        <p:spPr bwMode="auto">
          <a:xfrm rot="887402">
            <a:off x="11857916" y="787781"/>
            <a:ext cx="194203" cy="328395"/>
          </a:xfrm>
          <a:custGeom>
            <a:avLst/>
            <a:gdLst>
              <a:gd name="T0" fmla="*/ 0 w 128"/>
              <a:gd name="T1" fmla="*/ 16 h 216"/>
              <a:gd name="T2" fmla="*/ 56 w 128"/>
              <a:gd name="T3" fmla="*/ 103 h 216"/>
              <a:gd name="T4" fmla="*/ 56 w 128"/>
              <a:gd name="T5" fmla="*/ 112 h 216"/>
              <a:gd name="T6" fmla="*/ 64 w 128"/>
              <a:gd name="T7" fmla="*/ 112 h 216"/>
              <a:gd name="T8" fmla="*/ 72 w 128"/>
              <a:gd name="T9" fmla="*/ 112 h 216"/>
              <a:gd name="T10" fmla="*/ 72 w 128"/>
              <a:gd name="T11" fmla="*/ 103 h 216"/>
              <a:gd name="T12" fmla="*/ 128 w 128"/>
              <a:gd name="T13" fmla="*/ 16 h 216"/>
              <a:gd name="T14" fmla="*/ 128 w 128"/>
              <a:gd name="T15" fmla="*/ 12 h 216"/>
              <a:gd name="T16" fmla="*/ 0 w 128"/>
              <a:gd name="T17" fmla="*/ 12 h 216"/>
              <a:gd name="T18" fmla="*/ 0 w 128"/>
              <a:gd name="T19" fmla="*/ 16 h 216"/>
              <a:gd name="T20" fmla="*/ 64 w 128"/>
              <a:gd name="T21" fmla="*/ 96 h 216"/>
              <a:gd name="T22" fmla="*/ 20 w 128"/>
              <a:gd name="T23" fmla="*/ 68 h 216"/>
              <a:gd name="T24" fmla="*/ 108 w 128"/>
              <a:gd name="T25" fmla="*/ 68 h 216"/>
              <a:gd name="T26" fmla="*/ 64 w 128"/>
              <a:gd name="T27" fmla="*/ 96 h 216"/>
              <a:gd name="T28" fmla="*/ 120 w 128"/>
              <a:gd name="T29" fmla="*/ 20 h 216"/>
              <a:gd name="T30" fmla="*/ 112 w 128"/>
              <a:gd name="T31" fmla="*/ 60 h 216"/>
              <a:gd name="T32" fmla="*/ 16 w 128"/>
              <a:gd name="T33" fmla="*/ 60 h 216"/>
              <a:gd name="T34" fmla="*/ 16 w 128"/>
              <a:gd name="T35" fmla="*/ 60 h 216"/>
              <a:gd name="T36" fmla="*/ 8 w 128"/>
              <a:gd name="T37" fmla="*/ 20 h 216"/>
              <a:gd name="T38" fmla="*/ 120 w 128"/>
              <a:gd name="T39" fmla="*/ 20 h 216"/>
              <a:gd name="T40" fmla="*/ 0 w 128"/>
              <a:gd name="T41" fmla="*/ 200 h 216"/>
              <a:gd name="T42" fmla="*/ 0 w 128"/>
              <a:gd name="T43" fmla="*/ 204 h 216"/>
              <a:gd name="T44" fmla="*/ 128 w 128"/>
              <a:gd name="T45" fmla="*/ 204 h 216"/>
              <a:gd name="T46" fmla="*/ 128 w 128"/>
              <a:gd name="T47" fmla="*/ 200 h 216"/>
              <a:gd name="T48" fmla="*/ 64 w 128"/>
              <a:gd name="T49" fmla="*/ 112 h 216"/>
              <a:gd name="T50" fmla="*/ 0 w 128"/>
              <a:gd name="T51" fmla="*/ 200 h 216"/>
              <a:gd name="T52" fmla="*/ 68 w 128"/>
              <a:gd name="T53" fmla="*/ 120 h 216"/>
              <a:gd name="T54" fmla="*/ 118 w 128"/>
              <a:gd name="T55" fmla="*/ 177 h 216"/>
              <a:gd name="T56" fmla="*/ 68 w 128"/>
              <a:gd name="T57" fmla="*/ 148 h 216"/>
              <a:gd name="T58" fmla="*/ 68 w 128"/>
              <a:gd name="T59" fmla="*/ 120 h 216"/>
              <a:gd name="T60" fmla="*/ 117 w 128"/>
              <a:gd name="T61" fmla="*/ 187 h 216"/>
              <a:gd name="T62" fmla="*/ 119 w 128"/>
              <a:gd name="T63" fmla="*/ 185 h 216"/>
              <a:gd name="T64" fmla="*/ 120 w 128"/>
              <a:gd name="T65" fmla="*/ 196 h 216"/>
              <a:gd name="T66" fmla="*/ 8 w 128"/>
              <a:gd name="T67" fmla="*/ 196 h 216"/>
              <a:gd name="T68" fmla="*/ 9 w 128"/>
              <a:gd name="T69" fmla="*/ 185 h 216"/>
              <a:gd name="T70" fmla="*/ 11 w 128"/>
              <a:gd name="T71" fmla="*/ 187 h 216"/>
              <a:gd name="T72" fmla="*/ 64 w 128"/>
              <a:gd name="T73" fmla="*/ 156 h 216"/>
              <a:gd name="T74" fmla="*/ 117 w 128"/>
              <a:gd name="T75" fmla="*/ 187 h 216"/>
              <a:gd name="T76" fmla="*/ 60 w 128"/>
              <a:gd name="T77" fmla="*/ 120 h 216"/>
              <a:gd name="T78" fmla="*/ 60 w 128"/>
              <a:gd name="T79" fmla="*/ 148 h 216"/>
              <a:gd name="T80" fmla="*/ 10 w 128"/>
              <a:gd name="T81" fmla="*/ 177 h 216"/>
              <a:gd name="T82" fmla="*/ 60 w 128"/>
              <a:gd name="T83" fmla="*/ 120 h 216"/>
              <a:gd name="T84" fmla="*/ 0 w 128"/>
              <a:gd name="T85" fmla="*/ 0 h 216"/>
              <a:gd name="T86" fmla="*/ 0 w 128"/>
              <a:gd name="T87" fmla="*/ 8 h 216"/>
              <a:gd name="T88" fmla="*/ 128 w 128"/>
              <a:gd name="T89" fmla="*/ 8 h 216"/>
              <a:gd name="T90" fmla="*/ 128 w 128"/>
              <a:gd name="T91" fmla="*/ 0 h 216"/>
              <a:gd name="T92" fmla="*/ 0 w 128"/>
              <a:gd name="T93" fmla="*/ 0 h 216"/>
              <a:gd name="T94" fmla="*/ 0 w 128"/>
              <a:gd name="T95" fmla="*/ 216 h 216"/>
              <a:gd name="T96" fmla="*/ 128 w 128"/>
              <a:gd name="T97" fmla="*/ 216 h 216"/>
              <a:gd name="T98" fmla="*/ 128 w 128"/>
              <a:gd name="T99" fmla="*/ 208 h 216"/>
              <a:gd name="T100" fmla="*/ 0 w 128"/>
              <a:gd name="T101" fmla="*/ 208 h 216"/>
              <a:gd name="T102" fmla="*/ 0 w 128"/>
              <a:gd name="T103"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 h="216">
                <a:moveTo>
                  <a:pt x="0" y="16"/>
                </a:moveTo>
                <a:cubicBezTo>
                  <a:pt x="0" y="67"/>
                  <a:pt x="25" y="99"/>
                  <a:pt x="56" y="103"/>
                </a:cubicBezTo>
                <a:cubicBezTo>
                  <a:pt x="56" y="112"/>
                  <a:pt x="56" y="112"/>
                  <a:pt x="56" y="112"/>
                </a:cubicBezTo>
                <a:cubicBezTo>
                  <a:pt x="64" y="112"/>
                  <a:pt x="64" y="112"/>
                  <a:pt x="64" y="112"/>
                </a:cubicBezTo>
                <a:cubicBezTo>
                  <a:pt x="72" y="112"/>
                  <a:pt x="72" y="112"/>
                  <a:pt x="72" y="112"/>
                </a:cubicBezTo>
                <a:cubicBezTo>
                  <a:pt x="72" y="103"/>
                  <a:pt x="72" y="103"/>
                  <a:pt x="72" y="103"/>
                </a:cubicBezTo>
                <a:cubicBezTo>
                  <a:pt x="104" y="99"/>
                  <a:pt x="128" y="67"/>
                  <a:pt x="128" y="16"/>
                </a:cubicBezTo>
                <a:cubicBezTo>
                  <a:pt x="128" y="12"/>
                  <a:pt x="128" y="12"/>
                  <a:pt x="128" y="12"/>
                </a:cubicBezTo>
                <a:cubicBezTo>
                  <a:pt x="0" y="12"/>
                  <a:pt x="0" y="12"/>
                  <a:pt x="0" y="12"/>
                </a:cubicBezTo>
                <a:lnTo>
                  <a:pt x="0" y="16"/>
                </a:lnTo>
                <a:close/>
                <a:moveTo>
                  <a:pt x="64" y="96"/>
                </a:moveTo>
                <a:cubicBezTo>
                  <a:pt x="46" y="96"/>
                  <a:pt x="30" y="86"/>
                  <a:pt x="20" y="68"/>
                </a:cubicBezTo>
                <a:cubicBezTo>
                  <a:pt x="108" y="68"/>
                  <a:pt x="108" y="68"/>
                  <a:pt x="108" y="68"/>
                </a:cubicBezTo>
                <a:cubicBezTo>
                  <a:pt x="98" y="86"/>
                  <a:pt x="82" y="96"/>
                  <a:pt x="64" y="96"/>
                </a:cubicBezTo>
                <a:close/>
                <a:moveTo>
                  <a:pt x="120" y="20"/>
                </a:moveTo>
                <a:cubicBezTo>
                  <a:pt x="120" y="36"/>
                  <a:pt x="117" y="49"/>
                  <a:pt x="112" y="60"/>
                </a:cubicBezTo>
                <a:cubicBezTo>
                  <a:pt x="16" y="60"/>
                  <a:pt x="16" y="60"/>
                  <a:pt x="16" y="60"/>
                </a:cubicBezTo>
                <a:cubicBezTo>
                  <a:pt x="16" y="60"/>
                  <a:pt x="16" y="60"/>
                  <a:pt x="16" y="60"/>
                </a:cubicBezTo>
                <a:cubicBezTo>
                  <a:pt x="11" y="49"/>
                  <a:pt x="8" y="36"/>
                  <a:pt x="8" y="20"/>
                </a:cubicBezTo>
                <a:lnTo>
                  <a:pt x="120" y="20"/>
                </a:lnTo>
                <a:close/>
                <a:moveTo>
                  <a:pt x="0" y="200"/>
                </a:moveTo>
                <a:cubicBezTo>
                  <a:pt x="0" y="204"/>
                  <a:pt x="0" y="204"/>
                  <a:pt x="0" y="204"/>
                </a:cubicBezTo>
                <a:cubicBezTo>
                  <a:pt x="128" y="204"/>
                  <a:pt x="128" y="204"/>
                  <a:pt x="128" y="204"/>
                </a:cubicBezTo>
                <a:cubicBezTo>
                  <a:pt x="128" y="200"/>
                  <a:pt x="128" y="200"/>
                  <a:pt x="128" y="200"/>
                </a:cubicBezTo>
                <a:cubicBezTo>
                  <a:pt x="128" y="145"/>
                  <a:pt x="99" y="112"/>
                  <a:pt x="64" y="112"/>
                </a:cubicBezTo>
                <a:cubicBezTo>
                  <a:pt x="29" y="112"/>
                  <a:pt x="0" y="145"/>
                  <a:pt x="0" y="200"/>
                </a:cubicBezTo>
                <a:close/>
                <a:moveTo>
                  <a:pt x="68" y="120"/>
                </a:moveTo>
                <a:cubicBezTo>
                  <a:pt x="92" y="122"/>
                  <a:pt x="112" y="142"/>
                  <a:pt x="118" y="177"/>
                </a:cubicBezTo>
                <a:cubicBezTo>
                  <a:pt x="109" y="168"/>
                  <a:pt x="87" y="151"/>
                  <a:pt x="68" y="148"/>
                </a:cubicBezTo>
                <a:lnTo>
                  <a:pt x="68" y="120"/>
                </a:lnTo>
                <a:close/>
                <a:moveTo>
                  <a:pt x="117" y="187"/>
                </a:moveTo>
                <a:cubicBezTo>
                  <a:pt x="119" y="185"/>
                  <a:pt x="119" y="185"/>
                  <a:pt x="119" y="185"/>
                </a:cubicBezTo>
                <a:cubicBezTo>
                  <a:pt x="120" y="188"/>
                  <a:pt x="120" y="192"/>
                  <a:pt x="120" y="196"/>
                </a:cubicBezTo>
                <a:cubicBezTo>
                  <a:pt x="8" y="196"/>
                  <a:pt x="8" y="196"/>
                  <a:pt x="8" y="196"/>
                </a:cubicBezTo>
                <a:cubicBezTo>
                  <a:pt x="8" y="192"/>
                  <a:pt x="8" y="188"/>
                  <a:pt x="9" y="185"/>
                </a:cubicBezTo>
                <a:cubicBezTo>
                  <a:pt x="11" y="187"/>
                  <a:pt x="11" y="187"/>
                  <a:pt x="11" y="187"/>
                </a:cubicBezTo>
                <a:cubicBezTo>
                  <a:pt x="11" y="187"/>
                  <a:pt x="42" y="156"/>
                  <a:pt x="64" y="156"/>
                </a:cubicBezTo>
                <a:cubicBezTo>
                  <a:pt x="86" y="156"/>
                  <a:pt x="117" y="187"/>
                  <a:pt x="117" y="187"/>
                </a:cubicBezTo>
                <a:close/>
                <a:moveTo>
                  <a:pt x="60" y="120"/>
                </a:moveTo>
                <a:cubicBezTo>
                  <a:pt x="60" y="148"/>
                  <a:pt x="60" y="148"/>
                  <a:pt x="60" y="148"/>
                </a:cubicBezTo>
                <a:cubicBezTo>
                  <a:pt x="41" y="151"/>
                  <a:pt x="19" y="168"/>
                  <a:pt x="10" y="177"/>
                </a:cubicBezTo>
                <a:cubicBezTo>
                  <a:pt x="16" y="142"/>
                  <a:pt x="36" y="122"/>
                  <a:pt x="60" y="120"/>
                </a:cubicBezTo>
                <a:close/>
                <a:moveTo>
                  <a:pt x="0" y="0"/>
                </a:moveTo>
                <a:cubicBezTo>
                  <a:pt x="0" y="8"/>
                  <a:pt x="0" y="8"/>
                  <a:pt x="0" y="8"/>
                </a:cubicBezTo>
                <a:cubicBezTo>
                  <a:pt x="128" y="8"/>
                  <a:pt x="128" y="8"/>
                  <a:pt x="128" y="8"/>
                </a:cubicBezTo>
                <a:cubicBezTo>
                  <a:pt x="128" y="0"/>
                  <a:pt x="128" y="0"/>
                  <a:pt x="128" y="0"/>
                </a:cubicBezTo>
                <a:lnTo>
                  <a:pt x="0" y="0"/>
                </a:lnTo>
                <a:close/>
                <a:moveTo>
                  <a:pt x="0" y="216"/>
                </a:moveTo>
                <a:cubicBezTo>
                  <a:pt x="128" y="216"/>
                  <a:pt x="128" y="216"/>
                  <a:pt x="128" y="216"/>
                </a:cubicBezTo>
                <a:cubicBezTo>
                  <a:pt x="128" y="208"/>
                  <a:pt x="128" y="208"/>
                  <a:pt x="128" y="208"/>
                </a:cubicBezTo>
                <a:cubicBezTo>
                  <a:pt x="0" y="208"/>
                  <a:pt x="0" y="208"/>
                  <a:pt x="0" y="208"/>
                </a:cubicBezTo>
                <a:lnTo>
                  <a:pt x="0" y="216"/>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31">
            <a:extLst>
              <a:ext uri="{FF2B5EF4-FFF2-40B4-BE49-F238E27FC236}">
                <a16:creationId xmlns:a16="http://schemas.microsoft.com/office/drawing/2014/main" id="{CE7C1603-D4FB-4338-A8BB-36B2A81BD945}"/>
              </a:ext>
            </a:extLst>
          </p:cNvPr>
          <p:cNvSpPr>
            <a:spLocks noEditPoints="1"/>
          </p:cNvSpPr>
          <p:nvPr/>
        </p:nvSpPr>
        <p:spPr bwMode="auto">
          <a:xfrm rot="900000">
            <a:off x="11317977" y="895123"/>
            <a:ext cx="269118" cy="265567"/>
          </a:xfrm>
          <a:custGeom>
            <a:avLst/>
            <a:gdLst>
              <a:gd name="T0" fmla="*/ 196 w 208"/>
              <a:gd name="T1" fmla="*/ 174 h 205"/>
              <a:gd name="T2" fmla="*/ 196 w 208"/>
              <a:gd name="T3" fmla="*/ 61 h 205"/>
              <a:gd name="T4" fmla="*/ 197 w 208"/>
              <a:gd name="T5" fmla="*/ 57 h 205"/>
              <a:gd name="T6" fmla="*/ 192 w 208"/>
              <a:gd name="T7" fmla="*/ 50 h 205"/>
              <a:gd name="T8" fmla="*/ 108 w 208"/>
              <a:gd name="T9" fmla="*/ 3 h 205"/>
              <a:gd name="T10" fmla="*/ 90 w 208"/>
              <a:gd name="T11" fmla="*/ 3 h 205"/>
              <a:gd name="T12" fmla="*/ 5 w 208"/>
              <a:gd name="T13" fmla="*/ 50 h 205"/>
              <a:gd name="T14" fmla="*/ 0 w 208"/>
              <a:gd name="T15" fmla="*/ 57 h 205"/>
              <a:gd name="T16" fmla="*/ 5 w 208"/>
              <a:gd name="T17" fmla="*/ 65 h 205"/>
              <a:gd name="T18" fmla="*/ 33 w 208"/>
              <a:gd name="T19" fmla="*/ 80 h 205"/>
              <a:gd name="T20" fmla="*/ 33 w 208"/>
              <a:gd name="T21" fmla="*/ 121 h 205"/>
              <a:gd name="T22" fmla="*/ 77 w 208"/>
              <a:gd name="T23" fmla="*/ 165 h 205"/>
              <a:gd name="T24" fmla="*/ 125 w 208"/>
              <a:gd name="T25" fmla="*/ 165 h 205"/>
              <a:gd name="T26" fmla="*/ 168 w 208"/>
              <a:gd name="T27" fmla="*/ 121 h 205"/>
              <a:gd name="T28" fmla="*/ 168 w 208"/>
              <a:gd name="T29" fmla="*/ 78 h 205"/>
              <a:gd name="T30" fmla="*/ 188 w 208"/>
              <a:gd name="T31" fmla="*/ 67 h 205"/>
              <a:gd name="T32" fmla="*/ 188 w 208"/>
              <a:gd name="T33" fmla="*/ 174 h 205"/>
              <a:gd name="T34" fmla="*/ 176 w 208"/>
              <a:gd name="T35" fmla="*/ 189 h 205"/>
              <a:gd name="T36" fmla="*/ 192 w 208"/>
              <a:gd name="T37" fmla="*/ 205 h 205"/>
              <a:gd name="T38" fmla="*/ 208 w 208"/>
              <a:gd name="T39" fmla="*/ 189 h 205"/>
              <a:gd name="T40" fmla="*/ 196 w 208"/>
              <a:gd name="T41" fmla="*/ 174 h 205"/>
              <a:gd name="T42" fmla="*/ 160 w 208"/>
              <a:gd name="T43" fmla="*/ 121 h 205"/>
              <a:gd name="T44" fmla="*/ 125 w 208"/>
              <a:gd name="T45" fmla="*/ 157 h 205"/>
              <a:gd name="T46" fmla="*/ 77 w 208"/>
              <a:gd name="T47" fmla="*/ 157 h 205"/>
              <a:gd name="T48" fmla="*/ 41 w 208"/>
              <a:gd name="T49" fmla="*/ 121 h 205"/>
              <a:gd name="T50" fmla="*/ 41 w 208"/>
              <a:gd name="T51" fmla="*/ 85 h 205"/>
              <a:gd name="T52" fmla="*/ 90 w 208"/>
              <a:gd name="T53" fmla="*/ 112 h 205"/>
              <a:gd name="T54" fmla="*/ 99 w 208"/>
              <a:gd name="T55" fmla="*/ 114 h 205"/>
              <a:gd name="T56" fmla="*/ 108 w 208"/>
              <a:gd name="T57" fmla="*/ 112 h 205"/>
              <a:gd name="T58" fmla="*/ 160 w 208"/>
              <a:gd name="T59" fmla="*/ 82 h 205"/>
              <a:gd name="T60" fmla="*/ 160 w 208"/>
              <a:gd name="T61" fmla="*/ 121 h 205"/>
              <a:gd name="T62" fmla="*/ 104 w 208"/>
              <a:gd name="T63" fmla="*/ 105 h 205"/>
              <a:gd name="T64" fmla="*/ 94 w 208"/>
              <a:gd name="T65" fmla="*/ 105 h 205"/>
              <a:gd name="T66" fmla="*/ 9 w 208"/>
              <a:gd name="T67" fmla="*/ 58 h 205"/>
              <a:gd name="T68" fmla="*/ 8 w 208"/>
              <a:gd name="T69" fmla="*/ 57 h 205"/>
              <a:gd name="T70" fmla="*/ 9 w 208"/>
              <a:gd name="T71" fmla="*/ 57 h 205"/>
              <a:gd name="T72" fmla="*/ 94 w 208"/>
              <a:gd name="T73" fmla="*/ 10 h 205"/>
              <a:gd name="T74" fmla="*/ 104 w 208"/>
              <a:gd name="T75" fmla="*/ 10 h 205"/>
              <a:gd name="T76" fmla="*/ 189 w 208"/>
              <a:gd name="T77" fmla="*/ 57 h 205"/>
              <a:gd name="T78" fmla="*/ 189 w 208"/>
              <a:gd name="T79" fmla="*/ 57 h 205"/>
              <a:gd name="T80" fmla="*/ 188 w 208"/>
              <a:gd name="T81" fmla="*/ 57 h 205"/>
              <a:gd name="T82" fmla="*/ 188 w 208"/>
              <a:gd name="T83" fmla="*/ 58 h 205"/>
              <a:gd name="T84" fmla="*/ 104 w 208"/>
              <a:gd name="T85" fmla="*/ 105 h 205"/>
              <a:gd name="T86" fmla="*/ 192 w 208"/>
              <a:gd name="T87" fmla="*/ 197 h 205"/>
              <a:gd name="T88" fmla="*/ 184 w 208"/>
              <a:gd name="T89" fmla="*/ 189 h 205"/>
              <a:gd name="T90" fmla="*/ 192 w 208"/>
              <a:gd name="T91" fmla="*/ 181 h 205"/>
              <a:gd name="T92" fmla="*/ 200 w 208"/>
              <a:gd name="T93" fmla="*/ 189 h 205"/>
              <a:gd name="T94" fmla="*/ 192 w 208"/>
              <a:gd name="T95" fmla="*/ 1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05">
                <a:moveTo>
                  <a:pt x="196" y="174"/>
                </a:moveTo>
                <a:cubicBezTo>
                  <a:pt x="196" y="61"/>
                  <a:pt x="196" y="61"/>
                  <a:pt x="196" y="61"/>
                </a:cubicBezTo>
                <a:cubicBezTo>
                  <a:pt x="197" y="60"/>
                  <a:pt x="197" y="59"/>
                  <a:pt x="197" y="57"/>
                </a:cubicBezTo>
                <a:cubicBezTo>
                  <a:pt x="197" y="54"/>
                  <a:pt x="196" y="52"/>
                  <a:pt x="192" y="50"/>
                </a:cubicBezTo>
                <a:cubicBezTo>
                  <a:pt x="108" y="3"/>
                  <a:pt x="108" y="3"/>
                  <a:pt x="108" y="3"/>
                </a:cubicBezTo>
                <a:cubicBezTo>
                  <a:pt x="103" y="0"/>
                  <a:pt x="95" y="0"/>
                  <a:pt x="90" y="3"/>
                </a:cubicBezTo>
                <a:cubicBezTo>
                  <a:pt x="5" y="50"/>
                  <a:pt x="5" y="50"/>
                  <a:pt x="5" y="50"/>
                </a:cubicBezTo>
                <a:cubicBezTo>
                  <a:pt x="2" y="52"/>
                  <a:pt x="0" y="54"/>
                  <a:pt x="0" y="57"/>
                </a:cubicBezTo>
                <a:cubicBezTo>
                  <a:pt x="0" y="60"/>
                  <a:pt x="2" y="63"/>
                  <a:pt x="5" y="65"/>
                </a:cubicBezTo>
                <a:cubicBezTo>
                  <a:pt x="33" y="80"/>
                  <a:pt x="33" y="80"/>
                  <a:pt x="33" y="80"/>
                </a:cubicBezTo>
                <a:cubicBezTo>
                  <a:pt x="33" y="121"/>
                  <a:pt x="33" y="121"/>
                  <a:pt x="33" y="121"/>
                </a:cubicBezTo>
                <a:cubicBezTo>
                  <a:pt x="33" y="145"/>
                  <a:pt x="53" y="165"/>
                  <a:pt x="77" y="165"/>
                </a:cubicBezTo>
                <a:cubicBezTo>
                  <a:pt x="125" y="165"/>
                  <a:pt x="125" y="165"/>
                  <a:pt x="125" y="165"/>
                </a:cubicBezTo>
                <a:cubicBezTo>
                  <a:pt x="149" y="165"/>
                  <a:pt x="168" y="145"/>
                  <a:pt x="168" y="121"/>
                </a:cubicBezTo>
                <a:cubicBezTo>
                  <a:pt x="168" y="78"/>
                  <a:pt x="168" y="78"/>
                  <a:pt x="168" y="78"/>
                </a:cubicBezTo>
                <a:cubicBezTo>
                  <a:pt x="188" y="67"/>
                  <a:pt x="188" y="67"/>
                  <a:pt x="188" y="67"/>
                </a:cubicBezTo>
                <a:cubicBezTo>
                  <a:pt x="188" y="174"/>
                  <a:pt x="188" y="174"/>
                  <a:pt x="188" y="174"/>
                </a:cubicBezTo>
                <a:cubicBezTo>
                  <a:pt x="181" y="175"/>
                  <a:pt x="176" y="182"/>
                  <a:pt x="176" y="189"/>
                </a:cubicBezTo>
                <a:cubicBezTo>
                  <a:pt x="176" y="198"/>
                  <a:pt x="183" y="205"/>
                  <a:pt x="192" y="205"/>
                </a:cubicBezTo>
                <a:cubicBezTo>
                  <a:pt x="201" y="205"/>
                  <a:pt x="208" y="198"/>
                  <a:pt x="208" y="189"/>
                </a:cubicBezTo>
                <a:cubicBezTo>
                  <a:pt x="208" y="182"/>
                  <a:pt x="203" y="175"/>
                  <a:pt x="196" y="174"/>
                </a:cubicBezTo>
                <a:close/>
                <a:moveTo>
                  <a:pt x="160" y="121"/>
                </a:moveTo>
                <a:cubicBezTo>
                  <a:pt x="160" y="141"/>
                  <a:pt x="144" y="157"/>
                  <a:pt x="125" y="157"/>
                </a:cubicBezTo>
                <a:cubicBezTo>
                  <a:pt x="77" y="157"/>
                  <a:pt x="77" y="157"/>
                  <a:pt x="77" y="157"/>
                </a:cubicBezTo>
                <a:cubicBezTo>
                  <a:pt x="57" y="157"/>
                  <a:pt x="41" y="141"/>
                  <a:pt x="41" y="121"/>
                </a:cubicBezTo>
                <a:cubicBezTo>
                  <a:pt x="41" y="85"/>
                  <a:pt x="41" y="85"/>
                  <a:pt x="41" y="85"/>
                </a:cubicBezTo>
                <a:cubicBezTo>
                  <a:pt x="90" y="112"/>
                  <a:pt x="90" y="112"/>
                  <a:pt x="90" y="112"/>
                </a:cubicBezTo>
                <a:cubicBezTo>
                  <a:pt x="92" y="113"/>
                  <a:pt x="95" y="114"/>
                  <a:pt x="99" y="114"/>
                </a:cubicBezTo>
                <a:cubicBezTo>
                  <a:pt x="102" y="114"/>
                  <a:pt x="105" y="113"/>
                  <a:pt x="108" y="112"/>
                </a:cubicBezTo>
                <a:cubicBezTo>
                  <a:pt x="160" y="82"/>
                  <a:pt x="160" y="82"/>
                  <a:pt x="160" y="82"/>
                </a:cubicBezTo>
                <a:lnTo>
                  <a:pt x="160" y="121"/>
                </a:lnTo>
                <a:close/>
                <a:moveTo>
                  <a:pt x="104" y="105"/>
                </a:moveTo>
                <a:cubicBezTo>
                  <a:pt x="101" y="106"/>
                  <a:pt x="96" y="106"/>
                  <a:pt x="94" y="105"/>
                </a:cubicBezTo>
                <a:cubicBezTo>
                  <a:pt x="9" y="58"/>
                  <a:pt x="9" y="58"/>
                  <a:pt x="9" y="58"/>
                </a:cubicBezTo>
                <a:cubicBezTo>
                  <a:pt x="9" y="58"/>
                  <a:pt x="8" y="57"/>
                  <a:pt x="8" y="57"/>
                </a:cubicBezTo>
                <a:cubicBezTo>
                  <a:pt x="8" y="57"/>
                  <a:pt x="9" y="57"/>
                  <a:pt x="9" y="57"/>
                </a:cubicBezTo>
                <a:cubicBezTo>
                  <a:pt x="94" y="10"/>
                  <a:pt x="94" y="10"/>
                  <a:pt x="94" y="10"/>
                </a:cubicBezTo>
                <a:cubicBezTo>
                  <a:pt x="96" y="9"/>
                  <a:pt x="101" y="9"/>
                  <a:pt x="104" y="10"/>
                </a:cubicBezTo>
                <a:cubicBezTo>
                  <a:pt x="189" y="57"/>
                  <a:pt x="189" y="57"/>
                  <a:pt x="189" y="57"/>
                </a:cubicBezTo>
                <a:cubicBezTo>
                  <a:pt x="189" y="57"/>
                  <a:pt x="189" y="57"/>
                  <a:pt x="189" y="57"/>
                </a:cubicBezTo>
                <a:cubicBezTo>
                  <a:pt x="188" y="57"/>
                  <a:pt x="188" y="57"/>
                  <a:pt x="188" y="57"/>
                </a:cubicBezTo>
                <a:cubicBezTo>
                  <a:pt x="188" y="58"/>
                  <a:pt x="188" y="58"/>
                  <a:pt x="188" y="58"/>
                </a:cubicBezTo>
                <a:lnTo>
                  <a:pt x="104" y="105"/>
                </a:lnTo>
                <a:close/>
                <a:moveTo>
                  <a:pt x="192" y="197"/>
                </a:moveTo>
                <a:cubicBezTo>
                  <a:pt x="188" y="197"/>
                  <a:pt x="184" y="193"/>
                  <a:pt x="184" y="189"/>
                </a:cubicBezTo>
                <a:cubicBezTo>
                  <a:pt x="184" y="185"/>
                  <a:pt x="188" y="181"/>
                  <a:pt x="192" y="181"/>
                </a:cubicBezTo>
                <a:cubicBezTo>
                  <a:pt x="197" y="181"/>
                  <a:pt x="200" y="185"/>
                  <a:pt x="200" y="189"/>
                </a:cubicBezTo>
                <a:cubicBezTo>
                  <a:pt x="200" y="193"/>
                  <a:pt x="197" y="197"/>
                  <a:pt x="192" y="197"/>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9">
            <a:extLst>
              <a:ext uri="{FF2B5EF4-FFF2-40B4-BE49-F238E27FC236}">
                <a16:creationId xmlns:a16="http://schemas.microsoft.com/office/drawing/2014/main" id="{3B384F85-615B-4AB5-9A56-CC9EDC769D10}"/>
              </a:ext>
            </a:extLst>
          </p:cNvPr>
          <p:cNvSpPr>
            <a:spLocks noEditPoints="1"/>
          </p:cNvSpPr>
          <p:nvPr/>
        </p:nvSpPr>
        <p:spPr bwMode="auto">
          <a:xfrm rot="20318719">
            <a:off x="11515194" y="146099"/>
            <a:ext cx="498108" cy="438052"/>
          </a:xfrm>
          <a:custGeom>
            <a:avLst/>
            <a:gdLst>
              <a:gd name="T0" fmla="*/ 232 w 232"/>
              <a:gd name="T1" fmla="*/ 165 h 204"/>
              <a:gd name="T2" fmla="*/ 193 w 232"/>
              <a:gd name="T3" fmla="*/ 81 h 204"/>
              <a:gd name="T4" fmla="*/ 32 w 232"/>
              <a:gd name="T5" fmla="*/ 81 h 204"/>
              <a:gd name="T6" fmla="*/ 0 w 232"/>
              <a:gd name="T7" fmla="*/ 165 h 204"/>
              <a:gd name="T8" fmla="*/ 39 w 232"/>
              <a:gd name="T9" fmla="*/ 204 h 204"/>
              <a:gd name="T10" fmla="*/ 113 w 232"/>
              <a:gd name="T11" fmla="*/ 162 h 204"/>
              <a:gd name="T12" fmla="*/ 193 w 232"/>
              <a:gd name="T13" fmla="*/ 204 h 204"/>
              <a:gd name="T14" fmla="*/ 78 w 232"/>
              <a:gd name="T15" fmla="*/ 154 h 204"/>
              <a:gd name="T16" fmla="*/ 50 w 232"/>
              <a:gd name="T17" fmla="*/ 154 h 204"/>
              <a:gd name="T18" fmla="*/ 48 w 232"/>
              <a:gd name="T19" fmla="*/ 129 h 204"/>
              <a:gd name="T20" fmla="*/ 51 w 232"/>
              <a:gd name="T21" fmla="*/ 132 h 204"/>
              <a:gd name="T22" fmla="*/ 57 w 232"/>
              <a:gd name="T23" fmla="*/ 138 h 204"/>
              <a:gd name="T24" fmla="*/ 62 w 232"/>
              <a:gd name="T25" fmla="*/ 143 h 204"/>
              <a:gd name="T26" fmla="*/ 69 w 232"/>
              <a:gd name="T27" fmla="*/ 148 h 204"/>
              <a:gd name="T28" fmla="*/ 76 w 232"/>
              <a:gd name="T29" fmla="*/ 153 h 204"/>
              <a:gd name="T30" fmla="*/ 86 w 232"/>
              <a:gd name="T31" fmla="*/ 148 h 204"/>
              <a:gd name="T32" fmla="*/ 80 w 232"/>
              <a:gd name="T33" fmla="*/ 146 h 204"/>
              <a:gd name="T34" fmla="*/ 74 w 232"/>
              <a:gd name="T35" fmla="*/ 142 h 204"/>
              <a:gd name="T36" fmla="*/ 67 w 232"/>
              <a:gd name="T37" fmla="*/ 137 h 204"/>
              <a:gd name="T38" fmla="*/ 62 w 232"/>
              <a:gd name="T39" fmla="*/ 133 h 204"/>
              <a:gd name="T40" fmla="*/ 58 w 232"/>
              <a:gd name="T41" fmla="*/ 128 h 204"/>
              <a:gd name="T42" fmla="*/ 54 w 232"/>
              <a:gd name="T43" fmla="*/ 123 h 204"/>
              <a:gd name="T44" fmla="*/ 40 w 232"/>
              <a:gd name="T45" fmla="*/ 81 h 204"/>
              <a:gd name="T46" fmla="*/ 186 w 232"/>
              <a:gd name="T47" fmla="*/ 81 h 204"/>
              <a:gd name="T48" fmla="*/ 177 w 232"/>
              <a:gd name="T49" fmla="*/ 116 h 204"/>
              <a:gd name="T50" fmla="*/ 172 w 232"/>
              <a:gd name="T51" fmla="*/ 123 h 204"/>
              <a:gd name="T52" fmla="*/ 168 w 232"/>
              <a:gd name="T53" fmla="*/ 128 h 204"/>
              <a:gd name="T54" fmla="*/ 163 w 232"/>
              <a:gd name="T55" fmla="*/ 133 h 204"/>
              <a:gd name="T56" fmla="*/ 158 w 232"/>
              <a:gd name="T57" fmla="*/ 137 h 204"/>
              <a:gd name="T58" fmla="*/ 149 w 232"/>
              <a:gd name="T59" fmla="*/ 144 h 204"/>
              <a:gd name="T60" fmla="*/ 144 w 232"/>
              <a:gd name="T61" fmla="*/ 146 h 204"/>
              <a:gd name="T62" fmla="*/ 141 w 232"/>
              <a:gd name="T63" fmla="*/ 148 h 204"/>
              <a:gd name="T64" fmla="*/ 86 w 232"/>
              <a:gd name="T65" fmla="*/ 148 h 204"/>
              <a:gd name="T66" fmla="*/ 153 w 232"/>
              <a:gd name="T67" fmla="*/ 151 h 204"/>
              <a:gd name="T68" fmla="*/ 159 w 232"/>
              <a:gd name="T69" fmla="*/ 147 h 204"/>
              <a:gd name="T70" fmla="*/ 164 w 232"/>
              <a:gd name="T71" fmla="*/ 143 h 204"/>
              <a:gd name="T72" fmla="*/ 170 w 232"/>
              <a:gd name="T73" fmla="*/ 137 h 204"/>
              <a:gd name="T74" fmla="*/ 175 w 232"/>
              <a:gd name="T75" fmla="*/ 132 h 204"/>
              <a:gd name="T76" fmla="*/ 180 w 232"/>
              <a:gd name="T77" fmla="*/ 125 h 204"/>
              <a:gd name="T78" fmla="*/ 211 w 232"/>
              <a:gd name="T79" fmla="*/ 156 h 204"/>
              <a:gd name="T80" fmla="*/ 184 w 232"/>
              <a:gd name="T81"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2" h="204">
                <a:moveTo>
                  <a:pt x="190" y="162"/>
                </a:moveTo>
                <a:cubicBezTo>
                  <a:pt x="232" y="165"/>
                  <a:pt x="232" y="165"/>
                  <a:pt x="232" y="165"/>
                </a:cubicBezTo>
                <a:cubicBezTo>
                  <a:pt x="185" y="118"/>
                  <a:pt x="185" y="118"/>
                  <a:pt x="185" y="118"/>
                </a:cubicBezTo>
                <a:cubicBezTo>
                  <a:pt x="190" y="107"/>
                  <a:pt x="193" y="94"/>
                  <a:pt x="193" y="81"/>
                </a:cubicBezTo>
                <a:cubicBezTo>
                  <a:pt x="193" y="36"/>
                  <a:pt x="157" y="0"/>
                  <a:pt x="113" y="0"/>
                </a:cubicBezTo>
                <a:cubicBezTo>
                  <a:pt x="68" y="0"/>
                  <a:pt x="32" y="36"/>
                  <a:pt x="32" y="81"/>
                </a:cubicBezTo>
                <a:cubicBezTo>
                  <a:pt x="32" y="96"/>
                  <a:pt x="36" y="110"/>
                  <a:pt x="44" y="122"/>
                </a:cubicBezTo>
                <a:cubicBezTo>
                  <a:pt x="0" y="165"/>
                  <a:pt x="0" y="165"/>
                  <a:pt x="0" y="165"/>
                </a:cubicBezTo>
                <a:cubicBezTo>
                  <a:pt x="42" y="162"/>
                  <a:pt x="42" y="162"/>
                  <a:pt x="42" y="162"/>
                </a:cubicBezTo>
                <a:cubicBezTo>
                  <a:pt x="39" y="204"/>
                  <a:pt x="39" y="204"/>
                  <a:pt x="39" y="204"/>
                </a:cubicBezTo>
                <a:cubicBezTo>
                  <a:pt x="86" y="157"/>
                  <a:pt x="86" y="157"/>
                  <a:pt x="86" y="157"/>
                </a:cubicBezTo>
                <a:cubicBezTo>
                  <a:pt x="94" y="160"/>
                  <a:pt x="103" y="162"/>
                  <a:pt x="113" y="162"/>
                </a:cubicBezTo>
                <a:cubicBezTo>
                  <a:pt x="124" y="162"/>
                  <a:pt x="135" y="159"/>
                  <a:pt x="144" y="155"/>
                </a:cubicBezTo>
                <a:cubicBezTo>
                  <a:pt x="193" y="204"/>
                  <a:pt x="193" y="204"/>
                  <a:pt x="193" y="204"/>
                </a:cubicBezTo>
                <a:lnTo>
                  <a:pt x="190" y="162"/>
                </a:lnTo>
                <a:close/>
                <a:moveTo>
                  <a:pt x="78" y="154"/>
                </a:moveTo>
                <a:cubicBezTo>
                  <a:pt x="48" y="183"/>
                  <a:pt x="48" y="183"/>
                  <a:pt x="48" y="183"/>
                </a:cubicBezTo>
                <a:cubicBezTo>
                  <a:pt x="50" y="154"/>
                  <a:pt x="50" y="154"/>
                  <a:pt x="50" y="154"/>
                </a:cubicBezTo>
                <a:cubicBezTo>
                  <a:pt x="21" y="156"/>
                  <a:pt x="21" y="156"/>
                  <a:pt x="21" y="156"/>
                </a:cubicBezTo>
                <a:cubicBezTo>
                  <a:pt x="48" y="129"/>
                  <a:pt x="48" y="129"/>
                  <a:pt x="48" y="129"/>
                </a:cubicBezTo>
                <a:cubicBezTo>
                  <a:pt x="49" y="129"/>
                  <a:pt x="49" y="130"/>
                  <a:pt x="50" y="131"/>
                </a:cubicBezTo>
                <a:cubicBezTo>
                  <a:pt x="50" y="132"/>
                  <a:pt x="51" y="132"/>
                  <a:pt x="51" y="132"/>
                </a:cubicBezTo>
                <a:cubicBezTo>
                  <a:pt x="52" y="134"/>
                  <a:pt x="54" y="136"/>
                  <a:pt x="55" y="137"/>
                </a:cubicBezTo>
                <a:cubicBezTo>
                  <a:pt x="56" y="138"/>
                  <a:pt x="56" y="138"/>
                  <a:pt x="57" y="138"/>
                </a:cubicBezTo>
                <a:cubicBezTo>
                  <a:pt x="58" y="140"/>
                  <a:pt x="60" y="142"/>
                  <a:pt x="62" y="143"/>
                </a:cubicBezTo>
                <a:cubicBezTo>
                  <a:pt x="62" y="143"/>
                  <a:pt x="62" y="143"/>
                  <a:pt x="62" y="143"/>
                </a:cubicBezTo>
                <a:cubicBezTo>
                  <a:pt x="64" y="145"/>
                  <a:pt x="65" y="146"/>
                  <a:pt x="67" y="147"/>
                </a:cubicBezTo>
                <a:cubicBezTo>
                  <a:pt x="68" y="148"/>
                  <a:pt x="68" y="148"/>
                  <a:pt x="69" y="148"/>
                </a:cubicBezTo>
                <a:cubicBezTo>
                  <a:pt x="70" y="149"/>
                  <a:pt x="72" y="150"/>
                  <a:pt x="74" y="151"/>
                </a:cubicBezTo>
                <a:cubicBezTo>
                  <a:pt x="75" y="152"/>
                  <a:pt x="75" y="152"/>
                  <a:pt x="76" y="153"/>
                </a:cubicBezTo>
                <a:cubicBezTo>
                  <a:pt x="77" y="153"/>
                  <a:pt x="77" y="153"/>
                  <a:pt x="78" y="154"/>
                </a:cubicBezTo>
                <a:close/>
                <a:moveTo>
                  <a:pt x="86" y="148"/>
                </a:moveTo>
                <a:cubicBezTo>
                  <a:pt x="85" y="148"/>
                  <a:pt x="83" y="147"/>
                  <a:pt x="82" y="147"/>
                </a:cubicBezTo>
                <a:cubicBezTo>
                  <a:pt x="81" y="146"/>
                  <a:pt x="81" y="146"/>
                  <a:pt x="80" y="146"/>
                </a:cubicBezTo>
                <a:cubicBezTo>
                  <a:pt x="79" y="145"/>
                  <a:pt x="78" y="145"/>
                  <a:pt x="77" y="144"/>
                </a:cubicBezTo>
                <a:cubicBezTo>
                  <a:pt x="76" y="143"/>
                  <a:pt x="75" y="143"/>
                  <a:pt x="74" y="142"/>
                </a:cubicBezTo>
                <a:cubicBezTo>
                  <a:pt x="73" y="142"/>
                  <a:pt x="73" y="141"/>
                  <a:pt x="72" y="141"/>
                </a:cubicBezTo>
                <a:cubicBezTo>
                  <a:pt x="70" y="140"/>
                  <a:pt x="68" y="138"/>
                  <a:pt x="67" y="137"/>
                </a:cubicBezTo>
                <a:cubicBezTo>
                  <a:pt x="66" y="137"/>
                  <a:pt x="66" y="136"/>
                  <a:pt x="66" y="136"/>
                </a:cubicBezTo>
                <a:cubicBezTo>
                  <a:pt x="65" y="135"/>
                  <a:pt x="63" y="134"/>
                  <a:pt x="62" y="133"/>
                </a:cubicBezTo>
                <a:cubicBezTo>
                  <a:pt x="62" y="132"/>
                  <a:pt x="61" y="132"/>
                  <a:pt x="60" y="131"/>
                </a:cubicBezTo>
                <a:cubicBezTo>
                  <a:pt x="60" y="130"/>
                  <a:pt x="59" y="129"/>
                  <a:pt x="58" y="128"/>
                </a:cubicBezTo>
                <a:cubicBezTo>
                  <a:pt x="57" y="127"/>
                  <a:pt x="57" y="127"/>
                  <a:pt x="56" y="126"/>
                </a:cubicBezTo>
                <a:cubicBezTo>
                  <a:pt x="55" y="125"/>
                  <a:pt x="55" y="124"/>
                  <a:pt x="54" y="123"/>
                </a:cubicBezTo>
                <a:cubicBezTo>
                  <a:pt x="53" y="122"/>
                  <a:pt x="53" y="122"/>
                  <a:pt x="52" y="121"/>
                </a:cubicBezTo>
                <a:cubicBezTo>
                  <a:pt x="45" y="109"/>
                  <a:pt x="40" y="95"/>
                  <a:pt x="40" y="81"/>
                </a:cubicBezTo>
                <a:cubicBezTo>
                  <a:pt x="40" y="41"/>
                  <a:pt x="73" y="8"/>
                  <a:pt x="113" y="8"/>
                </a:cubicBezTo>
                <a:cubicBezTo>
                  <a:pt x="153" y="8"/>
                  <a:pt x="186" y="41"/>
                  <a:pt x="186" y="81"/>
                </a:cubicBezTo>
                <a:cubicBezTo>
                  <a:pt x="186" y="93"/>
                  <a:pt x="182" y="105"/>
                  <a:pt x="177" y="115"/>
                </a:cubicBezTo>
                <a:cubicBezTo>
                  <a:pt x="177" y="116"/>
                  <a:pt x="177" y="116"/>
                  <a:pt x="177" y="116"/>
                </a:cubicBezTo>
                <a:cubicBezTo>
                  <a:pt x="176" y="117"/>
                  <a:pt x="175" y="119"/>
                  <a:pt x="174" y="121"/>
                </a:cubicBezTo>
                <a:cubicBezTo>
                  <a:pt x="173" y="121"/>
                  <a:pt x="173" y="122"/>
                  <a:pt x="172" y="123"/>
                </a:cubicBezTo>
                <a:cubicBezTo>
                  <a:pt x="171" y="124"/>
                  <a:pt x="170" y="125"/>
                  <a:pt x="169" y="126"/>
                </a:cubicBezTo>
                <a:cubicBezTo>
                  <a:pt x="169" y="127"/>
                  <a:pt x="168" y="128"/>
                  <a:pt x="168" y="128"/>
                </a:cubicBezTo>
                <a:cubicBezTo>
                  <a:pt x="167" y="129"/>
                  <a:pt x="166" y="130"/>
                  <a:pt x="165" y="131"/>
                </a:cubicBezTo>
                <a:cubicBezTo>
                  <a:pt x="164" y="132"/>
                  <a:pt x="164" y="133"/>
                  <a:pt x="163" y="133"/>
                </a:cubicBezTo>
                <a:cubicBezTo>
                  <a:pt x="162" y="134"/>
                  <a:pt x="161" y="135"/>
                  <a:pt x="160" y="136"/>
                </a:cubicBezTo>
                <a:cubicBezTo>
                  <a:pt x="160" y="136"/>
                  <a:pt x="159" y="137"/>
                  <a:pt x="158" y="137"/>
                </a:cubicBezTo>
                <a:cubicBezTo>
                  <a:pt x="158" y="138"/>
                  <a:pt x="157" y="139"/>
                  <a:pt x="156" y="139"/>
                </a:cubicBezTo>
                <a:cubicBezTo>
                  <a:pt x="154" y="141"/>
                  <a:pt x="151" y="143"/>
                  <a:pt x="149" y="144"/>
                </a:cubicBezTo>
                <a:cubicBezTo>
                  <a:pt x="149" y="144"/>
                  <a:pt x="149" y="144"/>
                  <a:pt x="149" y="144"/>
                </a:cubicBezTo>
                <a:cubicBezTo>
                  <a:pt x="147" y="145"/>
                  <a:pt x="146" y="146"/>
                  <a:pt x="144" y="146"/>
                </a:cubicBezTo>
                <a:cubicBezTo>
                  <a:pt x="144" y="147"/>
                  <a:pt x="143" y="147"/>
                  <a:pt x="142" y="147"/>
                </a:cubicBezTo>
                <a:cubicBezTo>
                  <a:pt x="141" y="148"/>
                  <a:pt x="141" y="148"/>
                  <a:pt x="141" y="148"/>
                </a:cubicBezTo>
                <a:cubicBezTo>
                  <a:pt x="132" y="152"/>
                  <a:pt x="123" y="154"/>
                  <a:pt x="113" y="154"/>
                </a:cubicBezTo>
                <a:cubicBezTo>
                  <a:pt x="103" y="154"/>
                  <a:pt x="94" y="152"/>
                  <a:pt x="86" y="148"/>
                </a:cubicBezTo>
                <a:close/>
                <a:moveTo>
                  <a:pt x="152" y="151"/>
                </a:moveTo>
                <a:cubicBezTo>
                  <a:pt x="152" y="151"/>
                  <a:pt x="153" y="151"/>
                  <a:pt x="153" y="151"/>
                </a:cubicBezTo>
                <a:cubicBezTo>
                  <a:pt x="155" y="150"/>
                  <a:pt x="156" y="149"/>
                  <a:pt x="157" y="148"/>
                </a:cubicBezTo>
                <a:cubicBezTo>
                  <a:pt x="158" y="148"/>
                  <a:pt x="158" y="147"/>
                  <a:pt x="159" y="147"/>
                </a:cubicBezTo>
                <a:cubicBezTo>
                  <a:pt x="161" y="146"/>
                  <a:pt x="162" y="145"/>
                  <a:pt x="163" y="144"/>
                </a:cubicBezTo>
                <a:cubicBezTo>
                  <a:pt x="164" y="143"/>
                  <a:pt x="164" y="143"/>
                  <a:pt x="164" y="143"/>
                </a:cubicBezTo>
                <a:cubicBezTo>
                  <a:pt x="166" y="141"/>
                  <a:pt x="168" y="140"/>
                  <a:pt x="169" y="138"/>
                </a:cubicBezTo>
                <a:cubicBezTo>
                  <a:pt x="170" y="138"/>
                  <a:pt x="170" y="138"/>
                  <a:pt x="170" y="137"/>
                </a:cubicBezTo>
                <a:cubicBezTo>
                  <a:pt x="172" y="136"/>
                  <a:pt x="173" y="134"/>
                  <a:pt x="175" y="132"/>
                </a:cubicBezTo>
                <a:cubicBezTo>
                  <a:pt x="175" y="132"/>
                  <a:pt x="175" y="132"/>
                  <a:pt x="175" y="132"/>
                </a:cubicBezTo>
                <a:cubicBezTo>
                  <a:pt x="177" y="130"/>
                  <a:pt x="178" y="128"/>
                  <a:pt x="179" y="127"/>
                </a:cubicBezTo>
                <a:cubicBezTo>
                  <a:pt x="179" y="126"/>
                  <a:pt x="180" y="126"/>
                  <a:pt x="180" y="125"/>
                </a:cubicBezTo>
                <a:cubicBezTo>
                  <a:pt x="180" y="125"/>
                  <a:pt x="180" y="125"/>
                  <a:pt x="180" y="125"/>
                </a:cubicBezTo>
                <a:cubicBezTo>
                  <a:pt x="211" y="156"/>
                  <a:pt x="211" y="156"/>
                  <a:pt x="211" y="156"/>
                </a:cubicBezTo>
                <a:cubicBezTo>
                  <a:pt x="182" y="154"/>
                  <a:pt x="182" y="154"/>
                  <a:pt x="182" y="154"/>
                </a:cubicBezTo>
                <a:cubicBezTo>
                  <a:pt x="184" y="183"/>
                  <a:pt x="184" y="183"/>
                  <a:pt x="184" y="183"/>
                </a:cubicBezTo>
                <a:lnTo>
                  <a:pt x="152" y="151"/>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22">
            <a:extLst>
              <a:ext uri="{FF2B5EF4-FFF2-40B4-BE49-F238E27FC236}">
                <a16:creationId xmlns:a16="http://schemas.microsoft.com/office/drawing/2014/main" id="{E29D06A3-4889-4609-8956-6EDC57DAF3DB}"/>
              </a:ext>
            </a:extLst>
          </p:cNvPr>
          <p:cNvSpPr>
            <a:spLocks noEditPoints="1"/>
          </p:cNvSpPr>
          <p:nvPr/>
        </p:nvSpPr>
        <p:spPr bwMode="auto">
          <a:xfrm rot="1248815">
            <a:off x="11544094" y="1347053"/>
            <a:ext cx="245546" cy="211573"/>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pPr lvl="0"/>
            <a:endParaRPr lang="id-ID"/>
          </a:p>
        </p:txBody>
      </p:sp>
    </p:spTree>
    <p:extLst>
      <p:ext uri="{BB962C8B-B14F-4D97-AF65-F5344CB8AC3E}">
        <p14:creationId xmlns:p14="http://schemas.microsoft.com/office/powerpoint/2010/main" val="237720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D770-91FB-40C8-BABC-B0D9B9249A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177C91-C8CF-4563-949F-B79667BCA7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920AB6-8D3C-4B84-82D8-B6CF49F88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88E618-F3C7-4AA0-85F5-025CED16BC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AE64B1-3B24-4520-B0B4-BC830D115C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8FCDC-3EE6-4695-81F8-6E77B7DB3F5A}"/>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7908BF7B-F60B-495B-87BD-79DD25A684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45F0D4-2FE6-4978-95B8-BE514212AD7D}"/>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10" name="Freeform 35">
            <a:extLst>
              <a:ext uri="{FF2B5EF4-FFF2-40B4-BE49-F238E27FC236}">
                <a16:creationId xmlns:a16="http://schemas.microsoft.com/office/drawing/2014/main" id="{450DB1B7-D76D-4D38-9D7B-27ED2C7AA434}"/>
              </a:ext>
            </a:extLst>
          </p:cNvPr>
          <p:cNvSpPr>
            <a:spLocks noEditPoints="1"/>
          </p:cNvSpPr>
          <p:nvPr/>
        </p:nvSpPr>
        <p:spPr bwMode="auto">
          <a:xfrm>
            <a:off x="10616486" y="136525"/>
            <a:ext cx="243759" cy="244402"/>
          </a:xfrm>
          <a:custGeom>
            <a:avLst/>
            <a:gdLst>
              <a:gd name="T0" fmla="*/ 104 w 208"/>
              <a:gd name="T1" fmla="*/ 0 h 208"/>
              <a:gd name="T2" fmla="*/ 0 w 208"/>
              <a:gd name="T3" fmla="*/ 104 h 208"/>
              <a:gd name="T4" fmla="*/ 104 w 208"/>
              <a:gd name="T5" fmla="*/ 208 h 208"/>
              <a:gd name="T6" fmla="*/ 208 w 208"/>
              <a:gd name="T7" fmla="*/ 104 h 208"/>
              <a:gd name="T8" fmla="*/ 104 w 208"/>
              <a:gd name="T9" fmla="*/ 0 h 208"/>
              <a:gd name="T10" fmla="*/ 104 w 208"/>
              <a:gd name="T11" fmla="*/ 200 h 208"/>
              <a:gd name="T12" fmla="*/ 17 w 208"/>
              <a:gd name="T13" fmla="*/ 145 h 208"/>
              <a:gd name="T14" fmla="*/ 45 w 208"/>
              <a:gd name="T15" fmla="*/ 121 h 208"/>
              <a:gd name="T16" fmla="*/ 83 w 208"/>
              <a:gd name="T17" fmla="*/ 142 h 208"/>
              <a:gd name="T18" fmla="*/ 92 w 208"/>
              <a:gd name="T19" fmla="*/ 91 h 208"/>
              <a:gd name="T20" fmla="*/ 126 w 208"/>
              <a:gd name="T21" fmla="*/ 72 h 208"/>
              <a:gd name="T22" fmla="*/ 122 w 208"/>
              <a:gd name="T23" fmla="*/ 65 h 208"/>
              <a:gd name="T24" fmla="*/ 84 w 208"/>
              <a:gd name="T25" fmla="*/ 85 h 208"/>
              <a:gd name="T26" fmla="*/ 77 w 208"/>
              <a:gd name="T27" fmla="*/ 130 h 208"/>
              <a:gd name="T28" fmla="*/ 44 w 208"/>
              <a:gd name="T29" fmla="*/ 111 h 208"/>
              <a:gd name="T30" fmla="*/ 14 w 208"/>
              <a:gd name="T31" fmla="*/ 137 h 208"/>
              <a:gd name="T32" fmla="*/ 8 w 208"/>
              <a:gd name="T33" fmla="*/ 104 h 208"/>
              <a:gd name="T34" fmla="*/ 104 w 208"/>
              <a:gd name="T35" fmla="*/ 8 h 208"/>
              <a:gd name="T36" fmla="*/ 200 w 208"/>
              <a:gd name="T37" fmla="*/ 104 h 208"/>
              <a:gd name="T38" fmla="*/ 104 w 208"/>
              <a:gd name="T39" fmla="*/ 200 h 208"/>
              <a:gd name="T40" fmla="*/ 91 w 208"/>
              <a:gd name="T41" fmla="*/ 48 h 208"/>
              <a:gd name="T42" fmla="*/ 139 w 208"/>
              <a:gd name="T43" fmla="*/ 59 h 208"/>
              <a:gd name="T44" fmla="*/ 124 w 208"/>
              <a:gd name="T45" fmla="*/ 111 h 208"/>
              <a:gd name="T46" fmla="*/ 132 w 208"/>
              <a:gd name="T47" fmla="*/ 113 h 208"/>
              <a:gd name="T48" fmla="*/ 149 w 208"/>
              <a:gd name="T49" fmla="*/ 53 h 208"/>
              <a:gd name="T50" fmla="*/ 93 w 208"/>
              <a:gd name="T51" fmla="*/ 40 h 208"/>
              <a:gd name="T52" fmla="*/ 91 w 208"/>
              <a:gd name="T53" fmla="*/ 4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8" h="208">
                <a:moveTo>
                  <a:pt x="104" y="0"/>
                </a:moveTo>
                <a:cubicBezTo>
                  <a:pt x="47" y="0"/>
                  <a:pt x="0" y="47"/>
                  <a:pt x="0" y="104"/>
                </a:cubicBezTo>
                <a:cubicBezTo>
                  <a:pt x="0" y="161"/>
                  <a:pt x="47" y="208"/>
                  <a:pt x="104" y="208"/>
                </a:cubicBezTo>
                <a:cubicBezTo>
                  <a:pt x="161" y="208"/>
                  <a:pt x="208" y="161"/>
                  <a:pt x="208" y="104"/>
                </a:cubicBezTo>
                <a:cubicBezTo>
                  <a:pt x="208" y="47"/>
                  <a:pt x="161" y="0"/>
                  <a:pt x="104" y="0"/>
                </a:cubicBezTo>
                <a:close/>
                <a:moveTo>
                  <a:pt x="104" y="200"/>
                </a:moveTo>
                <a:cubicBezTo>
                  <a:pt x="66" y="200"/>
                  <a:pt x="33" y="177"/>
                  <a:pt x="17" y="145"/>
                </a:cubicBezTo>
                <a:cubicBezTo>
                  <a:pt x="45" y="121"/>
                  <a:pt x="45" y="121"/>
                  <a:pt x="45" y="121"/>
                </a:cubicBezTo>
                <a:cubicBezTo>
                  <a:pt x="83" y="142"/>
                  <a:pt x="83" y="142"/>
                  <a:pt x="83" y="142"/>
                </a:cubicBezTo>
                <a:cubicBezTo>
                  <a:pt x="92" y="91"/>
                  <a:pt x="92" y="91"/>
                  <a:pt x="92" y="91"/>
                </a:cubicBezTo>
                <a:cubicBezTo>
                  <a:pt x="126" y="72"/>
                  <a:pt x="126" y="72"/>
                  <a:pt x="126" y="72"/>
                </a:cubicBezTo>
                <a:cubicBezTo>
                  <a:pt x="122" y="65"/>
                  <a:pt x="122" y="65"/>
                  <a:pt x="122" y="65"/>
                </a:cubicBezTo>
                <a:cubicBezTo>
                  <a:pt x="84" y="85"/>
                  <a:pt x="84" y="85"/>
                  <a:pt x="84" y="85"/>
                </a:cubicBezTo>
                <a:cubicBezTo>
                  <a:pt x="77" y="130"/>
                  <a:pt x="77" y="130"/>
                  <a:pt x="77" y="130"/>
                </a:cubicBezTo>
                <a:cubicBezTo>
                  <a:pt x="44" y="111"/>
                  <a:pt x="44" y="111"/>
                  <a:pt x="44" y="111"/>
                </a:cubicBezTo>
                <a:cubicBezTo>
                  <a:pt x="14" y="137"/>
                  <a:pt x="14" y="137"/>
                  <a:pt x="14" y="137"/>
                </a:cubicBezTo>
                <a:cubicBezTo>
                  <a:pt x="10" y="127"/>
                  <a:pt x="8" y="116"/>
                  <a:pt x="8" y="104"/>
                </a:cubicBezTo>
                <a:cubicBezTo>
                  <a:pt x="8" y="51"/>
                  <a:pt x="51" y="8"/>
                  <a:pt x="104" y="8"/>
                </a:cubicBezTo>
                <a:cubicBezTo>
                  <a:pt x="157" y="8"/>
                  <a:pt x="200" y="51"/>
                  <a:pt x="200" y="104"/>
                </a:cubicBezTo>
                <a:cubicBezTo>
                  <a:pt x="200" y="157"/>
                  <a:pt x="157" y="200"/>
                  <a:pt x="104" y="200"/>
                </a:cubicBezTo>
                <a:close/>
                <a:moveTo>
                  <a:pt x="91" y="48"/>
                </a:moveTo>
                <a:cubicBezTo>
                  <a:pt x="139" y="59"/>
                  <a:pt x="139" y="59"/>
                  <a:pt x="139" y="59"/>
                </a:cubicBezTo>
                <a:cubicBezTo>
                  <a:pt x="124" y="111"/>
                  <a:pt x="124" y="111"/>
                  <a:pt x="124" y="111"/>
                </a:cubicBezTo>
                <a:cubicBezTo>
                  <a:pt x="132" y="113"/>
                  <a:pt x="132" y="113"/>
                  <a:pt x="132" y="113"/>
                </a:cubicBezTo>
                <a:cubicBezTo>
                  <a:pt x="149" y="53"/>
                  <a:pt x="149" y="53"/>
                  <a:pt x="149" y="53"/>
                </a:cubicBezTo>
                <a:cubicBezTo>
                  <a:pt x="93" y="40"/>
                  <a:pt x="93" y="40"/>
                  <a:pt x="93" y="40"/>
                </a:cubicBezTo>
                <a:lnTo>
                  <a:pt x="91" y="48"/>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22">
            <a:extLst>
              <a:ext uri="{FF2B5EF4-FFF2-40B4-BE49-F238E27FC236}">
                <a16:creationId xmlns:a16="http://schemas.microsoft.com/office/drawing/2014/main" id="{49127F67-F109-4CC3-A178-85891D03F1C0}"/>
              </a:ext>
            </a:extLst>
          </p:cNvPr>
          <p:cNvSpPr>
            <a:spLocks noEditPoints="1"/>
          </p:cNvSpPr>
          <p:nvPr/>
        </p:nvSpPr>
        <p:spPr bwMode="auto">
          <a:xfrm rot="1847837">
            <a:off x="11555067" y="198600"/>
            <a:ext cx="516666" cy="333048"/>
          </a:xfrm>
          <a:custGeom>
            <a:avLst/>
            <a:gdLst>
              <a:gd name="T0" fmla="*/ 222 w 224"/>
              <a:gd name="T1" fmla="*/ 8 h 144"/>
              <a:gd name="T2" fmla="*/ 222 w 224"/>
              <a:gd name="T3" fmla="*/ 0 h 144"/>
              <a:gd name="T4" fmla="*/ 118 w 224"/>
              <a:gd name="T5" fmla="*/ 0 h 144"/>
              <a:gd name="T6" fmla="*/ 68 w 224"/>
              <a:gd name="T7" fmla="*/ 126 h 144"/>
              <a:gd name="T8" fmla="*/ 23 w 224"/>
              <a:gd name="T9" fmla="*/ 52 h 144"/>
              <a:gd name="T10" fmla="*/ 0 w 224"/>
              <a:gd name="T11" fmla="*/ 52 h 144"/>
              <a:gd name="T12" fmla="*/ 0 w 224"/>
              <a:gd name="T13" fmla="*/ 60 h 144"/>
              <a:gd name="T14" fmla="*/ 18 w 224"/>
              <a:gd name="T15" fmla="*/ 60 h 144"/>
              <a:gd name="T16" fmla="*/ 69 w 224"/>
              <a:gd name="T17" fmla="*/ 144 h 144"/>
              <a:gd name="T18" fmla="*/ 124 w 224"/>
              <a:gd name="T19" fmla="*/ 8 h 144"/>
              <a:gd name="T20" fmla="*/ 222 w 224"/>
              <a:gd name="T21" fmla="*/ 8 h 144"/>
              <a:gd name="T22" fmla="*/ 183 w 224"/>
              <a:gd name="T23" fmla="*/ 65 h 144"/>
              <a:gd name="T24" fmla="*/ 150 w 224"/>
              <a:gd name="T25" fmla="*/ 97 h 144"/>
              <a:gd name="T26" fmla="*/ 117 w 224"/>
              <a:gd name="T27" fmla="*/ 65 h 144"/>
              <a:gd name="T28" fmla="*/ 112 w 224"/>
              <a:gd name="T29" fmla="*/ 70 h 144"/>
              <a:gd name="T30" fmla="*/ 144 w 224"/>
              <a:gd name="T31" fmla="*/ 103 h 144"/>
              <a:gd name="T32" fmla="*/ 112 w 224"/>
              <a:gd name="T33" fmla="*/ 135 h 144"/>
              <a:gd name="T34" fmla="*/ 117 w 224"/>
              <a:gd name="T35" fmla="*/ 140 h 144"/>
              <a:gd name="T36" fmla="*/ 150 w 224"/>
              <a:gd name="T37" fmla="*/ 108 h 144"/>
              <a:gd name="T38" fmla="*/ 183 w 224"/>
              <a:gd name="T39" fmla="*/ 140 h 144"/>
              <a:gd name="T40" fmla="*/ 189 w 224"/>
              <a:gd name="T41" fmla="*/ 135 h 144"/>
              <a:gd name="T42" fmla="*/ 156 w 224"/>
              <a:gd name="T43" fmla="*/ 103 h 144"/>
              <a:gd name="T44" fmla="*/ 189 w 224"/>
              <a:gd name="T45" fmla="*/ 70 h 144"/>
              <a:gd name="T46" fmla="*/ 183 w 224"/>
              <a:gd name="T47" fmla="*/ 65 h 144"/>
              <a:gd name="T48" fmla="*/ 211 w 224"/>
              <a:gd name="T49" fmla="*/ 57 h 144"/>
              <a:gd name="T50" fmla="*/ 219 w 224"/>
              <a:gd name="T51" fmla="*/ 50 h 144"/>
              <a:gd name="T52" fmla="*/ 224 w 224"/>
              <a:gd name="T53" fmla="*/ 39 h 144"/>
              <a:gd name="T54" fmla="*/ 220 w 224"/>
              <a:gd name="T55" fmla="*/ 31 h 144"/>
              <a:gd name="T56" fmla="*/ 212 w 224"/>
              <a:gd name="T57" fmla="*/ 29 h 144"/>
              <a:gd name="T58" fmla="*/ 204 w 224"/>
              <a:gd name="T59" fmla="*/ 30 h 144"/>
              <a:gd name="T60" fmla="*/ 200 w 224"/>
              <a:gd name="T61" fmla="*/ 33 h 144"/>
              <a:gd name="T62" fmla="*/ 204 w 224"/>
              <a:gd name="T63" fmla="*/ 38 h 144"/>
              <a:gd name="T64" fmla="*/ 211 w 224"/>
              <a:gd name="T65" fmla="*/ 35 h 144"/>
              <a:gd name="T66" fmla="*/ 217 w 224"/>
              <a:gd name="T67" fmla="*/ 38 h 144"/>
              <a:gd name="T68" fmla="*/ 217 w 224"/>
              <a:gd name="T69" fmla="*/ 42 h 144"/>
              <a:gd name="T70" fmla="*/ 209 w 224"/>
              <a:gd name="T71" fmla="*/ 51 h 144"/>
              <a:gd name="T72" fmla="*/ 200 w 224"/>
              <a:gd name="T73" fmla="*/ 57 h 144"/>
              <a:gd name="T74" fmla="*/ 200 w 224"/>
              <a:gd name="T75" fmla="*/ 64 h 144"/>
              <a:gd name="T76" fmla="*/ 224 w 224"/>
              <a:gd name="T77" fmla="*/ 64 h 144"/>
              <a:gd name="T78" fmla="*/ 224 w 224"/>
              <a:gd name="T79" fmla="*/ 57 h 144"/>
              <a:gd name="T80" fmla="*/ 211 w 224"/>
              <a:gd name="T8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4" h="144">
                <a:moveTo>
                  <a:pt x="222" y="8"/>
                </a:moveTo>
                <a:cubicBezTo>
                  <a:pt x="222" y="0"/>
                  <a:pt x="222" y="0"/>
                  <a:pt x="222" y="0"/>
                </a:cubicBezTo>
                <a:cubicBezTo>
                  <a:pt x="118" y="0"/>
                  <a:pt x="118" y="0"/>
                  <a:pt x="118" y="0"/>
                </a:cubicBezTo>
                <a:cubicBezTo>
                  <a:pt x="68" y="126"/>
                  <a:pt x="68" y="126"/>
                  <a:pt x="68" y="126"/>
                </a:cubicBezTo>
                <a:cubicBezTo>
                  <a:pt x="23" y="52"/>
                  <a:pt x="23" y="52"/>
                  <a:pt x="23" y="52"/>
                </a:cubicBezTo>
                <a:cubicBezTo>
                  <a:pt x="0" y="52"/>
                  <a:pt x="0" y="52"/>
                  <a:pt x="0" y="52"/>
                </a:cubicBezTo>
                <a:cubicBezTo>
                  <a:pt x="0" y="60"/>
                  <a:pt x="0" y="60"/>
                  <a:pt x="0" y="60"/>
                </a:cubicBezTo>
                <a:cubicBezTo>
                  <a:pt x="18" y="60"/>
                  <a:pt x="18" y="60"/>
                  <a:pt x="18" y="60"/>
                </a:cubicBezTo>
                <a:cubicBezTo>
                  <a:pt x="69" y="144"/>
                  <a:pt x="69" y="144"/>
                  <a:pt x="69" y="144"/>
                </a:cubicBezTo>
                <a:cubicBezTo>
                  <a:pt x="124" y="8"/>
                  <a:pt x="124" y="8"/>
                  <a:pt x="124" y="8"/>
                </a:cubicBezTo>
                <a:lnTo>
                  <a:pt x="222" y="8"/>
                </a:lnTo>
                <a:close/>
                <a:moveTo>
                  <a:pt x="183" y="65"/>
                </a:moveTo>
                <a:cubicBezTo>
                  <a:pt x="150" y="97"/>
                  <a:pt x="150" y="97"/>
                  <a:pt x="150" y="97"/>
                </a:cubicBezTo>
                <a:cubicBezTo>
                  <a:pt x="117" y="65"/>
                  <a:pt x="117" y="65"/>
                  <a:pt x="117" y="65"/>
                </a:cubicBezTo>
                <a:cubicBezTo>
                  <a:pt x="112" y="70"/>
                  <a:pt x="112" y="70"/>
                  <a:pt x="112" y="70"/>
                </a:cubicBezTo>
                <a:cubicBezTo>
                  <a:pt x="144" y="103"/>
                  <a:pt x="144" y="103"/>
                  <a:pt x="144" y="103"/>
                </a:cubicBezTo>
                <a:cubicBezTo>
                  <a:pt x="112" y="135"/>
                  <a:pt x="112" y="135"/>
                  <a:pt x="112" y="135"/>
                </a:cubicBezTo>
                <a:cubicBezTo>
                  <a:pt x="117" y="140"/>
                  <a:pt x="117" y="140"/>
                  <a:pt x="117" y="140"/>
                </a:cubicBezTo>
                <a:cubicBezTo>
                  <a:pt x="150" y="108"/>
                  <a:pt x="150" y="108"/>
                  <a:pt x="150" y="108"/>
                </a:cubicBezTo>
                <a:cubicBezTo>
                  <a:pt x="183" y="140"/>
                  <a:pt x="183" y="140"/>
                  <a:pt x="183" y="140"/>
                </a:cubicBezTo>
                <a:cubicBezTo>
                  <a:pt x="189" y="135"/>
                  <a:pt x="189" y="135"/>
                  <a:pt x="189" y="135"/>
                </a:cubicBezTo>
                <a:cubicBezTo>
                  <a:pt x="156" y="103"/>
                  <a:pt x="156" y="103"/>
                  <a:pt x="156" y="103"/>
                </a:cubicBezTo>
                <a:cubicBezTo>
                  <a:pt x="189" y="70"/>
                  <a:pt x="189" y="70"/>
                  <a:pt x="189" y="70"/>
                </a:cubicBezTo>
                <a:lnTo>
                  <a:pt x="183" y="65"/>
                </a:lnTo>
                <a:close/>
                <a:moveTo>
                  <a:pt x="211" y="57"/>
                </a:moveTo>
                <a:cubicBezTo>
                  <a:pt x="213" y="56"/>
                  <a:pt x="216" y="53"/>
                  <a:pt x="219" y="50"/>
                </a:cubicBezTo>
                <a:cubicBezTo>
                  <a:pt x="222" y="47"/>
                  <a:pt x="224" y="43"/>
                  <a:pt x="224" y="39"/>
                </a:cubicBezTo>
                <a:cubicBezTo>
                  <a:pt x="224" y="35"/>
                  <a:pt x="223" y="33"/>
                  <a:pt x="220" y="31"/>
                </a:cubicBezTo>
                <a:cubicBezTo>
                  <a:pt x="218" y="29"/>
                  <a:pt x="215" y="29"/>
                  <a:pt x="212" y="29"/>
                </a:cubicBezTo>
                <a:cubicBezTo>
                  <a:pt x="208" y="29"/>
                  <a:pt x="206" y="29"/>
                  <a:pt x="204" y="30"/>
                </a:cubicBezTo>
                <a:cubicBezTo>
                  <a:pt x="203" y="31"/>
                  <a:pt x="201" y="32"/>
                  <a:pt x="200" y="33"/>
                </a:cubicBezTo>
                <a:cubicBezTo>
                  <a:pt x="204" y="38"/>
                  <a:pt x="204" y="38"/>
                  <a:pt x="204" y="38"/>
                </a:cubicBezTo>
                <a:cubicBezTo>
                  <a:pt x="206" y="36"/>
                  <a:pt x="208" y="35"/>
                  <a:pt x="211" y="35"/>
                </a:cubicBezTo>
                <a:cubicBezTo>
                  <a:pt x="214" y="35"/>
                  <a:pt x="216" y="36"/>
                  <a:pt x="217" y="38"/>
                </a:cubicBezTo>
                <a:cubicBezTo>
                  <a:pt x="218" y="39"/>
                  <a:pt x="218" y="41"/>
                  <a:pt x="217" y="42"/>
                </a:cubicBezTo>
                <a:cubicBezTo>
                  <a:pt x="216" y="44"/>
                  <a:pt x="214" y="47"/>
                  <a:pt x="209" y="51"/>
                </a:cubicBezTo>
                <a:cubicBezTo>
                  <a:pt x="205" y="55"/>
                  <a:pt x="202" y="57"/>
                  <a:pt x="200" y="57"/>
                </a:cubicBezTo>
                <a:cubicBezTo>
                  <a:pt x="200" y="64"/>
                  <a:pt x="200" y="64"/>
                  <a:pt x="200" y="64"/>
                </a:cubicBezTo>
                <a:cubicBezTo>
                  <a:pt x="224" y="64"/>
                  <a:pt x="224" y="64"/>
                  <a:pt x="224" y="64"/>
                </a:cubicBezTo>
                <a:cubicBezTo>
                  <a:pt x="224" y="57"/>
                  <a:pt x="224" y="57"/>
                  <a:pt x="224" y="57"/>
                </a:cubicBezTo>
                <a:lnTo>
                  <a:pt x="211" y="57"/>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2">
            <a:extLst>
              <a:ext uri="{FF2B5EF4-FFF2-40B4-BE49-F238E27FC236}">
                <a16:creationId xmlns:a16="http://schemas.microsoft.com/office/drawing/2014/main" id="{4FCC4330-9D99-4F89-A3C5-C78453733D1A}"/>
              </a:ext>
            </a:extLst>
          </p:cNvPr>
          <p:cNvSpPr>
            <a:spLocks noEditPoints="1"/>
          </p:cNvSpPr>
          <p:nvPr/>
        </p:nvSpPr>
        <p:spPr bwMode="auto">
          <a:xfrm rot="19887004">
            <a:off x="11668337" y="785625"/>
            <a:ext cx="290125" cy="290125"/>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25">
            <a:extLst>
              <a:ext uri="{FF2B5EF4-FFF2-40B4-BE49-F238E27FC236}">
                <a16:creationId xmlns:a16="http://schemas.microsoft.com/office/drawing/2014/main" id="{0716B6D5-AD10-47C8-9D58-49A9B45174F3}"/>
              </a:ext>
            </a:extLst>
          </p:cNvPr>
          <p:cNvSpPr>
            <a:spLocks noEditPoints="1"/>
          </p:cNvSpPr>
          <p:nvPr/>
        </p:nvSpPr>
        <p:spPr bwMode="auto">
          <a:xfrm rot="887402">
            <a:off x="11086489" y="208630"/>
            <a:ext cx="174294" cy="294729"/>
          </a:xfrm>
          <a:custGeom>
            <a:avLst/>
            <a:gdLst>
              <a:gd name="T0" fmla="*/ 0 w 128"/>
              <a:gd name="T1" fmla="*/ 16 h 216"/>
              <a:gd name="T2" fmla="*/ 56 w 128"/>
              <a:gd name="T3" fmla="*/ 103 h 216"/>
              <a:gd name="T4" fmla="*/ 56 w 128"/>
              <a:gd name="T5" fmla="*/ 112 h 216"/>
              <a:gd name="T6" fmla="*/ 64 w 128"/>
              <a:gd name="T7" fmla="*/ 112 h 216"/>
              <a:gd name="T8" fmla="*/ 72 w 128"/>
              <a:gd name="T9" fmla="*/ 112 h 216"/>
              <a:gd name="T10" fmla="*/ 72 w 128"/>
              <a:gd name="T11" fmla="*/ 103 h 216"/>
              <a:gd name="T12" fmla="*/ 128 w 128"/>
              <a:gd name="T13" fmla="*/ 16 h 216"/>
              <a:gd name="T14" fmla="*/ 128 w 128"/>
              <a:gd name="T15" fmla="*/ 12 h 216"/>
              <a:gd name="T16" fmla="*/ 0 w 128"/>
              <a:gd name="T17" fmla="*/ 12 h 216"/>
              <a:gd name="T18" fmla="*/ 0 w 128"/>
              <a:gd name="T19" fmla="*/ 16 h 216"/>
              <a:gd name="T20" fmla="*/ 64 w 128"/>
              <a:gd name="T21" fmla="*/ 96 h 216"/>
              <a:gd name="T22" fmla="*/ 20 w 128"/>
              <a:gd name="T23" fmla="*/ 68 h 216"/>
              <a:gd name="T24" fmla="*/ 108 w 128"/>
              <a:gd name="T25" fmla="*/ 68 h 216"/>
              <a:gd name="T26" fmla="*/ 64 w 128"/>
              <a:gd name="T27" fmla="*/ 96 h 216"/>
              <a:gd name="T28" fmla="*/ 120 w 128"/>
              <a:gd name="T29" fmla="*/ 20 h 216"/>
              <a:gd name="T30" fmla="*/ 112 w 128"/>
              <a:gd name="T31" fmla="*/ 60 h 216"/>
              <a:gd name="T32" fmla="*/ 16 w 128"/>
              <a:gd name="T33" fmla="*/ 60 h 216"/>
              <a:gd name="T34" fmla="*/ 16 w 128"/>
              <a:gd name="T35" fmla="*/ 60 h 216"/>
              <a:gd name="T36" fmla="*/ 8 w 128"/>
              <a:gd name="T37" fmla="*/ 20 h 216"/>
              <a:gd name="T38" fmla="*/ 120 w 128"/>
              <a:gd name="T39" fmla="*/ 20 h 216"/>
              <a:gd name="T40" fmla="*/ 0 w 128"/>
              <a:gd name="T41" fmla="*/ 200 h 216"/>
              <a:gd name="T42" fmla="*/ 0 w 128"/>
              <a:gd name="T43" fmla="*/ 204 h 216"/>
              <a:gd name="T44" fmla="*/ 128 w 128"/>
              <a:gd name="T45" fmla="*/ 204 h 216"/>
              <a:gd name="T46" fmla="*/ 128 w 128"/>
              <a:gd name="T47" fmla="*/ 200 h 216"/>
              <a:gd name="T48" fmla="*/ 64 w 128"/>
              <a:gd name="T49" fmla="*/ 112 h 216"/>
              <a:gd name="T50" fmla="*/ 0 w 128"/>
              <a:gd name="T51" fmla="*/ 200 h 216"/>
              <a:gd name="T52" fmla="*/ 68 w 128"/>
              <a:gd name="T53" fmla="*/ 120 h 216"/>
              <a:gd name="T54" fmla="*/ 118 w 128"/>
              <a:gd name="T55" fmla="*/ 177 h 216"/>
              <a:gd name="T56" fmla="*/ 68 w 128"/>
              <a:gd name="T57" fmla="*/ 148 h 216"/>
              <a:gd name="T58" fmla="*/ 68 w 128"/>
              <a:gd name="T59" fmla="*/ 120 h 216"/>
              <a:gd name="T60" fmla="*/ 117 w 128"/>
              <a:gd name="T61" fmla="*/ 187 h 216"/>
              <a:gd name="T62" fmla="*/ 119 w 128"/>
              <a:gd name="T63" fmla="*/ 185 h 216"/>
              <a:gd name="T64" fmla="*/ 120 w 128"/>
              <a:gd name="T65" fmla="*/ 196 h 216"/>
              <a:gd name="T66" fmla="*/ 8 w 128"/>
              <a:gd name="T67" fmla="*/ 196 h 216"/>
              <a:gd name="T68" fmla="*/ 9 w 128"/>
              <a:gd name="T69" fmla="*/ 185 h 216"/>
              <a:gd name="T70" fmla="*/ 11 w 128"/>
              <a:gd name="T71" fmla="*/ 187 h 216"/>
              <a:gd name="T72" fmla="*/ 64 w 128"/>
              <a:gd name="T73" fmla="*/ 156 h 216"/>
              <a:gd name="T74" fmla="*/ 117 w 128"/>
              <a:gd name="T75" fmla="*/ 187 h 216"/>
              <a:gd name="T76" fmla="*/ 60 w 128"/>
              <a:gd name="T77" fmla="*/ 120 h 216"/>
              <a:gd name="T78" fmla="*/ 60 w 128"/>
              <a:gd name="T79" fmla="*/ 148 h 216"/>
              <a:gd name="T80" fmla="*/ 10 w 128"/>
              <a:gd name="T81" fmla="*/ 177 h 216"/>
              <a:gd name="T82" fmla="*/ 60 w 128"/>
              <a:gd name="T83" fmla="*/ 120 h 216"/>
              <a:gd name="T84" fmla="*/ 0 w 128"/>
              <a:gd name="T85" fmla="*/ 0 h 216"/>
              <a:gd name="T86" fmla="*/ 0 w 128"/>
              <a:gd name="T87" fmla="*/ 8 h 216"/>
              <a:gd name="T88" fmla="*/ 128 w 128"/>
              <a:gd name="T89" fmla="*/ 8 h 216"/>
              <a:gd name="T90" fmla="*/ 128 w 128"/>
              <a:gd name="T91" fmla="*/ 0 h 216"/>
              <a:gd name="T92" fmla="*/ 0 w 128"/>
              <a:gd name="T93" fmla="*/ 0 h 216"/>
              <a:gd name="T94" fmla="*/ 0 w 128"/>
              <a:gd name="T95" fmla="*/ 216 h 216"/>
              <a:gd name="T96" fmla="*/ 128 w 128"/>
              <a:gd name="T97" fmla="*/ 216 h 216"/>
              <a:gd name="T98" fmla="*/ 128 w 128"/>
              <a:gd name="T99" fmla="*/ 208 h 216"/>
              <a:gd name="T100" fmla="*/ 0 w 128"/>
              <a:gd name="T101" fmla="*/ 208 h 216"/>
              <a:gd name="T102" fmla="*/ 0 w 128"/>
              <a:gd name="T103"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 h="216">
                <a:moveTo>
                  <a:pt x="0" y="16"/>
                </a:moveTo>
                <a:cubicBezTo>
                  <a:pt x="0" y="67"/>
                  <a:pt x="25" y="99"/>
                  <a:pt x="56" y="103"/>
                </a:cubicBezTo>
                <a:cubicBezTo>
                  <a:pt x="56" y="112"/>
                  <a:pt x="56" y="112"/>
                  <a:pt x="56" y="112"/>
                </a:cubicBezTo>
                <a:cubicBezTo>
                  <a:pt x="64" y="112"/>
                  <a:pt x="64" y="112"/>
                  <a:pt x="64" y="112"/>
                </a:cubicBezTo>
                <a:cubicBezTo>
                  <a:pt x="72" y="112"/>
                  <a:pt x="72" y="112"/>
                  <a:pt x="72" y="112"/>
                </a:cubicBezTo>
                <a:cubicBezTo>
                  <a:pt x="72" y="103"/>
                  <a:pt x="72" y="103"/>
                  <a:pt x="72" y="103"/>
                </a:cubicBezTo>
                <a:cubicBezTo>
                  <a:pt x="104" y="99"/>
                  <a:pt x="128" y="67"/>
                  <a:pt x="128" y="16"/>
                </a:cubicBezTo>
                <a:cubicBezTo>
                  <a:pt x="128" y="12"/>
                  <a:pt x="128" y="12"/>
                  <a:pt x="128" y="12"/>
                </a:cubicBezTo>
                <a:cubicBezTo>
                  <a:pt x="0" y="12"/>
                  <a:pt x="0" y="12"/>
                  <a:pt x="0" y="12"/>
                </a:cubicBezTo>
                <a:lnTo>
                  <a:pt x="0" y="16"/>
                </a:lnTo>
                <a:close/>
                <a:moveTo>
                  <a:pt x="64" y="96"/>
                </a:moveTo>
                <a:cubicBezTo>
                  <a:pt x="46" y="96"/>
                  <a:pt x="30" y="86"/>
                  <a:pt x="20" y="68"/>
                </a:cubicBezTo>
                <a:cubicBezTo>
                  <a:pt x="108" y="68"/>
                  <a:pt x="108" y="68"/>
                  <a:pt x="108" y="68"/>
                </a:cubicBezTo>
                <a:cubicBezTo>
                  <a:pt x="98" y="86"/>
                  <a:pt x="82" y="96"/>
                  <a:pt x="64" y="96"/>
                </a:cubicBezTo>
                <a:close/>
                <a:moveTo>
                  <a:pt x="120" y="20"/>
                </a:moveTo>
                <a:cubicBezTo>
                  <a:pt x="120" y="36"/>
                  <a:pt x="117" y="49"/>
                  <a:pt x="112" y="60"/>
                </a:cubicBezTo>
                <a:cubicBezTo>
                  <a:pt x="16" y="60"/>
                  <a:pt x="16" y="60"/>
                  <a:pt x="16" y="60"/>
                </a:cubicBezTo>
                <a:cubicBezTo>
                  <a:pt x="16" y="60"/>
                  <a:pt x="16" y="60"/>
                  <a:pt x="16" y="60"/>
                </a:cubicBezTo>
                <a:cubicBezTo>
                  <a:pt x="11" y="49"/>
                  <a:pt x="8" y="36"/>
                  <a:pt x="8" y="20"/>
                </a:cubicBezTo>
                <a:lnTo>
                  <a:pt x="120" y="20"/>
                </a:lnTo>
                <a:close/>
                <a:moveTo>
                  <a:pt x="0" y="200"/>
                </a:moveTo>
                <a:cubicBezTo>
                  <a:pt x="0" y="204"/>
                  <a:pt x="0" y="204"/>
                  <a:pt x="0" y="204"/>
                </a:cubicBezTo>
                <a:cubicBezTo>
                  <a:pt x="128" y="204"/>
                  <a:pt x="128" y="204"/>
                  <a:pt x="128" y="204"/>
                </a:cubicBezTo>
                <a:cubicBezTo>
                  <a:pt x="128" y="200"/>
                  <a:pt x="128" y="200"/>
                  <a:pt x="128" y="200"/>
                </a:cubicBezTo>
                <a:cubicBezTo>
                  <a:pt x="128" y="145"/>
                  <a:pt x="99" y="112"/>
                  <a:pt x="64" y="112"/>
                </a:cubicBezTo>
                <a:cubicBezTo>
                  <a:pt x="29" y="112"/>
                  <a:pt x="0" y="145"/>
                  <a:pt x="0" y="200"/>
                </a:cubicBezTo>
                <a:close/>
                <a:moveTo>
                  <a:pt x="68" y="120"/>
                </a:moveTo>
                <a:cubicBezTo>
                  <a:pt x="92" y="122"/>
                  <a:pt x="112" y="142"/>
                  <a:pt x="118" y="177"/>
                </a:cubicBezTo>
                <a:cubicBezTo>
                  <a:pt x="109" y="168"/>
                  <a:pt x="87" y="151"/>
                  <a:pt x="68" y="148"/>
                </a:cubicBezTo>
                <a:lnTo>
                  <a:pt x="68" y="120"/>
                </a:lnTo>
                <a:close/>
                <a:moveTo>
                  <a:pt x="117" y="187"/>
                </a:moveTo>
                <a:cubicBezTo>
                  <a:pt x="119" y="185"/>
                  <a:pt x="119" y="185"/>
                  <a:pt x="119" y="185"/>
                </a:cubicBezTo>
                <a:cubicBezTo>
                  <a:pt x="120" y="188"/>
                  <a:pt x="120" y="192"/>
                  <a:pt x="120" y="196"/>
                </a:cubicBezTo>
                <a:cubicBezTo>
                  <a:pt x="8" y="196"/>
                  <a:pt x="8" y="196"/>
                  <a:pt x="8" y="196"/>
                </a:cubicBezTo>
                <a:cubicBezTo>
                  <a:pt x="8" y="192"/>
                  <a:pt x="8" y="188"/>
                  <a:pt x="9" y="185"/>
                </a:cubicBezTo>
                <a:cubicBezTo>
                  <a:pt x="11" y="187"/>
                  <a:pt x="11" y="187"/>
                  <a:pt x="11" y="187"/>
                </a:cubicBezTo>
                <a:cubicBezTo>
                  <a:pt x="11" y="187"/>
                  <a:pt x="42" y="156"/>
                  <a:pt x="64" y="156"/>
                </a:cubicBezTo>
                <a:cubicBezTo>
                  <a:pt x="86" y="156"/>
                  <a:pt x="117" y="187"/>
                  <a:pt x="117" y="187"/>
                </a:cubicBezTo>
                <a:close/>
                <a:moveTo>
                  <a:pt x="60" y="120"/>
                </a:moveTo>
                <a:cubicBezTo>
                  <a:pt x="60" y="148"/>
                  <a:pt x="60" y="148"/>
                  <a:pt x="60" y="148"/>
                </a:cubicBezTo>
                <a:cubicBezTo>
                  <a:pt x="41" y="151"/>
                  <a:pt x="19" y="168"/>
                  <a:pt x="10" y="177"/>
                </a:cubicBezTo>
                <a:cubicBezTo>
                  <a:pt x="16" y="142"/>
                  <a:pt x="36" y="122"/>
                  <a:pt x="60" y="120"/>
                </a:cubicBezTo>
                <a:close/>
                <a:moveTo>
                  <a:pt x="0" y="0"/>
                </a:moveTo>
                <a:cubicBezTo>
                  <a:pt x="0" y="8"/>
                  <a:pt x="0" y="8"/>
                  <a:pt x="0" y="8"/>
                </a:cubicBezTo>
                <a:cubicBezTo>
                  <a:pt x="128" y="8"/>
                  <a:pt x="128" y="8"/>
                  <a:pt x="128" y="8"/>
                </a:cubicBezTo>
                <a:cubicBezTo>
                  <a:pt x="128" y="0"/>
                  <a:pt x="128" y="0"/>
                  <a:pt x="128" y="0"/>
                </a:cubicBezTo>
                <a:lnTo>
                  <a:pt x="0" y="0"/>
                </a:lnTo>
                <a:close/>
                <a:moveTo>
                  <a:pt x="0" y="216"/>
                </a:moveTo>
                <a:cubicBezTo>
                  <a:pt x="128" y="216"/>
                  <a:pt x="128" y="216"/>
                  <a:pt x="128" y="216"/>
                </a:cubicBezTo>
                <a:cubicBezTo>
                  <a:pt x="128" y="208"/>
                  <a:pt x="128" y="208"/>
                  <a:pt x="128" y="208"/>
                </a:cubicBezTo>
                <a:cubicBezTo>
                  <a:pt x="0" y="208"/>
                  <a:pt x="0" y="208"/>
                  <a:pt x="0" y="208"/>
                </a:cubicBezTo>
                <a:lnTo>
                  <a:pt x="0" y="216"/>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15437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96D2E-29B0-495A-A97A-CF943C4BBB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4120BE-1D94-4424-87A1-44E6A55EB8CD}"/>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B432656C-C058-46B1-9A2E-DC24446C7E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DA4B46-0578-40B8-8506-C3B5352154F8}"/>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6" name="Freeform 35">
            <a:extLst>
              <a:ext uri="{FF2B5EF4-FFF2-40B4-BE49-F238E27FC236}">
                <a16:creationId xmlns:a16="http://schemas.microsoft.com/office/drawing/2014/main" id="{BD0003C6-AFF3-406A-8268-F99488D4A2AA}"/>
              </a:ext>
            </a:extLst>
          </p:cNvPr>
          <p:cNvSpPr>
            <a:spLocks noEditPoints="1"/>
          </p:cNvSpPr>
          <p:nvPr/>
        </p:nvSpPr>
        <p:spPr bwMode="auto">
          <a:xfrm>
            <a:off x="11605655" y="1424106"/>
            <a:ext cx="306637" cy="307446"/>
          </a:xfrm>
          <a:custGeom>
            <a:avLst/>
            <a:gdLst>
              <a:gd name="T0" fmla="*/ 104 w 208"/>
              <a:gd name="T1" fmla="*/ 0 h 208"/>
              <a:gd name="T2" fmla="*/ 0 w 208"/>
              <a:gd name="T3" fmla="*/ 104 h 208"/>
              <a:gd name="T4" fmla="*/ 104 w 208"/>
              <a:gd name="T5" fmla="*/ 208 h 208"/>
              <a:gd name="T6" fmla="*/ 208 w 208"/>
              <a:gd name="T7" fmla="*/ 104 h 208"/>
              <a:gd name="T8" fmla="*/ 104 w 208"/>
              <a:gd name="T9" fmla="*/ 0 h 208"/>
              <a:gd name="T10" fmla="*/ 104 w 208"/>
              <a:gd name="T11" fmla="*/ 200 h 208"/>
              <a:gd name="T12" fmla="*/ 17 w 208"/>
              <a:gd name="T13" fmla="*/ 145 h 208"/>
              <a:gd name="T14" fmla="*/ 45 w 208"/>
              <a:gd name="T15" fmla="*/ 121 h 208"/>
              <a:gd name="T16" fmla="*/ 83 w 208"/>
              <a:gd name="T17" fmla="*/ 142 h 208"/>
              <a:gd name="T18" fmla="*/ 92 w 208"/>
              <a:gd name="T19" fmla="*/ 91 h 208"/>
              <a:gd name="T20" fmla="*/ 126 w 208"/>
              <a:gd name="T21" fmla="*/ 72 h 208"/>
              <a:gd name="T22" fmla="*/ 122 w 208"/>
              <a:gd name="T23" fmla="*/ 65 h 208"/>
              <a:gd name="T24" fmla="*/ 84 w 208"/>
              <a:gd name="T25" fmla="*/ 85 h 208"/>
              <a:gd name="T26" fmla="*/ 77 w 208"/>
              <a:gd name="T27" fmla="*/ 130 h 208"/>
              <a:gd name="T28" fmla="*/ 44 w 208"/>
              <a:gd name="T29" fmla="*/ 111 h 208"/>
              <a:gd name="T30" fmla="*/ 14 w 208"/>
              <a:gd name="T31" fmla="*/ 137 h 208"/>
              <a:gd name="T32" fmla="*/ 8 w 208"/>
              <a:gd name="T33" fmla="*/ 104 h 208"/>
              <a:gd name="T34" fmla="*/ 104 w 208"/>
              <a:gd name="T35" fmla="*/ 8 h 208"/>
              <a:gd name="T36" fmla="*/ 200 w 208"/>
              <a:gd name="T37" fmla="*/ 104 h 208"/>
              <a:gd name="T38" fmla="*/ 104 w 208"/>
              <a:gd name="T39" fmla="*/ 200 h 208"/>
              <a:gd name="T40" fmla="*/ 91 w 208"/>
              <a:gd name="T41" fmla="*/ 48 h 208"/>
              <a:gd name="T42" fmla="*/ 139 w 208"/>
              <a:gd name="T43" fmla="*/ 59 h 208"/>
              <a:gd name="T44" fmla="*/ 124 w 208"/>
              <a:gd name="T45" fmla="*/ 111 h 208"/>
              <a:gd name="T46" fmla="*/ 132 w 208"/>
              <a:gd name="T47" fmla="*/ 113 h 208"/>
              <a:gd name="T48" fmla="*/ 149 w 208"/>
              <a:gd name="T49" fmla="*/ 53 h 208"/>
              <a:gd name="T50" fmla="*/ 93 w 208"/>
              <a:gd name="T51" fmla="*/ 40 h 208"/>
              <a:gd name="T52" fmla="*/ 91 w 208"/>
              <a:gd name="T53" fmla="*/ 4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8" h="208">
                <a:moveTo>
                  <a:pt x="104" y="0"/>
                </a:moveTo>
                <a:cubicBezTo>
                  <a:pt x="47" y="0"/>
                  <a:pt x="0" y="47"/>
                  <a:pt x="0" y="104"/>
                </a:cubicBezTo>
                <a:cubicBezTo>
                  <a:pt x="0" y="161"/>
                  <a:pt x="47" y="208"/>
                  <a:pt x="104" y="208"/>
                </a:cubicBezTo>
                <a:cubicBezTo>
                  <a:pt x="161" y="208"/>
                  <a:pt x="208" y="161"/>
                  <a:pt x="208" y="104"/>
                </a:cubicBezTo>
                <a:cubicBezTo>
                  <a:pt x="208" y="47"/>
                  <a:pt x="161" y="0"/>
                  <a:pt x="104" y="0"/>
                </a:cubicBezTo>
                <a:close/>
                <a:moveTo>
                  <a:pt x="104" y="200"/>
                </a:moveTo>
                <a:cubicBezTo>
                  <a:pt x="66" y="200"/>
                  <a:pt x="33" y="177"/>
                  <a:pt x="17" y="145"/>
                </a:cubicBezTo>
                <a:cubicBezTo>
                  <a:pt x="45" y="121"/>
                  <a:pt x="45" y="121"/>
                  <a:pt x="45" y="121"/>
                </a:cubicBezTo>
                <a:cubicBezTo>
                  <a:pt x="83" y="142"/>
                  <a:pt x="83" y="142"/>
                  <a:pt x="83" y="142"/>
                </a:cubicBezTo>
                <a:cubicBezTo>
                  <a:pt x="92" y="91"/>
                  <a:pt x="92" y="91"/>
                  <a:pt x="92" y="91"/>
                </a:cubicBezTo>
                <a:cubicBezTo>
                  <a:pt x="126" y="72"/>
                  <a:pt x="126" y="72"/>
                  <a:pt x="126" y="72"/>
                </a:cubicBezTo>
                <a:cubicBezTo>
                  <a:pt x="122" y="65"/>
                  <a:pt x="122" y="65"/>
                  <a:pt x="122" y="65"/>
                </a:cubicBezTo>
                <a:cubicBezTo>
                  <a:pt x="84" y="85"/>
                  <a:pt x="84" y="85"/>
                  <a:pt x="84" y="85"/>
                </a:cubicBezTo>
                <a:cubicBezTo>
                  <a:pt x="77" y="130"/>
                  <a:pt x="77" y="130"/>
                  <a:pt x="77" y="130"/>
                </a:cubicBezTo>
                <a:cubicBezTo>
                  <a:pt x="44" y="111"/>
                  <a:pt x="44" y="111"/>
                  <a:pt x="44" y="111"/>
                </a:cubicBezTo>
                <a:cubicBezTo>
                  <a:pt x="14" y="137"/>
                  <a:pt x="14" y="137"/>
                  <a:pt x="14" y="137"/>
                </a:cubicBezTo>
                <a:cubicBezTo>
                  <a:pt x="10" y="127"/>
                  <a:pt x="8" y="116"/>
                  <a:pt x="8" y="104"/>
                </a:cubicBezTo>
                <a:cubicBezTo>
                  <a:pt x="8" y="51"/>
                  <a:pt x="51" y="8"/>
                  <a:pt x="104" y="8"/>
                </a:cubicBezTo>
                <a:cubicBezTo>
                  <a:pt x="157" y="8"/>
                  <a:pt x="200" y="51"/>
                  <a:pt x="200" y="104"/>
                </a:cubicBezTo>
                <a:cubicBezTo>
                  <a:pt x="200" y="157"/>
                  <a:pt x="157" y="200"/>
                  <a:pt x="104" y="200"/>
                </a:cubicBezTo>
                <a:close/>
                <a:moveTo>
                  <a:pt x="91" y="48"/>
                </a:moveTo>
                <a:cubicBezTo>
                  <a:pt x="139" y="59"/>
                  <a:pt x="139" y="59"/>
                  <a:pt x="139" y="59"/>
                </a:cubicBezTo>
                <a:cubicBezTo>
                  <a:pt x="124" y="111"/>
                  <a:pt x="124" y="111"/>
                  <a:pt x="124" y="111"/>
                </a:cubicBezTo>
                <a:cubicBezTo>
                  <a:pt x="132" y="113"/>
                  <a:pt x="132" y="113"/>
                  <a:pt x="132" y="113"/>
                </a:cubicBezTo>
                <a:cubicBezTo>
                  <a:pt x="149" y="53"/>
                  <a:pt x="149" y="53"/>
                  <a:pt x="149" y="53"/>
                </a:cubicBezTo>
                <a:cubicBezTo>
                  <a:pt x="93" y="40"/>
                  <a:pt x="93" y="40"/>
                  <a:pt x="93" y="40"/>
                </a:cubicBezTo>
                <a:lnTo>
                  <a:pt x="91" y="48"/>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42">
            <a:extLst>
              <a:ext uri="{FF2B5EF4-FFF2-40B4-BE49-F238E27FC236}">
                <a16:creationId xmlns:a16="http://schemas.microsoft.com/office/drawing/2014/main" id="{DC9E9431-6841-4C66-A4BA-EF79CF618A83}"/>
              </a:ext>
            </a:extLst>
          </p:cNvPr>
          <p:cNvSpPr>
            <a:spLocks noEditPoints="1"/>
          </p:cNvSpPr>
          <p:nvPr/>
        </p:nvSpPr>
        <p:spPr bwMode="auto">
          <a:xfrm rot="19887004">
            <a:off x="11680152" y="835795"/>
            <a:ext cx="384221" cy="384221"/>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49">
            <a:extLst>
              <a:ext uri="{FF2B5EF4-FFF2-40B4-BE49-F238E27FC236}">
                <a16:creationId xmlns:a16="http://schemas.microsoft.com/office/drawing/2014/main" id="{6CAAE527-E1EF-4705-9181-3C4D615705F4}"/>
              </a:ext>
            </a:extLst>
          </p:cNvPr>
          <p:cNvSpPr>
            <a:spLocks noEditPoints="1"/>
          </p:cNvSpPr>
          <p:nvPr/>
        </p:nvSpPr>
        <p:spPr bwMode="auto">
          <a:xfrm rot="1677950">
            <a:off x="11135949" y="516635"/>
            <a:ext cx="388526" cy="341682"/>
          </a:xfrm>
          <a:custGeom>
            <a:avLst/>
            <a:gdLst>
              <a:gd name="T0" fmla="*/ 232 w 232"/>
              <a:gd name="T1" fmla="*/ 165 h 204"/>
              <a:gd name="T2" fmla="*/ 193 w 232"/>
              <a:gd name="T3" fmla="*/ 81 h 204"/>
              <a:gd name="T4" fmla="*/ 32 w 232"/>
              <a:gd name="T5" fmla="*/ 81 h 204"/>
              <a:gd name="T6" fmla="*/ 0 w 232"/>
              <a:gd name="T7" fmla="*/ 165 h 204"/>
              <a:gd name="T8" fmla="*/ 39 w 232"/>
              <a:gd name="T9" fmla="*/ 204 h 204"/>
              <a:gd name="T10" fmla="*/ 113 w 232"/>
              <a:gd name="T11" fmla="*/ 162 h 204"/>
              <a:gd name="T12" fmla="*/ 193 w 232"/>
              <a:gd name="T13" fmla="*/ 204 h 204"/>
              <a:gd name="T14" fmla="*/ 78 w 232"/>
              <a:gd name="T15" fmla="*/ 154 h 204"/>
              <a:gd name="T16" fmla="*/ 50 w 232"/>
              <a:gd name="T17" fmla="*/ 154 h 204"/>
              <a:gd name="T18" fmla="*/ 48 w 232"/>
              <a:gd name="T19" fmla="*/ 129 h 204"/>
              <a:gd name="T20" fmla="*/ 51 w 232"/>
              <a:gd name="T21" fmla="*/ 132 h 204"/>
              <a:gd name="T22" fmla="*/ 57 w 232"/>
              <a:gd name="T23" fmla="*/ 138 h 204"/>
              <a:gd name="T24" fmla="*/ 62 w 232"/>
              <a:gd name="T25" fmla="*/ 143 h 204"/>
              <a:gd name="T26" fmla="*/ 69 w 232"/>
              <a:gd name="T27" fmla="*/ 148 h 204"/>
              <a:gd name="T28" fmla="*/ 76 w 232"/>
              <a:gd name="T29" fmla="*/ 153 h 204"/>
              <a:gd name="T30" fmla="*/ 86 w 232"/>
              <a:gd name="T31" fmla="*/ 148 h 204"/>
              <a:gd name="T32" fmla="*/ 80 w 232"/>
              <a:gd name="T33" fmla="*/ 146 h 204"/>
              <a:gd name="T34" fmla="*/ 74 w 232"/>
              <a:gd name="T35" fmla="*/ 142 h 204"/>
              <a:gd name="T36" fmla="*/ 67 w 232"/>
              <a:gd name="T37" fmla="*/ 137 h 204"/>
              <a:gd name="T38" fmla="*/ 62 w 232"/>
              <a:gd name="T39" fmla="*/ 133 h 204"/>
              <a:gd name="T40" fmla="*/ 58 w 232"/>
              <a:gd name="T41" fmla="*/ 128 h 204"/>
              <a:gd name="T42" fmla="*/ 54 w 232"/>
              <a:gd name="T43" fmla="*/ 123 h 204"/>
              <a:gd name="T44" fmla="*/ 40 w 232"/>
              <a:gd name="T45" fmla="*/ 81 h 204"/>
              <a:gd name="T46" fmla="*/ 186 w 232"/>
              <a:gd name="T47" fmla="*/ 81 h 204"/>
              <a:gd name="T48" fmla="*/ 177 w 232"/>
              <a:gd name="T49" fmla="*/ 116 h 204"/>
              <a:gd name="T50" fmla="*/ 172 w 232"/>
              <a:gd name="T51" fmla="*/ 123 h 204"/>
              <a:gd name="T52" fmla="*/ 168 w 232"/>
              <a:gd name="T53" fmla="*/ 128 h 204"/>
              <a:gd name="T54" fmla="*/ 163 w 232"/>
              <a:gd name="T55" fmla="*/ 133 h 204"/>
              <a:gd name="T56" fmla="*/ 158 w 232"/>
              <a:gd name="T57" fmla="*/ 137 h 204"/>
              <a:gd name="T58" fmla="*/ 149 w 232"/>
              <a:gd name="T59" fmla="*/ 144 h 204"/>
              <a:gd name="T60" fmla="*/ 144 w 232"/>
              <a:gd name="T61" fmla="*/ 146 h 204"/>
              <a:gd name="T62" fmla="*/ 141 w 232"/>
              <a:gd name="T63" fmla="*/ 148 h 204"/>
              <a:gd name="T64" fmla="*/ 86 w 232"/>
              <a:gd name="T65" fmla="*/ 148 h 204"/>
              <a:gd name="T66" fmla="*/ 153 w 232"/>
              <a:gd name="T67" fmla="*/ 151 h 204"/>
              <a:gd name="T68" fmla="*/ 159 w 232"/>
              <a:gd name="T69" fmla="*/ 147 h 204"/>
              <a:gd name="T70" fmla="*/ 164 w 232"/>
              <a:gd name="T71" fmla="*/ 143 h 204"/>
              <a:gd name="T72" fmla="*/ 170 w 232"/>
              <a:gd name="T73" fmla="*/ 137 h 204"/>
              <a:gd name="T74" fmla="*/ 175 w 232"/>
              <a:gd name="T75" fmla="*/ 132 h 204"/>
              <a:gd name="T76" fmla="*/ 180 w 232"/>
              <a:gd name="T77" fmla="*/ 125 h 204"/>
              <a:gd name="T78" fmla="*/ 211 w 232"/>
              <a:gd name="T79" fmla="*/ 156 h 204"/>
              <a:gd name="T80" fmla="*/ 184 w 232"/>
              <a:gd name="T81"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2" h="204">
                <a:moveTo>
                  <a:pt x="190" y="162"/>
                </a:moveTo>
                <a:cubicBezTo>
                  <a:pt x="232" y="165"/>
                  <a:pt x="232" y="165"/>
                  <a:pt x="232" y="165"/>
                </a:cubicBezTo>
                <a:cubicBezTo>
                  <a:pt x="185" y="118"/>
                  <a:pt x="185" y="118"/>
                  <a:pt x="185" y="118"/>
                </a:cubicBezTo>
                <a:cubicBezTo>
                  <a:pt x="190" y="107"/>
                  <a:pt x="193" y="94"/>
                  <a:pt x="193" y="81"/>
                </a:cubicBezTo>
                <a:cubicBezTo>
                  <a:pt x="193" y="36"/>
                  <a:pt x="157" y="0"/>
                  <a:pt x="113" y="0"/>
                </a:cubicBezTo>
                <a:cubicBezTo>
                  <a:pt x="68" y="0"/>
                  <a:pt x="32" y="36"/>
                  <a:pt x="32" y="81"/>
                </a:cubicBezTo>
                <a:cubicBezTo>
                  <a:pt x="32" y="96"/>
                  <a:pt x="36" y="110"/>
                  <a:pt x="44" y="122"/>
                </a:cubicBezTo>
                <a:cubicBezTo>
                  <a:pt x="0" y="165"/>
                  <a:pt x="0" y="165"/>
                  <a:pt x="0" y="165"/>
                </a:cubicBezTo>
                <a:cubicBezTo>
                  <a:pt x="42" y="162"/>
                  <a:pt x="42" y="162"/>
                  <a:pt x="42" y="162"/>
                </a:cubicBezTo>
                <a:cubicBezTo>
                  <a:pt x="39" y="204"/>
                  <a:pt x="39" y="204"/>
                  <a:pt x="39" y="204"/>
                </a:cubicBezTo>
                <a:cubicBezTo>
                  <a:pt x="86" y="157"/>
                  <a:pt x="86" y="157"/>
                  <a:pt x="86" y="157"/>
                </a:cubicBezTo>
                <a:cubicBezTo>
                  <a:pt x="94" y="160"/>
                  <a:pt x="103" y="162"/>
                  <a:pt x="113" y="162"/>
                </a:cubicBezTo>
                <a:cubicBezTo>
                  <a:pt x="124" y="162"/>
                  <a:pt x="135" y="159"/>
                  <a:pt x="144" y="155"/>
                </a:cubicBezTo>
                <a:cubicBezTo>
                  <a:pt x="193" y="204"/>
                  <a:pt x="193" y="204"/>
                  <a:pt x="193" y="204"/>
                </a:cubicBezTo>
                <a:lnTo>
                  <a:pt x="190" y="162"/>
                </a:lnTo>
                <a:close/>
                <a:moveTo>
                  <a:pt x="78" y="154"/>
                </a:moveTo>
                <a:cubicBezTo>
                  <a:pt x="48" y="183"/>
                  <a:pt x="48" y="183"/>
                  <a:pt x="48" y="183"/>
                </a:cubicBezTo>
                <a:cubicBezTo>
                  <a:pt x="50" y="154"/>
                  <a:pt x="50" y="154"/>
                  <a:pt x="50" y="154"/>
                </a:cubicBezTo>
                <a:cubicBezTo>
                  <a:pt x="21" y="156"/>
                  <a:pt x="21" y="156"/>
                  <a:pt x="21" y="156"/>
                </a:cubicBezTo>
                <a:cubicBezTo>
                  <a:pt x="48" y="129"/>
                  <a:pt x="48" y="129"/>
                  <a:pt x="48" y="129"/>
                </a:cubicBezTo>
                <a:cubicBezTo>
                  <a:pt x="49" y="129"/>
                  <a:pt x="49" y="130"/>
                  <a:pt x="50" y="131"/>
                </a:cubicBezTo>
                <a:cubicBezTo>
                  <a:pt x="50" y="132"/>
                  <a:pt x="51" y="132"/>
                  <a:pt x="51" y="132"/>
                </a:cubicBezTo>
                <a:cubicBezTo>
                  <a:pt x="52" y="134"/>
                  <a:pt x="54" y="136"/>
                  <a:pt x="55" y="137"/>
                </a:cubicBezTo>
                <a:cubicBezTo>
                  <a:pt x="56" y="138"/>
                  <a:pt x="56" y="138"/>
                  <a:pt x="57" y="138"/>
                </a:cubicBezTo>
                <a:cubicBezTo>
                  <a:pt x="58" y="140"/>
                  <a:pt x="60" y="142"/>
                  <a:pt x="62" y="143"/>
                </a:cubicBezTo>
                <a:cubicBezTo>
                  <a:pt x="62" y="143"/>
                  <a:pt x="62" y="143"/>
                  <a:pt x="62" y="143"/>
                </a:cubicBezTo>
                <a:cubicBezTo>
                  <a:pt x="64" y="145"/>
                  <a:pt x="65" y="146"/>
                  <a:pt x="67" y="147"/>
                </a:cubicBezTo>
                <a:cubicBezTo>
                  <a:pt x="68" y="148"/>
                  <a:pt x="68" y="148"/>
                  <a:pt x="69" y="148"/>
                </a:cubicBezTo>
                <a:cubicBezTo>
                  <a:pt x="70" y="149"/>
                  <a:pt x="72" y="150"/>
                  <a:pt x="74" y="151"/>
                </a:cubicBezTo>
                <a:cubicBezTo>
                  <a:pt x="75" y="152"/>
                  <a:pt x="75" y="152"/>
                  <a:pt x="76" y="153"/>
                </a:cubicBezTo>
                <a:cubicBezTo>
                  <a:pt x="77" y="153"/>
                  <a:pt x="77" y="153"/>
                  <a:pt x="78" y="154"/>
                </a:cubicBezTo>
                <a:close/>
                <a:moveTo>
                  <a:pt x="86" y="148"/>
                </a:moveTo>
                <a:cubicBezTo>
                  <a:pt x="85" y="148"/>
                  <a:pt x="83" y="147"/>
                  <a:pt x="82" y="147"/>
                </a:cubicBezTo>
                <a:cubicBezTo>
                  <a:pt x="81" y="146"/>
                  <a:pt x="81" y="146"/>
                  <a:pt x="80" y="146"/>
                </a:cubicBezTo>
                <a:cubicBezTo>
                  <a:pt x="79" y="145"/>
                  <a:pt x="78" y="145"/>
                  <a:pt x="77" y="144"/>
                </a:cubicBezTo>
                <a:cubicBezTo>
                  <a:pt x="76" y="143"/>
                  <a:pt x="75" y="143"/>
                  <a:pt x="74" y="142"/>
                </a:cubicBezTo>
                <a:cubicBezTo>
                  <a:pt x="73" y="142"/>
                  <a:pt x="73" y="141"/>
                  <a:pt x="72" y="141"/>
                </a:cubicBezTo>
                <a:cubicBezTo>
                  <a:pt x="70" y="140"/>
                  <a:pt x="68" y="138"/>
                  <a:pt x="67" y="137"/>
                </a:cubicBezTo>
                <a:cubicBezTo>
                  <a:pt x="66" y="137"/>
                  <a:pt x="66" y="136"/>
                  <a:pt x="66" y="136"/>
                </a:cubicBezTo>
                <a:cubicBezTo>
                  <a:pt x="65" y="135"/>
                  <a:pt x="63" y="134"/>
                  <a:pt x="62" y="133"/>
                </a:cubicBezTo>
                <a:cubicBezTo>
                  <a:pt x="62" y="132"/>
                  <a:pt x="61" y="132"/>
                  <a:pt x="60" y="131"/>
                </a:cubicBezTo>
                <a:cubicBezTo>
                  <a:pt x="60" y="130"/>
                  <a:pt x="59" y="129"/>
                  <a:pt x="58" y="128"/>
                </a:cubicBezTo>
                <a:cubicBezTo>
                  <a:pt x="57" y="127"/>
                  <a:pt x="57" y="127"/>
                  <a:pt x="56" y="126"/>
                </a:cubicBezTo>
                <a:cubicBezTo>
                  <a:pt x="55" y="125"/>
                  <a:pt x="55" y="124"/>
                  <a:pt x="54" y="123"/>
                </a:cubicBezTo>
                <a:cubicBezTo>
                  <a:pt x="53" y="122"/>
                  <a:pt x="53" y="122"/>
                  <a:pt x="52" y="121"/>
                </a:cubicBezTo>
                <a:cubicBezTo>
                  <a:pt x="45" y="109"/>
                  <a:pt x="40" y="95"/>
                  <a:pt x="40" y="81"/>
                </a:cubicBezTo>
                <a:cubicBezTo>
                  <a:pt x="40" y="41"/>
                  <a:pt x="73" y="8"/>
                  <a:pt x="113" y="8"/>
                </a:cubicBezTo>
                <a:cubicBezTo>
                  <a:pt x="153" y="8"/>
                  <a:pt x="186" y="41"/>
                  <a:pt x="186" y="81"/>
                </a:cubicBezTo>
                <a:cubicBezTo>
                  <a:pt x="186" y="93"/>
                  <a:pt x="182" y="105"/>
                  <a:pt x="177" y="115"/>
                </a:cubicBezTo>
                <a:cubicBezTo>
                  <a:pt x="177" y="116"/>
                  <a:pt x="177" y="116"/>
                  <a:pt x="177" y="116"/>
                </a:cubicBezTo>
                <a:cubicBezTo>
                  <a:pt x="176" y="117"/>
                  <a:pt x="175" y="119"/>
                  <a:pt x="174" y="121"/>
                </a:cubicBezTo>
                <a:cubicBezTo>
                  <a:pt x="173" y="121"/>
                  <a:pt x="173" y="122"/>
                  <a:pt x="172" y="123"/>
                </a:cubicBezTo>
                <a:cubicBezTo>
                  <a:pt x="171" y="124"/>
                  <a:pt x="170" y="125"/>
                  <a:pt x="169" y="126"/>
                </a:cubicBezTo>
                <a:cubicBezTo>
                  <a:pt x="169" y="127"/>
                  <a:pt x="168" y="128"/>
                  <a:pt x="168" y="128"/>
                </a:cubicBezTo>
                <a:cubicBezTo>
                  <a:pt x="167" y="129"/>
                  <a:pt x="166" y="130"/>
                  <a:pt x="165" y="131"/>
                </a:cubicBezTo>
                <a:cubicBezTo>
                  <a:pt x="164" y="132"/>
                  <a:pt x="164" y="133"/>
                  <a:pt x="163" y="133"/>
                </a:cubicBezTo>
                <a:cubicBezTo>
                  <a:pt x="162" y="134"/>
                  <a:pt x="161" y="135"/>
                  <a:pt x="160" y="136"/>
                </a:cubicBezTo>
                <a:cubicBezTo>
                  <a:pt x="160" y="136"/>
                  <a:pt x="159" y="137"/>
                  <a:pt x="158" y="137"/>
                </a:cubicBezTo>
                <a:cubicBezTo>
                  <a:pt x="158" y="138"/>
                  <a:pt x="157" y="139"/>
                  <a:pt x="156" y="139"/>
                </a:cubicBezTo>
                <a:cubicBezTo>
                  <a:pt x="154" y="141"/>
                  <a:pt x="151" y="143"/>
                  <a:pt x="149" y="144"/>
                </a:cubicBezTo>
                <a:cubicBezTo>
                  <a:pt x="149" y="144"/>
                  <a:pt x="149" y="144"/>
                  <a:pt x="149" y="144"/>
                </a:cubicBezTo>
                <a:cubicBezTo>
                  <a:pt x="147" y="145"/>
                  <a:pt x="146" y="146"/>
                  <a:pt x="144" y="146"/>
                </a:cubicBezTo>
                <a:cubicBezTo>
                  <a:pt x="144" y="147"/>
                  <a:pt x="143" y="147"/>
                  <a:pt x="142" y="147"/>
                </a:cubicBezTo>
                <a:cubicBezTo>
                  <a:pt x="141" y="148"/>
                  <a:pt x="141" y="148"/>
                  <a:pt x="141" y="148"/>
                </a:cubicBezTo>
                <a:cubicBezTo>
                  <a:pt x="132" y="152"/>
                  <a:pt x="123" y="154"/>
                  <a:pt x="113" y="154"/>
                </a:cubicBezTo>
                <a:cubicBezTo>
                  <a:pt x="103" y="154"/>
                  <a:pt x="94" y="152"/>
                  <a:pt x="86" y="148"/>
                </a:cubicBezTo>
                <a:close/>
                <a:moveTo>
                  <a:pt x="152" y="151"/>
                </a:moveTo>
                <a:cubicBezTo>
                  <a:pt x="152" y="151"/>
                  <a:pt x="153" y="151"/>
                  <a:pt x="153" y="151"/>
                </a:cubicBezTo>
                <a:cubicBezTo>
                  <a:pt x="155" y="150"/>
                  <a:pt x="156" y="149"/>
                  <a:pt x="157" y="148"/>
                </a:cubicBezTo>
                <a:cubicBezTo>
                  <a:pt x="158" y="148"/>
                  <a:pt x="158" y="147"/>
                  <a:pt x="159" y="147"/>
                </a:cubicBezTo>
                <a:cubicBezTo>
                  <a:pt x="161" y="146"/>
                  <a:pt x="162" y="145"/>
                  <a:pt x="163" y="144"/>
                </a:cubicBezTo>
                <a:cubicBezTo>
                  <a:pt x="164" y="143"/>
                  <a:pt x="164" y="143"/>
                  <a:pt x="164" y="143"/>
                </a:cubicBezTo>
                <a:cubicBezTo>
                  <a:pt x="166" y="141"/>
                  <a:pt x="168" y="140"/>
                  <a:pt x="169" y="138"/>
                </a:cubicBezTo>
                <a:cubicBezTo>
                  <a:pt x="170" y="138"/>
                  <a:pt x="170" y="138"/>
                  <a:pt x="170" y="137"/>
                </a:cubicBezTo>
                <a:cubicBezTo>
                  <a:pt x="172" y="136"/>
                  <a:pt x="173" y="134"/>
                  <a:pt x="175" y="132"/>
                </a:cubicBezTo>
                <a:cubicBezTo>
                  <a:pt x="175" y="132"/>
                  <a:pt x="175" y="132"/>
                  <a:pt x="175" y="132"/>
                </a:cubicBezTo>
                <a:cubicBezTo>
                  <a:pt x="177" y="130"/>
                  <a:pt x="178" y="128"/>
                  <a:pt x="179" y="127"/>
                </a:cubicBezTo>
                <a:cubicBezTo>
                  <a:pt x="179" y="126"/>
                  <a:pt x="180" y="126"/>
                  <a:pt x="180" y="125"/>
                </a:cubicBezTo>
                <a:cubicBezTo>
                  <a:pt x="180" y="125"/>
                  <a:pt x="180" y="125"/>
                  <a:pt x="180" y="125"/>
                </a:cubicBezTo>
                <a:cubicBezTo>
                  <a:pt x="211" y="156"/>
                  <a:pt x="211" y="156"/>
                  <a:pt x="211" y="156"/>
                </a:cubicBezTo>
                <a:cubicBezTo>
                  <a:pt x="182" y="154"/>
                  <a:pt x="182" y="154"/>
                  <a:pt x="182" y="154"/>
                </a:cubicBezTo>
                <a:cubicBezTo>
                  <a:pt x="184" y="183"/>
                  <a:pt x="184" y="183"/>
                  <a:pt x="184" y="183"/>
                </a:cubicBezTo>
                <a:lnTo>
                  <a:pt x="152" y="151"/>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20">
            <a:extLst>
              <a:ext uri="{FF2B5EF4-FFF2-40B4-BE49-F238E27FC236}">
                <a16:creationId xmlns:a16="http://schemas.microsoft.com/office/drawing/2014/main" id="{AE7CDCF2-1AE4-4F39-9F02-F4A7435FD6C8}"/>
              </a:ext>
            </a:extLst>
          </p:cNvPr>
          <p:cNvSpPr>
            <a:spLocks noEditPoints="1"/>
          </p:cNvSpPr>
          <p:nvPr/>
        </p:nvSpPr>
        <p:spPr bwMode="auto">
          <a:xfrm rot="16200000">
            <a:off x="11561387" y="144891"/>
            <a:ext cx="395175" cy="394072"/>
          </a:xfrm>
          <a:custGeom>
            <a:avLst/>
            <a:gdLst>
              <a:gd name="T0" fmla="*/ 195 w 196"/>
              <a:gd name="T1" fmla="*/ 69 h 196"/>
              <a:gd name="T2" fmla="*/ 193 w 196"/>
              <a:gd name="T3" fmla="*/ 68 h 196"/>
              <a:gd name="T4" fmla="*/ 193 w 196"/>
              <a:gd name="T5" fmla="*/ 67 h 196"/>
              <a:gd name="T6" fmla="*/ 142 w 196"/>
              <a:gd name="T7" fmla="*/ 54 h 196"/>
              <a:gd name="T8" fmla="*/ 129 w 196"/>
              <a:gd name="T9" fmla="*/ 3 h 196"/>
              <a:gd name="T10" fmla="*/ 128 w 196"/>
              <a:gd name="T11" fmla="*/ 3 h 196"/>
              <a:gd name="T12" fmla="*/ 128 w 196"/>
              <a:gd name="T13" fmla="*/ 1 h 196"/>
              <a:gd name="T14" fmla="*/ 122 w 196"/>
              <a:gd name="T15" fmla="*/ 1 h 196"/>
              <a:gd name="T16" fmla="*/ 21 w 196"/>
              <a:gd name="T17" fmla="*/ 102 h 196"/>
              <a:gd name="T18" fmla="*/ 21 w 196"/>
              <a:gd name="T19" fmla="*/ 102 h 196"/>
              <a:gd name="T20" fmla="*/ 20 w 196"/>
              <a:gd name="T21" fmla="*/ 103 h 196"/>
              <a:gd name="T22" fmla="*/ 20 w 196"/>
              <a:gd name="T23" fmla="*/ 104 h 196"/>
              <a:gd name="T24" fmla="*/ 20 w 196"/>
              <a:gd name="T25" fmla="*/ 104 h 196"/>
              <a:gd name="T26" fmla="*/ 0 w 196"/>
              <a:gd name="T27" fmla="*/ 191 h 196"/>
              <a:gd name="T28" fmla="*/ 1 w 196"/>
              <a:gd name="T29" fmla="*/ 195 h 196"/>
              <a:gd name="T30" fmla="*/ 5 w 196"/>
              <a:gd name="T31" fmla="*/ 196 h 196"/>
              <a:gd name="T32" fmla="*/ 92 w 196"/>
              <a:gd name="T33" fmla="*/ 176 h 196"/>
              <a:gd name="T34" fmla="*/ 92 w 196"/>
              <a:gd name="T35" fmla="*/ 176 h 196"/>
              <a:gd name="T36" fmla="*/ 93 w 196"/>
              <a:gd name="T37" fmla="*/ 176 h 196"/>
              <a:gd name="T38" fmla="*/ 94 w 196"/>
              <a:gd name="T39" fmla="*/ 175 h 196"/>
              <a:gd name="T40" fmla="*/ 94 w 196"/>
              <a:gd name="T41" fmla="*/ 175 h 196"/>
              <a:gd name="T42" fmla="*/ 195 w 196"/>
              <a:gd name="T43" fmla="*/ 74 h 196"/>
              <a:gd name="T44" fmla="*/ 195 w 196"/>
              <a:gd name="T45" fmla="*/ 69 h 196"/>
              <a:gd name="T46" fmla="*/ 91 w 196"/>
              <a:gd name="T47" fmla="*/ 167 h 196"/>
              <a:gd name="T48" fmla="*/ 84 w 196"/>
              <a:gd name="T49" fmla="*/ 160 h 196"/>
              <a:gd name="T50" fmla="*/ 63 w 196"/>
              <a:gd name="T51" fmla="*/ 139 h 196"/>
              <a:gd name="T52" fmla="*/ 140 w 196"/>
              <a:gd name="T53" fmla="*/ 62 h 196"/>
              <a:gd name="T54" fmla="*/ 184 w 196"/>
              <a:gd name="T55" fmla="*/ 73 h 196"/>
              <a:gd name="T56" fmla="*/ 91 w 196"/>
              <a:gd name="T57" fmla="*/ 167 h 196"/>
              <a:gd name="T58" fmla="*/ 123 w 196"/>
              <a:gd name="T59" fmla="*/ 12 h 196"/>
              <a:gd name="T60" fmla="*/ 134 w 196"/>
              <a:gd name="T61" fmla="*/ 56 h 196"/>
              <a:gd name="T62" fmla="*/ 57 w 196"/>
              <a:gd name="T63" fmla="*/ 133 h 196"/>
              <a:gd name="T64" fmla="*/ 29 w 196"/>
              <a:gd name="T65" fmla="*/ 105 h 196"/>
              <a:gd name="T66" fmla="*/ 123 w 196"/>
              <a:gd name="T67" fmla="*/ 12 h 196"/>
              <a:gd name="T68" fmla="*/ 15 w 196"/>
              <a:gd name="T69" fmla="*/ 163 h 196"/>
              <a:gd name="T70" fmla="*/ 33 w 196"/>
              <a:gd name="T71" fmla="*/ 181 h 196"/>
              <a:gd name="T72" fmla="*/ 9 w 196"/>
              <a:gd name="T73" fmla="*/ 187 h 196"/>
              <a:gd name="T74" fmla="*/ 15 w 196"/>
              <a:gd name="T75" fmla="*/ 163 h 196"/>
              <a:gd name="T76" fmla="*/ 42 w 196"/>
              <a:gd name="T77" fmla="*/ 179 h 196"/>
              <a:gd name="T78" fmla="*/ 17 w 196"/>
              <a:gd name="T79" fmla="*/ 154 h 196"/>
              <a:gd name="T80" fmla="*/ 26 w 196"/>
              <a:gd name="T81" fmla="*/ 113 h 196"/>
              <a:gd name="T82" fmla="*/ 55 w 196"/>
              <a:gd name="T83" fmla="*/ 141 h 196"/>
              <a:gd name="T84" fmla="*/ 55 w 196"/>
              <a:gd name="T85" fmla="*/ 142 h 196"/>
              <a:gd name="T86" fmla="*/ 55 w 196"/>
              <a:gd name="T87" fmla="*/ 142 h 196"/>
              <a:gd name="T88" fmla="*/ 62 w 196"/>
              <a:gd name="T89" fmla="*/ 149 h 196"/>
              <a:gd name="T90" fmla="*/ 83 w 196"/>
              <a:gd name="T91" fmla="*/ 170 h 196"/>
              <a:gd name="T92" fmla="*/ 42 w 196"/>
              <a:gd name="T93" fmla="*/ 17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96">
                <a:moveTo>
                  <a:pt x="195" y="69"/>
                </a:moveTo>
                <a:cubicBezTo>
                  <a:pt x="194" y="68"/>
                  <a:pt x="194" y="68"/>
                  <a:pt x="193" y="68"/>
                </a:cubicBezTo>
                <a:cubicBezTo>
                  <a:pt x="193" y="67"/>
                  <a:pt x="193" y="67"/>
                  <a:pt x="193" y="67"/>
                </a:cubicBezTo>
                <a:cubicBezTo>
                  <a:pt x="142" y="54"/>
                  <a:pt x="142" y="54"/>
                  <a:pt x="142" y="54"/>
                </a:cubicBezTo>
                <a:cubicBezTo>
                  <a:pt x="129" y="3"/>
                  <a:pt x="129" y="3"/>
                  <a:pt x="129" y="3"/>
                </a:cubicBezTo>
                <a:cubicBezTo>
                  <a:pt x="128" y="3"/>
                  <a:pt x="128" y="3"/>
                  <a:pt x="128" y="3"/>
                </a:cubicBezTo>
                <a:cubicBezTo>
                  <a:pt x="128" y="2"/>
                  <a:pt x="128" y="2"/>
                  <a:pt x="128" y="1"/>
                </a:cubicBezTo>
                <a:cubicBezTo>
                  <a:pt x="126" y="0"/>
                  <a:pt x="123" y="0"/>
                  <a:pt x="122" y="1"/>
                </a:cubicBezTo>
                <a:cubicBezTo>
                  <a:pt x="21" y="102"/>
                  <a:pt x="21" y="102"/>
                  <a:pt x="21" y="102"/>
                </a:cubicBezTo>
                <a:cubicBezTo>
                  <a:pt x="21" y="102"/>
                  <a:pt x="21" y="102"/>
                  <a:pt x="21" y="102"/>
                </a:cubicBezTo>
                <a:cubicBezTo>
                  <a:pt x="20" y="103"/>
                  <a:pt x="20" y="103"/>
                  <a:pt x="20" y="103"/>
                </a:cubicBezTo>
                <a:cubicBezTo>
                  <a:pt x="20" y="104"/>
                  <a:pt x="20" y="104"/>
                  <a:pt x="20" y="104"/>
                </a:cubicBezTo>
                <a:cubicBezTo>
                  <a:pt x="20" y="104"/>
                  <a:pt x="20" y="104"/>
                  <a:pt x="20" y="104"/>
                </a:cubicBezTo>
                <a:cubicBezTo>
                  <a:pt x="0" y="191"/>
                  <a:pt x="0" y="191"/>
                  <a:pt x="0" y="191"/>
                </a:cubicBezTo>
                <a:cubicBezTo>
                  <a:pt x="0" y="192"/>
                  <a:pt x="0" y="194"/>
                  <a:pt x="1" y="195"/>
                </a:cubicBezTo>
                <a:cubicBezTo>
                  <a:pt x="2" y="196"/>
                  <a:pt x="4" y="196"/>
                  <a:pt x="5" y="196"/>
                </a:cubicBezTo>
                <a:cubicBezTo>
                  <a:pt x="92" y="176"/>
                  <a:pt x="92" y="176"/>
                  <a:pt x="92" y="176"/>
                </a:cubicBezTo>
                <a:cubicBezTo>
                  <a:pt x="92" y="176"/>
                  <a:pt x="92" y="176"/>
                  <a:pt x="92" y="176"/>
                </a:cubicBezTo>
                <a:cubicBezTo>
                  <a:pt x="92" y="176"/>
                  <a:pt x="93" y="176"/>
                  <a:pt x="93" y="176"/>
                </a:cubicBezTo>
                <a:cubicBezTo>
                  <a:pt x="93" y="176"/>
                  <a:pt x="93" y="176"/>
                  <a:pt x="94" y="175"/>
                </a:cubicBezTo>
                <a:cubicBezTo>
                  <a:pt x="94" y="175"/>
                  <a:pt x="94" y="175"/>
                  <a:pt x="94" y="175"/>
                </a:cubicBezTo>
                <a:cubicBezTo>
                  <a:pt x="195" y="74"/>
                  <a:pt x="195" y="74"/>
                  <a:pt x="195" y="74"/>
                </a:cubicBezTo>
                <a:cubicBezTo>
                  <a:pt x="196" y="73"/>
                  <a:pt x="196" y="70"/>
                  <a:pt x="195" y="69"/>
                </a:cubicBezTo>
                <a:close/>
                <a:moveTo>
                  <a:pt x="91" y="167"/>
                </a:moveTo>
                <a:cubicBezTo>
                  <a:pt x="84" y="160"/>
                  <a:pt x="84" y="160"/>
                  <a:pt x="84" y="160"/>
                </a:cubicBezTo>
                <a:cubicBezTo>
                  <a:pt x="63" y="139"/>
                  <a:pt x="63" y="139"/>
                  <a:pt x="63" y="139"/>
                </a:cubicBezTo>
                <a:cubicBezTo>
                  <a:pt x="140" y="62"/>
                  <a:pt x="140" y="62"/>
                  <a:pt x="140" y="62"/>
                </a:cubicBezTo>
                <a:cubicBezTo>
                  <a:pt x="184" y="73"/>
                  <a:pt x="184" y="73"/>
                  <a:pt x="184" y="73"/>
                </a:cubicBezTo>
                <a:lnTo>
                  <a:pt x="91" y="167"/>
                </a:lnTo>
                <a:close/>
                <a:moveTo>
                  <a:pt x="123" y="12"/>
                </a:moveTo>
                <a:cubicBezTo>
                  <a:pt x="134" y="56"/>
                  <a:pt x="134" y="56"/>
                  <a:pt x="134" y="56"/>
                </a:cubicBezTo>
                <a:cubicBezTo>
                  <a:pt x="57" y="133"/>
                  <a:pt x="57" y="133"/>
                  <a:pt x="57" y="133"/>
                </a:cubicBezTo>
                <a:cubicBezTo>
                  <a:pt x="29" y="105"/>
                  <a:pt x="29" y="105"/>
                  <a:pt x="29" y="105"/>
                </a:cubicBezTo>
                <a:lnTo>
                  <a:pt x="123" y="12"/>
                </a:lnTo>
                <a:close/>
                <a:moveTo>
                  <a:pt x="15" y="163"/>
                </a:moveTo>
                <a:cubicBezTo>
                  <a:pt x="33" y="181"/>
                  <a:pt x="33" y="181"/>
                  <a:pt x="33" y="181"/>
                </a:cubicBezTo>
                <a:cubicBezTo>
                  <a:pt x="9" y="187"/>
                  <a:pt x="9" y="187"/>
                  <a:pt x="9" y="187"/>
                </a:cubicBezTo>
                <a:lnTo>
                  <a:pt x="15" y="163"/>
                </a:lnTo>
                <a:close/>
                <a:moveTo>
                  <a:pt x="42" y="179"/>
                </a:moveTo>
                <a:cubicBezTo>
                  <a:pt x="17" y="154"/>
                  <a:pt x="17" y="154"/>
                  <a:pt x="17" y="154"/>
                </a:cubicBezTo>
                <a:cubicBezTo>
                  <a:pt x="26" y="113"/>
                  <a:pt x="26" y="113"/>
                  <a:pt x="26" y="113"/>
                </a:cubicBezTo>
                <a:cubicBezTo>
                  <a:pt x="55" y="141"/>
                  <a:pt x="55" y="141"/>
                  <a:pt x="55" y="141"/>
                </a:cubicBezTo>
                <a:cubicBezTo>
                  <a:pt x="55" y="142"/>
                  <a:pt x="55" y="142"/>
                  <a:pt x="55" y="142"/>
                </a:cubicBezTo>
                <a:cubicBezTo>
                  <a:pt x="55" y="142"/>
                  <a:pt x="55" y="142"/>
                  <a:pt x="55" y="142"/>
                </a:cubicBezTo>
                <a:cubicBezTo>
                  <a:pt x="62" y="149"/>
                  <a:pt x="62" y="149"/>
                  <a:pt x="62" y="149"/>
                </a:cubicBezTo>
                <a:cubicBezTo>
                  <a:pt x="83" y="170"/>
                  <a:pt x="83" y="170"/>
                  <a:pt x="83" y="170"/>
                </a:cubicBezTo>
                <a:lnTo>
                  <a:pt x="42" y="179"/>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22">
            <a:extLst>
              <a:ext uri="{FF2B5EF4-FFF2-40B4-BE49-F238E27FC236}">
                <a16:creationId xmlns:a16="http://schemas.microsoft.com/office/drawing/2014/main" id="{AD3F3E4E-32ED-4BE6-81F4-12B1C7D5103F}"/>
              </a:ext>
            </a:extLst>
          </p:cNvPr>
          <p:cNvSpPr>
            <a:spLocks noEditPoints="1"/>
          </p:cNvSpPr>
          <p:nvPr/>
        </p:nvSpPr>
        <p:spPr bwMode="auto">
          <a:xfrm rot="20700000">
            <a:off x="10865624" y="138890"/>
            <a:ext cx="254783" cy="278366"/>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pPr lvl="0"/>
            <a:endParaRPr lang="id-ID"/>
          </a:p>
        </p:txBody>
      </p:sp>
    </p:spTree>
    <p:extLst>
      <p:ext uri="{BB962C8B-B14F-4D97-AF65-F5344CB8AC3E}">
        <p14:creationId xmlns:p14="http://schemas.microsoft.com/office/powerpoint/2010/main" val="333852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3EC731-D01F-4A93-AD71-9563BEE3512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271B57C6-1FCA-45AE-B267-E5803EA35F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168260-517E-4844-8AA2-F679C9C92E32}"/>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5" name="Freeform 31">
            <a:extLst>
              <a:ext uri="{FF2B5EF4-FFF2-40B4-BE49-F238E27FC236}">
                <a16:creationId xmlns:a16="http://schemas.microsoft.com/office/drawing/2014/main" id="{5EF6276B-BF9C-4885-957A-493F211DA05E}"/>
              </a:ext>
            </a:extLst>
          </p:cNvPr>
          <p:cNvSpPr>
            <a:spLocks noEditPoints="1"/>
          </p:cNvSpPr>
          <p:nvPr/>
        </p:nvSpPr>
        <p:spPr bwMode="auto">
          <a:xfrm rot="900000">
            <a:off x="11538562" y="120803"/>
            <a:ext cx="453761" cy="447773"/>
          </a:xfrm>
          <a:custGeom>
            <a:avLst/>
            <a:gdLst>
              <a:gd name="T0" fmla="*/ 196 w 208"/>
              <a:gd name="T1" fmla="*/ 174 h 205"/>
              <a:gd name="T2" fmla="*/ 196 w 208"/>
              <a:gd name="T3" fmla="*/ 61 h 205"/>
              <a:gd name="T4" fmla="*/ 197 w 208"/>
              <a:gd name="T5" fmla="*/ 57 h 205"/>
              <a:gd name="T6" fmla="*/ 192 w 208"/>
              <a:gd name="T7" fmla="*/ 50 h 205"/>
              <a:gd name="T8" fmla="*/ 108 w 208"/>
              <a:gd name="T9" fmla="*/ 3 h 205"/>
              <a:gd name="T10" fmla="*/ 90 w 208"/>
              <a:gd name="T11" fmla="*/ 3 h 205"/>
              <a:gd name="T12" fmla="*/ 5 w 208"/>
              <a:gd name="T13" fmla="*/ 50 h 205"/>
              <a:gd name="T14" fmla="*/ 0 w 208"/>
              <a:gd name="T15" fmla="*/ 57 h 205"/>
              <a:gd name="T16" fmla="*/ 5 w 208"/>
              <a:gd name="T17" fmla="*/ 65 h 205"/>
              <a:gd name="T18" fmla="*/ 33 w 208"/>
              <a:gd name="T19" fmla="*/ 80 h 205"/>
              <a:gd name="T20" fmla="*/ 33 w 208"/>
              <a:gd name="T21" fmla="*/ 121 h 205"/>
              <a:gd name="T22" fmla="*/ 77 w 208"/>
              <a:gd name="T23" fmla="*/ 165 h 205"/>
              <a:gd name="T24" fmla="*/ 125 w 208"/>
              <a:gd name="T25" fmla="*/ 165 h 205"/>
              <a:gd name="T26" fmla="*/ 168 w 208"/>
              <a:gd name="T27" fmla="*/ 121 h 205"/>
              <a:gd name="T28" fmla="*/ 168 w 208"/>
              <a:gd name="T29" fmla="*/ 78 h 205"/>
              <a:gd name="T30" fmla="*/ 188 w 208"/>
              <a:gd name="T31" fmla="*/ 67 h 205"/>
              <a:gd name="T32" fmla="*/ 188 w 208"/>
              <a:gd name="T33" fmla="*/ 174 h 205"/>
              <a:gd name="T34" fmla="*/ 176 w 208"/>
              <a:gd name="T35" fmla="*/ 189 h 205"/>
              <a:gd name="T36" fmla="*/ 192 w 208"/>
              <a:gd name="T37" fmla="*/ 205 h 205"/>
              <a:gd name="T38" fmla="*/ 208 w 208"/>
              <a:gd name="T39" fmla="*/ 189 h 205"/>
              <a:gd name="T40" fmla="*/ 196 w 208"/>
              <a:gd name="T41" fmla="*/ 174 h 205"/>
              <a:gd name="T42" fmla="*/ 160 w 208"/>
              <a:gd name="T43" fmla="*/ 121 h 205"/>
              <a:gd name="T44" fmla="*/ 125 w 208"/>
              <a:gd name="T45" fmla="*/ 157 h 205"/>
              <a:gd name="T46" fmla="*/ 77 w 208"/>
              <a:gd name="T47" fmla="*/ 157 h 205"/>
              <a:gd name="T48" fmla="*/ 41 w 208"/>
              <a:gd name="T49" fmla="*/ 121 h 205"/>
              <a:gd name="T50" fmla="*/ 41 w 208"/>
              <a:gd name="T51" fmla="*/ 85 h 205"/>
              <a:gd name="T52" fmla="*/ 90 w 208"/>
              <a:gd name="T53" fmla="*/ 112 h 205"/>
              <a:gd name="T54" fmla="*/ 99 w 208"/>
              <a:gd name="T55" fmla="*/ 114 h 205"/>
              <a:gd name="T56" fmla="*/ 108 w 208"/>
              <a:gd name="T57" fmla="*/ 112 h 205"/>
              <a:gd name="T58" fmla="*/ 160 w 208"/>
              <a:gd name="T59" fmla="*/ 82 h 205"/>
              <a:gd name="T60" fmla="*/ 160 w 208"/>
              <a:gd name="T61" fmla="*/ 121 h 205"/>
              <a:gd name="T62" fmla="*/ 104 w 208"/>
              <a:gd name="T63" fmla="*/ 105 h 205"/>
              <a:gd name="T64" fmla="*/ 94 w 208"/>
              <a:gd name="T65" fmla="*/ 105 h 205"/>
              <a:gd name="T66" fmla="*/ 9 w 208"/>
              <a:gd name="T67" fmla="*/ 58 h 205"/>
              <a:gd name="T68" fmla="*/ 8 w 208"/>
              <a:gd name="T69" fmla="*/ 57 h 205"/>
              <a:gd name="T70" fmla="*/ 9 w 208"/>
              <a:gd name="T71" fmla="*/ 57 h 205"/>
              <a:gd name="T72" fmla="*/ 94 w 208"/>
              <a:gd name="T73" fmla="*/ 10 h 205"/>
              <a:gd name="T74" fmla="*/ 104 w 208"/>
              <a:gd name="T75" fmla="*/ 10 h 205"/>
              <a:gd name="T76" fmla="*/ 189 w 208"/>
              <a:gd name="T77" fmla="*/ 57 h 205"/>
              <a:gd name="T78" fmla="*/ 189 w 208"/>
              <a:gd name="T79" fmla="*/ 57 h 205"/>
              <a:gd name="T80" fmla="*/ 188 w 208"/>
              <a:gd name="T81" fmla="*/ 57 h 205"/>
              <a:gd name="T82" fmla="*/ 188 w 208"/>
              <a:gd name="T83" fmla="*/ 58 h 205"/>
              <a:gd name="T84" fmla="*/ 104 w 208"/>
              <a:gd name="T85" fmla="*/ 105 h 205"/>
              <a:gd name="T86" fmla="*/ 192 w 208"/>
              <a:gd name="T87" fmla="*/ 197 h 205"/>
              <a:gd name="T88" fmla="*/ 184 w 208"/>
              <a:gd name="T89" fmla="*/ 189 h 205"/>
              <a:gd name="T90" fmla="*/ 192 w 208"/>
              <a:gd name="T91" fmla="*/ 181 h 205"/>
              <a:gd name="T92" fmla="*/ 200 w 208"/>
              <a:gd name="T93" fmla="*/ 189 h 205"/>
              <a:gd name="T94" fmla="*/ 192 w 208"/>
              <a:gd name="T95" fmla="*/ 1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05">
                <a:moveTo>
                  <a:pt x="196" y="174"/>
                </a:moveTo>
                <a:cubicBezTo>
                  <a:pt x="196" y="61"/>
                  <a:pt x="196" y="61"/>
                  <a:pt x="196" y="61"/>
                </a:cubicBezTo>
                <a:cubicBezTo>
                  <a:pt x="197" y="60"/>
                  <a:pt x="197" y="59"/>
                  <a:pt x="197" y="57"/>
                </a:cubicBezTo>
                <a:cubicBezTo>
                  <a:pt x="197" y="54"/>
                  <a:pt x="196" y="52"/>
                  <a:pt x="192" y="50"/>
                </a:cubicBezTo>
                <a:cubicBezTo>
                  <a:pt x="108" y="3"/>
                  <a:pt x="108" y="3"/>
                  <a:pt x="108" y="3"/>
                </a:cubicBezTo>
                <a:cubicBezTo>
                  <a:pt x="103" y="0"/>
                  <a:pt x="95" y="0"/>
                  <a:pt x="90" y="3"/>
                </a:cubicBezTo>
                <a:cubicBezTo>
                  <a:pt x="5" y="50"/>
                  <a:pt x="5" y="50"/>
                  <a:pt x="5" y="50"/>
                </a:cubicBezTo>
                <a:cubicBezTo>
                  <a:pt x="2" y="52"/>
                  <a:pt x="0" y="54"/>
                  <a:pt x="0" y="57"/>
                </a:cubicBezTo>
                <a:cubicBezTo>
                  <a:pt x="0" y="60"/>
                  <a:pt x="2" y="63"/>
                  <a:pt x="5" y="65"/>
                </a:cubicBezTo>
                <a:cubicBezTo>
                  <a:pt x="33" y="80"/>
                  <a:pt x="33" y="80"/>
                  <a:pt x="33" y="80"/>
                </a:cubicBezTo>
                <a:cubicBezTo>
                  <a:pt x="33" y="121"/>
                  <a:pt x="33" y="121"/>
                  <a:pt x="33" y="121"/>
                </a:cubicBezTo>
                <a:cubicBezTo>
                  <a:pt x="33" y="145"/>
                  <a:pt x="53" y="165"/>
                  <a:pt x="77" y="165"/>
                </a:cubicBezTo>
                <a:cubicBezTo>
                  <a:pt x="125" y="165"/>
                  <a:pt x="125" y="165"/>
                  <a:pt x="125" y="165"/>
                </a:cubicBezTo>
                <a:cubicBezTo>
                  <a:pt x="149" y="165"/>
                  <a:pt x="168" y="145"/>
                  <a:pt x="168" y="121"/>
                </a:cubicBezTo>
                <a:cubicBezTo>
                  <a:pt x="168" y="78"/>
                  <a:pt x="168" y="78"/>
                  <a:pt x="168" y="78"/>
                </a:cubicBezTo>
                <a:cubicBezTo>
                  <a:pt x="188" y="67"/>
                  <a:pt x="188" y="67"/>
                  <a:pt x="188" y="67"/>
                </a:cubicBezTo>
                <a:cubicBezTo>
                  <a:pt x="188" y="174"/>
                  <a:pt x="188" y="174"/>
                  <a:pt x="188" y="174"/>
                </a:cubicBezTo>
                <a:cubicBezTo>
                  <a:pt x="181" y="175"/>
                  <a:pt x="176" y="182"/>
                  <a:pt x="176" y="189"/>
                </a:cubicBezTo>
                <a:cubicBezTo>
                  <a:pt x="176" y="198"/>
                  <a:pt x="183" y="205"/>
                  <a:pt x="192" y="205"/>
                </a:cubicBezTo>
                <a:cubicBezTo>
                  <a:pt x="201" y="205"/>
                  <a:pt x="208" y="198"/>
                  <a:pt x="208" y="189"/>
                </a:cubicBezTo>
                <a:cubicBezTo>
                  <a:pt x="208" y="182"/>
                  <a:pt x="203" y="175"/>
                  <a:pt x="196" y="174"/>
                </a:cubicBezTo>
                <a:close/>
                <a:moveTo>
                  <a:pt x="160" y="121"/>
                </a:moveTo>
                <a:cubicBezTo>
                  <a:pt x="160" y="141"/>
                  <a:pt x="144" y="157"/>
                  <a:pt x="125" y="157"/>
                </a:cubicBezTo>
                <a:cubicBezTo>
                  <a:pt x="77" y="157"/>
                  <a:pt x="77" y="157"/>
                  <a:pt x="77" y="157"/>
                </a:cubicBezTo>
                <a:cubicBezTo>
                  <a:pt x="57" y="157"/>
                  <a:pt x="41" y="141"/>
                  <a:pt x="41" y="121"/>
                </a:cubicBezTo>
                <a:cubicBezTo>
                  <a:pt x="41" y="85"/>
                  <a:pt x="41" y="85"/>
                  <a:pt x="41" y="85"/>
                </a:cubicBezTo>
                <a:cubicBezTo>
                  <a:pt x="90" y="112"/>
                  <a:pt x="90" y="112"/>
                  <a:pt x="90" y="112"/>
                </a:cubicBezTo>
                <a:cubicBezTo>
                  <a:pt x="92" y="113"/>
                  <a:pt x="95" y="114"/>
                  <a:pt x="99" y="114"/>
                </a:cubicBezTo>
                <a:cubicBezTo>
                  <a:pt x="102" y="114"/>
                  <a:pt x="105" y="113"/>
                  <a:pt x="108" y="112"/>
                </a:cubicBezTo>
                <a:cubicBezTo>
                  <a:pt x="160" y="82"/>
                  <a:pt x="160" y="82"/>
                  <a:pt x="160" y="82"/>
                </a:cubicBezTo>
                <a:lnTo>
                  <a:pt x="160" y="121"/>
                </a:lnTo>
                <a:close/>
                <a:moveTo>
                  <a:pt x="104" y="105"/>
                </a:moveTo>
                <a:cubicBezTo>
                  <a:pt x="101" y="106"/>
                  <a:pt x="96" y="106"/>
                  <a:pt x="94" y="105"/>
                </a:cubicBezTo>
                <a:cubicBezTo>
                  <a:pt x="9" y="58"/>
                  <a:pt x="9" y="58"/>
                  <a:pt x="9" y="58"/>
                </a:cubicBezTo>
                <a:cubicBezTo>
                  <a:pt x="9" y="58"/>
                  <a:pt x="8" y="57"/>
                  <a:pt x="8" y="57"/>
                </a:cubicBezTo>
                <a:cubicBezTo>
                  <a:pt x="8" y="57"/>
                  <a:pt x="9" y="57"/>
                  <a:pt x="9" y="57"/>
                </a:cubicBezTo>
                <a:cubicBezTo>
                  <a:pt x="94" y="10"/>
                  <a:pt x="94" y="10"/>
                  <a:pt x="94" y="10"/>
                </a:cubicBezTo>
                <a:cubicBezTo>
                  <a:pt x="96" y="9"/>
                  <a:pt x="101" y="9"/>
                  <a:pt x="104" y="10"/>
                </a:cubicBezTo>
                <a:cubicBezTo>
                  <a:pt x="189" y="57"/>
                  <a:pt x="189" y="57"/>
                  <a:pt x="189" y="57"/>
                </a:cubicBezTo>
                <a:cubicBezTo>
                  <a:pt x="189" y="57"/>
                  <a:pt x="189" y="57"/>
                  <a:pt x="189" y="57"/>
                </a:cubicBezTo>
                <a:cubicBezTo>
                  <a:pt x="188" y="57"/>
                  <a:pt x="188" y="57"/>
                  <a:pt x="188" y="57"/>
                </a:cubicBezTo>
                <a:cubicBezTo>
                  <a:pt x="188" y="58"/>
                  <a:pt x="188" y="58"/>
                  <a:pt x="188" y="58"/>
                </a:cubicBezTo>
                <a:lnTo>
                  <a:pt x="104" y="105"/>
                </a:lnTo>
                <a:close/>
                <a:moveTo>
                  <a:pt x="192" y="197"/>
                </a:moveTo>
                <a:cubicBezTo>
                  <a:pt x="188" y="197"/>
                  <a:pt x="184" y="193"/>
                  <a:pt x="184" y="189"/>
                </a:cubicBezTo>
                <a:cubicBezTo>
                  <a:pt x="184" y="185"/>
                  <a:pt x="188" y="181"/>
                  <a:pt x="192" y="181"/>
                </a:cubicBezTo>
                <a:cubicBezTo>
                  <a:pt x="197" y="181"/>
                  <a:pt x="200" y="185"/>
                  <a:pt x="200" y="189"/>
                </a:cubicBezTo>
                <a:cubicBezTo>
                  <a:pt x="200" y="193"/>
                  <a:pt x="197" y="197"/>
                  <a:pt x="192" y="197"/>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45">
            <a:extLst>
              <a:ext uri="{FF2B5EF4-FFF2-40B4-BE49-F238E27FC236}">
                <a16:creationId xmlns:a16="http://schemas.microsoft.com/office/drawing/2014/main" id="{2338E172-5361-4174-B5DD-E794928CB12E}"/>
              </a:ext>
            </a:extLst>
          </p:cNvPr>
          <p:cNvSpPr>
            <a:spLocks noEditPoints="1"/>
          </p:cNvSpPr>
          <p:nvPr/>
        </p:nvSpPr>
        <p:spPr bwMode="auto">
          <a:xfrm rot="1294170">
            <a:off x="11720075" y="924213"/>
            <a:ext cx="280695" cy="280695"/>
          </a:xfrm>
          <a:custGeom>
            <a:avLst/>
            <a:gdLst>
              <a:gd name="T0" fmla="*/ 220 w 220"/>
              <a:gd name="T1" fmla="*/ 110 h 220"/>
              <a:gd name="T2" fmla="*/ 193 w 220"/>
              <a:gd name="T3" fmla="*/ 64 h 220"/>
              <a:gd name="T4" fmla="*/ 176 w 220"/>
              <a:gd name="T5" fmla="*/ 58 h 220"/>
              <a:gd name="T6" fmla="*/ 171 w 220"/>
              <a:gd name="T7" fmla="*/ 53 h 220"/>
              <a:gd name="T8" fmla="*/ 203 w 220"/>
              <a:gd name="T9" fmla="*/ 68 h 220"/>
              <a:gd name="T10" fmla="*/ 141 w 220"/>
              <a:gd name="T11" fmla="*/ 13 h 220"/>
              <a:gd name="T12" fmla="*/ 118 w 220"/>
              <a:gd name="T13" fmla="*/ 38 h 220"/>
              <a:gd name="T14" fmla="*/ 110 w 220"/>
              <a:gd name="T15" fmla="*/ 8 h 220"/>
              <a:gd name="T16" fmla="*/ 65 w 220"/>
              <a:gd name="T17" fmla="*/ 28 h 220"/>
              <a:gd name="T18" fmla="*/ 55 w 220"/>
              <a:gd name="T19" fmla="*/ 50 h 220"/>
              <a:gd name="T20" fmla="*/ 47 w 220"/>
              <a:gd name="T21" fmla="*/ 30 h 220"/>
              <a:gd name="T22" fmla="*/ 67 w 220"/>
              <a:gd name="T23" fmla="*/ 18 h 220"/>
              <a:gd name="T24" fmla="*/ 51 w 220"/>
              <a:gd name="T25" fmla="*/ 57 h 220"/>
              <a:gd name="T26" fmla="*/ 76 w 220"/>
              <a:gd name="T27" fmla="*/ 42 h 220"/>
              <a:gd name="T28" fmla="*/ 80 w 220"/>
              <a:gd name="T29" fmla="*/ 24 h 220"/>
              <a:gd name="T30" fmla="*/ 97 w 220"/>
              <a:gd name="T31" fmla="*/ 51 h 220"/>
              <a:gd name="T32" fmla="*/ 81 w 220"/>
              <a:gd name="T33" fmla="*/ 69 h 220"/>
              <a:gd name="T34" fmla="*/ 59 w 220"/>
              <a:gd name="T35" fmla="*/ 95 h 220"/>
              <a:gd name="T36" fmla="*/ 63 w 220"/>
              <a:gd name="T37" fmla="*/ 117 h 220"/>
              <a:gd name="T38" fmla="*/ 120 w 220"/>
              <a:gd name="T39" fmla="*/ 155 h 220"/>
              <a:gd name="T40" fmla="*/ 118 w 220"/>
              <a:gd name="T41" fmla="*/ 180 h 220"/>
              <a:gd name="T42" fmla="*/ 81 w 220"/>
              <a:gd name="T43" fmla="*/ 208 h 220"/>
              <a:gd name="T44" fmla="*/ 62 w 220"/>
              <a:gd name="T45" fmla="*/ 159 h 220"/>
              <a:gd name="T46" fmla="*/ 53 w 220"/>
              <a:gd name="T47" fmla="*/ 120 h 220"/>
              <a:gd name="T48" fmla="*/ 19 w 220"/>
              <a:gd name="T49" fmla="*/ 65 h 220"/>
              <a:gd name="T50" fmla="*/ 10 w 220"/>
              <a:gd name="T51" fmla="*/ 91 h 220"/>
              <a:gd name="T52" fmla="*/ 61 w 220"/>
              <a:gd name="T53" fmla="*/ 133 h 220"/>
              <a:gd name="T54" fmla="*/ 67 w 220"/>
              <a:gd name="T55" fmla="*/ 178 h 220"/>
              <a:gd name="T56" fmla="*/ 8 w 220"/>
              <a:gd name="T57" fmla="*/ 110 h 220"/>
              <a:gd name="T58" fmla="*/ 101 w 220"/>
              <a:gd name="T59" fmla="*/ 204 h 220"/>
              <a:gd name="T60" fmla="*/ 130 w 220"/>
              <a:gd name="T61" fmla="*/ 166 h 220"/>
              <a:gd name="T62" fmla="*/ 82 w 220"/>
              <a:gd name="T63" fmla="*/ 125 h 220"/>
              <a:gd name="T64" fmla="*/ 57 w 220"/>
              <a:gd name="T65" fmla="*/ 108 h 220"/>
              <a:gd name="T66" fmla="*/ 70 w 220"/>
              <a:gd name="T67" fmla="*/ 96 h 220"/>
              <a:gd name="T68" fmla="*/ 90 w 220"/>
              <a:gd name="T69" fmla="*/ 70 h 220"/>
              <a:gd name="T70" fmla="*/ 101 w 220"/>
              <a:gd name="T71" fmla="*/ 38 h 220"/>
              <a:gd name="T72" fmla="*/ 82 w 220"/>
              <a:gd name="T73" fmla="*/ 12 h 220"/>
              <a:gd name="T74" fmla="*/ 118 w 220"/>
              <a:gd name="T75" fmla="*/ 46 h 220"/>
              <a:gd name="T76" fmla="*/ 175 w 220"/>
              <a:gd name="T77" fmla="*/ 31 h 220"/>
              <a:gd name="T78" fmla="*/ 156 w 220"/>
              <a:gd name="T79" fmla="*/ 61 h 220"/>
              <a:gd name="T80" fmla="*/ 180 w 220"/>
              <a:gd name="T81" fmla="*/ 65 h 220"/>
              <a:gd name="T82" fmla="*/ 198 w 220"/>
              <a:gd name="T83" fmla="*/ 75 h 220"/>
              <a:gd name="T84" fmla="*/ 206 w 220"/>
              <a:gd name="T85" fmla="*/ 84 h 220"/>
              <a:gd name="T86" fmla="*/ 168 w 220"/>
              <a:gd name="T87" fmla="*/ 81 h 220"/>
              <a:gd name="T88" fmla="*/ 179 w 220"/>
              <a:gd name="T89" fmla="*/ 127 h 220"/>
              <a:gd name="T90" fmla="*/ 184 w 220"/>
              <a:gd name="T91" fmla="*/ 180 h 220"/>
              <a:gd name="T92" fmla="*/ 189 w 220"/>
              <a:gd name="T93" fmla="*/ 123 h 220"/>
              <a:gd name="T94" fmla="*/ 163 w 220"/>
              <a:gd name="T95" fmla="*/ 99 h 220"/>
              <a:gd name="T96" fmla="*/ 211 w 220"/>
              <a:gd name="T97" fmla="*/ 9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203" y="68"/>
                </a:moveTo>
                <a:cubicBezTo>
                  <a:pt x="202" y="68"/>
                  <a:pt x="202" y="68"/>
                  <a:pt x="202" y="68"/>
                </a:cubicBezTo>
                <a:cubicBezTo>
                  <a:pt x="201" y="67"/>
                  <a:pt x="197" y="64"/>
                  <a:pt x="193" y="64"/>
                </a:cubicBezTo>
                <a:cubicBezTo>
                  <a:pt x="193" y="64"/>
                  <a:pt x="193" y="64"/>
                  <a:pt x="192" y="64"/>
                </a:cubicBezTo>
                <a:cubicBezTo>
                  <a:pt x="191" y="63"/>
                  <a:pt x="190" y="61"/>
                  <a:pt x="188" y="61"/>
                </a:cubicBezTo>
                <a:cubicBezTo>
                  <a:pt x="187" y="57"/>
                  <a:pt x="183" y="57"/>
                  <a:pt x="182" y="57"/>
                </a:cubicBezTo>
                <a:cubicBezTo>
                  <a:pt x="179" y="57"/>
                  <a:pt x="179" y="57"/>
                  <a:pt x="176" y="58"/>
                </a:cubicBezTo>
                <a:cubicBezTo>
                  <a:pt x="175" y="59"/>
                  <a:pt x="171" y="61"/>
                  <a:pt x="164" y="64"/>
                </a:cubicBezTo>
                <a:cubicBezTo>
                  <a:pt x="166" y="61"/>
                  <a:pt x="167" y="59"/>
                  <a:pt x="167" y="57"/>
                </a:cubicBezTo>
                <a:cubicBezTo>
                  <a:pt x="171" y="57"/>
                  <a:pt x="171" y="57"/>
                  <a:pt x="171" y="57"/>
                </a:cubicBezTo>
                <a:cubicBezTo>
                  <a:pt x="171" y="53"/>
                  <a:pt x="171" y="53"/>
                  <a:pt x="171" y="53"/>
                </a:cubicBezTo>
                <a:cubicBezTo>
                  <a:pt x="171" y="48"/>
                  <a:pt x="172" y="42"/>
                  <a:pt x="173" y="41"/>
                </a:cubicBezTo>
                <a:cubicBezTo>
                  <a:pt x="175" y="39"/>
                  <a:pt x="180" y="38"/>
                  <a:pt x="182" y="38"/>
                </a:cubicBezTo>
                <a:cubicBezTo>
                  <a:pt x="182" y="38"/>
                  <a:pt x="182" y="38"/>
                  <a:pt x="182" y="38"/>
                </a:cubicBezTo>
                <a:cubicBezTo>
                  <a:pt x="191" y="46"/>
                  <a:pt x="198" y="57"/>
                  <a:pt x="203" y="68"/>
                </a:cubicBezTo>
                <a:close/>
                <a:moveTo>
                  <a:pt x="182" y="38"/>
                </a:moveTo>
                <a:cubicBezTo>
                  <a:pt x="182" y="38"/>
                  <a:pt x="182" y="38"/>
                  <a:pt x="182" y="38"/>
                </a:cubicBezTo>
                <a:cubicBezTo>
                  <a:pt x="182" y="38"/>
                  <a:pt x="182" y="38"/>
                  <a:pt x="182" y="38"/>
                </a:cubicBezTo>
                <a:close/>
                <a:moveTo>
                  <a:pt x="141" y="13"/>
                </a:moveTo>
                <a:cubicBezTo>
                  <a:pt x="137" y="17"/>
                  <a:pt x="137" y="17"/>
                  <a:pt x="137" y="17"/>
                </a:cubicBezTo>
                <a:cubicBezTo>
                  <a:pt x="136" y="18"/>
                  <a:pt x="136" y="18"/>
                  <a:pt x="136" y="18"/>
                </a:cubicBezTo>
                <a:cubicBezTo>
                  <a:pt x="136" y="21"/>
                  <a:pt x="133" y="31"/>
                  <a:pt x="133" y="37"/>
                </a:cubicBezTo>
                <a:cubicBezTo>
                  <a:pt x="131" y="37"/>
                  <a:pt x="127" y="38"/>
                  <a:pt x="118" y="38"/>
                </a:cubicBezTo>
                <a:cubicBezTo>
                  <a:pt x="117" y="38"/>
                  <a:pt x="115" y="35"/>
                  <a:pt x="113" y="32"/>
                </a:cubicBezTo>
                <a:cubicBezTo>
                  <a:pt x="111" y="30"/>
                  <a:pt x="108" y="27"/>
                  <a:pt x="105" y="24"/>
                </a:cubicBezTo>
                <a:cubicBezTo>
                  <a:pt x="102" y="20"/>
                  <a:pt x="101" y="13"/>
                  <a:pt x="102" y="8"/>
                </a:cubicBezTo>
                <a:cubicBezTo>
                  <a:pt x="105" y="8"/>
                  <a:pt x="107" y="8"/>
                  <a:pt x="110" y="8"/>
                </a:cubicBezTo>
                <a:cubicBezTo>
                  <a:pt x="121" y="8"/>
                  <a:pt x="131" y="10"/>
                  <a:pt x="141" y="13"/>
                </a:cubicBezTo>
                <a:close/>
                <a:moveTo>
                  <a:pt x="47" y="30"/>
                </a:moveTo>
                <a:cubicBezTo>
                  <a:pt x="51" y="27"/>
                  <a:pt x="55" y="24"/>
                  <a:pt x="60" y="21"/>
                </a:cubicBezTo>
                <a:cubicBezTo>
                  <a:pt x="65" y="28"/>
                  <a:pt x="65" y="28"/>
                  <a:pt x="65" y="28"/>
                </a:cubicBezTo>
                <a:cubicBezTo>
                  <a:pt x="66" y="34"/>
                  <a:pt x="68" y="40"/>
                  <a:pt x="68" y="42"/>
                </a:cubicBezTo>
                <a:cubicBezTo>
                  <a:pt x="68" y="46"/>
                  <a:pt x="68" y="48"/>
                  <a:pt x="68" y="49"/>
                </a:cubicBezTo>
                <a:cubicBezTo>
                  <a:pt x="66" y="49"/>
                  <a:pt x="65" y="50"/>
                  <a:pt x="64" y="50"/>
                </a:cubicBezTo>
                <a:cubicBezTo>
                  <a:pt x="61" y="51"/>
                  <a:pt x="59" y="52"/>
                  <a:pt x="55" y="50"/>
                </a:cubicBezTo>
                <a:cubicBezTo>
                  <a:pt x="54" y="49"/>
                  <a:pt x="54" y="49"/>
                  <a:pt x="54" y="49"/>
                </a:cubicBezTo>
                <a:cubicBezTo>
                  <a:pt x="54" y="48"/>
                  <a:pt x="55" y="46"/>
                  <a:pt x="56" y="45"/>
                </a:cubicBezTo>
                <a:cubicBezTo>
                  <a:pt x="59" y="42"/>
                  <a:pt x="59" y="42"/>
                  <a:pt x="59" y="42"/>
                </a:cubicBezTo>
                <a:lnTo>
                  <a:pt x="47" y="30"/>
                </a:lnTo>
                <a:close/>
                <a:moveTo>
                  <a:pt x="67" y="18"/>
                </a:moveTo>
                <a:cubicBezTo>
                  <a:pt x="67" y="17"/>
                  <a:pt x="68" y="17"/>
                  <a:pt x="68" y="17"/>
                </a:cubicBezTo>
                <a:cubicBezTo>
                  <a:pt x="68" y="19"/>
                  <a:pt x="68" y="19"/>
                  <a:pt x="68" y="19"/>
                </a:cubicBezTo>
                <a:lnTo>
                  <a:pt x="67" y="18"/>
                </a:lnTo>
                <a:close/>
                <a:moveTo>
                  <a:pt x="41" y="35"/>
                </a:moveTo>
                <a:cubicBezTo>
                  <a:pt x="48" y="42"/>
                  <a:pt x="48" y="42"/>
                  <a:pt x="48" y="42"/>
                </a:cubicBezTo>
                <a:cubicBezTo>
                  <a:pt x="47" y="44"/>
                  <a:pt x="46" y="47"/>
                  <a:pt x="46" y="50"/>
                </a:cubicBezTo>
                <a:cubicBezTo>
                  <a:pt x="46" y="52"/>
                  <a:pt x="48" y="55"/>
                  <a:pt x="51" y="57"/>
                </a:cubicBezTo>
                <a:cubicBezTo>
                  <a:pt x="55" y="58"/>
                  <a:pt x="57" y="59"/>
                  <a:pt x="60" y="59"/>
                </a:cubicBezTo>
                <a:cubicBezTo>
                  <a:pt x="62" y="59"/>
                  <a:pt x="64" y="58"/>
                  <a:pt x="66" y="58"/>
                </a:cubicBezTo>
                <a:cubicBezTo>
                  <a:pt x="67" y="57"/>
                  <a:pt x="68" y="57"/>
                  <a:pt x="68" y="57"/>
                </a:cubicBezTo>
                <a:cubicBezTo>
                  <a:pt x="76" y="57"/>
                  <a:pt x="76" y="46"/>
                  <a:pt x="76" y="42"/>
                </a:cubicBezTo>
                <a:cubicBezTo>
                  <a:pt x="76" y="38"/>
                  <a:pt x="73" y="27"/>
                  <a:pt x="72" y="25"/>
                </a:cubicBezTo>
                <a:cubicBezTo>
                  <a:pt x="69" y="20"/>
                  <a:pt x="69" y="20"/>
                  <a:pt x="69" y="20"/>
                </a:cubicBezTo>
                <a:cubicBezTo>
                  <a:pt x="78" y="20"/>
                  <a:pt x="78" y="20"/>
                  <a:pt x="78" y="20"/>
                </a:cubicBezTo>
                <a:cubicBezTo>
                  <a:pt x="80" y="24"/>
                  <a:pt x="80" y="24"/>
                  <a:pt x="80" y="24"/>
                </a:cubicBezTo>
                <a:cubicBezTo>
                  <a:pt x="80" y="37"/>
                  <a:pt x="80" y="37"/>
                  <a:pt x="80" y="37"/>
                </a:cubicBezTo>
                <a:cubicBezTo>
                  <a:pt x="82" y="38"/>
                  <a:pt x="82" y="38"/>
                  <a:pt x="82" y="38"/>
                </a:cubicBezTo>
                <a:cubicBezTo>
                  <a:pt x="82" y="38"/>
                  <a:pt x="90" y="42"/>
                  <a:pt x="97" y="45"/>
                </a:cubicBezTo>
                <a:cubicBezTo>
                  <a:pt x="98" y="46"/>
                  <a:pt x="99" y="46"/>
                  <a:pt x="97" y="51"/>
                </a:cubicBezTo>
                <a:cubicBezTo>
                  <a:pt x="96" y="53"/>
                  <a:pt x="95" y="55"/>
                  <a:pt x="95" y="57"/>
                </a:cubicBezTo>
                <a:cubicBezTo>
                  <a:pt x="95" y="59"/>
                  <a:pt x="93" y="61"/>
                  <a:pt x="91" y="61"/>
                </a:cubicBezTo>
                <a:cubicBezTo>
                  <a:pt x="87" y="61"/>
                  <a:pt x="85" y="64"/>
                  <a:pt x="83" y="66"/>
                </a:cubicBezTo>
                <a:cubicBezTo>
                  <a:pt x="83" y="67"/>
                  <a:pt x="82" y="68"/>
                  <a:pt x="81" y="69"/>
                </a:cubicBezTo>
                <a:cubicBezTo>
                  <a:pt x="79" y="71"/>
                  <a:pt x="78" y="73"/>
                  <a:pt x="77" y="75"/>
                </a:cubicBezTo>
                <a:cubicBezTo>
                  <a:pt x="75" y="78"/>
                  <a:pt x="73" y="80"/>
                  <a:pt x="69" y="84"/>
                </a:cubicBezTo>
                <a:cubicBezTo>
                  <a:pt x="66" y="88"/>
                  <a:pt x="64" y="90"/>
                  <a:pt x="64" y="92"/>
                </a:cubicBezTo>
                <a:cubicBezTo>
                  <a:pt x="63" y="93"/>
                  <a:pt x="62" y="93"/>
                  <a:pt x="59" y="95"/>
                </a:cubicBezTo>
                <a:cubicBezTo>
                  <a:pt x="57" y="96"/>
                  <a:pt x="56" y="96"/>
                  <a:pt x="55" y="97"/>
                </a:cubicBezTo>
                <a:cubicBezTo>
                  <a:pt x="49" y="98"/>
                  <a:pt x="49" y="101"/>
                  <a:pt x="49" y="106"/>
                </a:cubicBezTo>
                <a:cubicBezTo>
                  <a:pt x="49" y="114"/>
                  <a:pt x="53" y="115"/>
                  <a:pt x="57" y="116"/>
                </a:cubicBezTo>
                <a:cubicBezTo>
                  <a:pt x="59" y="116"/>
                  <a:pt x="61" y="116"/>
                  <a:pt x="63" y="117"/>
                </a:cubicBezTo>
                <a:cubicBezTo>
                  <a:pt x="66" y="119"/>
                  <a:pt x="67" y="121"/>
                  <a:pt x="69" y="124"/>
                </a:cubicBezTo>
                <a:cubicBezTo>
                  <a:pt x="71" y="127"/>
                  <a:pt x="73" y="130"/>
                  <a:pt x="78" y="133"/>
                </a:cubicBezTo>
                <a:cubicBezTo>
                  <a:pt x="81" y="134"/>
                  <a:pt x="86" y="137"/>
                  <a:pt x="92" y="140"/>
                </a:cubicBezTo>
                <a:cubicBezTo>
                  <a:pt x="100" y="145"/>
                  <a:pt x="111" y="151"/>
                  <a:pt x="120" y="155"/>
                </a:cubicBezTo>
                <a:cubicBezTo>
                  <a:pt x="124" y="158"/>
                  <a:pt x="125" y="159"/>
                  <a:pt x="125" y="159"/>
                </a:cubicBezTo>
                <a:cubicBezTo>
                  <a:pt x="125" y="160"/>
                  <a:pt x="124" y="160"/>
                  <a:pt x="124" y="161"/>
                </a:cubicBezTo>
                <a:cubicBezTo>
                  <a:pt x="123" y="163"/>
                  <a:pt x="121" y="164"/>
                  <a:pt x="121" y="167"/>
                </a:cubicBezTo>
                <a:cubicBezTo>
                  <a:pt x="121" y="170"/>
                  <a:pt x="121" y="173"/>
                  <a:pt x="118" y="180"/>
                </a:cubicBezTo>
                <a:cubicBezTo>
                  <a:pt x="116" y="184"/>
                  <a:pt x="114" y="186"/>
                  <a:pt x="108" y="189"/>
                </a:cubicBezTo>
                <a:cubicBezTo>
                  <a:pt x="105" y="191"/>
                  <a:pt x="101" y="194"/>
                  <a:pt x="96" y="198"/>
                </a:cubicBezTo>
                <a:cubicBezTo>
                  <a:pt x="92" y="201"/>
                  <a:pt x="87" y="205"/>
                  <a:pt x="87" y="209"/>
                </a:cubicBezTo>
                <a:cubicBezTo>
                  <a:pt x="85" y="209"/>
                  <a:pt x="83" y="208"/>
                  <a:pt x="81" y="208"/>
                </a:cubicBezTo>
                <a:cubicBezTo>
                  <a:pt x="82" y="203"/>
                  <a:pt x="84" y="196"/>
                  <a:pt x="84" y="189"/>
                </a:cubicBezTo>
                <a:cubicBezTo>
                  <a:pt x="84" y="178"/>
                  <a:pt x="80" y="175"/>
                  <a:pt x="73" y="172"/>
                </a:cubicBezTo>
                <a:cubicBezTo>
                  <a:pt x="72" y="172"/>
                  <a:pt x="71" y="171"/>
                  <a:pt x="70" y="171"/>
                </a:cubicBezTo>
                <a:cubicBezTo>
                  <a:pt x="65" y="168"/>
                  <a:pt x="65" y="166"/>
                  <a:pt x="62" y="159"/>
                </a:cubicBezTo>
                <a:cubicBezTo>
                  <a:pt x="62" y="158"/>
                  <a:pt x="61" y="156"/>
                  <a:pt x="61" y="154"/>
                </a:cubicBezTo>
                <a:cubicBezTo>
                  <a:pt x="59" y="149"/>
                  <a:pt x="61" y="147"/>
                  <a:pt x="64" y="143"/>
                </a:cubicBezTo>
                <a:cubicBezTo>
                  <a:pt x="66" y="140"/>
                  <a:pt x="69" y="137"/>
                  <a:pt x="69" y="132"/>
                </a:cubicBezTo>
                <a:cubicBezTo>
                  <a:pt x="69" y="124"/>
                  <a:pt x="63" y="120"/>
                  <a:pt x="53" y="120"/>
                </a:cubicBezTo>
                <a:cubicBezTo>
                  <a:pt x="53" y="120"/>
                  <a:pt x="53" y="120"/>
                  <a:pt x="53" y="120"/>
                </a:cubicBezTo>
                <a:cubicBezTo>
                  <a:pt x="52" y="120"/>
                  <a:pt x="46" y="117"/>
                  <a:pt x="40" y="114"/>
                </a:cubicBezTo>
                <a:cubicBezTo>
                  <a:pt x="36" y="112"/>
                  <a:pt x="31" y="109"/>
                  <a:pt x="25" y="106"/>
                </a:cubicBezTo>
                <a:cubicBezTo>
                  <a:pt x="15" y="101"/>
                  <a:pt x="18" y="74"/>
                  <a:pt x="19" y="65"/>
                </a:cubicBezTo>
                <a:cubicBezTo>
                  <a:pt x="18" y="65"/>
                  <a:pt x="18" y="65"/>
                  <a:pt x="18" y="65"/>
                </a:cubicBezTo>
                <a:cubicBezTo>
                  <a:pt x="24" y="54"/>
                  <a:pt x="32" y="44"/>
                  <a:pt x="41" y="35"/>
                </a:cubicBezTo>
                <a:close/>
                <a:moveTo>
                  <a:pt x="8" y="110"/>
                </a:moveTo>
                <a:cubicBezTo>
                  <a:pt x="8" y="104"/>
                  <a:pt x="9" y="97"/>
                  <a:pt x="10" y="91"/>
                </a:cubicBezTo>
                <a:cubicBezTo>
                  <a:pt x="11" y="101"/>
                  <a:pt x="14" y="110"/>
                  <a:pt x="21" y="114"/>
                </a:cubicBezTo>
                <a:cubicBezTo>
                  <a:pt x="27" y="116"/>
                  <a:pt x="32" y="119"/>
                  <a:pt x="37" y="122"/>
                </a:cubicBezTo>
                <a:cubicBezTo>
                  <a:pt x="46" y="127"/>
                  <a:pt x="50" y="129"/>
                  <a:pt x="53" y="129"/>
                </a:cubicBezTo>
                <a:cubicBezTo>
                  <a:pt x="60" y="129"/>
                  <a:pt x="61" y="131"/>
                  <a:pt x="61" y="133"/>
                </a:cubicBezTo>
                <a:cubicBezTo>
                  <a:pt x="61" y="134"/>
                  <a:pt x="59" y="136"/>
                  <a:pt x="58" y="138"/>
                </a:cubicBezTo>
                <a:cubicBezTo>
                  <a:pt x="55" y="142"/>
                  <a:pt x="50" y="148"/>
                  <a:pt x="53" y="157"/>
                </a:cubicBezTo>
                <a:cubicBezTo>
                  <a:pt x="54" y="158"/>
                  <a:pt x="54" y="160"/>
                  <a:pt x="55" y="161"/>
                </a:cubicBezTo>
                <a:cubicBezTo>
                  <a:pt x="57" y="170"/>
                  <a:pt x="59" y="174"/>
                  <a:pt x="67" y="178"/>
                </a:cubicBezTo>
                <a:cubicBezTo>
                  <a:pt x="68" y="178"/>
                  <a:pt x="69" y="179"/>
                  <a:pt x="70" y="179"/>
                </a:cubicBezTo>
                <a:cubicBezTo>
                  <a:pt x="75" y="182"/>
                  <a:pt x="76" y="182"/>
                  <a:pt x="76" y="190"/>
                </a:cubicBezTo>
                <a:cubicBezTo>
                  <a:pt x="76" y="195"/>
                  <a:pt x="75" y="201"/>
                  <a:pt x="74" y="205"/>
                </a:cubicBezTo>
                <a:cubicBezTo>
                  <a:pt x="35" y="191"/>
                  <a:pt x="8" y="153"/>
                  <a:pt x="8" y="110"/>
                </a:cubicBezTo>
                <a:close/>
                <a:moveTo>
                  <a:pt x="110" y="212"/>
                </a:moveTo>
                <a:cubicBezTo>
                  <a:pt x="105" y="212"/>
                  <a:pt x="100" y="212"/>
                  <a:pt x="95" y="211"/>
                </a:cubicBezTo>
                <a:cubicBezTo>
                  <a:pt x="95" y="210"/>
                  <a:pt x="95" y="210"/>
                  <a:pt x="95" y="210"/>
                </a:cubicBezTo>
                <a:cubicBezTo>
                  <a:pt x="95" y="209"/>
                  <a:pt x="96" y="208"/>
                  <a:pt x="101" y="204"/>
                </a:cubicBezTo>
                <a:cubicBezTo>
                  <a:pt x="106" y="201"/>
                  <a:pt x="110" y="198"/>
                  <a:pt x="113" y="196"/>
                </a:cubicBezTo>
                <a:cubicBezTo>
                  <a:pt x="119" y="192"/>
                  <a:pt x="122" y="190"/>
                  <a:pt x="125" y="184"/>
                </a:cubicBezTo>
                <a:cubicBezTo>
                  <a:pt x="129" y="176"/>
                  <a:pt x="129" y="171"/>
                  <a:pt x="129" y="167"/>
                </a:cubicBezTo>
                <a:cubicBezTo>
                  <a:pt x="129" y="167"/>
                  <a:pt x="130" y="166"/>
                  <a:pt x="130" y="166"/>
                </a:cubicBezTo>
                <a:cubicBezTo>
                  <a:pt x="131" y="164"/>
                  <a:pt x="134" y="162"/>
                  <a:pt x="133" y="158"/>
                </a:cubicBezTo>
                <a:cubicBezTo>
                  <a:pt x="132" y="154"/>
                  <a:pt x="129" y="151"/>
                  <a:pt x="123" y="148"/>
                </a:cubicBezTo>
                <a:cubicBezTo>
                  <a:pt x="114" y="144"/>
                  <a:pt x="104" y="138"/>
                  <a:pt x="96" y="133"/>
                </a:cubicBezTo>
                <a:cubicBezTo>
                  <a:pt x="90" y="130"/>
                  <a:pt x="85" y="127"/>
                  <a:pt x="82" y="125"/>
                </a:cubicBezTo>
                <a:cubicBezTo>
                  <a:pt x="79" y="124"/>
                  <a:pt x="77" y="122"/>
                  <a:pt x="76" y="119"/>
                </a:cubicBezTo>
                <a:cubicBezTo>
                  <a:pt x="73" y="116"/>
                  <a:pt x="71" y="113"/>
                  <a:pt x="66" y="110"/>
                </a:cubicBezTo>
                <a:cubicBezTo>
                  <a:pt x="63" y="109"/>
                  <a:pt x="60" y="108"/>
                  <a:pt x="58" y="108"/>
                </a:cubicBezTo>
                <a:cubicBezTo>
                  <a:pt x="58" y="108"/>
                  <a:pt x="58" y="108"/>
                  <a:pt x="57" y="108"/>
                </a:cubicBezTo>
                <a:cubicBezTo>
                  <a:pt x="57" y="107"/>
                  <a:pt x="57" y="107"/>
                  <a:pt x="57" y="106"/>
                </a:cubicBezTo>
                <a:cubicBezTo>
                  <a:pt x="57" y="106"/>
                  <a:pt x="57" y="105"/>
                  <a:pt x="57" y="104"/>
                </a:cubicBezTo>
                <a:cubicBezTo>
                  <a:pt x="58" y="104"/>
                  <a:pt x="60" y="103"/>
                  <a:pt x="63" y="102"/>
                </a:cubicBezTo>
                <a:cubicBezTo>
                  <a:pt x="67" y="100"/>
                  <a:pt x="69" y="98"/>
                  <a:pt x="70" y="96"/>
                </a:cubicBezTo>
                <a:cubicBezTo>
                  <a:pt x="71" y="95"/>
                  <a:pt x="72" y="93"/>
                  <a:pt x="75" y="90"/>
                </a:cubicBezTo>
                <a:cubicBezTo>
                  <a:pt x="80" y="85"/>
                  <a:pt x="82" y="82"/>
                  <a:pt x="83" y="79"/>
                </a:cubicBezTo>
                <a:cubicBezTo>
                  <a:pt x="84" y="77"/>
                  <a:pt x="85" y="76"/>
                  <a:pt x="86" y="75"/>
                </a:cubicBezTo>
                <a:cubicBezTo>
                  <a:pt x="88" y="73"/>
                  <a:pt x="89" y="71"/>
                  <a:pt x="90" y="70"/>
                </a:cubicBezTo>
                <a:cubicBezTo>
                  <a:pt x="90" y="70"/>
                  <a:pt x="91" y="69"/>
                  <a:pt x="91" y="69"/>
                </a:cubicBezTo>
                <a:cubicBezTo>
                  <a:pt x="97" y="69"/>
                  <a:pt x="103" y="63"/>
                  <a:pt x="103" y="57"/>
                </a:cubicBezTo>
                <a:cubicBezTo>
                  <a:pt x="103" y="57"/>
                  <a:pt x="103" y="55"/>
                  <a:pt x="104" y="54"/>
                </a:cubicBezTo>
                <a:cubicBezTo>
                  <a:pt x="106" y="51"/>
                  <a:pt x="110" y="43"/>
                  <a:pt x="101" y="38"/>
                </a:cubicBezTo>
                <a:cubicBezTo>
                  <a:pt x="96" y="36"/>
                  <a:pt x="91" y="33"/>
                  <a:pt x="88" y="32"/>
                </a:cubicBezTo>
                <a:cubicBezTo>
                  <a:pt x="88" y="22"/>
                  <a:pt x="88" y="22"/>
                  <a:pt x="88" y="22"/>
                </a:cubicBezTo>
                <a:cubicBezTo>
                  <a:pt x="82" y="12"/>
                  <a:pt x="82" y="12"/>
                  <a:pt x="82" y="12"/>
                </a:cubicBezTo>
                <a:cubicBezTo>
                  <a:pt x="82" y="12"/>
                  <a:pt x="82" y="12"/>
                  <a:pt x="82" y="12"/>
                </a:cubicBezTo>
                <a:cubicBezTo>
                  <a:pt x="86" y="11"/>
                  <a:pt x="90" y="10"/>
                  <a:pt x="94" y="9"/>
                </a:cubicBezTo>
                <a:cubicBezTo>
                  <a:pt x="93" y="15"/>
                  <a:pt x="94" y="24"/>
                  <a:pt x="100" y="30"/>
                </a:cubicBezTo>
                <a:cubicBezTo>
                  <a:pt x="102" y="32"/>
                  <a:pt x="105" y="35"/>
                  <a:pt x="107" y="37"/>
                </a:cubicBezTo>
                <a:cubicBezTo>
                  <a:pt x="110" y="42"/>
                  <a:pt x="113" y="46"/>
                  <a:pt x="118" y="46"/>
                </a:cubicBezTo>
                <a:cubicBezTo>
                  <a:pt x="132" y="46"/>
                  <a:pt x="141" y="45"/>
                  <a:pt x="141" y="38"/>
                </a:cubicBezTo>
                <a:cubicBezTo>
                  <a:pt x="141" y="36"/>
                  <a:pt x="142" y="27"/>
                  <a:pt x="144" y="21"/>
                </a:cubicBezTo>
                <a:cubicBezTo>
                  <a:pt x="149" y="16"/>
                  <a:pt x="149" y="16"/>
                  <a:pt x="149" y="16"/>
                </a:cubicBezTo>
                <a:cubicBezTo>
                  <a:pt x="159" y="20"/>
                  <a:pt x="167" y="25"/>
                  <a:pt x="175" y="31"/>
                </a:cubicBezTo>
                <a:cubicBezTo>
                  <a:pt x="172" y="32"/>
                  <a:pt x="170" y="33"/>
                  <a:pt x="168" y="35"/>
                </a:cubicBezTo>
                <a:cubicBezTo>
                  <a:pt x="164" y="39"/>
                  <a:pt x="163" y="46"/>
                  <a:pt x="163" y="50"/>
                </a:cubicBezTo>
                <a:cubicBezTo>
                  <a:pt x="161" y="51"/>
                  <a:pt x="159" y="53"/>
                  <a:pt x="159" y="56"/>
                </a:cubicBezTo>
                <a:cubicBezTo>
                  <a:pt x="159" y="57"/>
                  <a:pt x="157" y="59"/>
                  <a:pt x="156" y="61"/>
                </a:cubicBezTo>
                <a:cubicBezTo>
                  <a:pt x="152" y="65"/>
                  <a:pt x="149" y="69"/>
                  <a:pt x="151" y="72"/>
                </a:cubicBezTo>
                <a:cubicBezTo>
                  <a:pt x="154" y="76"/>
                  <a:pt x="159" y="74"/>
                  <a:pt x="165" y="72"/>
                </a:cubicBezTo>
                <a:cubicBezTo>
                  <a:pt x="174" y="68"/>
                  <a:pt x="178" y="66"/>
                  <a:pt x="180" y="65"/>
                </a:cubicBezTo>
                <a:cubicBezTo>
                  <a:pt x="180" y="65"/>
                  <a:pt x="180" y="65"/>
                  <a:pt x="180" y="65"/>
                </a:cubicBezTo>
                <a:cubicBezTo>
                  <a:pt x="181" y="68"/>
                  <a:pt x="185" y="69"/>
                  <a:pt x="186" y="69"/>
                </a:cubicBezTo>
                <a:cubicBezTo>
                  <a:pt x="186" y="69"/>
                  <a:pt x="186" y="69"/>
                  <a:pt x="187" y="69"/>
                </a:cubicBezTo>
                <a:cubicBezTo>
                  <a:pt x="188" y="70"/>
                  <a:pt x="190" y="72"/>
                  <a:pt x="193" y="72"/>
                </a:cubicBezTo>
                <a:cubicBezTo>
                  <a:pt x="195" y="72"/>
                  <a:pt x="197" y="74"/>
                  <a:pt x="198" y="75"/>
                </a:cubicBezTo>
                <a:cubicBezTo>
                  <a:pt x="199" y="76"/>
                  <a:pt x="199" y="76"/>
                  <a:pt x="199" y="76"/>
                </a:cubicBezTo>
                <a:cubicBezTo>
                  <a:pt x="206" y="76"/>
                  <a:pt x="206" y="76"/>
                  <a:pt x="206" y="76"/>
                </a:cubicBezTo>
                <a:cubicBezTo>
                  <a:pt x="207" y="79"/>
                  <a:pt x="208" y="82"/>
                  <a:pt x="209" y="85"/>
                </a:cubicBezTo>
                <a:cubicBezTo>
                  <a:pt x="208" y="84"/>
                  <a:pt x="207" y="84"/>
                  <a:pt x="206" y="84"/>
                </a:cubicBezTo>
                <a:cubicBezTo>
                  <a:pt x="197" y="79"/>
                  <a:pt x="190" y="76"/>
                  <a:pt x="186" y="76"/>
                </a:cubicBezTo>
                <a:cubicBezTo>
                  <a:pt x="182" y="76"/>
                  <a:pt x="171" y="79"/>
                  <a:pt x="169" y="80"/>
                </a:cubicBezTo>
                <a:cubicBezTo>
                  <a:pt x="168" y="80"/>
                  <a:pt x="168" y="80"/>
                  <a:pt x="168" y="80"/>
                </a:cubicBezTo>
                <a:cubicBezTo>
                  <a:pt x="168" y="81"/>
                  <a:pt x="168" y="81"/>
                  <a:pt x="168" y="81"/>
                </a:cubicBezTo>
                <a:cubicBezTo>
                  <a:pt x="162" y="86"/>
                  <a:pt x="155" y="94"/>
                  <a:pt x="155" y="99"/>
                </a:cubicBezTo>
                <a:cubicBezTo>
                  <a:pt x="155" y="99"/>
                  <a:pt x="155" y="100"/>
                  <a:pt x="155" y="101"/>
                </a:cubicBezTo>
                <a:cubicBezTo>
                  <a:pt x="153" y="106"/>
                  <a:pt x="150" y="117"/>
                  <a:pt x="161" y="125"/>
                </a:cubicBezTo>
                <a:cubicBezTo>
                  <a:pt x="168" y="130"/>
                  <a:pt x="175" y="128"/>
                  <a:pt x="179" y="127"/>
                </a:cubicBezTo>
                <a:cubicBezTo>
                  <a:pt x="180" y="127"/>
                  <a:pt x="181" y="126"/>
                  <a:pt x="182" y="126"/>
                </a:cubicBezTo>
                <a:cubicBezTo>
                  <a:pt x="182" y="126"/>
                  <a:pt x="182" y="126"/>
                  <a:pt x="182" y="127"/>
                </a:cubicBezTo>
                <a:cubicBezTo>
                  <a:pt x="186" y="134"/>
                  <a:pt x="186" y="141"/>
                  <a:pt x="186" y="148"/>
                </a:cubicBezTo>
                <a:cubicBezTo>
                  <a:pt x="186" y="153"/>
                  <a:pt x="185" y="172"/>
                  <a:pt x="184" y="180"/>
                </a:cubicBezTo>
                <a:cubicBezTo>
                  <a:pt x="166" y="200"/>
                  <a:pt x="139" y="212"/>
                  <a:pt x="110" y="212"/>
                </a:cubicBezTo>
                <a:close/>
                <a:moveTo>
                  <a:pt x="191" y="172"/>
                </a:moveTo>
                <a:cubicBezTo>
                  <a:pt x="192" y="165"/>
                  <a:pt x="194" y="153"/>
                  <a:pt x="194" y="148"/>
                </a:cubicBezTo>
                <a:cubicBezTo>
                  <a:pt x="194" y="140"/>
                  <a:pt x="194" y="132"/>
                  <a:pt x="189" y="123"/>
                </a:cubicBezTo>
                <a:cubicBezTo>
                  <a:pt x="186" y="117"/>
                  <a:pt x="180" y="118"/>
                  <a:pt x="177" y="119"/>
                </a:cubicBezTo>
                <a:cubicBezTo>
                  <a:pt x="173" y="120"/>
                  <a:pt x="170" y="121"/>
                  <a:pt x="165" y="118"/>
                </a:cubicBezTo>
                <a:cubicBezTo>
                  <a:pt x="159" y="114"/>
                  <a:pt x="160" y="110"/>
                  <a:pt x="162" y="103"/>
                </a:cubicBezTo>
                <a:cubicBezTo>
                  <a:pt x="163" y="102"/>
                  <a:pt x="163" y="100"/>
                  <a:pt x="163" y="99"/>
                </a:cubicBezTo>
                <a:cubicBezTo>
                  <a:pt x="164" y="97"/>
                  <a:pt x="168" y="92"/>
                  <a:pt x="173" y="87"/>
                </a:cubicBezTo>
                <a:cubicBezTo>
                  <a:pt x="178" y="85"/>
                  <a:pt x="184" y="84"/>
                  <a:pt x="186" y="84"/>
                </a:cubicBezTo>
                <a:cubicBezTo>
                  <a:pt x="189" y="84"/>
                  <a:pt x="197" y="88"/>
                  <a:pt x="203" y="91"/>
                </a:cubicBezTo>
                <a:cubicBezTo>
                  <a:pt x="206" y="93"/>
                  <a:pt x="209" y="93"/>
                  <a:pt x="211" y="94"/>
                </a:cubicBezTo>
                <a:cubicBezTo>
                  <a:pt x="212" y="99"/>
                  <a:pt x="212" y="104"/>
                  <a:pt x="212" y="110"/>
                </a:cubicBezTo>
                <a:cubicBezTo>
                  <a:pt x="212" y="133"/>
                  <a:pt x="204" y="155"/>
                  <a:pt x="191" y="1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42">
            <a:extLst>
              <a:ext uri="{FF2B5EF4-FFF2-40B4-BE49-F238E27FC236}">
                <a16:creationId xmlns:a16="http://schemas.microsoft.com/office/drawing/2014/main" id="{3A620579-5CEB-490E-AB3D-69CFACB8EDF3}"/>
              </a:ext>
            </a:extLst>
          </p:cNvPr>
          <p:cNvSpPr>
            <a:spLocks noEditPoints="1"/>
          </p:cNvSpPr>
          <p:nvPr/>
        </p:nvSpPr>
        <p:spPr bwMode="auto">
          <a:xfrm rot="19887004">
            <a:off x="11041410" y="530043"/>
            <a:ext cx="453688" cy="453688"/>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49">
            <a:extLst>
              <a:ext uri="{FF2B5EF4-FFF2-40B4-BE49-F238E27FC236}">
                <a16:creationId xmlns:a16="http://schemas.microsoft.com/office/drawing/2014/main" id="{4591BCCA-839D-48EF-BD8F-8C77504EC1DF}"/>
              </a:ext>
            </a:extLst>
          </p:cNvPr>
          <p:cNvSpPr>
            <a:spLocks noEditPoints="1"/>
          </p:cNvSpPr>
          <p:nvPr/>
        </p:nvSpPr>
        <p:spPr bwMode="auto">
          <a:xfrm rot="20318719">
            <a:off x="11383677" y="1385737"/>
            <a:ext cx="384503" cy="338144"/>
          </a:xfrm>
          <a:custGeom>
            <a:avLst/>
            <a:gdLst>
              <a:gd name="T0" fmla="*/ 232 w 232"/>
              <a:gd name="T1" fmla="*/ 165 h 204"/>
              <a:gd name="T2" fmla="*/ 193 w 232"/>
              <a:gd name="T3" fmla="*/ 81 h 204"/>
              <a:gd name="T4" fmla="*/ 32 w 232"/>
              <a:gd name="T5" fmla="*/ 81 h 204"/>
              <a:gd name="T6" fmla="*/ 0 w 232"/>
              <a:gd name="T7" fmla="*/ 165 h 204"/>
              <a:gd name="T8" fmla="*/ 39 w 232"/>
              <a:gd name="T9" fmla="*/ 204 h 204"/>
              <a:gd name="T10" fmla="*/ 113 w 232"/>
              <a:gd name="T11" fmla="*/ 162 h 204"/>
              <a:gd name="T12" fmla="*/ 193 w 232"/>
              <a:gd name="T13" fmla="*/ 204 h 204"/>
              <a:gd name="T14" fmla="*/ 78 w 232"/>
              <a:gd name="T15" fmla="*/ 154 h 204"/>
              <a:gd name="T16" fmla="*/ 50 w 232"/>
              <a:gd name="T17" fmla="*/ 154 h 204"/>
              <a:gd name="T18" fmla="*/ 48 w 232"/>
              <a:gd name="T19" fmla="*/ 129 h 204"/>
              <a:gd name="T20" fmla="*/ 51 w 232"/>
              <a:gd name="T21" fmla="*/ 132 h 204"/>
              <a:gd name="T22" fmla="*/ 57 w 232"/>
              <a:gd name="T23" fmla="*/ 138 h 204"/>
              <a:gd name="T24" fmla="*/ 62 w 232"/>
              <a:gd name="T25" fmla="*/ 143 h 204"/>
              <a:gd name="T26" fmla="*/ 69 w 232"/>
              <a:gd name="T27" fmla="*/ 148 h 204"/>
              <a:gd name="T28" fmla="*/ 76 w 232"/>
              <a:gd name="T29" fmla="*/ 153 h 204"/>
              <a:gd name="T30" fmla="*/ 86 w 232"/>
              <a:gd name="T31" fmla="*/ 148 h 204"/>
              <a:gd name="T32" fmla="*/ 80 w 232"/>
              <a:gd name="T33" fmla="*/ 146 h 204"/>
              <a:gd name="T34" fmla="*/ 74 w 232"/>
              <a:gd name="T35" fmla="*/ 142 h 204"/>
              <a:gd name="T36" fmla="*/ 67 w 232"/>
              <a:gd name="T37" fmla="*/ 137 h 204"/>
              <a:gd name="T38" fmla="*/ 62 w 232"/>
              <a:gd name="T39" fmla="*/ 133 h 204"/>
              <a:gd name="T40" fmla="*/ 58 w 232"/>
              <a:gd name="T41" fmla="*/ 128 h 204"/>
              <a:gd name="T42" fmla="*/ 54 w 232"/>
              <a:gd name="T43" fmla="*/ 123 h 204"/>
              <a:gd name="T44" fmla="*/ 40 w 232"/>
              <a:gd name="T45" fmla="*/ 81 h 204"/>
              <a:gd name="T46" fmla="*/ 186 w 232"/>
              <a:gd name="T47" fmla="*/ 81 h 204"/>
              <a:gd name="T48" fmla="*/ 177 w 232"/>
              <a:gd name="T49" fmla="*/ 116 h 204"/>
              <a:gd name="T50" fmla="*/ 172 w 232"/>
              <a:gd name="T51" fmla="*/ 123 h 204"/>
              <a:gd name="T52" fmla="*/ 168 w 232"/>
              <a:gd name="T53" fmla="*/ 128 h 204"/>
              <a:gd name="T54" fmla="*/ 163 w 232"/>
              <a:gd name="T55" fmla="*/ 133 h 204"/>
              <a:gd name="T56" fmla="*/ 158 w 232"/>
              <a:gd name="T57" fmla="*/ 137 h 204"/>
              <a:gd name="T58" fmla="*/ 149 w 232"/>
              <a:gd name="T59" fmla="*/ 144 h 204"/>
              <a:gd name="T60" fmla="*/ 144 w 232"/>
              <a:gd name="T61" fmla="*/ 146 h 204"/>
              <a:gd name="T62" fmla="*/ 141 w 232"/>
              <a:gd name="T63" fmla="*/ 148 h 204"/>
              <a:gd name="T64" fmla="*/ 86 w 232"/>
              <a:gd name="T65" fmla="*/ 148 h 204"/>
              <a:gd name="T66" fmla="*/ 153 w 232"/>
              <a:gd name="T67" fmla="*/ 151 h 204"/>
              <a:gd name="T68" fmla="*/ 159 w 232"/>
              <a:gd name="T69" fmla="*/ 147 h 204"/>
              <a:gd name="T70" fmla="*/ 164 w 232"/>
              <a:gd name="T71" fmla="*/ 143 h 204"/>
              <a:gd name="T72" fmla="*/ 170 w 232"/>
              <a:gd name="T73" fmla="*/ 137 h 204"/>
              <a:gd name="T74" fmla="*/ 175 w 232"/>
              <a:gd name="T75" fmla="*/ 132 h 204"/>
              <a:gd name="T76" fmla="*/ 180 w 232"/>
              <a:gd name="T77" fmla="*/ 125 h 204"/>
              <a:gd name="T78" fmla="*/ 211 w 232"/>
              <a:gd name="T79" fmla="*/ 156 h 204"/>
              <a:gd name="T80" fmla="*/ 184 w 232"/>
              <a:gd name="T81"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2" h="204">
                <a:moveTo>
                  <a:pt x="190" y="162"/>
                </a:moveTo>
                <a:cubicBezTo>
                  <a:pt x="232" y="165"/>
                  <a:pt x="232" y="165"/>
                  <a:pt x="232" y="165"/>
                </a:cubicBezTo>
                <a:cubicBezTo>
                  <a:pt x="185" y="118"/>
                  <a:pt x="185" y="118"/>
                  <a:pt x="185" y="118"/>
                </a:cubicBezTo>
                <a:cubicBezTo>
                  <a:pt x="190" y="107"/>
                  <a:pt x="193" y="94"/>
                  <a:pt x="193" y="81"/>
                </a:cubicBezTo>
                <a:cubicBezTo>
                  <a:pt x="193" y="36"/>
                  <a:pt x="157" y="0"/>
                  <a:pt x="113" y="0"/>
                </a:cubicBezTo>
                <a:cubicBezTo>
                  <a:pt x="68" y="0"/>
                  <a:pt x="32" y="36"/>
                  <a:pt x="32" y="81"/>
                </a:cubicBezTo>
                <a:cubicBezTo>
                  <a:pt x="32" y="96"/>
                  <a:pt x="36" y="110"/>
                  <a:pt x="44" y="122"/>
                </a:cubicBezTo>
                <a:cubicBezTo>
                  <a:pt x="0" y="165"/>
                  <a:pt x="0" y="165"/>
                  <a:pt x="0" y="165"/>
                </a:cubicBezTo>
                <a:cubicBezTo>
                  <a:pt x="42" y="162"/>
                  <a:pt x="42" y="162"/>
                  <a:pt x="42" y="162"/>
                </a:cubicBezTo>
                <a:cubicBezTo>
                  <a:pt x="39" y="204"/>
                  <a:pt x="39" y="204"/>
                  <a:pt x="39" y="204"/>
                </a:cubicBezTo>
                <a:cubicBezTo>
                  <a:pt x="86" y="157"/>
                  <a:pt x="86" y="157"/>
                  <a:pt x="86" y="157"/>
                </a:cubicBezTo>
                <a:cubicBezTo>
                  <a:pt x="94" y="160"/>
                  <a:pt x="103" y="162"/>
                  <a:pt x="113" y="162"/>
                </a:cubicBezTo>
                <a:cubicBezTo>
                  <a:pt x="124" y="162"/>
                  <a:pt x="135" y="159"/>
                  <a:pt x="144" y="155"/>
                </a:cubicBezTo>
                <a:cubicBezTo>
                  <a:pt x="193" y="204"/>
                  <a:pt x="193" y="204"/>
                  <a:pt x="193" y="204"/>
                </a:cubicBezTo>
                <a:lnTo>
                  <a:pt x="190" y="162"/>
                </a:lnTo>
                <a:close/>
                <a:moveTo>
                  <a:pt x="78" y="154"/>
                </a:moveTo>
                <a:cubicBezTo>
                  <a:pt x="48" y="183"/>
                  <a:pt x="48" y="183"/>
                  <a:pt x="48" y="183"/>
                </a:cubicBezTo>
                <a:cubicBezTo>
                  <a:pt x="50" y="154"/>
                  <a:pt x="50" y="154"/>
                  <a:pt x="50" y="154"/>
                </a:cubicBezTo>
                <a:cubicBezTo>
                  <a:pt x="21" y="156"/>
                  <a:pt x="21" y="156"/>
                  <a:pt x="21" y="156"/>
                </a:cubicBezTo>
                <a:cubicBezTo>
                  <a:pt x="48" y="129"/>
                  <a:pt x="48" y="129"/>
                  <a:pt x="48" y="129"/>
                </a:cubicBezTo>
                <a:cubicBezTo>
                  <a:pt x="49" y="129"/>
                  <a:pt x="49" y="130"/>
                  <a:pt x="50" y="131"/>
                </a:cubicBezTo>
                <a:cubicBezTo>
                  <a:pt x="50" y="132"/>
                  <a:pt x="51" y="132"/>
                  <a:pt x="51" y="132"/>
                </a:cubicBezTo>
                <a:cubicBezTo>
                  <a:pt x="52" y="134"/>
                  <a:pt x="54" y="136"/>
                  <a:pt x="55" y="137"/>
                </a:cubicBezTo>
                <a:cubicBezTo>
                  <a:pt x="56" y="138"/>
                  <a:pt x="56" y="138"/>
                  <a:pt x="57" y="138"/>
                </a:cubicBezTo>
                <a:cubicBezTo>
                  <a:pt x="58" y="140"/>
                  <a:pt x="60" y="142"/>
                  <a:pt x="62" y="143"/>
                </a:cubicBezTo>
                <a:cubicBezTo>
                  <a:pt x="62" y="143"/>
                  <a:pt x="62" y="143"/>
                  <a:pt x="62" y="143"/>
                </a:cubicBezTo>
                <a:cubicBezTo>
                  <a:pt x="64" y="145"/>
                  <a:pt x="65" y="146"/>
                  <a:pt x="67" y="147"/>
                </a:cubicBezTo>
                <a:cubicBezTo>
                  <a:pt x="68" y="148"/>
                  <a:pt x="68" y="148"/>
                  <a:pt x="69" y="148"/>
                </a:cubicBezTo>
                <a:cubicBezTo>
                  <a:pt x="70" y="149"/>
                  <a:pt x="72" y="150"/>
                  <a:pt x="74" y="151"/>
                </a:cubicBezTo>
                <a:cubicBezTo>
                  <a:pt x="75" y="152"/>
                  <a:pt x="75" y="152"/>
                  <a:pt x="76" y="153"/>
                </a:cubicBezTo>
                <a:cubicBezTo>
                  <a:pt x="77" y="153"/>
                  <a:pt x="77" y="153"/>
                  <a:pt x="78" y="154"/>
                </a:cubicBezTo>
                <a:close/>
                <a:moveTo>
                  <a:pt x="86" y="148"/>
                </a:moveTo>
                <a:cubicBezTo>
                  <a:pt x="85" y="148"/>
                  <a:pt x="83" y="147"/>
                  <a:pt x="82" y="147"/>
                </a:cubicBezTo>
                <a:cubicBezTo>
                  <a:pt x="81" y="146"/>
                  <a:pt x="81" y="146"/>
                  <a:pt x="80" y="146"/>
                </a:cubicBezTo>
                <a:cubicBezTo>
                  <a:pt x="79" y="145"/>
                  <a:pt x="78" y="145"/>
                  <a:pt x="77" y="144"/>
                </a:cubicBezTo>
                <a:cubicBezTo>
                  <a:pt x="76" y="143"/>
                  <a:pt x="75" y="143"/>
                  <a:pt x="74" y="142"/>
                </a:cubicBezTo>
                <a:cubicBezTo>
                  <a:pt x="73" y="142"/>
                  <a:pt x="73" y="141"/>
                  <a:pt x="72" y="141"/>
                </a:cubicBezTo>
                <a:cubicBezTo>
                  <a:pt x="70" y="140"/>
                  <a:pt x="68" y="138"/>
                  <a:pt x="67" y="137"/>
                </a:cubicBezTo>
                <a:cubicBezTo>
                  <a:pt x="66" y="137"/>
                  <a:pt x="66" y="136"/>
                  <a:pt x="66" y="136"/>
                </a:cubicBezTo>
                <a:cubicBezTo>
                  <a:pt x="65" y="135"/>
                  <a:pt x="63" y="134"/>
                  <a:pt x="62" y="133"/>
                </a:cubicBezTo>
                <a:cubicBezTo>
                  <a:pt x="62" y="132"/>
                  <a:pt x="61" y="132"/>
                  <a:pt x="60" y="131"/>
                </a:cubicBezTo>
                <a:cubicBezTo>
                  <a:pt x="60" y="130"/>
                  <a:pt x="59" y="129"/>
                  <a:pt x="58" y="128"/>
                </a:cubicBezTo>
                <a:cubicBezTo>
                  <a:pt x="57" y="127"/>
                  <a:pt x="57" y="127"/>
                  <a:pt x="56" y="126"/>
                </a:cubicBezTo>
                <a:cubicBezTo>
                  <a:pt x="55" y="125"/>
                  <a:pt x="55" y="124"/>
                  <a:pt x="54" y="123"/>
                </a:cubicBezTo>
                <a:cubicBezTo>
                  <a:pt x="53" y="122"/>
                  <a:pt x="53" y="122"/>
                  <a:pt x="52" y="121"/>
                </a:cubicBezTo>
                <a:cubicBezTo>
                  <a:pt x="45" y="109"/>
                  <a:pt x="40" y="95"/>
                  <a:pt x="40" y="81"/>
                </a:cubicBezTo>
                <a:cubicBezTo>
                  <a:pt x="40" y="41"/>
                  <a:pt x="73" y="8"/>
                  <a:pt x="113" y="8"/>
                </a:cubicBezTo>
                <a:cubicBezTo>
                  <a:pt x="153" y="8"/>
                  <a:pt x="186" y="41"/>
                  <a:pt x="186" y="81"/>
                </a:cubicBezTo>
                <a:cubicBezTo>
                  <a:pt x="186" y="93"/>
                  <a:pt x="182" y="105"/>
                  <a:pt x="177" y="115"/>
                </a:cubicBezTo>
                <a:cubicBezTo>
                  <a:pt x="177" y="116"/>
                  <a:pt x="177" y="116"/>
                  <a:pt x="177" y="116"/>
                </a:cubicBezTo>
                <a:cubicBezTo>
                  <a:pt x="176" y="117"/>
                  <a:pt x="175" y="119"/>
                  <a:pt x="174" y="121"/>
                </a:cubicBezTo>
                <a:cubicBezTo>
                  <a:pt x="173" y="121"/>
                  <a:pt x="173" y="122"/>
                  <a:pt x="172" y="123"/>
                </a:cubicBezTo>
                <a:cubicBezTo>
                  <a:pt x="171" y="124"/>
                  <a:pt x="170" y="125"/>
                  <a:pt x="169" y="126"/>
                </a:cubicBezTo>
                <a:cubicBezTo>
                  <a:pt x="169" y="127"/>
                  <a:pt x="168" y="128"/>
                  <a:pt x="168" y="128"/>
                </a:cubicBezTo>
                <a:cubicBezTo>
                  <a:pt x="167" y="129"/>
                  <a:pt x="166" y="130"/>
                  <a:pt x="165" y="131"/>
                </a:cubicBezTo>
                <a:cubicBezTo>
                  <a:pt x="164" y="132"/>
                  <a:pt x="164" y="133"/>
                  <a:pt x="163" y="133"/>
                </a:cubicBezTo>
                <a:cubicBezTo>
                  <a:pt x="162" y="134"/>
                  <a:pt x="161" y="135"/>
                  <a:pt x="160" y="136"/>
                </a:cubicBezTo>
                <a:cubicBezTo>
                  <a:pt x="160" y="136"/>
                  <a:pt x="159" y="137"/>
                  <a:pt x="158" y="137"/>
                </a:cubicBezTo>
                <a:cubicBezTo>
                  <a:pt x="158" y="138"/>
                  <a:pt x="157" y="139"/>
                  <a:pt x="156" y="139"/>
                </a:cubicBezTo>
                <a:cubicBezTo>
                  <a:pt x="154" y="141"/>
                  <a:pt x="151" y="143"/>
                  <a:pt x="149" y="144"/>
                </a:cubicBezTo>
                <a:cubicBezTo>
                  <a:pt x="149" y="144"/>
                  <a:pt x="149" y="144"/>
                  <a:pt x="149" y="144"/>
                </a:cubicBezTo>
                <a:cubicBezTo>
                  <a:pt x="147" y="145"/>
                  <a:pt x="146" y="146"/>
                  <a:pt x="144" y="146"/>
                </a:cubicBezTo>
                <a:cubicBezTo>
                  <a:pt x="144" y="147"/>
                  <a:pt x="143" y="147"/>
                  <a:pt x="142" y="147"/>
                </a:cubicBezTo>
                <a:cubicBezTo>
                  <a:pt x="141" y="148"/>
                  <a:pt x="141" y="148"/>
                  <a:pt x="141" y="148"/>
                </a:cubicBezTo>
                <a:cubicBezTo>
                  <a:pt x="132" y="152"/>
                  <a:pt x="123" y="154"/>
                  <a:pt x="113" y="154"/>
                </a:cubicBezTo>
                <a:cubicBezTo>
                  <a:pt x="103" y="154"/>
                  <a:pt x="94" y="152"/>
                  <a:pt x="86" y="148"/>
                </a:cubicBezTo>
                <a:close/>
                <a:moveTo>
                  <a:pt x="152" y="151"/>
                </a:moveTo>
                <a:cubicBezTo>
                  <a:pt x="152" y="151"/>
                  <a:pt x="153" y="151"/>
                  <a:pt x="153" y="151"/>
                </a:cubicBezTo>
                <a:cubicBezTo>
                  <a:pt x="155" y="150"/>
                  <a:pt x="156" y="149"/>
                  <a:pt x="157" y="148"/>
                </a:cubicBezTo>
                <a:cubicBezTo>
                  <a:pt x="158" y="148"/>
                  <a:pt x="158" y="147"/>
                  <a:pt x="159" y="147"/>
                </a:cubicBezTo>
                <a:cubicBezTo>
                  <a:pt x="161" y="146"/>
                  <a:pt x="162" y="145"/>
                  <a:pt x="163" y="144"/>
                </a:cubicBezTo>
                <a:cubicBezTo>
                  <a:pt x="164" y="143"/>
                  <a:pt x="164" y="143"/>
                  <a:pt x="164" y="143"/>
                </a:cubicBezTo>
                <a:cubicBezTo>
                  <a:pt x="166" y="141"/>
                  <a:pt x="168" y="140"/>
                  <a:pt x="169" y="138"/>
                </a:cubicBezTo>
                <a:cubicBezTo>
                  <a:pt x="170" y="138"/>
                  <a:pt x="170" y="138"/>
                  <a:pt x="170" y="137"/>
                </a:cubicBezTo>
                <a:cubicBezTo>
                  <a:pt x="172" y="136"/>
                  <a:pt x="173" y="134"/>
                  <a:pt x="175" y="132"/>
                </a:cubicBezTo>
                <a:cubicBezTo>
                  <a:pt x="175" y="132"/>
                  <a:pt x="175" y="132"/>
                  <a:pt x="175" y="132"/>
                </a:cubicBezTo>
                <a:cubicBezTo>
                  <a:pt x="177" y="130"/>
                  <a:pt x="178" y="128"/>
                  <a:pt x="179" y="127"/>
                </a:cubicBezTo>
                <a:cubicBezTo>
                  <a:pt x="179" y="126"/>
                  <a:pt x="180" y="126"/>
                  <a:pt x="180" y="125"/>
                </a:cubicBezTo>
                <a:cubicBezTo>
                  <a:pt x="180" y="125"/>
                  <a:pt x="180" y="125"/>
                  <a:pt x="180" y="125"/>
                </a:cubicBezTo>
                <a:cubicBezTo>
                  <a:pt x="211" y="156"/>
                  <a:pt x="211" y="156"/>
                  <a:pt x="211" y="156"/>
                </a:cubicBezTo>
                <a:cubicBezTo>
                  <a:pt x="182" y="154"/>
                  <a:pt x="182" y="154"/>
                  <a:pt x="182" y="154"/>
                </a:cubicBezTo>
                <a:cubicBezTo>
                  <a:pt x="184" y="183"/>
                  <a:pt x="184" y="183"/>
                  <a:pt x="184" y="183"/>
                </a:cubicBezTo>
                <a:lnTo>
                  <a:pt x="152" y="151"/>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1463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2DF88-7D51-4ED1-8525-0673758347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366217-982E-41F4-9BF3-8EBA01EBB5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1A05D6-3F91-46EF-AB31-4D5F957FBA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C1CBD9-5409-43E6-ACF6-FA32D4C130A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213D41D-A3A1-41B1-959D-1AD5E48161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3363C8-C90F-4B29-8B4C-8057434F6491}"/>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14" name="Freeform 31">
            <a:extLst>
              <a:ext uri="{FF2B5EF4-FFF2-40B4-BE49-F238E27FC236}">
                <a16:creationId xmlns:a16="http://schemas.microsoft.com/office/drawing/2014/main" id="{02ACFF80-DA95-416F-B1A2-74855A2AFC76}"/>
              </a:ext>
            </a:extLst>
          </p:cNvPr>
          <p:cNvSpPr>
            <a:spLocks noEditPoints="1"/>
          </p:cNvSpPr>
          <p:nvPr/>
        </p:nvSpPr>
        <p:spPr bwMode="auto">
          <a:xfrm rot="900000">
            <a:off x="11261499" y="474966"/>
            <a:ext cx="317910" cy="313715"/>
          </a:xfrm>
          <a:custGeom>
            <a:avLst/>
            <a:gdLst>
              <a:gd name="T0" fmla="*/ 196 w 208"/>
              <a:gd name="T1" fmla="*/ 174 h 205"/>
              <a:gd name="T2" fmla="*/ 196 w 208"/>
              <a:gd name="T3" fmla="*/ 61 h 205"/>
              <a:gd name="T4" fmla="*/ 197 w 208"/>
              <a:gd name="T5" fmla="*/ 57 h 205"/>
              <a:gd name="T6" fmla="*/ 192 w 208"/>
              <a:gd name="T7" fmla="*/ 50 h 205"/>
              <a:gd name="T8" fmla="*/ 108 w 208"/>
              <a:gd name="T9" fmla="*/ 3 h 205"/>
              <a:gd name="T10" fmla="*/ 90 w 208"/>
              <a:gd name="T11" fmla="*/ 3 h 205"/>
              <a:gd name="T12" fmla="*/ 5 w 208"/>
              <a:gd name="T13" fmla="*/ 50 h 205"/>
              <a:gd name="T14" fmla="*/ 0 w 208"/>
              <a:gd name="T15" fmla="*/ 57 h 205"/>
              <a:gd name="T16" fmla="*/ 5 w 208"/>
              <a:gd name="T17" fmla="*/ 65 h 205"/>
              <a:gd name="T18" fmla="*/ 33 w 208"/>
              <a:gd name="T19" fmla="*/ 80 h 205"/>
              <a:gd name="T20" fmla="*/ 33 w 208"/>
              <a:gd name="T21" fmla="*/ 121 h 205"/>
              <a:gd name="T22" fmla="*/ 77 w 208"/>
              <a:gd name="T23" fmla="*/ 165 h 205"/>
              <a:gd name="T24" fmla="*/ 125 w 208"/>
              <a:gd name="T25" fmla="*/ 165 h 205"/>
              <a:gd name="T26" fmla="*/ 168 w 208"/>
              <a:gd name="T27" fmla="*/ 121 h 205"/>
              <a:gd name="T28" fmla="*/ 168 w 208"/>
              <a:gd name="T29" fmla="*/ 78 h 205"/>
              <a:gd name="T30" fmla="*/ 188 w 208"/>
              <a:gd name="T31" fmla="*/ 67 h 205"/>
              <a:gd name="T32" fmla="*/ 188 w 208"/>
              <a:gd name="T33" fmla="*/ 174 h 205"/>
              <a:gd name="T34" fmla="*/ 176 w 208"/>
              <a:gd name="T35" fmla="*/ 189 h 205"/>
              <a:gd name="T36" fmla="*/ 192 w 208"/>
              <a:gd name="T37" fmla="*/ 205 h 205"/>
              <a:gd name="T38" fmla="*/ 208 w 208"/>
              <a:gd name="T39" fmla="*/ 189 h 205"/>
              <a:gd name="T40" fmla="*/ 196 w 208"/>
              <a:gd name="T41" fmla="*/ 174 h 205"/>
              <a:gd name="T42" fmla="*/ 160 w 208"/>
              <a:gd name="T43" fmla="*/ 121 h 205"/>
              <a:gd name="T44" fmla="*/ 125 w 208"/>
              <a:gd name="T45" fmla="*/ 157 h 205"/>
              <a:gd name="T46" fmla="*/ 77 w 208"/>
              <a:gd name="T47" fmla="*/ 157 h 205"/>
              <a:gd name="T48" fmla="*/ 41 w 208"/>
              <a:gd name="T49" fmla="*/ 121 h 205"/>
              <a:gd name="T50" fmla="*/ 41 w 208"/>
              <a:gd name="T51" fmla="*/ 85 h 205"/>
              <a:gd name="T52" fmla="*/ 90 w 208"/>
              <a:gd name="T53" fmla="*/ 112 h 205"/>
              <a:gd name="T54" fmla="*/ 99 w 208"/>
              <a:gd name="T55" fmla="*/ 114 h 205"/>
              <a:gd name="T56" fmla="*/ 108 w 208"/>
              <a:gd name="T57" fmla="*/ 112 h 205"/>
              <a:gd name="T58" fmla="*/ 160 w 208"/>
              <a:gd name="T59" fmla="*/ 82 h 205"/>
              <a:gd name="T60" fmla="*/ 160 w 208"/>
              <a:gd name="T61" fmla="*/ 121 h 205"/>
              <a:gd name="T62" fmla="*/ 104 w 208"/>
              <a:gd name="T63" fmla="*/ 105 h 205"/>
              <a:gd name="T64" fmla="*/ 94 w 208"/>
              <a:gd name="T65" fmla="*/ 105 h 205"/>
              <a:gd name="T66" fmla="*/ 9 w 208"/>
              <a:gd name="T67" fmla="*/ 58 h 205"/>
              <a:gd name="T68" fmla="*/ 8 w 208"/>
              <a:gd name="T69" fmla="*/ 57 h 205"/>
              <a:gd name="T70" fmla="*/ 9 w 208"/>
              <a:gd name="T71" fmla="*/ 57 h 205"/>
              <a:gd name="T72" fmla="*/ 94 w 208"/>
              <a:gd name="T73" fmla="*/ 10 h 205"/>
              <a:gd name="T74" fmla="*/ 104 w 208"/>
              <a:gd name="T75" fmla="*/ 10 h 205"/>
              <a:gd name="T76" fmla="*/ 189 w 208"/>
              <a:gd name="T77" fmla="*/ 57 h 205"/>
              <a:gd name="T78" fmla="*/ 189 w 208"/>
              <a:gd name="T79" fmla="*/ 57 h 205"/>
              <a:gd name="T80" fmla="*/ 188 w 208"/>
              <a:gd name="T81" fmla="*/ 57 h 205"/>
              <a:gd name="T82" fmla="*/ 188 w 208"/>
              <a:gd name="T83" fmla="*/ 58 h 205"/>
              <a:gd name="T84" fmla="*/ 104 w 208"/>
              <a:gd name="T85" fmla="*/ 105 h 205"/>
              <a:gd name="T86" fmla="*/ 192 w 208"/>
              <a:gd name="T87" fmla="*/ 197 h 205"/>
              <a:gd name="T88" fmla="*/ 184 w 208"/>
              <a:gd name="T89" fmla="*/ 189 h 205"/>
              <a:gd name="T90" fmla="*/ 192 w 208"/>
              <a:gd name="T91" fmla="*/ 181 h 205"/>
              <a:gd name="T92" fmla="*/ 200 w 208"/>
              <a:gd name="T93" fmla="*/ 189 h 205"/>
              <a:gd name="T94" fmla="*/ 192 w 208"/>
              <a:gd name="T95" fmla="*/ 1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05">
                <a:moveTo>
                  <a:pt x="196" y="174"/>
                </a:moveTo>
                <a:cubicBezTo>
                  <a:pt x="196" y="61"/>
                  <a:pt x="196" y="61"/>
                  <a:pt x="196" y="61"/>
                </a:cubicBezTo>
                <a:cubicBezTo>
                  <a:pt x="197" y="60"/>
                  <a:pt x="197" y="59"/>
                  <a:pt x="197" y="57"/>
                </a:cubicBezTo>
                <a:cubicBezTo>
                  <a:pt x="197" y="54"/>
                  <a:pt x="196" y="52"/>
                  <a:pt x="192" y="50"/>
                </a:cubicBezTo>
                <a:cubicBezTo>
                  <a:pt x="108" y="3"/>
                  <a:pt x="108" y="3"/>
                  <a:pt x="108" y="3"/>
                </a:cubicBezTo>
                <a:cubicBezTo>
                  <a:pt x="103" y="0"/>
                  <a:pt x="95" y="0"/>
                  <a:pt x="90" y="3"/>
                </a:cubicBezTo>
                <a:cubicBezTo>
                  <a:pt x="5" y="50"/>
                  <a:pt x="5" y="50"/>
                  <a:pt x="5" y="50"/>
                </a:cubicBezTo>
                <a:cubicBezTo>
                  <a:pt x="2" y="52"/>
                  <a:pt x="0" y="54"/>
                  <a:pt x="0" y="57"/>
                </a:cubicBezTo>
                <a:cubicBezTo>
                  <a:pt x="0" y="60"/>
                  <a:pt x="2" y="63"/>
                  <a:pt x="5" y="65"/>
                </a:cubicBezTo>
                <a:cubicBezTo>
                  <a:pt x="33" y="80"/>
                  <a:pt x="33" y="80"/>
                  <a:pt x="33" y="80"/>
                </a:cubicBezTo>
                <a:cubicBezTo>
                  <a:pt x="33" y="121"/>
                  <a:pt x="33" y="121"/>
                  <a:pt x="33" y="121"/>
                </a:cubicBezTo>
                <a:cubicBezTo>
                  <a:pt x="33" y="145"/>
                  <a:pt x="53" y="165"/>
                  <a:pt x="77" y="165"/>
                </a:cubicBezTo>
                <a:cubicBezTo>
                  <a:pt x="125" y="165"/>
                  <a:pt x="125" y="165"/>
                  <a:pt x="125" y="165"/>
                </a:cubicBezTo>
                <a:cubicBezTo>
                  <a:pt x="149" y="165"/>
                  <a:pt x="168" y="145"/>
                  <a:pt x="168" y="121"/>
                </a:cubicBezTo>
                <a:cubicBezTo>
                  <a:pt x="168" y="78"/>
                  <a:pt x="168" y="78"/>
                  <a:pt x="168" y="78"/>
                </a:cubicBezTo>
                <a:cubicBezTo>
                  <a:pt x="188" y="67"/>
                  <a:pt x="188" y="67"/>
                  <a:pt x="188" y="67"/>
                </a:cubicBezTo>
                <a:cubicBezTo>
                  <a:pt x="188" y="174"/>
                  <a:pt x="188" y="174"/>
                  <a:pt x="188" y="174"/>
                </a:cubicBezTo>
                <a:cubicBezTo>
                  <a:pt x="181" y="175"/>
                  <a:pt x="176" y="182"/>
                  <a:pt x="176" y="189"/>
                </a:cubicBezTo>
                <a:cubicBezTo>
                  <a:pt x="176" y="198"/>
                  <a:pt x="183" y="205"/>
                  <a:pt x="192" y="205"/>
                </a:cubicBezTo>
                <a:cubicBezTo>
                  <a:pt x="201" y="205"/>
                  <a:pt x="208" y="198"/>
                  <a:pt x="208" y="189"/>
                </a:cubicBezTo>
                <a:cubicBezTo>
                  <a:pt x="208" y="182"/>
                  <a:pt x="203" y="175"/>
                  <a:pt x="196" y="174"/>
                </a:cubicBezTo>
                <a:close/>
                <a:moveTo>
                  <a:pt x="160" y="121"/>
                </a:moveTo>
                <a:cubicBezTo>
                  <a:pt x="160" y="141"/>
                  <a:pt x="144" y="157"/>
                  <a:pt x="125" y="157"/>
                </a:cubicBezTo>
                <a:cubicBezTo>
                  <a:pt x="77" y="157"/>
                  <a:pt x="77" y="157"/>
                  <a:pt x="77" y="157"/>
                </a:cubicBezTo>
                <a:cubicBezTo>
                  <a:pt x="57" y="157"/>
                  <a:pt x="41" y="141"/>
                  <a:pt x="41" y="121"/>
                </a:cubicBezTo>
                <a:cubicBezTo>
                  <a:pt x="41" y="85"/>
                  <a:pt x="41" y="85"/>
                  <a:pt x="41" y="85"/>
                </a:cubicBezTo>
                <a:cubicBezTo>
                  <a:pt x="90" y="112"/>
                  <a:pt x="90" y="112"/>
                  <a:pt x="90" y="112"/>
                </a:cubicBezTo>
                <a:cubicBezTo>
                  <a:pt x="92" y="113"/>
                  <a:pt x="95" y="114"/>
                  <a:pt x="99" y="114"/>
                </a:cubicBezTo>
                <a:cubicBezTo>
                  <a:pt x="102" y="114"/>
                  <a:pt x="105" y="113"/>
                  <a:pt x="108" y="112"/>
                </a:cubicBezTo>
                <a:cubicBezTo>
                  <a:pt x="160" y="82"/>
                  <a:pt x="160" y="82"/>
                  <a:pt x="160" y="82"/>
                </a:cubicBezTo>
                <a:lnTo>
                  <a:pt x="160" y="121"/>
                </a:lnTo>
                <a:close/>
                <a:moveTo>
                  <a:pt x="104" y="105"/>
                </a:moveTo>
                <a:cubicBezTo>
                  <a:pt x="101" y="106"/>
                  <a:pt x="96" y="106"/>
                  <a:pt x="94" y="105"/>
                </a:cubicBezTo>
                <a:cubicBezTo>
                  <a:pt x="9" y="58"/>
                  <a:pt x="9" y="58"/>
                  <a:pt x="9" y="58"/>
                </a:cubicBezTo>
                <a:cubicBezTo>
                  <a:pt x="9" y="58"/>
                  <a:pt x="8" y="57"/>
                  <a:pt x="8" y="57"/>
                </a:cubicBezTo>
                <a:cubicBezTo>
                  <a:pt x="8" y="57"/>
                  <a:pt x="9" y="57"/>
                  <a:pt x="9" y="57"/>
                </a:cubicBezTo>
                <a:cubicBezTo>
                  <a:pt x="94" y="10"/>
                  <a:pt x="94" y="10"/>
                  <a:pt x="94" y="10"/>
                </a:cubicBezTo>
                <a:cubicBezTo>
                  <a:pt x="96" y="9"/>
                  <a:pt x="101" y="9"/>
                  <a:pt x="104" y="10"/>
                </a:cubicBezTo>
                <a:cubicBezTo>
                  <a:pt x="189" y="57"/>
                  <a:pt x="189" y="57"/>
                  <a:pt x="189" y="57"/>
                </a:cubicBezTo>
                <a:cubicBezTo>
                  <a:pt x="189" y="57"/>
                  <a:pt x="189" y="57"/>
                  <a:pt x="189" y="57"/>
                </a:cubicBezTo>
                <a:cubicBezTo>
                  <a:pt x="188" y="57"/>
                  <a:pt x="188" y="57"/>
                  <a:pt x="188" y="57"/>
                </a:cubicBezTo>
                <a:cubicBezTo>
                  <a:pt x="188" y="58"/>
                  <a:pt x="188" y="58"/>
                  <a:pt x="188" y="58"/>
                </a:cubicBezTo>
                <a:lnTo>
                  <a:pt x="104" y="105"/>
                </a:lnTo>
                <a:close/>
                <a:moveTo>
                  <a:pt x="192" y="197"/>
                </a:moveTo>
                <a:cubicBezTo>
                  <a:pt x="188" y="197"/>
                  <a:pt x="184" y="193"/>
                  <a:pt x="184" y="189"/>
                </a:cubicBezTo>
                <a:cubicBezTo>
                  <a:pt x="184" y="185"/>
                  <a:pt x="188" y="181"/>
                  <a:pt x="192" y="181"/>
                </a:cubicBezTo>
                <a:cubicBezTo>
                  <a:pt x="197" y="181"/>
                  <a:pt x="200" y="185"/>
                  <a:pt x="200" y="189"/>
                </a:cubicBezTo>
                <a:cubicBezTo>
                  <a:pt x="200" y="193"/>
                  <a:pt x="197" y="197"/>
                  <a:pt x="192" y="197"/>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2">
            <a:extLst>
              <a:ext uri="{FF2B5EF4-FFF2-40B4-BE49-F238E27FC236}">
                <a16:creationId xmlns:a16="http://schemas.microsoft.com/office/drawing/2014/main" id="{0978BC51-0283-4712-A740-D62244D934C4}"/>
              </a:ext>
            </a:extLst>
          </p:cNvPr>
          <p:cNvSpPr>
            <a:spLocks noEditPoints="1"/>
          </p:cNvSpPr>
          <p:nvPr/>
        </p:nvSpPr>
        <p:spPr bwMode="auto">
          <a:xfrm rot="19887004">
            <a:off x="11788801" y="727169"/>
            <a:ext cx="266152" cy="266152"/>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22">
            <a:extLst>
              <a:ext uri="{FF2B5EF4-FFF2-40B4-BE49-F238E27FC236}">
                <a16:creationId xmlns:a16="http://schemas.microsoft.com/office/drawing/2014/main" id="{760A72C2-CA47-4971-8A56-F5AF7461DF00}"/>
              </a:ext>
            </a:extLst>
          </p:cNvPr>
          <p:cNvSpPr>
            <a:spLocks noEditPoints="1"/>
          </p:cNvSpPr>
          <p:nvPr/>
        </p:nvSpPr>
        <p:spPr bwMode="auto">
          <a:xfrm rot="20700000">
            <a:off x="11552798" y="157898"/>
            <a:ext cx="454101" cy="244705"/>
          </a:xfrm>
          <a:custGeom>
            <a:avLst/>
            <a:gdLst>
              <a:gd name="T0" fmla="*/ 222 w 224"/>
              <a:gd name="T1" fmla="*/ 8 h 144"/>
              <a:gd name="T2" fmla="*/ 222 w 224"/>
              <a:gd name="T3" fmla="*/ 0 h 144"/>
              <a:gd name="T4" fmla="*/ 118 w 224"/>
              <a:gd name="T5" fmla="*/ 0 h 144"/>
              <a:gd name="T6" fmla="*/ 68 w 224"/>
              <a:gd name="T7" fmla="*/ 126 h 144"/>
              <a:gd name="T8" fmla="*/ 23 w 224"/>
              <a:gd name="T9" fmla="*/ 52 h 144"/>
              <a:gd name="T10" fmla="*/ 0 w 224"/>
              <a:gd name="T11" fmla="*/ 52 h 144"/>
              <a:gd name="T12" fmla="*/ 0 w 224"/>
              <a:gd name="T13" fmla="*/ 60 h 144"/>
              <a:gd name="T14" fmla="*/ 18 w 224"/>
              <a:gd name="T15" fmla="*/ 60 h 144"/>
              <a:gd name="T16" fmla="*/ 69 w 224"/>
              <a:gd name="T17" fmla="*/ 144 h 144"/>
              <a:gd name="T18" fmla="*/ 124 w 224"/>
              <a:gd name="T19" fmla="*/ 8 h 144"/>
              <a:gd name="T20" fmla="*/ 222 w 224"/>
              <a:gd name="T21" fmla="*/ 8 h 144"/>
              <a:gd name="T22" fmla="*/ 183 w 224"/>
              <a:gd name="T23" fmla="*/ 65 h 144"/>
              <a:gd name="T24" fmla="*/ 150 w 224"/>
              <a:gd name="T25" fmla="*/ 97 h 144"/>
              <a:gd name="T26" fmla="*/ 117 w 224"/>
              <a:gd name="T27" fmla="*/ 65 h 144"/>
              <a:gd name="T28" fmla="*/ 112 w 224"/>
              <a:gd name="T29" fmla="*/ 70 h 144"/>
              <a:gd name="T30" fmla="*/ 144 w 224"/>
              <a:gd name="T31" fmla="*/ 103 h 144"/>
              <a:gd name="T32" fmla="*/ 112 w 224"/>
              <a:gd name="T33" fmla="*/ 135 h 144"/>
              <a:gd name="T34" fmla="*/ 117 w 224"/>
              <a:gd name="T35" fmla="*/ 140 h 144"/>
              <a:gd name="T36" fmla="*/ 150 w 224"/>
              <a:gd name="T37" fmla="*/ 108 h 144"/>
              <a:gd name="T38" fmla="*/ 183 w 224"/>
              <a:gd name="T39" fmla="*/ 140 h 144"/>
              <a:gd name="T40" fmla="*/ 189 w 224"/>
              <a:gd name="T41" fmla="*/ 135 h 144"/>
              <a:gd name="T42" fmla="*/ 156 w 224"/>
              <a:gd name="T43" fmla="*/ 103 h 144"/>
              <a:gd name="T44" fmla="*/ 189 w 224"/>
              <a:gd name="T45" fmla="*/ 70 h 144"/>
              <a:gd name="T46" fmla="*/ 183 w 224"/>
              <a:gd name="T47" fmla="*/ 65 h 144"/>
              <a:gd name="T48" fmla="*/ 211 w 224"/>
              <a:gd name="T49" fmla="*/ 57 h 144"/>
              <a:gd name="T50" fmla="*/ 219 w 224"/>
              <a:gd name="T51" fmla="*/ 50 h 144"/>
              <a:gd name="T52" fmla="*/ 224 w 224"/>
              <a:gd name="T53" fmla="*/ 39 h 144"/>
              <a:gd name="T54" fmla="*/ 220 w 224"/>
              <a:gd name="T55" fmla="*/ 31 h 144"/>
              <a:gd name="T56" fmla="*/ 212 w 224"/>
              <a:gd name="T57" fmla="*/ 29 h 144"/>
              <a:gd name="T58" fmla="*/ 204 w 224"/>
              <a:gd name="T59" fmla="*/ 30 h 144"/>
              <a:gd name="T60" fmla="*/ 200 w 224"/>
              <a:gd name="T61" fmla="*/ 33 h 144"/>
              <a:gd name="T62" fmla="*/ 204 w 224"/>
              <a:gd name="T63" fmla="*/ 38 h 144"/>
              <a:gd name="T64" fmla="*/ 211 w 224"/>
              <a:gd name="T65" fmla="*/ 35 h 144"/>
              <a:gd name="T66" fmla="*/ 217 w 224"/>
              <a:gd name="T67" fmla="*/ 38 h 144"/>
              <a:gd name="T68" fmla="*/ 217 w 224"/>
              <a:gd name="T69" fmla="*/ 42 h 144"/>
              <a:gd name="T70" fmla="*/ 209 w 224"/>
              <a:gd name="T71" fmla="*/ 51 h 144"/>
              <a:gd name="T72" fmla="*/ 200 w 224"/>
              <a:gd name="T73" fmla="*/ 57 h 144"/>
              <a:gd name="T74" fmla="*/ 200 w 224"/>
              <a:gd name="T75" fmla="*/ 64 h 144"/>
              <a:gd name="T76" fmla="*/ 224 w 224"/>
              <a:gd name="T77" fmla="*/ 64 h 144"/>
              <a:gd name="T78" fmla="*/ 224 w 224"/>
              <a:gd name="T79" fmla="*/ 57 h 144"/>
              <a:gd name="T80" fmla="*/ 211 w 224"/>
              <a:gd name="T8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4" h="144">
                <a:moveTo>
                  <a:pt x="222" y="8"/>
                </a:moveTo>
                <a:cubicBezTo>
                  <a:pt x="222" y="0"/>
                  <a:pt x="222" y="0"/>
                  <a:pt x="222" y="0"/>
                </a:cubicBezTo>
                <a:cubicBezTo>
                  <a:pt x="118" y="0"/>
                  <a:pt x="118" y="0"/>
                  <a:pt x="118" y="0"/>
                </a:cubicBezTo>
                <a:cubicBezTo>
                  <a:pt x="68" y="126"/>
                  <a:pt x="68" y="126"/>
                  <a:pt x="68" y="126"/>
                </a:cubicBezTo>
                <a:cubicBezTo>
                  <a:pt x="23" y="52"/>
                  <a:pt x="23" y="52"/>
                  <a:pt x="23" y="52"/>
                </a:cubicBezTo>
                <a:cubicBezTo>
                  <a:pt x="0" y="52"/>
                  <a:pt x="0" y="52"/>
                  <a:pt x="0" y="52"/>
                </a:cubicBezTo>
                <a:cubicBezTo>
                  <a:pt x="0" y="60"/>
                  <a:pt x="0" y="60"/>
                  <a:pt x="0" y="60"/>
                </a:cubicBezTo>
                <a:cubicBezTo>
                  <a:pt x="18" y="60"/>
                  <a:pt x="18" y="60"/>
                  <a:pt x="18" y="60"/>
                </a:cubicBezTo>
                <a:cubicBezTo>
                  <a:pt x="69" y="144"/>
                  <a:pt x="69" y="144"/>
                  <a:pt x="69" y="144"/>
                </a:cubicBezTo>
                <a:cubicBezTo>
                  <a:pt x="124" y="8"/>
                  <a:pt x="124" y="8"/>
                  <a:pt x="124" y="8"/>
                </a:cubicBezTo>
                <a:lnTo>
                  <a:pt x="222" y="8"/>
                </a:lnTo>
                <a:close/>
                <a:moveTo>
                  <a:pt x="183" y="65"/>
                </a:moveTo>
                <a:cubicBezTo>
                  <a:pt x="150" y="97"/>
                  <a:pt x="150" y="97"/>
                  <a:pt x="150" y="97"/>
                </a:cubicBezTo>
                <a:cubicBezTo>
                  <a:pt x="117" y="65"/>
                  <a:pt x="117" y="65"/>
                  <a:pt x="117" y="65"/>
                </a:cubicBezTo>
                <a:cubicBezTo>
                  <a:pt x="112" y="70"/>
                  <a:pt x="112" y="70"/>
                  <a:pt x="112" y="70"/>
                </a:cubicBezTo>
                <a:cubicBezTo>
                  <a:pt x="144" y="103"/>
                  <a:pt x="144" y="103"/>
                  <a:pt x="144" y="103"/>
                </a:cubicBezTo>
                <a:cubicBezTo>
                  <a:pt x="112" y="135"/>
                  <a:pt x="112" y="135"/>
                  <a:pt x="112" y="135"/>
                </a:cubicBezTo>
                <a:cubicBezTo>
                  <a:pt x="117" y="140"/>
                  <a:pt x="117" y="140"/>
                  <a:pt x="117" y="140"/>
                </a:cubicBezTo>
                <a:cubicBezTo>
                  <a:pt x="150" y="108"/>
                  <a:pt x="150" y="108"/>
                  <a:pt x="150" y="108"/>
                </a:cubicBezTo>
                <a:cubicBezTo>
                  <a:pt x="183" y="140"/>
                  <a:pt x="183" y="140"/>
                  <a:pt x="183" y="140"/>
                </a:cubicBezTo>
                <a:cubicBezTo>
                  <a:pt x="189" y="135"/>
                  <a:pt x="189" y="135"/>
                  <a:pt x="189" y="135"/>
                </a:cubicBezTo>
                <a:cubicBezTo>
                  <a:pt x="156" y="103"/>
                  <a:pt x="156" y="103"/>
                  <a:pt x="156" y="103"/>
                </a:cubicBezTo>
                <a:cubicBezTo>
                  <a:pt x="189" y="70"/>
                  <a:pt x="189" y="70"/>
                  <a:pt x="189" y="70"/>
                </a:cubicBezTo>
                <a:lnTo>
                  <a:pt x="183" y="65"/>
                </a:lnTo>
                <a:close/>
                <a:moveTo>
                  <a:pt x="211" y="57"/>
                </a:moveTo>
                <a:cubicBezTo>
                  <a:pt x="213" y="56"/>
                  <a:pt x="216" y="53"/>
                  <a:pt x="219" y="50"/>
                </a:cubicBezTo>
                <a:cubicBezTo>
                  <a:pt x="222" y="47"/>
                  <a:pt x="224" y="43"/>
                  <a:pt x="224" y="39"/>
                </a:cubicBezTo>
                <a:cubicBezTo>
                  <a:pt x="224" y="35"/>
                  <a:pt x="223" y="33"/>
                  <a:pt x="220" y="31"/>
                </a:cubicBezTo>
                <a:cubicBezTo>
                  <a:pt x="218" y="29"/>
                  <a:pt x="215" y="29"/>
                  <a:pt x="212" y="29"/>
                </a:cubicBezTo>
                <a:cubicBezTo>
                  <a:pt x="208" y="29"/>
                  <a:pt x="206" y="29"/>
                  <a:pt x="204" y="30"/>
                </a:cubicBezTo>
                <a:cubicBezTo>
                  <a:pt x="203" y="31"/>
                  <a:pt x="201" y="32"/>
                  <a:pt x="200" y="33"/>
                </a:cubicBezTo>
                <a:cubicBezTo>
                  <a:pt x="204" y="38"/>
                  <a:pt x="204" y="38"/>
                  <a:pt x="204" y="38"/>
                </a:cubicBezTo>
                <a:cubicBezTo>
                  <a:pt x="206" y="36"/>
                  <a:pt x="208" y="35"/>
                  <a:pt x="211" y="35"/>
                </a:cubicBezTo>
                <a:cubicBezTo>
                  <a:pt x="214" y="35"/>
                  <a:pt x="216" y="36"/>
                  <a:pt x="217" y="38"/>
                </a:cubicBezTo>
                <a:cubicBezTo>
                  <a:pt x="218" y="39"/>
                  <a:pt x="218" y="41"/>
                  <a:pt x="217" y="42"/>
                </a:cubicBezTo>
                <a:cubicBezTo>
                  <a:pt x="216" y="44"/>
                  <a:pt x="214" y="47"/>
                  <a:pt x="209" y="51"/>
                </a:cubicBezTo>
                <a:cubicBezTo>
                  <a:pt x="205" y="55"/>
                  <a:pt x="202" y="57"/>
                  <a:pt x="200" y="57"/>
                </a:cubicBezTo>
                <a:cubicBezTo>
                  <a:pt x="200" y="64"/>
                  <a:pt x="200" y="64"/>
                  <a:pt x="200" y="64"/>
                </a:cubicBezTo>
                <a:cubicBezTo>
                  <a:pt x="224" y="64"/>
                  <a:pt x="224" y="64"/>
                  <a:pt x="224" y="64"/>
                </a:cubicBezTo>
                <a:cubicBezTo>
                  <a:pt x="224" y="57"/>
                  <a:pt x="224" y="57"/>
                  <a:pt x="224" y="57"/>
                </a:cubicBezTo>
                <a:lnTo>
                  <a:pt x="211" y="57"/>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3946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EBEC-9F92-4010-8FFE-1D568B1CC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38E664-B858-446B-8C8D-7411D7752E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B175C2C-E571-403D-877E-1BE6BDE98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42CB0-8152-43CB-845F-911D38EC583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E13D63D-BAF5-4C0B-9318-F2103E1182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ADF06-224A-44F0-B9F2-02D74913BDB4}"/>
              </a:ext>
            </a:extLst>
          </p:cNvPr>
          <p:cNvSpPr>
            <a:spLocks noGrp="1"/>
          </p:cNvSpPr>
          <p:nvPr>
            <p:ph type="sldNum" sz="quarter" idx="12"/>
          </p:nvPr>
        </p:nvSpPr>
        <p:spPr/>
        <p:txBody>
          <a:bodyPr/>
          <a:lstStyle/>
          <a:p>
            <a:fld id="{E8966962-541E-404F-828C-14181D5CE596}" type="slidenum">
              <a:rPr lang="en-US" smtClean="0"/>
              <a:t>‹#›</a:t>
            </a:fld>
            <a:endParaRPr lang="en-US"/>
          </a:p>
        </p:txBody>
      </p:sp>
      <p:sp>
        <p:nvSpPr>
          <p:cNvPr id="8" name="Freeform 45">
            <a:extLst>
              <a:ext uri="{FF2B5EF4-FFF2-40B4-BE49-F238E27FC236}">
                <a16:creationId xmlns:a16="http://schemas.microsoft.com/office/drawing/2014/main" id="{48FC39D0-E496-428A-8A8F-B8A8E4C9C26E}"/>
              </a:ext>
            </a:extLst>
          </p:cNvPr>
          <p:cNvSpPr>
            <a:spLocks noEditPoints="1"/>
          </p:cNvSpPr>
          <p:nvPr/>
        </p:nvSpPr>
        <p:spPr bwMode="auto">
          <a:xfrm rot="1294170">
            <a:off x="11247439" y="1258158"/>
            <a:ext cx="395478" cy="395478"/>
          </a:xfrm>
          <a:custGeom>
            <a:avLst/>
            <a:gdLst>
              <a:gd name="T0" fmla="*/ 220 w 220"/>
              <a:gd name="T1" fmla="*/ 110 h 220"/>
              <a:gd name="T2" fmla="*/ 193 w 220"/>
              <a:gd name="T3" fmla="*/ 64 h 220"/>
              <a:gd name="T4" fmla="*/ 176 w 220"/>
              <a:gd name="T5" fmla="*/ 58 h 220"/>
              <a:gd name="T6" fmla="*/ 171 w 220"/>
              <a:gd name="T7" fmla="*/ 53 h 220"/>
              <a:gd name="T8" fmla="*/ 203 w 220"/>
              <a:gd name="T9" fmla="*/ 68 h 220"/>
              <a:gd name="T10" fmla="*/ 141 w 220"/>
              <a:gd name="T11" fmla="*/ 13 h 220"/>
              <a:gd name="T12" fmla="*/ 118 w 220"/>
              <a:gd name="T13" fmla="*/ 38 h 220"/>
              <a:gd name="T14" fmla="*/ 110 w 220"/>
              <a:gd name="T15" fmla="*/ 8 h 220"/>
              <a:gd name="T16" fmla="*/ 65 w 220"/>
              <a:gd name="T17" fmla="*/ 28 h 220"/>
              <a:gd name="T18" fmla="*/ 55 w 220"/>
              <a:gd name="T19" fmla="*/ 50 h 220"/>
              <a:gd name="T20" fmla="*/ 47 w 220"/>
              <a:gd name="T21" fmla="*/ 30 h 220"/>
              <a:gd name="T22" fmla="*/ 67 w 220"/>
              <a:gd name="T23" fmla="*/ 18 h 220"/>
              <a:gd name="T24" fmla="*/ 51 w 220"/>
              <a:gd name="T25" fmla="*/ 57 h 220"/>
              <a:gd name="T26" fmla="*/ 76 w 220"/>
              <a:gd name="T27" fmla="*/ 42 h 220"/>
              <a:gd name="T28" fmla="*/ 80 w 220"/>
              <a:gd name="T29" fmla="*/ 24 h 220"/>
              <a:gd name="T30" fmla="*/ 97 w 220"/>
              <a:gd name="T31" fmla="*/ 51 h 220"/>
              <a:gd name="T32" fmla="*/ 81 w 220"/>
              <a:gd name="T33" fmla="*/ 69 h 220"/>
              <a:gd name="T34" fmla="*/ 59 w 220"/>
              <a:gd name="T35" fmla="*/ 95 h 220"/>
              <a:gd name="T36" fmla="*/ 63 w 220"/>
              <a:gd name="T37" fmla="*/ 117 h 220"/>
              <a:gd name="T38" fmla="*/ 120 w 220"/>
              <a:gd name="T39" fmla="*/ 155 h 220"/>
              <a:gd name="T40" fmla="*/ 118 w 220"/>
              <a:gd name="T41" fmla="*/ 180 h 220"/>
              <a:gd name="T42" fmla="*/ 81 w 220"/>
              <a:gd name="T43" fmla="*/ 208 h 220"/>
              <a:gd name="T44" fmla="*/ 62 w 220"/>
              <a:gd name="T45" fmla="*/ 159 h 220"/>
              <a:gd name="T46" fmla="*/ 53 w 220"/>
              <a:gd name="T47" fmla="*/ 120 h 220"/>
              <a:gd name="T48" fmla="*/ 19 w 220"/>
              <a:gd name="T49" fmla="*/ 65 h 220"/>
              <a:gd name="T50" fmla="*/ 10 w 220"/>
              <a:gd name="T51" fmla="*/ 91 h 220"/>
              <a:gd name="T52" fmla="*/ 61 w 220"/>
              <a:gd name="T53" fmla="*/ 133 h 220"/>
              <a:gd name="T54" fmla="*/ 67 w 220"/>
              <a:gd name="T55" fmla="*/ 178 h 220"/>
              <a:gd name="T56" fmla="*/ 8 w 220"/>
              <a:gd name="T57" fmla="*/ 110 h 220"/>
              <a:gd name="T58" fmla="*/ 101 w 220"/>
              <a:gd name="T59" fmla="*/ 204 h 220"/>
              <a:gd name="T60" fmla="*/ 130 w 220"/>
              <a:gd name="T61" fmla="*/ 166 h 220"/>
              <a:gd name="T62" fmla="*/ 82 w 220"/>
              <a:gd name="T63" fmla="*/ 125 h 220"/>
              <a:gd name="T64" fmla="*/ 57 w 220"/>
              <a:gd name="T65" fmla="*/ 108 h 220"/>
              <a:gd name="T66" fmla="*/ 70 w 220"/>
              <a:gd name="T67" fmla="*/ 96 h 220"/>
              <a:gd name="T68" fmla="*/ 90 w 220"/>
              <a:gd name="T69" fmla="*/ 70 h 220"/>
              <a:gd name="T70" fmla="*/ 101 w 220"/>
              <a:gd name="T71" fmla="*/ 38 h 220"/>
              <a:gd name="T72" fmla="*/ 82 w 220"/>
              <a:gd name="T73" fmla="*/ 12 h 220"/>
              <a:gd name="T74" fmla="*/ 118 w 220"/>
              <a:gd name="T75" fmla="*/ 46 h 220"/>
              <a:gd name="T76" fmla="*/ 175 w 220"/>
              <a:gd name="T77" fmla="*/ 31 h 220"/>
              <a:gd name="T78" fmla="*/ 156 w 220"/>
              <a:gd name="T79" fmla="*/ 61 h 220"/>
              <a:gd name="T80" fmla="*/ 180 w 220"/>
              <a:gd name="T81" fmla="*/ 65 h 220"/>
              <a:gd name="T82" fmla="*/ 198 w 220"/>
              <a:gd name="T83" fmla="*/ 75 h 220"/>
              <a:gd name="T84" fmla="*/ 206 w 220"/>
              <a:gd name="T85" fmla="*/ 84 h 220"/>
              <a:gd name="T86" fmla="*/ 168 w 220"/>
              <a:gd name="T87" fmla="*/ 81 h 220"/>
              <a:gd name="T88" fmla="*/ 179 w 220"/>
              <a:gd name="T89" fmla="*/ 127 h 220"/>
              <a:gd name="T90" fmla="*/ 184 w 220"/>
              <a:gd name="T91" fmla="*/ 180 h 220"/>
              <a:gd name="T92" fmla="*/ 189 w 220"/>
              <a:gd name="T93" fmla="*/ 123 h 220"/>
              <a:gd name="T94" fmla="*/ 163 w 220"/>
              <a:gd name="T95" fmla="*/ 99 h 220"/>
              <a:gd name="T96" fmla="*/ 211 w 220"/>
              <a:gd name="T97" fmla="*/ 9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203" y="68"/>
                </a:moveTo>
                <a:cubicBezTo>
                  <a:pt x="202" y="68"/>
                  <a:pt x="202" y="68"/>
                  <a:pt x="202" y="68"/>
                </a:cubicBezTo>
                <a:cubicBezTo>
                  <a:pt x="201" y="67"/>
                  <a:pt x="197" y="64"/>
                  <a:pt x="193" y="64"/>
                </a:cubicBezTo>
                <a:cubicBezTo>
                  <a:pt x="193" y="64"/>
                  <a:pt x="193" y="64"/>
                  <a:pt x="192" y="64"/>
                </a:cubicBezTo>
                <a:cubicBezTo>
                  <a:pt x="191" y="63"/>
                  <a:pt x="190" y="61"/>
                  <a:pt x="188" y="61"/>
                </a:cubicBezTo>
                <a:cubicBezTo>
                  <a:pt x="187" y="57"/>
                  <a:pt x="183" y="57"/>
                  <a:pt x="182" y="57"/>
                </a:cubicBezTo>
                <a:cubicBezTo>
                  <a:pt x="179" y="57"/>
                  <a:pt x="179" y="57"/>
                  <a:pt x="176" y="58"/>
                </a:cubicBezTo>
                <a:cubicBezTo>
                  <a:pt x="175" y="59"/>
                  <a:pt x="171" y="61"/>
                  <a:pt x="164" y="64"/>
                </a:cubicBezTo>
                <a:cubicBezTo>
                  <a:pt x="166" y="61"/>
                  <a:pt x="167" y="59"/>
                  <a:pt x="167" y="57"/>
                </a:cubicBezTo>
                <a:cubicBezTo>
                  <a:pt x="171" y="57"/>
                  <a:pt x="171" y="57"/>
                  <a:pt x="171" y="57"/>
                </a:cubicBezTo>
                <a:cubicBezTo>
                  <a:pt x="171" y="53"/>
                  <a:pt x="171" y="53"/>
                  <a:pt x="171" y="53"/>
                </a:cubicBezTo>
                <a:cubicBezTo>
                  <a:pt x="171" y="48"/>
                  <a:pt x="172" y="42"/>
                  <a:pt x="173" y="41"/>
                </a:cubicBezTo>
                <a:cubicBezTo>
                  <a:pt x="175" y="39"/>
                  <a:pt x="180" y="38"/>
                  <a:pt x="182" y="38"/>
                </a:cubicBezTo>
                <a:cubicBezTo>
                  <a:pt x="182" y="38"/>
                  <a:pt x="182" y="38"/>
                  <a:pt x="182" y="38"/>
                </a:cubicBezTo>
                <a:cubicBezTo>
                  <a:pt x="191" y="46"/>
                  <a:pt x="198" y="57"/>
                  <a:pt x="203" y="68"/>
                </a:cubicBezTo>
                <a:close/>
                <a:moveTo>
                  <a:pt x="182" y="38"/>
                </a:moveTo>
                <a:cubicBezTo>
                  <a:pt x="182" y="38"/>
                  <a:pt x="182" y="38"/>
                  <a:pt x="182" y="38"/>
                </a:cubicBezTo>
                <a:cubicBezTo>
                  <a:pt x="182" y="38"/>
                  <a:pt x="182" y="38"/>
                  <a:pt x="182" y="38"/>
                </a:cubicBezTo>
                <a:close/>
                <a:moveTo>
                  <a:pt x="141" y="13"/>
                </a:moveTo>
                <a:cubicBezTo>
                  <a:pt x="137" y="17"/>
                  <a:pt x="137" y="17"/>
                  <a:pt x="137" y="17"/>
                </a:cubicBezTo>
                <a:cubicBezTo>
                  <a:pt x="136" y="18"/>
                  <a:pt x="136" y="18"/>
                  <a:pt x="136" y="18"/>
                </a:cubicBezTo>
                <a:cubicBezTo>
                  <a:pt x="136" y="21"/>
                  <a:pt x="133" y="31"/>
                  <a:pt x="133" y="37"/>
                </a:cubicBezTo>
                <a:cubicBezTo>
                  <a:pt x="131" y="37"/>
                  <a:pt x="127" y="38"/>
                  <a:pt x="118" y="38"/>
                </a:cubicBezTo>
                <a:cubicBezTo>
                  <a:pt x="117" y="38"/>
                  <a:pt x="115" y="35"/>
                  <a:pt x="113" y="32"/>
                </a:cubicBezTo>
                <a:cubicBezTo>
                  <a:pt x="111" y="30"/>
                  <a:pt x="108" y="27"/>
                  <a:pt x="105" y="24"/>
                </a:cubicBezTo>
                <a:cubicBezTo>
                  <a:pt x="102" y="20"/>
                  <a:pt x="101" y="13"/>
                  <a:pt x="102" y="8"/>
                </a:cubicBezTo>
                <a:cubicBezTo>
                  <a:pt x="105" y="8"/>
                  <a:pt x="107" y="8"/>
                  <a:pt x="110" y="8"/>
                </a:cubicBezTo>
                <a:cubicBezTo>
                  <a:pt x="121" y="8"/>
                  <a:pt x="131" y="10"/>
                  <a:pt x="141" y="13"/>
                </a:cubicBezTo>
                <a:close/>
                <a:moveTo>
                  <a:pt x="47" y="30"/>
                </a:moveTo>
                <a:cubicBezTo>
                  <a:pt x="51" y="27"/>
                  <a:pt x="55" y="24"/>
                  <a:pt x="60" y="21"/>
                </a:cubicBezTo>
                <a:cubicBezTo>
                  <a:pt x="65" y="28"/>
                  <a:pt x="65" y="28"/>
                  <a:pt x="65" y="28"/>
                </a:cubicBezTo>
                <a:cubicBezTo>
                  <a:pt x="66" y="34"/>
                  <a:pt x="68" y="40"/>
                  <a:pt x="68" y="42"/>
                </a:cubicBezTo>
                <a:cubicBezTo>
                  <a:pt x="68" y="46"/>
                  <a:pt x="68" y="48"/>
                  <a:pt x="68" y="49"/>
                </a:cubicBezTo>
                <a:cubicBezTo>
                  <a:pt x="66" y="49"/>
                  <a:pt x="65" y="50"/>
                  <a:pt x="64" y="50"/>
                </a:cubicBezTo>
                <a:cubicBezTo>
                  <a:pt x="61" y="51"/>
                  <a:pt x="59" y="52"/>
                  <a:pt x="55" y="50"/>
                </a:cubicBezTo>
                <a:cubicBezTo>
                  <a:pt x="54" y="49"/>
                  <a:pt x="54" y="49"/>
                  <a:pt x="54" y="49"/>
                </a:cubicBezTo>
                <a:cubicBezTo>
                  <a:pt x="54" y="48"/>
                  <a:pt x="55" y="46"/>
                  <a:pt x="56" y="45"/>
                </a:cubicBezTo>
                <a:cubicBezTo>
                  <a:pt x="59" y="42"/>
                  <a:pt x="59" y="42"/>
                  <a:pt x="59" y="42"/>
                </a:cubicBezTo>
                <a:lnTo>
                  <a:pt x="47" y="30"/>
                </a:lnTo>
                <a:close/>
                <a:moveTo>
                  <a:pt x="67" y="18"/>
                </a:moveTo>
                <a:cubicBezTo>
                  <a:pt x="67" y="17"/>
                  <a:pt x="68" y="17"/>
                  <a:pt x="68" y="17"/>
                </a:cubicBezTo>
                <a:cubicBezTo>
                  <a:pt x="68" y="19"/>
                  <a:pt x="68" y="19"/>
                  <a:pt x="68" y="19"/>
                </a:cubicBezTo>
                <a:lnTo>
                  <a:pt x="67" y="18"/>
                </a:lnTo>
                <a:close/>
                <a:moveTo>
                  <a:pt x="41" y="35"/>
                </a:moveTo>
                <a:cubicBezTo>
                  <a:pt x="48" y="42"/>
                  <a:pt x="48" y="42"/>
                  <a:pt x="48" y="42"/>
                </a:cubicBezTo>
                <a:cubicBezTo>
                  <a:pt x="47" y="44"/>
                  <a:pt x="46" y="47"/>
                  <a:pt x="46" y="50"/>
                </a:cubicBezTo>
                <a:cubicBezTo>
                  <a:pt x="46" y="52"/>
                  <a:pt x="48" y="55"/>
                  <a:pt x="51" y="57"/>
                </a:cubicBezTo>
                <a:cubicBezTo>
                  <a:pt x="55" y="58"/>
                  <a:pt x="57" y="59"/>
                  <a:pt x="60" y="59"/>
                </a:cubicBezTo>
                <a:cubicBezTo>
                  <a:pt x="62" y="59"/>
                  <a:pt x="64" y="58"/>
                  <a:pt x="66" y="58"/>
                </a:cubicBezTo>
                <a:cubicBezTo>
                  <a:pt x="67" y="57"/>
                  <a:pt x="68" y="57"/>
                  <a:pt x="68" y="57"/>
                </a:cubicBezTo>
                <a:cubicBezTo>
                  <a:pt x="76" y="57"/>
                  <a:pt x="76" y="46"/>
                  <a:pt x="76" y="42"/>
                </a:cubicBezTo>
                <a:cubicBezTo>
                  <a:pt x="76" y="38"/>
                  <a:pt x="73" y="27"/>
                  <a:pt x="72" y="25"/>
                </a:cubicBezTo>
                <a:cubicBezTo>
                  <a:pt x="69" y="20"/>
                  <a:pt x="69" y="20"/>
                  <a:pt x="69" y="20"/>
                </a:cubicBezTo>
                <a:cubicBezTo>
                  <a:pt x="78" y="20"/>
                  <a:pt x="78" y="20"/>
                  <a:pt x="78" y="20"/>
                </a:cubicBezTo>
                <a:cubicBezTo>
                  <a:pt x="80" y="24"/>
                  <a:pt x="80" y="24"/>
                  <a:pt x="80" y="24"/>
                </a:cubicBezTo>
                <a:cubicBezTo>
                  <a:pt x="80" y="37"/>
                  <a:pt x="80" y="37"/>
                  <a:pt x="80" y="37"/>
                </a:cubicBezTo>
                <a:cubicBezTo>
                  <a:pt x="82" y="38"/>
                  <a:pt x="82" y="38"/>
                  <a:pt x="82" y="38"/>
                </a:cubicBezTo>
                <a:cubicBezTo>
                  <a:pt x="82" y="38"/>
                  <a:pt x="90" y="42"/>
                  <a:pt x="97" y="45"/>
                </a:cubicBezTo>
                <a:cubicBezTo>
                  <a:pt x="98" y="46"/>
                  <a:pt x="99" y="46"/>
                  <a:pt x="97" y="51"/>
                </a:cubicBezTo>
                <a:cubicBezTo>
                  <a:pt x="96" y="53"/>
                  <a:pt x="95" y="55"/>
                  <a:pt x="95" y="57"/>
                </a:cubicBezTo>
                <a:cubicBezTo>
                  <a:pt x="95" y="59"/>
                  <a:pt x="93" y="61"/>
                  <a:pt x="91" y="61"/>
                </a:cubicBezTo>
                <a:cubicBezTo>
                  <a:pt x="87" y="61"/>
                  <a:pt x="85" y="64"/>
                  <a:pt x="83" y="66"/>
                </a:cubicBezTo>
                <a:cubicBezTo>
                  <a:pt x="83" y="67"/>
                  <a:pt x="82" y="68"/>
                  <a:pt x="81" y="69"/>
                </a:cubicBezTo>
                <a:cubicBezTo>
                  <a:pt x="79" y="71"/>
                  <a:pt x="78" y="73"/>
                  <a:pt x="77" y="75"/>
                </a:cubicBezTo>
                <a:cubicBezTo>
                  <a:pt x="75" y="78"/>
                  <a:pt x="73" y="80"/>
                  <a:pt x="69" y="84"/>
                </a:cubicBezTo>
                <a:cubicBezTo>
                  <a:pt x="66" y="88"/>
                  <a:pt x="64" y="90"/>
                  <a:pt x="64" y="92"/>
                </a:cubicBezTo>
                <a:cubicBezTo>
                  <a:pt x="63" y="93"/>
                  <a:pt x="62" y="93"/>
                  <a:pt x="59" y="95"/>
                </a:cubicBezTo>
                <a:cubicBezTo>
                  <a:pt x="57" y="96"/>
                  <a:pt x="56" y="96"/>
                  <a:pt x="55" y="97"/>
                </a:cubicBezTo>
                <a:cubicBezTo>
                  <a:pt x="49" y="98"/>
                  <a:pt x="49" y="101"/>
                  <a:pt x="49" y="106"/>
                </a:cubicBezTo>
                <a:cubicBezTo>
                  <a:pt x="49" y="114"/>
                  <a:pt x="53" y="115"/>
                  <a:pt x="57" y="116"/>
                </a:cubicBezTo>
                <a:cubicBezTo>
                  <a:pt x="59" y="116"/>
                  <a:pt x="61" y="116"/>
                  <a:pt x="63" y="117"/>
                </a:cubicBezTo>
                <a:cubicBezTo>
                  <a:pt x="66" y="119"/>
                  <a:pt x="67" y="121"/>
                  <a:pt x="69" y="124"/>
                </a:cubicBezTo>
                <a:cubicBezTo>
                  <a:pt x="71" y="127"/>
                  <a:pt x="73" y="130"/>
                  <a:pt x="78" y="133"/>
                </a:cubicBezTo>
                <a:cubicBezTo>
                  <a:pt x="81" y="134"/>
                  <a:pt x="86" y="137"/>
                  <a:pt x="92" y="140"/>
                </a:cubicBezTo>
                <a:cubicBezTo>
                  <a:pt x="100" y="145"/>
                  <a:pt x="111" y="151"/>
                  <a:pt x="120" y="155"/>
                </a:cubicBezTo>
                <a:cubicBezTo>
                  <a:pt x="124" y="158"/>
                  <a:pt x="125" y="159"/>
                  <a:pt x="125" y="159"/>
                </a:cubicBezTo>
                <a:cubicBezTo>
                  <a:pt x="125" y="160"/>
                  <a:pt x="124" y="160"/>
                  <a:pt x="124" y="161"/>
                </a:cubicBezTo>
                <a:cubicBezTo>
                  <a:pt x="123" y="163"/>
                  <a:pt x="121" y="164"/>
                  <a:pt x="121" y="167"/>
                </a:cubicBezTo>
                <a:cubicBezTo>
                  <a:pt x="121" y="170"/>
                  <a:pt x="121" y="173"/>
                  <a:pt x="118" y="180"/>
                </a:cubicBezTo>
                <a:cubicBezTo>
                  <a:pt x="116" y="184"/>
                  <a:pt x="114" y="186"/>
                  <a:pt x="108" y="189"/>
                </a:cubicBezTo>
                <a:cubicBezTo>
                  <a:pt x="105" y="191"/>
                  <a:pt x="101" y="194"/>
                  <a:pt x="96" y="198"/>
                </a:cubicBezTo>
                <a:cubicBezTo>
                  <a:pt x="92" y="201"/>
                  <a:pt x="87" y="205"/>
                  <a:pt x="87" y="209"/>
                </a:cubicBezTo>
                <a:cubicBezTo>
                  <a:pt x="85" y="209"/>
                  <a:pt x="83" y="208"/>
                  <a:pt x="81" y="208"/>
                </a:cubicBezTo>
                <a:cubicBezTo>
                  <a:pt x="82" y="203"/>
                  <a:pt x="84" y="196"/>
                  <a:pt x="84" y="189"/>
                </a:cubicBezTo>
                <a:cubicBezTo>
                  <a:pt x="84" y="178"/>
                  <a:pt x="80" y="175"/>
                  <a:pt x="73" y="172"/>
                </a:cubicBezTo>
                <a:cubicBezTo>
                  <a:pt x="72" y="172"/>
                  <a:pt x="71" y="171"/>
                  <a:pt x="70" y="171"/>
                </a:cubicBezTo>
                <a:cubicBezTo>
                  <a:pt x="65" y="168"/>
                  <a:pt x="65" y="166"/>
                  <a:pt x="62" y="159"/>
                </a:cubicBezTo>
                <a:cubicBezTo>
                  <a:pt x="62" y="158"/>
                  <a:pt x="61" y="156"/>
                  <a:pt x="61" y="154"/>
                </a:cubicBezTo>
                <a:cubicBezTo>
                  <a:pt x="59" y="149"/>
                  <a:pt x="61" y="147"/>
                  <a:pt x="64" y="143"/>
                </a:cubicBezTo>
                <a:cubicBezTo>
                  <a:pt x="66" y="140"/>
                  <a:pt x="69" y="137"/>
                  <a:pt x="69" y="132"/>
                </a:cubicBezTo>
                <a:cubicBezTo>
                  <a:pt x="69" y="124"/>
                  <a:pt x="63" y="120"/>
                  <a:pt x="53" y="120"/>
                </a:cubicBezTo>
                <a:cubicBezTo>
                  <a:pt x="53" y="120"/>
                  <a:pt x="53" y="120"/>
                  <a:pt x="53" y="120"/>
                </a:cubicBezTo>
                <a:cubicBezTo>
                  <a:pt x="52" y="120"/>
                  <a:pt x="46" y="117"/>
                  <a:pt x="40" y="114"/>
                </a:cubicBezTo>
                <a:cubicBezTo>
                  <a:pt x="36" y="112"/>
                  <a:pt x="31" y="109"/>
                  <a:pt x="25" y="106"/>
                </a:cubicBezTo>
                <a:cubicBezTo>
                  <a:pt x="15" y="101"/>
                  <a:pt x="18" y="74"/>
                  <a:pt x="19" y="65"/>
                </a:cubicBezTo>
                <a:cubicBezTo>
                  <a:pt x="18" y="65"/>
                  <a:pt x="18" y="65"/>
                  <a:pt x="18" y="65"/>
                </a:cubicBezTo>
                <a:cubicBezTo>
                  <a:pt x="24" y="54"/>
                  <a:pt x="32" y="44"/>
                  <a:pt x="41" y="35"/>
                </a:cubicBezTo>
                <a:close/>
                <a:moveTo>
                  <a:pt x="8" y="110"/>
                </a:moveTo>
                <a:cubicBezTo>
                  <a:pt x="8" y="104"/>
                  <a:pt x="9" y="97"/>
                  <a:pt x="10" y="91"/>
                </a:cubicBezTo>
                <a:cubicBezTo>
                  <a:pt x="11" y="101"/>
                  <a:pt x="14" y="110"/>
                  <a:pt x="21" y="114"/>
                </a:cubicBezTo>
                <a:cubicBezTo>
                  <a:pt x="27" y="116"/>
                  <a:pt x="32" y="119"/>
                  <a:pt x="37" y="122"/>
                </a:cubicBezTo>
                <a:cubicBezTo>
                  <a:pt x="46" y="127"/>
                  <a:pt x="50" y="129"/>
                  <a:pt x="53" y="129"/>
                </a:cubicBezTo>
                <a:cubicBezTo>
                  <a:pt x="60" y="129"/>
                  <a:pt x="61" y="131"/>
                  <a:pt x="61" y="133"/>
                </a:cubicBezTo>
                <a:cubicBezTo>
                  <a:pt x="61" y="134"/>
                  <a:pt x="59" y="136"/>
                  <a:pt x="58" y="138"/>
                </a:cubicBezTo>
                <a:cubicBezTo>
                  <a:pt x="55" y="142"/>
                  <a:pt x="50" y="148"/>
                  <a:pt x="53" y="157"/>
                </a:cubicBezTo>
                <a:cubicBezTo>
                  <a:pt x="54" y="158"/>
                  <a:pt x="54" y="160"/>
                  <a:pt x="55" y="161"/>
                </a:cubicBezTo>
                <a:cubicBezTo>
                  <a:pt x="57" y="170"/>
                  <a:pt x="59" y="174"/>
                  <a:pt x="67" y="178"/>
                </a:cubicBezTo>
                <a:cubicBezTo>
                  <a:pt x="68" y="178"/>
                  <a:pt x="69" y="179"/>
                  <a:pt x="70" y="179"/>
                </a:cubicBezTo>
                <a:cubicBezTo>
                  <a:pt x="75" y="182"/>
                  <a:pt x="76" y="182"/>
                  <a:pt x="76" y="190"/>
                </a:cubicBezTo>
                <a:cubicBezTo>
                  <a:pt x="76" y="195"/>
                  <a:pt x="75" y="201"/>
                  <a:pt x="74" y="205"/>
                </a:cubicBezTo>
                <a:cubicBezTo>
                  <a:pt x="35" y="191"/>
                  <a:pt x="8" y="153"/>
                  <a:pt x="8" y="110"/>
                </a:cubicBezTo>
                <a:close/>
                <a:moveTo>
                  <a:pt x="110" y="212"/>
                </a:moveTo>
                <a:cubicBezTo>
                  <a:pt x="105" y="212"/>
                  <a:pt x="100" y="212"/>
                  <a:pt x="95" y="211"/>
                </a:cubicBezTo>
                <a:cubicBezTo>
                  <a:pt x="95" y="210"/>
                  <a:pt x="95" y="210"/>
                  <a:pt x="95" y="210"/>
                </a:cubicBezTo>
                <a:cubicBezTo>
                  <a:pt x="95" y="209"/>
                  <a:pt x="96" y="208"/>
                  <a:pt x="101" y="204"/>
                </a:cubicBezTo>
                <a:cubicBezTo>
                  <a:pt x="106" y="201"/>
                  <a:pt x="110" y="198"/>
                  <a:pt x="113" y="196"/>
                </a:cubicBezTo>
                <a:cubicBezTo>
                  <a:pt x="119" y="192"/>
                  <a:pt x="122" y="190"/>
                  <a:pt x="125" y="184"/>
                </a:cubicBezTo>
                <a:cubicBezTo>
                  <a:pt x="129" y="176"/>
                  <a:pt x="129" y="171"/>
                  <a:pt x="129" y="167"/>
                </a:cubicBezTo>
                <a:cubicBezTo>
                  <a:pt x="129" y="167"/>
                  <a:pt x="130" y="166"/>
                  <a:pt x="130" y="166"/>
                </a:cubicBezTo>
                <a:cubicBezTo>
                  <a:pt x="131" y="164"/>
                  <a:pt x="134" y="162"/>
                  <a:pt x="133" y="158"/>
                </a:cubicBezTo>
                <a:cubicBezTo>
                  <a:pt x="132" y="154"/>
                  <a:pt x="129" y="151"/>
                  <a:pt x="123" y="148"/>
                </a:cubicBezTo>
                <a:cubicBezTo>
                  <a:pt x="114" y="144"/>
                  <a:pt x="104" y="138"/>
                  <a:pt x="96" y="133"/>
                </a:cubicBezTo>
                <a:cubicBezTo>
                  <a:pt x="90" y="130"/>
                  <a:pt x="85" y="127"/>
                  <a:pt x="82" y="125"/>
                </a:cubicBezTo>
                <a:cubicBezTo>
                  <a:pt x="79" y="124"/>
                  <a:pt x="77" y="122"/>
                  <a:pt x="76" y="119"/>
                </a:cubicBezTo>
                <a:cubicBezTo>
                  <a:pt x="73" y="116"/>
                  <a:pt x="71" y="113"/>
                  <a:pt x="66" y="110"/>
                </a:cubicBezTo>
                <a:cubicBezTo>
                  <a:pt x="63" y="109"/>
                  <a:pt x="60" y="108"/>
                  <a:pt x="58" y="108"/>
                </a:cubicBezTo>
                <a:cubicBezTo>
                  <a:pt x="58" y="108"/>
                  <a:pt x="58" y="108"/>
                  <a:pt x="57" y="108"/>
                </a:cubicBezTo>
                <a:cubicBezTo>
                  <a:pt x="57" y="107"/>
                  <a:pt x="57" y="107"/>
                  <a:pt x="57" y="106"/>
                </a:cubicBezTo>
                <a:cubicBezTo>
                  <a:pt x="57" y="106"/>
                  <a:pt x="57" y="105"/>
                  <a:pt x="57" y="104"/>
                </a:cubicBezTo>
                <a:cubicBezTo>
                  <a:pt x="58" y="104"/>
                  <a:pt x="60" y="103"/>
                  <a:pt x="63" y="102"/>
                </a:cubicBezTo>
                <a:cubicBezTo>
                  <a:pt x="67" y="100"/>
                  <a:pt x="69" y="98"/>
                  <a:pt x="70" y="96"/>
                </a:cubicBezTo>
                <a:cubicBezTo>
                  <a:pt x="71" y="95"/>
                  <a:pt x="72" y="93"/>
                  <a:pt x="75" y="90"/>
                </a:cubicBezTo>
                <a:cubicBezTo>
                  <a:pt x="80" y="85"/>
                  <a:pt x="82" y="82"/>
                  <a:pt x="83" y="79"/>
                </a:cubicBezTo>
                <a:cubicBezTo>
                  <a:pt x="84" y="77"/>
                  <a:pt x="85" y="76"/>
                  <a:pt x="86" y="75"/>
                </a:cubicBezTo>
                <a:cubicBezTo>
                  <a:pt x="88" y="73"/>
                  <a:pt x="89" y="71"/>
                  <a:pt x="90" y="70"/>
                </a:cubicBezTo>
                <a:cubicBezTo>
                  <a:pt x="90" y="70"/>
                  <a:pt x="91" y="69"/>
                  <a:pt x="91" y="69"/>
                </a:cubicBezTo>
                <a:cubicBezTo>
                  <a:pt x="97" y="69"/>
                  <a:pt x="103" y="63"/>
                  <a:pt x="103" y="57"/>
                </a:cubicBezTo>
                <a:cubicBezTo>
                  <a:pt x="103" y="57"/>
                  <a:pt x="103" y="55"/>
                  <a:pt x="104" y="54"/>
                </a:cubicBezTo>
                <a:cubicBezTo>
                  <a:pt x="106" y="51"/>
                  <a:pt x="110" y="43"/>
                  <a:pt x="101" y="38"/>
                </a:cubicBezTo>
                <a:cubicBezTo>
                  <a:pt x="96" y="36"/>
                  <a:pt x="91" y="33"/>
                  <a:pt x="88" y="32"/>
                </a:cubicBezTo>
                <a:cubicBezTo>
                  <a:pt x="88" y="22"/>
                  <a:pt x="88" y="22"/>
                  <a:pt x="88" y="22"/>
                </a:cubicBezTo>
                <a:cubicBezTo>
                  <a:pt x="82" y="12"/>
                  <a:pt x="82" y="12"/>
                  <a:pt x="82" y="12"/>
                </a:cubicBezTo>
                <a:cubicBezTo>
                  <a:pt x="82" y="12"/>
                  <a:pt x="82" y="12"/>
                  <a:pt x="82" y="12"/>
                </a:cubicBezTo>
                <a:cubicBezTo>
                  <a:pt x="86" y="11"/>
                  <a:pt x="90" y="10"/>
                  <a:pt x="94" y="9"/>
                </a:cubicBezTo>
                <a:cubicBezTo>
                  <a:pt x="93" y="15"/>
                  <a:pt x="94" y="24"/>
                  <a:pt x="100" y="30"/>
                </a:cubicBezTo>
                <a:cubicBezTo>
                  <a:pt x="102" y="32"/>
                  <a:pt x="105" y="35"/>
                  <a:pt x="107" y="37"/>
                </a:cubicBezTo>
                <a:cubicBezTo>
                  <a:pt x="110" y="42"/>
                  <a:pt x="113" y="46"/>
                  <a:pt x="118" y="46"/>
                </a:cubicBezTo>
                <a:cubicBezTo>
                  <a:pt x="132" y="46"/>
                  <a:pt x="141" y="45"/>
                  <a:pt x="141" y="38"/>
                </a:cubicBezTo>
                <a:cubicBezTo>
                  <a:pt x="141" y="36"/>
                  <a:pt x="142" y="27"/>
                  <a:pt x="144" y="21"/>
                </a:cubicBezTo>
                <a:cubicBezTo>
                  <a:pt x="149" y="16"/>
                  <a:pt x="149" y="16"/>
                  <a:pt x="149" y="16"/>
                </a:cubicBezTo>
                <a:cubicBezTo>
                  <a:pt x="159" y="20"/>
                  <a:pt x="167" y="25"/>
                  <a:pt x="175" y="31"/>
                </a:cubicBezTo>
                <a:cubicBezTo>
                  <a:pt x="172" y="32"/>
                  <a:pt x="170" y="33"/>
                  <a:pt x="168" y="35"/>
                </a:cubicBezTo>
                <a:cubicBezTo>
                  <a:pt x="164" y="39"/>
                  <a:pt x="163" y="46"/>
                  <a:pt x="163" y="50"/>
                </a:cubicBezTo>
                <a:cubicBezTo>
                  <a:pt x="161" y="51"/>
                  <a:pt x="159" y="53"/>
                  <a:pt x="159" y="56"/>
                </a:cubicBezTo>
                <a:cubicBezTo>
                  <a:pt x="159" y="57"/>
                  <a:pt x="157" y="59"/>
                  <a:pt x="156" y="61"/>
                </a:cubicBezTo>
                <a:cubicBezTo>
                  <a:pt x="152" y="65"/>
                  <a:pt x="149" y="69"/>
                  <a:pt x="151" y="72"/>
                </a:cubicBezTo>
                <a:cubicBezTo>
                  <a:pt x="154" y="76"/>
                  <a:pt x="159" y="74"/>
                  <a:pt x="165" y="72"/>
                </a:cubicBezTo>
                <a:cubicBezTo>
                  <a:pt x="174" y="68"/>
                  <a:pt x="178" y="66"/>
                  <a:pt x="180" y="65"/>
                </a:cubicBezTo>
                <a:cubicBezTo>
                  <a:pt x="180" y="65"/>
                  <a:pt x="180" y="65"/>
                  <a:pt x="180" y="65"/>
                </a:cubicBezTo>
                <a:cubicBezTo>
                  <a:pt x="181" y="68"/>
                  <a:pt x="185" y="69"/>
                  <a:pt x="186" y="69"/>
                </a:cubicBezTo>
                <a:cubicBezTo>
                  <a:pt x="186" y="69"/>
                  <a:pt x="186" y="69"/>
                  <a:pt x="187" y="69"/>
                </a:cubicBezTo>
                <a:cubicBezTo>
                  <a:pt x="188" y="70"/>
                  <a:pt x="190" y="72"/>
                  <a:pt x="193" y="72"/>
                </a:cubicBezTo>
                <a:cubicBezTo>
                  <a:pt x="195" y="72"/>
                  <a:pt x="197" y="74"/>
                  <a:pt x="198" y="75"/>
                </a:cubicBezTo>
                <a:cubicBezTo>
                  <a:pt x="199" y="76"/>
                  <a:pt x="199" y="76"/>
                  <a:pt x="199" y="76"/>
                </a:cubicBezTo>
                <a:cubicBezTo>
                  <a:pt x="206" y="76"/>
                  <a:pt x="206" y="76"/>
                  <a:pt x="206" y="76"/>
                </a:cubicBezTo>
                <a:cubicBezTo>
                  <a:pt x="207" y="79"/>
                  <a:pt x="208" y="82"/>
                  <a:pt x="209" y="85"/>
                </a:cubicBezTo>
                <a:cubicBezTo>
                  <a:pt x="208" y="84"/>
                  <a:pt x="207" y="84"/>
                  <a:pt x="206" y="84"/>
                </a:cubicBezTo>
                <a:cubicBezTo>
                  <a:pt x="197" y="79"/>
                  <a:pt x="190" y="76"/>
                  <a:pt x="186" y="76"/>
                </a:cubicBezTo>
                <a:cubicBezTo>
                  <a:pt x="182" y="76"/>
                  <a:pt x="171" y="79"/>
                  <a:pt x="169" y="80"/>
                </a:cubicBezTo>
                <a:cubicBezTo>
                  <a:pt x="168" y="80"/>
                  <a:pt x="168" y="80"/>
                  <a:pt x="168" y="80"/>
                </a:cubicBezTo>
                <a:cubicBezTo>
                  <a:pt x="168" y="81"/>
                  <a:pt x="168" y="81"/>
                  <a:pt x="168" y="81"/>
                </a:cubicBezTo>
                <a:cubicBezTo>
                  <a:pt x="162" y="86"/>
                  <a:pt x="155" y="94"/>
                  <a:pt x="155" y="99"/>
                </a:cubicBezTo>
                <a:cubicBezTo>
                  <a:pt x="155" y="99"/>
                  <a:pt x="155" y="100"/>
                  <a:pt x="155" y="101"/>
                </a:cubicBezTo>
                <a:cubicBezTo>
                  <a:pt x="153" y="106"/>
                  <a:pt x="150" y="117"/>
                  <a:pt x="161" y="125"/>
                </a:cubicBezTo>
                <a:cubicBezTo>
                  <a:pt x="168" y="130"/>
                  <a:pt x="175" y="128"/>
                  <a:pt x="179" y="127"/>
                </a:cubicBezTo>
                <a:cubicBezTo>
                  <a:pt x="180" y="127"/>
                  <a:pt x="181" y="126"/>
                  <a:pt x="182" y="126"/>
                </a:cubicBezTo>
                <a:cubicBezTo>
                  <a:pt x="182" y="126"/>
                  <a:pt x="182" y="126"/>
                  <a:pt x="182" y="127"/>
                </a:cubicBezTo>
                <a:cubicBezTo>
                  <a:pt x="186" y="134"/>
                  <a:pt x="186" y="141"/>
                  <a:pt x="186" y="148"/>
                </a:cubicBezTo>
                <a:cubicBezTo>
                  <a:pt x="186" y="153"/>
                  <a:pt x="185" y="172"/>
                  <a:pt x="184" y="180"/>
                </a:cubicBezTo>
                <a:cubicBezTo>
                  <a:pt x="166" y="200"/>
                  <a:pt x="139" y="212"/>
                  <a:pt x="110" y="212"/>
                </a:cubicBezTo>
                <a:close/>
                <a:moveTo>
                  <a:pt x="191" y="172"/>
                </a:moveTo>
                <a:cubicBezTo>
                  <a:pt x="192" y="165"/>
                  <a:pt x="194" y="153"/>
                  <a:pt x="194" y="148"/>
                </a:cubicBezTo>
                <a:cubicBezTo>
                  <a:pt x="194" y="140"/>
                  <a:pt x="194" y="132"/>
                  <a:pt x="189" y="123"/>
                </a:cubicBezTo>
                <a:cubicBezTo>
                  <a:pt x="186" y="117"/>
                  <a:pt x="180" y="118"/>
                  <a:pt x="177" y="119"/>
                </a:cubicBezTo>
                <a:cubicBezTo>
                  <a:pt x="173" y="120"/>
                  <a:pt x="170" y="121"/>
                  <a:pt x="165" y="118"/>
                </a:cubicBezTo>
                <a:cubicBezTo>
                  <a:pt x="159" y="114"/>
                  <a:pt x="160" y="110"/>
                  <a:pt x="162" y="103"/>
                </a:cubicBezTo>
                <a:cubicBezTo>
                  <a:pt x="163" y="102"/>
                  <a:pt x="163" y="100"/>
                  <a:pt x="163" y="99"/>
                </a:cubicBezTo>
                <a:cubicBezTo>
                  <a:pt x="164" y="97"/>
                  <a:pt x="168" y="92"/>
                  <a:pt x="173" y="87"/>
                </a:cubicBezTo>
                <a:cubicBezTo>
                  <a:pt x="178" y="85"/>
                  <a:pt x="184" y="84"/>
                  <a:pt x="186" y="84"/>
                </a:cubicBezTo>
                <a:cubicBezTo>
                  <a:pt x="189" y="84"/>
                  <a:pt x="197" y="88"/>
                  <a:pt x="203" y="91"/>
                </a:cubicBezTo>
                <a:cubicBezTo>
                  <a:pt x="206" y="93"/>
                  <a:pt x="209" y="93"/>
                  <a:pt x="211" y="94"/>
                </a:cubicBezTo>
                <a:cubicBezTo>
                  <a:pt x="212" y="99"/>
                  <a:pt x="212" y="104"/>
                  <a:pt x="212" y="110"/>
                </a:cubicBezTo>
                <a:cubicBezTo>
                  <a:pt x="212" y="133"/>
                  <a:pt x="204" y="155"/>
                  <a:pt x="191" y="1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35">
            <a:extLst>
              <a:ext uri="{FF2B5EF4-FFF2-40B4-BE49-F238E27FC236}">
                <a16:creationId xmlns:a16="http://schemas.microsoft.com/office/drawing/2014/main" id="{8B90EF8F-BF5A-41C9-A43B-D5082DF8C694}"/>
              </a:ext>
            </a:extLst>
          </p:cNvPr>
          <p:cNvSpPr>
            <a:spLocks noEditPoints="1"/>
          </p:cNvSpPr>
          <p:nvPr/>
        </p:nvSpPr>
        <p:spPr bwMode="auto">
          <a:xfrm>
            <a:off x="10794745" y="578877"/>
            <a:ext cx="241733" cy="242370"/>
          </a:xfrm>
          <a:custGeom>
            <a:avLst/>
            <a:gdLst>
              <a:gd name="T0" fmla="*/ 104 w 208"/>
              <a:gd name="T1" fmla="*/ 0 h 208"/>
              <a:gd name="T2" fmla="*/ 0 w 208"/>
              <a:gd name="T3" fmla="*/ 104 h 208"/>
              <a:gd name="T4" fmla="*/ 104 w 208"/>
              <a:gd name="T5" fmla="*/ 208 h 208"/>
              <a:gd name="T6" fmla="*/ 208 w 208"/>
              <a:gd name="T7" fmla="*/ 104 h 208"/>
              <a:gd name="T8" fmla="*/ 104 w 208"/>
              <a:gd name="T9" fmla="*/ 0 h 208"/>
              <a:gd name="T10" fmla="*/ 104 w 208"/>
              <a:gd name="T11" fmla="*/ 200 h 208"/>
              <a:gd name="T12" fmla="*/ 17 w 208"/>
              <a:gd name="T13" fmla="*/ 145 h 208"/>
              <a:gd name="T14" fmla="*/ 45 w 208"/>
              <a:gd name="T15" fmla="*/ 121 h 208"/>
              <a:gd name="T16" fmla="*/ 83 w 208"/>
              <a:gd name="T17" fmla="*/ 142 h 208"/>
              <a:gd name="T18" fmla="*/ 92 w 208"/>
              <a:gd name="T19" fmla="*/ 91 h 208"/>
              <a:gd name="T20" fmla="*/ 126 w 208"/>
              <a:gd name="T21" fmla="*/ 72 h 208"/>
              <a:gd name="T22" fmla="*/ 122 w 208"/>
              <a:gd name="T23" fmla="*/ 65 h 208"/>
              <a:gd name="T24" fmla="*/ 84 w 208"/>
              <a:gd name="T25" fmla="*/ 85 h 208"/>
              <a:gd name="T26" fmla="*/ 77 w 208"/>
              <a:gd name="T27" fmla="*/ 130 h 208"/>
              <a:gd name="T28" fmla="*/ 44 w 208"/>
              <a:gd name="T29" fmla="*/ 111 h 208"/>
              <a:gd name="T30" fmla="*/ 14 w 208"/>
              <a:gd name="T31" fmla="*/ 137 h 208"/>
              <a:gd name="T32" fmla="*/ 8 w 208"/>
              <a:gd name="T33" fmla="*/ 104 h 208"/>
              <a:gd name="T34" fmla="*/ 104 w 208"/>
              <a:gd name="T35" fmla="*/ 8 h 208"/>
              <a:gd name="T36" fmla="*/ 200 w 208"/>
              <a:gd name="T37" fmla="*/ 104 h 208"/>
              <a:gd name="T38" fmla="*/ 104 w 208"/>
              <a:gd name="T39" fmla="*/ 200 h 208"/>
              <a:gd name="T40" fmla="*/ 91 w 208"/>
              <a:gd name="T41" fmla="*/ 48 h 208"/>
              <a:gd name="T42" fmla="*/ 139 w 208"/>
              <a:gd name="T43" fmla="*/ 59 h 208"/>
              <a:gd name="T44" fmla="*/ 124 w 208"/>
              <a:gd name="T45" fmla="*/ 111 h 208"/>
              <a:gd name="T46" fmla="*/ 132 w 208"/>
              <a:gd name="T47" fmla="*/ 113 h 208"/>
              <a:gd name="T48" fmla="*/ 149 w 208"/>
              <a:gd name="T49" fmla="*/ 53 h 208"/>
              <a:gd name="T50" fmla="*/ 93 w 208"/>
              <a:gd name="T51" fmla="*/ 40 h 208"/>
              <a:gd name="T52" fmla="*/ 91 w 208"/>
              <a:gd name="T53" fmla="*/ 4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8" h="208">
                <a:moveTo>
                  <a:pt x="104" y="0"/>
                </a:moveTo>
                <a:cubicBezTo>
                  <a:pt x="47" y="0"/>
                  <a:pt x="0" y="47"/>
                  <a:pt x="0" y="104"/>
                </a:cubicBezTo>
                <a:cubicBezTo>
                  <a:pt x="0" y="161"/>
                  <a:pt x="47" y="208"/>
                  <a:pt x="104" y="208"/>
                </a:cubicBezTo>
                <a:cubicBezTo>
                  <a:pt x="161" y="208"/>
                  <a:pt x="208" y="161"/>
                  <a:pt x="208" y="104"/>
                </a:cubicBezTo>
                <a:cubicBezTo>
                  <a:pt x="208" y="47"/>
                  <a:pt x="161" y="0"/>
                  <a:pt x="104" y="0"/>
                </a:cubicBezTo>
                <a:close/>
                <a:moveTo>
                  <a:pt x="104" y="200"/>
                </a:moveTo>
                <a:cubicBezTo>
                  <a:pt x="66" y="200"/>
                  <a:pt x="33" y="177"/>
                  <a:pt x="17" y="145"/>
                </a:cubicBezTo>
                <a:cubicBezTo>
                  <a:pt x="45" y="121"/>
                  <a:pt x="45" y="121"/>
                  <a:pt x="45" y="121"/>
                </a:cubicBezTo>
                <a:cubicBezTo>
                  <a:pt x="83" y="142"/>
                  <a:pt x="83" y="142"/>
                  <a:pt x="83" y="142"/>
                </a:cubicBezTo>
                <a:cubicBezTo>
                  <a:pt x="92" y="91"/>
                  <a:pt x="92" y="91"/>
                  <a:pt x="92" y="91"/>
                </a:cubicBezTo>
                <a:cubicBezTo>
                  <a:pt x="126" y="72"/>
                  <a:pt x="126" y="72"/>
                  <a:pt x="126" y="72"/>
                </a:cubicBezTo>
                <a:cubicBezTo>
                  <a:pt x="122" y="65"/>
                  <a:pt x="122" y="65"/>
                  <a:pt x="122" y="65"/>
                </a:cubicBezTo>
                <a:cubicBezTo>
                  <a:pt x="84" y="85"/>
                  <a:pt x="84" y="85"/>
                  <a:pt x="84" y="85"/>
                </a:cubicBezTo>
                <a:cubicBezTo>
                  <a:pt x="77" y="130"/>
                  <a:pt x="77" y="130"/>
                  <a:pt x="77" y="130"/>
                </a:cubicBezTo>
                <a:cubicBezTo>
                  <a:pt x="44" y="111"/>
                  <a:pt x="44" y="111"/>
                  <a:pt x="44" y="111"/>
                </a:cubicBezTo>
                <a:cubicBezTo>
                  <a:pt x="14" y="137"/>
                  <a:pt x="14" y="137"/>
                  <a:pt x="14" y="137"/>
                </a:cubicBezTo>
                <a:cubicBezTo>
                  <a:pt x="10" y="127"/>
                  <a:pt x="8" y="116"/>
                  <a:pt x="8" y="104"/>
                </a:cubicBezTo>
                <a:cubicBezTo>
                  <a:pt x="8" y="51"/>
                  <a:pt x="51" y="8"/>
                  <a:pt x="104" y="8"/>
                </a:cubicBezTo>
                <a:cubicBezTo>
                  <a:pt x="157" y="8"/>
                  <a:pt x="200" y="51"/>
                  <a:pt x="200" y="104"/>
                </a:cubicBezTo>
                <a:cubicBezTo>
                  <a:pt x="200" y="157"/>
                  <a:pt x="157" y="200"/>
                  <a:pt x="104" y="200"/>
                </a:cubicBezTo>
                <a:close/>
                <a:moveTo>
                  <a:pt x="91" y="48"/>
                </a:moveTo>
                <a:cubicBezTo>
                  <a:pt x="139" y="59"/>
                  <a:pt x="139" y="59"/>
                  <a:pt x="139" y="59"/>
                </a:cubicBezTo>
                <a:cubicBezTo>
                  <a:pt x="124" y="111"/>
                  <a:pt x="124" y="111"/>
                  <a:pt x="124" y="111"/>
                </a:cubicBezTo>
                <a:cubicBezTo>
                  <a:pt x="132" y="113"/>
                  <a:pt x="132" y="113"/>
                  <a:pt x="132" y="113"/>
                </a:cubicBezTo>
                <a:cubicBezTo>
                  <a:pt x="149" y="53"/>
                  <a:pt x="149" y="53"/>
                  <a:pt x="149" y="53"/>
                </a:cubicBezTo>
                <a:cubicBezTo>
                  <a:pt x="93" y="40"/>
                  <a:pt x="93" y="40"/>
                  <a:pt x="93" y="40"/>
                </a:cubicBezTo>
                <a:lnTo>
                  <a:pt x="91" y="48"/>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2">
            <a:extLst>
              <a:ext uri="{FF2B5EF4-FFF2-40B4-BE49-F238E27FC236}">
                <a16:creationId xmlns:a16="http://schemas.microsoft.com/office/drawing/2014/main" id="{11F1BD5F-AEC2-4E9F-BC31-AAD77946EB71}"/>
              </a:ext>
            </a:extLst>
          </p:cNvPr>
          <p:cNvSpPr>
            <a:spLocks noEditPoints="1"/>
          </p:cNvSpPr>
          <p:nvPr/>
        </p:nvSpPr>
        <p:spPr bwMode="auto">
          <a:xfrm rot="19887004">
            <a:off x="11668425" y="204550"/>
            <a:ext cx="384221" cy="384221"/>
          </a:xfrm>
          <a:custGeom>
            <a:avLst/>
            <a:gdLst>
              <a:gd name="T0" fmla="*/ 108 w 216"/>
              <a:gd name="T1" fmla="*/ 0 h 216"/>
              <a:gd name="T2" fmla="*/ 32 w 216"/>
              <a:gd name="T3" fmla="*/ 76 h 216"/>
              <a:gd name="T4" fmla="*/ 58 w 216"/>
              <a:gd name="T5" fmla="*/ 130 h 216"/>
              <a:gd name="T6" fmla="*/ 68 w 216"/>
              <a:gd name="T7" fmla="*/ 153 h 216"/>
              <a:gd name="T8" fmla="*/ 88 w 216"/>
              <a:gd name="T9" fmla="*/ 172 h 216"/>
              <a:gd name="T10" fmla="*/ 128 w 216"/>
              <a:gd name="T11" fmla="*/ 172 h 216"/>
              <a:gd name="T12" fmla="*/ 148 w 216"/>
              <a:gd name="T13" fmla="*/ 153 h 216"/>
              <a:gd name="T14" fmla="*/ 158 w 216"/>
              <a:gd name="T15" fmla="*/ 130 h 216"/>
              <a:gd name="T16" fmla="*/ 184 w 216"/>
              <a:gd name="T17" fmla="*/ 76 h 216"/>
              <a:gd name="T18" fmla="*/ 108 w 216"/>
              <a:gd name="T19" fmla="*/ 0 h 216"/>
              <a:gd name="T20" fmla="*/ 153 w 216"/>
              <a:gd name="T21" fmla="*/ 124 h 216"/>
              <a:gd name="T22" fmla="*/ 140 w 216"/>
              <a:gd name="T23" fmla="*/ 153 h 216"/>
              <a:gd name="T24" fmla="*/ 128 w 216"/>
              <a:gd name="T25" fmla="*/ 164 h 216"/>
              <a:gd name="T26" fmla="*/ 88 w 216"/>
              <a:gd name="T27" fmla="*/ 164 h 216"/>
              <a:gd name="T28" fmla="*/ 76 w 216"/>
              <a:gd name="T29" fmla="*/ 153 h 216"/>
              <a:gd name="T30" fmla="*/ 63 w 216"/>
              <a:gd name="T31" fmla="*/ 124 h 216"/>
              <a:gd name="T32" fmla="*/ 40 w 216"/>
              <a:gd name="T33" fmla="*/ 76 h 216"/>
              <a:gd name="T34" fmla="*/ 108 w 216"/>
              <a:gd name="T35" fmla="*/ 8 h 216"/>
              <a:gd name="T36" fmla="*/ 176 w 216"/>
              <a:gd name="T37" fmla="*/ 76 h 216"/>
              <a:gd name="T38" fmla="*/ 153 w 216"/>
              <a:gd name="T39" fmla="*/ 124 h 216"/>
              <a:gd name="T40" fmla="*/ 68 w 216"/>
              <a:gd name="T41" fmla="*/ 204 h 216"/>
              <a:gd name="T42" fmla="*/ 148 w 216"/>
              <a:gd name="T43" fmla="*/ 204 h 216"/>
              <a:gd name="T44" fmla="*/ 148 w 216"/>
              <a:gd name="T45" fmla="*/ 176 h 216"/>
              <a:gd name="T46" fmla="*/ 68 w 216"/>
              <a:gd name="T47" fmla="*/ 176 h 216"/>
              <a:gd name="T48" fmla="*/ 68 w 216"/>
              <a:gd name="T49" fmla="*/ 204 h 216"/>
              <a:gd name="T50" fmla="*/ 76 w 216"/>
              <a:gd name="T51" fmla="*/ 184 h 216"/>
              <a:gd name="T52" fmla="*/ 140 w 216"/>
              <a:gd name="T53" fmla="*/ 184 h 216"/>
              <a:gd name="T54" fmla="*/ 140 w 216"/>
              <a:gd name="T55" fmla="*/ 196 h 216"/>
              <a:gd name="T56" fmla="*/ 76 w 216"/>
              <a:gd name="T57" fmla="*/ 196 h 216"/>
              <a:gd name="T58" fmla="*/ 76 w 216"/>
              <a:gd name="T59" fmla="*/ 184 h 216"/>
              <a:gd name="T60" fmla="*/ 76 w 216"/>
              <a:gd name="T61" fmla="*/ 216 h 216"/>
              <a:gd name="T62" fmla="*/ 140 w 216"/>
              <a:gd name="T63" fmla="*/ 216 h 216"/>
              <a:gd name="T64" fmla="*/ 140 w 216"/>
              <a:gd name="T65" fmla="*/ 208 h 216"/>
              <a:gd name="T66" fmla="*/ 76 w 216"/>
              <a:gd name="T67" fmla="*/ 208 h 216"/>
              <a:gd name="T68" fmla="*/ 76 w 216"/>
              <a:gd name="T69" fmla="*/ 216 h 216"/>
              <a:gd name="T70" fmla="*/ 0 w 216"/>
              <a:gd name="T71" fmla="*/ 72 h 216"/>
              <a:gd name="T72" fmla="*/ 20 w 216"/>
              <a:gd name="T73" fmla="*/ 72 h 216"/>
              <a:gd name="T74" fmla="*/ 20 w 216"/>
              <a:gd name="T75" fmla="*/ 64 h 216"/>
              <a:gd name="T76" fmla="*/ 0 w 216"/>
              <a:gd name="T77" fmla="*/ 64 h 216"/>
              <a:gd name="T78" fmla="*/ 0 w 216"/>
              <a:gd name="T79" fmla="*/ 72 h 216"/>
              <a:gd name="T80" fmla="*/ 174 w 216"/>
              <a:gd name="T81" fmla="*/ 14 h 216"/>
              <a:gd name="T82" fmla="*/ 179 w 216"/>
              <a:gd name="T83" fmla="*/ 20 h 216"/>
              <a:gd name="T84" fmla="*/ 194 w 216"/>
              <a:gd name="T85" fmla="*/ 6 h 216"/>
              <a:gd name="T86" fmla="*/ 189 w 216"/>
              <a:gd name="T87" fmla="*/ 0 h 216"/>
              <a:gd name="T88" fmla="*/ 174 w 216"/>
              <a:gd name="T89" fmla="*/ 14 h 216"/>
              <a:gd name="T90" fmla="*/ 42 w 216"/>
              <a:gd name="T91" fmla="*/ 14 h 216"/>
              <a:gd name="T92" fmla="*/ 27 w 216"/>
              <a:gd name="T93" fmla="*/ 0 h 216"/>
              <a:gd name="T94" fmla="*/ 22 w 216"/>
              <a:gd name="T95" fmla="*/ 6 h 216"/>
              <a:gd name="T96" fmla="*/ 37 w 216"/>
              <a:gd name="T97" fmla="*/ 20 h 216"/>
              <a:gd name="T98" fmla="*/ 42 w 216"/>
              <a:gd name="T99" fmla="*/ 14 h 216"/>
              <a:gd name="T100" fmla="*/ 196 w 216"/>
              <a:gd name="T101" fmla="*/ 64 h 216"/>
              <a:gd name="T102" fmla="*/ 196 w 216"/>
              <a:gd name="T103" fmla="*/ 72 h 216"/>
              <a:gd name="T104" fmla="*/ 216 w 216"/>
              <a:gd name="T105" fmla="*/ 72 h 216"/>
              <a:gd name="T106" fmla="*/ 216 w 216"/>
              <a:gd name="T107" fmla="*/ 64 h 216"/>
              <a:gd name="T108" fmla="*/ 196 w 216"/>
              <a:gd name="T109" fmla="*/ 64 h 216"/>
              <a:gd name="T110" fmla="*/ 52 w 216"/>
              <a:gd name="T111" fmla="*/ 72 h 216"/>
              <a:gd name="T112" fmla="*/ 60 w 216"/>
              <a:gd name="T113" fmla="*/ 72 h 216"/>
              <a:gd name="T114" fmla="*/ 100 w 216"/>
              <a:gd name="T115" fmla="*/ 32 h 216"/>
              <a:gd name="T116" fmla="*/ 100 w 216"/>
              <a:gd name="T117" fmla="*/ 24 h 216"/>
              <a:gd name="T118" fmla="*/ 52 w 216"/>
              <a:gd name="T119" fmla="*/ 7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6" h="216">
                <a:moveTo>
                  <a:pt x="108" y="0"/>
                </a:moveTo>
                <a:cubicBezTo>
                  <a:pt x="66" y="0"/>
                  <a:pt x="32" y="34"/>
                  <a:pt x="32" y="76"/>
                </a:cubicBezTo>
                <a:cubicBezTo>
                  <a:pt x="32" y="104"/>
                  <a:pt x="57" y="129"/>
                  <a:pt x="58" y="130"/>
                </a:cubicBezTo>
                <a:cubicBezTo>
                  <a:pt x="63" y="135"/>
                  <a:pt x="68" y="146"/>
                  <a:pt x="68" y="153"/>
                </a:cubicBezTo>
                <a:cubicBezTo>
                  <a:pt x="68" y="164"/>
                  <a:pt x="77" y="172"/>
                  <a:pt x="88" y="172"/>
                </a:cubicBezTo>
                <a:cubicBezTo>
                  <a:pt x="128" y="172"/>
                  <a:pt x="128" y="172"/>
                  <a:pt x="128" y="172"/>
                </a:cubicBezTo>
                <a:cubicBezTo>
                  <a:pt x="139" y="172"/>
                  <a:pt x="148" y="164"/>
                  <a:pt x="148" y="153"/>
                </a:cubicBezTo>
                <a:cubicBezTo>
                  <a:pt x="148" y="146"/>
                  <a:pt x="153" y="135"/>
                  <a:pt x="158" y="130"/>
                </a:cubicBezTo>
                <a:cubicBezTo>
                  <a:pt x="159" y="129"/>
                  <a:pt x="184" y="104"/>
                  <a:pt x="184" y="76"/>
                </a:cubicBezTo>
                <a:cubicBezTo>
                  <a:pt x="184" y="34"/>
                  <a:pt x="150" y="0"/>
                  <a:pt x="108" y="0"/>
                </a:cubicBezTo>
                <a:close/>
                <a:moveTo>
                  <a:pt x="153" y="124"/>
                </a:moveTo>
                <a:cubicBezTo>
                  <a:pt x="146" y="131"/>
                  <a:pt x="140" y="144"/>
                  <a:pt x="140" y="153"/>
                </a:cubicBezTo>
                <a:cubicBezTo>
                  <a:pt x="140" y="159"/>
                  <a:pt x="135" y="164"/>
                  <a:pt x="128" y="164"/>
                </a:cubicBezTo>
                <a:cubicBezTo>
                  <a:pt x="88" y="164"/>
                  <a:pt x="88" y="164"/>
                  <a:pt x="88" y="164"/>
                </a:cubicBezTo>
                <a:cubicBezTo>
                  <a:pt x="81" y="164"/>
                  <a:pt x="76" y="159"/>
                  <a:pt x="76" y="153"/>
                </a:cubicBezTo>
                <a:cubicBezTo>
                  <a:pt x="76" y="144"/>
                  <a:pt x="71" y="131"/>
                  <a:pt x="63" y="124"/>
                </a:cubicBezTo>
                <a:cubicBezTo>
                  <a:pt x="63" y="124"/>
                  <a:pt x="40" y="101"/>
                  <a:pt x="40" y="76"/>
                </a:cubicBezTo>
                <a:cubicBezTo>
                  <a:pt x="40" y="39"/>
                  <a:pt x="71" y="8"/>
                  <a:pt x="108" y="8"/>
                </a:cubicBezTo>
                <a:cubicBezTo>
                  <a:pt x="146" y="8"/>
                  <a:pt x="176" y="39"/>
                  <a:pt x="176" y="76"/>
                </a:cubicBezTo>
                <a:cubicBezTo>
                  <a:pt x="176" y="101"/>
                  <a:pt x="153" y="124"/>
                  <a:pt x="153" y="124"/>
                </a:cubicBezTo>
                <a:close/>
                <a:moveTo>
                  <a:pt x="68" y="204"/>
                </a:moveTo>
                <a:cubicBezTo>
                  <a:pt x="148" y="204"/>
                  <a:pt x="148" y="204"/>
                  <a:pt x="148" y="204"/>
                </a:cubicBezTo>
                <a:cubicBezTo>
                  <a:pt x="148" y="176"/>
                  <a:pt x="148" y="176"/>
                  <a:pt x="148" y="176"/>
                </a:cubicBezTo>
                <a:cubicBezTo>
                  <a:pt x="68" y="176"/>
                  <a:pt x="68" y="176"/>
                  <a:pt x="68" y="176"/>
                </a:cubicBezTo>
                <a:lnTo>
                  <a:pt x="68" y="204"/>
                </a:lnTo>
                <a:close/>
                <a:moveTo>
                  <a:pt x="76" y="184"/>
                </a:moveTo>
                <a:cubicBezTo>
                  <a:pt x="140" y="184"/>
                  <a:pt x="140" y="184"/>
                  <a:pt x="140" y="184"/>
                </a:cubicBezTo>
                <a:cubicBezTo>
                  <a:pt x="140" y="196"/>
                  <a:pt x="140" y="196"/>
                  <a:pt x="140" y="196"/>
                </a:cubicBezTo>
                <a:cubicBezTo>
                  <a:pt x="76" y="196"/>
                  <a:pt x="76" y="196"/>
                  <a:pt x="76" y="196"/>
                </a:cubicBezTo>
                <a:lnTo>
                  <a:pt x="76" y="184"/>
                </a:lnTo>
                <a:close/>
                <a:moveTo>
                  <a:pt x="76" y="216"/>
                </a:moveTo>
                <a:cubicBezTo>
                  <a:pt x="140" y="216"/>
                  <a:pt x="140" y="216"/>
                  <a:pt x="140" y="216"/>
                </a:cubicBezTo>
                <a:cubicBezTo>
                  <a:pt x="140" y="208"/>
                  <a:pt x="140" y="208"/>
                  <a:pt x="140" y="208"/>
                </a:cubicBezTo>
                <a:cubicBezTo>
                  <a:pt x="76" y="208"/>
                  <a:pt x="76" y="208"/>
                  <a:pt x="76" y="208"/>
                </a:cubicBezTo>
                <a:lnTo>
                  <a:pt x="76" y="216"/>
                </a:lnTo>
                <a:close/>
                <a:moveTo>
                  <a:pt x="0" y="72"/>
                </a:moveTo>
                <a:cubicBezTo>
                  <a:pt x="20" y="72"/>
                  <a:pt x="20" y="72"/>
                  <a:pt x="20" y="72"/>
                </a:cubicBezTo>
                <a:cubicBezTo>
                  <a:pt x="20" y="64"/>
                  <a:pt x="20" y="64"/>
                  <a:pt x="20" y="64"/>
                </a:cubicBezTo>
                <a:cubicBezTo>
                  <a:pt x="0" y="64"/>
                  <a:pt x="0" y="64"/>
                  <a:pt x="0" y="64"/>
                </a:cubicBezTo>
                <a:lnTo>
                  <a:pt x="0" y="72"/>
                </a:lnTo>
                <a:close/>
                <a:moveTo>
                  <a:pt x="174" y="14"/>
                </a:moveTo>
                <a:cubicBezTo>
                  <a:pt x="179" y="20"/>
                  <a:pt x="179" y="20"/>
                  <a:pt x="179" y="20"/>
                </a:cubicBezTo>
                <a:cubicBezTo>
                  <a:pt x="194" y="6"/>
                  <a:pt x="194" y="6"/>
                  <a:pt x="194" y="6"/>
                </a:cubicBezTo>
                <a:cubicBezTo>
                  <a:pt x="189" y="0"/>
                  <a:pt x="189" y="0"/>
                  <a:pt x="189" y="0"/>
                </a:cubicBezTo>
                <a:lnTo>
                  <a:pt x="174" y="14"/>
                </a:lnTo>
                <a:close/>
                <a:moveTo>
                  <a:pt x="42" y="14"/>
                </a:moveTo>
                <a:cubicBezTo>
                  <a:pt x="27" y="0"/>
                  <a:pt x="27" y="0"/>
                  <a:pt x="27" y="0"/>
                </a:cubicBezTo>
                <a:cubicBezTo>
                  <a:pt x="22" y="6"/>
                  <a:pt x="22" y="6"/>
                  <a:pt x="22" y="6"/>
                </a:cubicBezTo>
                <a:cubicBezTo>
                  <a:pt x="37" y="20"/>
                  <a:pt x="37" y="20"/>
                  <a:pt x="37" y="20"/>
                </a:cubicBezTo>
                <a:lnTo>
                  <a:pt x="42" y="14"/>
                </a:lnTo>
                <a:close/>
                <a:moveTo>
                  <a:pt x="196" y="64"/>
                </a:moveTo>
                <a:cubicBezTo>
                  <a:pt x="196" y="72"/>
                  <a:pt x="196" y="72"/>
                  <a:pt x="196" y="72"/>
                </a:cubicBezTo>
                <a:cubicBezTo>
                  <a:pt x="216" y="72"/>
                  <a:pt x="216" y="72"/>
                  <a:pt x="216" y="72"/>
                </a:cubicBezTo>
                <a:cubicBezTo>
                  <a:pt x="216" y="64"/>
                  <a:pt x="216" y="64"/>
                  <a:pt x="216" y="64"/>
                </a:cubicBezTo>
                <a:lnTo>
                  <a:pt x="196" y="64"/>
                </a:lnTo>
                <a:close/>
                <a:moveTo>
                  <a:pt x="52" y="72"/>
                </a:moveTo>
                <a:cubicBezTo>
                  <a:pt x="60" y="72"/>
                  <a:pt x="60" y="72"/>
                  <a:pt x="60" y="72"/>
                </a:cubicBezTo>
                <a:cubicBezTo>
                  <a:pt x="60" y="50"/>
                  <a:pt x="78" y="32"/>
                  <a:pt x="100" y="32"/>
                </a:cubicBezTo>
                <a:cubicBezTo>
                  <a:pt x="100" y="24"/>
                  <a:pt x="100" y="24"/>
                  <a:pt x="100" y="24"/>
                </a:cubicBezTo>
                <a:cubicBezTo>
                  <a:pt x="74" y="24"/>
                  <a:pt x="52" y="46"/>
                  <a:pt x="52" y="72"/>
                </a:cubicBez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25">
            <a:extLst>
              <a:ext uri="{FF2B5EF4-FFF2-40B4-BE49-F238E27FC236}">
                <a16:creationId xmlns:a16="http://schemas.microsoft.com/office/drawing/2014/main" id="{208889E2-1330-442F-A957-54CAF9DFFDA5}"/>
              </a:ext>
            </a:extLst>
          </p:cNvPr>
          <p:cNvSpPr>
            <a:spLocks noEditPoints="1"/>
          </p:cNvSpPr>
          <p:nvPr/>
        </p:nvSpPr>
        <p:spPr bwMode="auto">
          <a:xfrm rot="887402">
            <a:off x="11272498" y="657858"/>
            <a:ext cx="193247" cy="326778"/>
          </a:xfrm>
          <a:custGeom>
            <a:avLst/>
            <a:gdLst>
              <a:gd name="T0" fmla="*/ 0 w 128"/>
              <a:gd name="T1" fmla="*/ 16 h 216"/>
              <a:gd name="T2" fmla="*/ 56 w 128"/>
              <a:gd name="T3" fmla="*/ 103 h 216"/>
              <a:gd name="T4" fmla="*/ 56 w 128"/>
              <a:gd name="T5" fmla="*/ 112 h 216"/>
              <a:gd name="T6" fmla="*/ 64 w 128"/>
              <a:gd name="T7" fmla="*/ 112 h 216"/>
              <a:gd name="T8" fmla="*/ 72 w 128"/>
              <a:gd name="T9" fmla="*/ 112 h 216"/>
              <a:gd name="T10" fmla="*/ 72 w 128"/>
              <a:gd name="T11" fmla="*/ 103 h 216"/>
              <a:gd name="T12" fmla="*/ 128 w 128"/>
              <a:gd name="T13" fmla="*/ 16 h 216"/>
              <a:gd name="T14" fmla="*/ 128 w 128"/>
              <a:gd name="T15" fmla="*/ 12 h 216"/>
              <a:gd name="T16" fmla="*/ 0 w 128"/>
              <a:gd name="T17" fmla="*/ 12 h 216"/>
              <a:gd name="T18" fmla="*/ 0 w 128"/>
              <a:gd name="T19" fmla="*/ 16 h 216"/>
              <a:gd name="T20" fmla="*/ 64 w 128"/>
              <a:gd name="T21" fmla="*/ 96 h 216"/>
              <a:gd name="T22" fmla="*/ 20 w 128"/>
              <a:gd name="T23" fmla="*/ 68 h 216"/>
              <a:gd name="T24" fmla="*/ 108 w 128"/>
              <a:gd name="T25" fmla="*/ 68 h 216"/>
              <a:gd name="T26" fmla="*/ 64 w 128"/>
              <a:gd name="T27" fmla="*/ 96 h 216"/>
              <a:gd name="T28" fmla="*/ 120 w 128"/>
              <a:gd name="T29" fmla="*/ 20 h 216"/>
              <a:gd name="T30" fmla="*/ 112 w 128"/>
              <a:gd name="T31" fmla="*/ 60 h 216"/>
              <a:gd name="T32" fmla="*/ 16 w 128"/>
              <a:gd name="T33" fmla="*/ 60 h 216"/>
              <a:gd name="T34" fmla="*/ 16 w 128"/>
              <a:gd name="T35" fmla="*/ 60 h 216"/>
              <a:gd name="T36" fmla="*/ 8 w 128"/>
              <a:gd name="T37" fmla="*/ 20 h 216"/>
              <a:gd name="T38" fmla="*/ 120 w 128"/>
              <a:gd name="T39" fmla="*/ 20 h 216"/>
              <a:gd name="T40" fmla="*/ 0 w 128"/>
              <a:gd name="T41" fmla="*/ 200 h 216"/>
              <a:gd name="T42" fmla="*/ 0 w 128"/>
              <a:gd name="T43" fmla="*/ 204 h 216"/>
              <a:gd name="T44" fmla="*/ 128 w 128"/>
              <a:gd name="T45" fmla="*/ 204 h 216"/>
              <a:gd name="T46" fmla="*/ 128 w 128"/>
              <a:gd name="T47" fmla="*/ 200 h 216"/>
              <a:gd name="T48" fmla="*/ 64 w 128"/>
              <a:gd name="T49" fmla="*/ 112 h 216"/>
              <a:gd name="T50" fmla="*/ 0 w 128"/>
              <a:gd name="T51" fmla="*/ 200 h 216"/>
              <a:gd name="T52" fmla="*/ 68 w 128"/>
              <a:gd name="T53" fmla="*/ 120 h 216"/>
              <a:gd name="T54" fmla="*/ 118 w 128"/>
              <a:gd name="T55" fmla="*/ 177 h 216"/>
              <a:gd name="T56" fmla="*/ 68 w 128"/>
              <a:gd name="T57" fmla="*/ 148 h 216"/>
              <a:gd name="T58" fmla="*/ 68 w 128"/>
              <a:gd name="T59" fmla="*/ 120 h 216"/>
              <a:gd name="T60" fmla="*/ 117 w 128"/>
              <a:gd name="T61" fmla="*/ 187 h 216"/>
              <a:gd name="T62" fmla="*/ 119 w 128"/>
              <a:gd name="T63" fmla="*/ 185 h 216"/>
              <a:gd name="T64" fmla="*/ 120 w 128"/>
              <a:gd name="T65" fmla="*/ 196 h 216"/>
              <a:gd name="T66" fmla="*/ 8 w 128"/>
              <a:gd name="T67" fmla="*/ 196 h 216"/>
              <a:gd name="T68" fmla="*/ 9 w 128"/>
              <a:gd name="T69" fmla="*/ 185 h 216"/>
              <a:gd name="T70" fmla="*/ 11 w 128"/>
              <a:gd name="T71" fmla="*/ 187 h 216"/>
              <a:gd name="T72" fmla="*/ 64 w 128"/>
              <a:gd name="T73" fmla="*/ 156 h 216"/>
              <a:gd name="T74" fmla="*/ 117 w 128"/>
              <a:gd name="T75" fmla="*/ 187 h 216"/>
              <a:gd name="T76" fmla="*/ 60 w 128"/>
              <a:gd name="T77" fmla="*/ 120 h 216"/>
              <a:gd name="T78" fmla="*/ 60 w 128"/>
              <a:gd name="T79" fmla="*/ 148 h 216"/>
              <a:gd name="T80" fmla="*/ 10 w 128"/>
              <a:gd name="T81" fmla="*/ 177 h 216"/>
              <a:gd name="T82" fmla="*/ 60 w 128"/>
              <a:gd name="T83" fmla="*/ 120 h 216"/>
              <a:gd name="T84" fmla="*/ 0 w 128"/>
              <a:gd name="T85" fmla="*/ 0 h 216"/>
              <a:gd name="T86" fmla="*/ 0 w 128"/>
              <a:gd name="T87" fmla="*/ 8 h 216"/>
              <a:gd name="T88" fmla="*/ 128 w 128"/>
              <a:gd name="T89" fmla="*/ 8 h 216"/>
              <a:gd name="T90" fmla="*/ 128 w 128"/>
              <a:gd name="T91" fmla="*/ 0 h 216"/>
              <a:gd name="T92" fmla="*/ 0 w 128"/>
              <a:gd name="T93" fmla="*/ 0 h 216"/>
              <a:gd name="T94" fmla="*/ 0 w 128"/>
              <a:gd name="T95" fmla="*/ 216 h 216"/>
              <a:gd name="T96" fmla="*/ 128 w 128"/>
              <a:gd name="T97" fmla="*/ 216 h 216"/>
              <a:gd name="T98" fmla="*/ 128 w 128"/>
              <a:gd name="T99" fmla="*/ 208 h 216"/>
              <a:gd name="T100" fmla="*/ 0 w 128"/>
              <a:gd name="T101" fmla="*/ 208 h 216"/>
              <a:gd name="T102" fmla="*/ 0 w 128"/>
              <a:gd name="T103"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 h="216">
                <a:moveTo>
                  <a:pt x="0" y="16"/>
                </a:moveTo>
                <a:cubicBezTo>
                  <a:pt x="0" y="67"/>
                  <a:pt x="25" y="99"/>
                  <a:pt x="56" y="103"/>
                </a:cubicBezTo>
                <a:cubicBezTo>
                  <a:pt x="56" y="112"/>
                  <a:pt x="56" y="112"/>
                  <a:pt x="56" y="112"/>
                </a:cubicBezTo>
                <a:cubicBezTo>
                  <a:pt x="64" y="112"/>
                  <a:pt x="64" y="112"/>
                  <a:pt x="64" y="112"/>
                </a:cubicBezTo>
                <a:cubicBezTo>
                  <a:pt x="72" y="112"/>
                  <a:pt x="72" y="112"/>
                  <a:pt x="72" y="112"/>
                </a:cubicBezTo>
                <a:cubicBezTo>
                  <a:pt x="72" y="103"/>
                  <a:pt x="72" y="103"/>
                  <a:pt x="72" y="103"/>
                </a:cubicBezTo>
                <a:cubicBezTo>
                  <a:pt x="104" y="99"/>
                  <a:pt x="128" y="67"/>
                  <a:pt x="128" y="16"/>
                </a:cubicBezTo>
                <a:cubicBezTo>
                  <a:pt x="128" y="12"/>
                  <a:pt x="128" y="12"/>
                  <a:pt x="128" y="12"/>
                </a:cubicBezTo>
                <a:cubicBezTo>
                  <a:pt x="0" y="12"/>
                  <a:pt x="0" y="12"/>
                  <a:pt x="0" y="12"/>
                </a:cubicBezTo>
                <a:lnTo>
                  <a:pt x="0" y="16"/>
                </a:lnTo>
                <a:close/>
                <a:moveTo>
                  <a:pt x="64" y="96"/>
                </a:moveTo>
                <a:cubicBezTo>
                  <a:pt x="46" y="96"/>
                  <a:pt x="30" y="86"/>
                  <a:pt x="20" y="68"/>
                </a:cubicBezTo>
                <a:cubicBezTo>
                  <a:pt x="108" y="68"/>
                  <a:pt x="108" y="68"/>
                  <a:pt x="108" y="68"/>
                </a:cubicBezTo>
                <a:cubicBezTo>
                  <a:pt x="98" y="86"/>
                  <a:pt x="82" y="96"/>
                  <a:pt x="64" y="96"/>
                </a:cubicBezTo>
                <a:close/>
                <a:moveTo>
                  <a:pt x="120" y="20"/>
                </a:moveTo>
                <a:cubicBezTo>
                  <a:pt x="120" y="36"/>
                  <a:pt x="117" y="49"/>
                  <a:pt x="112" y="60"/>
                </a:cubicBezTo>
                <a:cubicBezTo>
                  <a:pt x="16" y="60"/>
                  <a:pt x="16" y="60"/>
                  <a:pt x="16" y="60"/>
                </a:cubicBezTo>
                <a:cubicBezTo>
                  <a:pt x="16" y="60"/>
                  <a:pt x="16" y="60"/>
                  <a:pt x="16" y="60"/>
                </a:cubicBezTo>
                <a:cubicBezTo>
                  <a:pt x="11" y="49"/>
                  <a:pt x="8" y="36"/>
                  <a:pt x="8" y="20"/>
                </a:cubicBezTo>
                <a:lnTo>
                  <a:pt x="120" y="20"/>
                </a:lnTo>
                <a:close/>
                <a:moveTo>
                  <a:pt x="0" y="200"/>
                </a:moveTo>
                <a:cubicBezTo>
                  <a:pt x="0" y="204"/>
                  <a:pt x="0" y="204"/>
                  <a:pt x="0" y="204"/>
                </a:cubicBezTo>
                <a:cubicBezTo>
                  <a:pt x="128" y="204"/>
                  <a:pt x="128" y="204"/>
                  <a:pt x="128" y="204"/>
                </a:cubicBezTo>
                <a:cubicBezTo>
                  <a:pt x="128" y="200"/>
                  <a:pt x="128" y="200"/>
                  <a:pt x="128" y="200"/>
                </a:cubicBezTo>
                <a:cubicBezTo>
                  <a:pt x="128" y="145"/>
                  <a:pt x="99" y="112"/>
                  <a:pt x="64" y="112"/>
                </a:cubicBezTo>
                <a:cubicBezTo>
                  <a:pt x="29" y="112"/>
                  <a:pt x="0" y="145"/>
                  <a:pt x="0" y="200"/>
                </a:cubicBezTo>
                <a:close/>
                <a:moveTo>
                  <a:pt x="68" y="120"/>
                </a:moveTo>
                <a:cubicBezTo>
                  <a:pt x="92" y="122"/>
                  <a:pt x="112" y="142"/>
                  <a:pt x="118" y="177"/>
                </a:cubicBezTo>
                <a:cubicBezTo>
                  <a:pt x="109" y="168"/>
                  <a:pt x="87" y="151"/>
                  <a:pt x="68" y="148"/>
                </a:cubicBezTo>
                <a:lnTo>
                  <a:pt x="68" y="120"/>
                </a:lnTo>
                <a:close/>
                <a:moveTo>
                  <a:pt x="117" y="187"/>
                </a:moveTo>
                <a:cubicBezTo>
                  <a:pt x="119" y="185"/>
                  <a:pt x="119" y="185"/>
                  <a:pt x="119" y="185"/>
                </a:cubicBezTo>
                <a:cubicBezTo>
                  <a:pt x="120" y="188"/>
                  <a:pt x="120" y="192"/>
                  <a:pt x="120" y="196"/>
                </a:cubicBezTo>
                <a:cubicBezTo>
                  <a:pt x="8" y="196"/>
                  <a:pt x="8" y="196"/>
                  <a:pt x="8" y="196"/>
                </a:cubicBezTo>
                <a:cubicBezTo>
                  <a:pt x="8" y="192"/>
                  <a:pt x="8" y="188"/>
                  <a:pt x="9" y="185"/>
                </a:cubicBezTo>
                <a:cubicBezTo>
                  <a:pt x="11" y="187"/>
                  <a:pt x="11" y="187"/>
                  <a:pt x="11" y="187"/>
                </a:cubicBezTo>
                <a:cubicBezTo>
                  <a:pt x="11" y="187"/>
                  <a:pt x="42" y="156"/>
                  <a:pt x="64" y="156"/>
                </a:cubicBezTo>
                <a:cubicBezTo>
                  <a:pt x="86" y="156"/>
                  <a:pt x="117" y="187"/>
                  <a:pt x="117" y="187"/>
                </a:cubicBezTo>
                <a:close/>
                <a:moveTo>
                  <a:pt x="60" y="120"/>
                </a:moveTo>
                <a:cubicBezTo>
                  <a:pt x="60" y="148"/>
                  <a:pt x="60" y="148"/>
                  <a:pt x="60" y="148"/>
                </a:cubicBezTo>
                <a:cubicBezTo>
                  <a:pt x="41" y="151"/>
                  <a:pt x="19" y="168"/>
                  <a:pt x="10" y="177"/>
                </a:cubicBezTo>
                <a:cubicBezTo>
                  <a:pt x="16" y="142"/>
                  <a:pt x="36" y="122"/>
                  <a:pt x="60" y="120"/>
                </a:cubicBezTo>
                <a:close/>
                <a:moveTo>
                  <a:pt x="0" y="0"/>
                </a:moveTo>
                <a:cubicBezTo>
                  <a:pt x="0" y="8"/>
                  <a:pt x="0" y="8"/>
                  <a:pt x="0" y="8"/>
                </a:cubicBezTo>
                <a:cubicBezTo>
                  <a:pt x="128" y="8"/>
                  <a:pt x="128" y="8"/>
                  <a:pt x="128" y="8"/>
                </a:cubicBezTo>
                <a:cubicBezTo>
                  <a:pt x="128" y="0"/>
                  <a:pt x="128" y="0"/>
                  <a:pt x="128" y="0"/>
                </a:cubicBezTo>
                <a:lnTo>
                  <a:pt x="0" y="0"/>
                </a:lnTo>
                <a:close/>
                <a:moveTo>
                  <a:pt x="0" y="216"/>
                </a:moveTo>
                <a:cubicBezTo>
                  <a:pt x="128" y="216"/>
                  <a:pt x="128" y="216"/>
                  <a:pt x="128" y="216"/>
                </a:cubicBezTo>
                <a:cubicBezTo>
                  <a:pt x="128" y="208"/>
                  <a:pt x="128" y="208"/>
                  <a:pt x="128" y="208"/>
                </a:cubicBezTo>
                <a:cubicBezTo>
                  <a:pt x="0" y="208"/>
                  <a:pt x="0" y="208"/>
                  <a:pt x="0" y="208"/>
                </a:cubicBezTo>
                <a:lnTo>
                  <a:pt x="0" y="216"/>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9">
            <a:extLst>
              <a:ext uri="{FF2B5EF4-FFF2-40B4-BE49-F238E27FC236}">
                <a16:creationId xmlns:a16="http://schemas.microsoft.com/office/drawing/2014/main" id="{AE8AC925-6884-40AE-8FC8-9EBDC07C8AC3}"/>
              </a:ext>
            </a:extLst>
          </p:cNvPr>
          <p:cNvSpPr>
            <a:spLocks noEditPoints="1"/>
          </p:cNvSpPr>
          <p:nvPr/>
        </p:nvSpPr>
        <p:spPr bwMode="auto">
          <a:xfrm rot="1677950">
            <a:off x="10923165" y="79293"/>
            <a:ext cx="388526" cy="341682"/>
          </a:xfrm>
          <a:custGeom>
            <a:avLst/>
            <a:gdLst>
              <a:gd name="T0" fmla="*/ 232 w 232"/>
              <a:gd name="T1" fmla="*/ 165 h 204"/>
              <a:gd name="T2" fmla="*/ 193 w 232"/>
              <a:gd name="T3" fmla="*/ 81 h 204"/>
              <a:gd name="T4" fmla="*/ 32 w 232"/>
              <a:gd name="T5" fmla="*/ 81 h 204"/>
              <a:gd name="T6" fmla="*/ 0 w 232"/>
              <a:gd name="T7" fmla="*/ 165 h 204"/>
              <a:gd name="T8" fmla="*/ 39 w 232"/>
              <a:gd name="T9" fmla="*/ 204 h 204"/>
              <a:gd name="T10" fmla="*/ 113 w 232"/>
              <a:gd name="T11" fmla="*/ 162 h 204"/>
              <a:gd name="T12" fmla="*/ 193 w 232"/>
              <a:gd name="T13" fmla="*/ 204 h 204"/>
              <a:gd name="T14" fmla="*/ 78 w 232"/>
              <a:gd name="T15" fmla="*/ 154 h 204"/>
              <a:gd name="T16" fmla="*/ 50 w 232"/>
              <a:gd name="T17" fmla="*/ 154 h 204"/>
              <a:gd name="T18" fmla="*/ 48 w 232"/>
              <a:gd name="T19" fmla="*/ 129 h 204"/>
              <a:gd name="T20" fmla="*/ 51 w 232"/>
              <a:gd name="T21" fmla="*/ 132 h 204"/>
              <a:gd name="T22" fmla="*/ 57 w 232"/>
              <a:gd name="T23" fmla="*/ 138 h 204"/>
              <a:gd name="T24" fmla="*/ 62 w 232"/>
              <a:gd name="T25" fmla="*/ 143 h 204"/>
              <a:gd name="T26" fmla="*/ 69 w 232"/>
              <a:gd name="T27" fmla="*/ 148 h 204"/>
              <a:gd name="T28" fmla="*/ 76 w 232"/>
              <a:gd name="T29" fmla="*/ 153 h 204"/>
              <a:gd name="T30" fmla="*/ 86 w 232"/>
              <a:gd name="T31" fmla="*/ 148 h 204"/>
              <a:gd name="T32" fmla="*/ 80 w 232"/>
              <a:gd name="T33" fmla="*/ 146 h 204"/>
              <a:gd name="T34" fmla="*/ 74 w 232"/>
              <a:gd name="T35" fmla="*/ 142 h 204"/>
              <a:gd name="T36" fmla="*/ 67 w 232"/>
              <a:gd name="T37" fmla="*/ 137 h 204"/>
              <a:gd name="T38" fmla="*/ 62 w 232"/>
              <a:gd name="T39" fmla="*/ 133 h 204"/>
              <a:gd name="T40" fmla="*/ 58 w 232"/>
              <a:gd name="T41" fmla="*/ 128 h 204"/>
              <a:gd name="T42" fmla="*/ 54 w 232"/>
              <a:gd name="T43" fmla="*/ 123 h 204"/>
              <a:gd name="T44" fmla="*/ 40 w 232"/>
              <a:gd name="T45" fmla="*/ 81 h 204"/>
              <a:gd name="T46" fmla="*/ 186 w 232"/>
              <a:gd name="T47" fmla="*/ 81 h 204"/>
              <a:gd name="T48" fmla="*/ 177 w 232"/>
              <a:gd name="T49" fmla="*/ 116 h 204"/>
              <a:gd name="T50" fmla="*/ 172 w 232"/>
              <a:gd name="T51" fmla="*/ 123 h 204"/>
              <a:gd name="T52" fmla="*/ 168 w 232"/>
              <a:gd name="T53" fmla="*/ 128 h 204"/>
              <a:gd name="T54" fmla="*/ 163 w 232"/>
              <a:gd name="T55" fmla="*/ 133 h 204"/>
              <a:gd name="T56" fmla="*/ 158 w 232"/>
              <a:gd name="T57" fmla="*/ 137 h 204"/>
              <a:gd name="T58" fmla="*/ 149 w 232"/>
              <a:gd name="T59" fmla="*/ 144 h 204"/>
              <a:gd name="T60" fmla="*/ 144 w 232"/>
              <a:gd name="T61" fmla="*/ 146 h 204"/>
              <a:gd name="T62" fmla="*/ 141 w 232"/>
              <a:gd name="T63" fmla="*/ 148 h 204"/>
              <a:gd name="T64" fmla="*/ 86 w 232"/>
              <a:gd name="T65" fmla="*/ 148 h 204"/>
              <a:gd name="T66" fmla="*/ 153 w 232"/>
              <a:gd name="T67" fmla="*/ 151 h 204"/>
              <a:gd name="T68" fmla="*/ 159 w 232"/>
              <a:gd name="T69" fmla="*/ 147 h 204"/>
              <a:gd name="T70" fmla="*/ 164 w 232"/>
              <a:gd name="T71" fmla="*/ 143 h 204"/>
              <a:gd name="T72" fmla="*/ 170 w 232"/>
              <a:gd name="T73" fmla="*/ 137 h 204"/>
              <a:gd name="T74" fmla="*/ 175 w 232"/>
              <a:gd name="T75" fmla="*/ 132 h 204"/>
              <a:gd name="T76" fmla="*/ 180 w 232"/>
              <a:gd name="T77" fmla="*/ 125 h 204"/>
              <a:gd name="T78" fmla="*/ 211 w 232"/>
              <a:gd name="T79" fmla="*/ 156 h 204"/>
              <a:gd name="T80" fmla="*/ 184 w 232"/>
              <a:gd name="T81"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2" h="204">
                <a:moveTo>
                  <a:pt x="190" y="162"/>
                </a:moveTo>
                <a:cubicBezTo>
                  <a:pt x="232" y="165"/>
                  <a:pt x="232" y="165"/>
                  <a:pt x="232" y="165"/>
                </a:cubicBezTo>
                <a:cubicBezTo>
                  <a:pt x="185" y="118"/>
                  <a:pt x="185" y="118"/>
                  <a:pt x="185" y="118"/>
                </a:cubicBezTo>
                <a:cubicBezTo>
                  <a:pt x="190" y="107"/>
                  <a:pt x="193" y="94"/>
                  <a:pt x="193" y="81"/>
                </a:cubicBezTo>
                <a:cubicBezTo>
                  <a:pt x="193" y="36"/>
                  <a:pt x="157" y="0"/>
                  <a:pt x="113" y="0"/>
                </a:cubicBezTo>
                <a:cubicBezTo>
                  <a:pt x="68" y="0"/>
                  <a:pt x="32" y="36"/>
                  <a:pt x="32" y="81"/>
                </a:cubicBezTo>
                <a:cubicBezTo>
                  <a:pt x="32" y="96"/>
                  <a:pt x="36" y="110"/>
                  <a:pt x="44" y="122"/>
                </a:cubicBezTo>
                <a:cubicBezTo>
                  <a:pt x="0" y="165"/>
                  <a:pt x="0" y="165"/>
                  <a:pt x="0" y="165"/>
                </a:cubicBezTo>
                <a:cubicBezTo>
                  <a:pt x="42" y="162"/>
                  <a:pt x="42" y="162"/>
                  <a:pt x="42" y="162"/>
                </a:cubicBezTo>
                <a:cubicBezTo>
                  <a:pt x="39" y="204"/>
                  <a:pt x="39" y="204"/>
                  <a:pt x="39" y="204"/>
                </a:cubicBezTo>
                <a:cubicBezTo>
                  <a:pt x="86" y="157"/>
                  <a:pt x="86" y="157"/>
                  <a:pt x="86" y="157"/>
                </a:cubicBezTo>
                <a:cubicBezTo>
                  <a:pt x="94" y="160"/>
                  <a:pt x="103" y="162"/>
                  <a:pt x="113" y="162"/>
                </a:cubicBezTo>
                <a:cubicBezTo>
                  <a:pt x="124" y="162"/>
                  <a:pt x="135" y="159"/>
                  <a:pt x="144" y="155"/>
                </a:cubicBezTo>
                <a:cubicBezTo>
                  <a:pt x="193" y="204"/>
                  <a:pt x="193" y="204"/>
                  <a:pt x="193" y="204"/>
                </a:cubicBezTo>
                <a:lnTo>
                  <a:pt x="190" y="162"/>
                </a:lnTo>
                <a:close/>
                <a:moveTo>
                  <a:pt x="78" y="154"/>
                </a:moveTo>
                <a:cubicBezTo>
                  <a:pt x="48" y="183"/>
                  <a:pt x="48" y="183"/>
                  <a:pt x="48" y="183"/>
                </a:cubicBezTo>
                <a:cubicBezTo>
                  <a:pt x="50" y="154"/>
                  <a:pt x="50" y="154"/>
                  <a:pt x="50" y="154"/>
                </a:cubicBezTo>
                <a:cubicBezTo>
                  <a:pt x="21" y="156"/>
                  <a:pt x="21" y="156"/>
                  <a:pt x="21" y="156"/>
                </a:cubicBezTo>
                <a:cubicBezTo>
                  <a:pt x="48" y="129"/>
                  <a:pt x="48" y="129"/>
                  <a:pt x="48" y="129"/>
                </a:cubicBezTo>
                <a:cubicBezTo>
                  <a:pt x="49" y="129"/>
                  <a:pt x="49" y="130"/>
                  <a:pt x="50" y="131"/>
                </a:cubicBezTo>
                <a:cubicBezTo>
                  <a:pt x="50" y="132"/>
                  <a:pt x="51" y="132"/>
                  <a:pt x="51" y="132"/>
                </a:cubicBezTo>
                <a:cubicBezTo>
                  <a:pt x="52" y="134"/>
                  <a:pt x="54" y="136"/>
                  <a:pt x="55" y="137"/>
                </a:cubicBezTo>
                <a:cubicBezTo>
                  <a:pt x="56" y="138"/>
                  <a:pt x="56" y="138"/>
                  <a:pt x="57" y="138"/>
                </a:cubicBezTo>
                <a:cubicBezTo>
                  <a:pt x="58" y="140"/>
                  <a:pt x="60" y="142"/>
                  <a:pt x="62" y="143"/>
                </a:cubicBezTo>
                <a:cubicBezTo>
                  <a:pt x="62" y="143"/>
                  <a:pt x="62" y="143"/>
                  <a:pt x="62" y="143"/>
                </a:cubicBezTo>
                <a:cubicBezTo>
                  <a:pt x="64" y="145"/>
                  <a:pt x="65" y="146"/>
                  <a:pt x="67" y="147"/>
                </a:cubicBezTo>
                <a:cubicBezTo>
                  <a:pt x="68" y="148"/>
                  <a:pt x="68" y="148"/>
                  <a:pt x="69" y="148"/>
                </a:cubicBezTo>
                <a:cubicBezTo>
                  <a:pt x="70" y="149"/>
                  <a:pt x="72" y="150"/>
                  <a:pt x="74" y="151"/>
                </a:cubicBezTo>
                <a:cubicBezTo>
                  <a:pt x="75" y="152"/>
                  <a:pt x="75" y="152"/>
                  <a:pt x="76" y="153"/>
                </a:cubicBezTo>
                <a:cubicBezTo>
                  <a:pt x="77" y="153"/>
                  <a:pt x="77" y="153"/>
                  <a:pt x="78" y="154"/>
                </a:cubicBezTo>
                <a:close/>
                <a:moveTo>
                  <a:pt x="86" y="148"/>
                </a:moveTo>
                <a:cubicBezTo>
                  <a:pt x="85" y="148"/>
                  <a:pt x="83" y="147"/>
                  <a:pt x="82" y="147"/>
                </a:cubicBezTo>
                <a:cubicBezTo>
                  <a:pt x="81" y="146"/>
                  <a:pt x="81" y="146"/>
                  <a:pt x="80" y="146"/>
                </a:cubicBezTo>
                <a:cubicBezTo>
                  <a:pt x="79" y="145"/>
                  <a:pt x="78" y="145"/>
                  <a:pt x="77" y="144"/>
                </a:cubicBezTo>
                <a:cubicBezTo>
                  <a:pt x="76" y="143"/>
                  <a:pt x="75" y="143"/>
                  <a:pt x="74" y="142"/>
                </a:cubicBezTo>
                <a:cubicBezTo>
                  <a:pt x="73" y="142"/>
                  <a:pt x="73" y="141"/>
                  <a:pt x="72" y="141"/>
                </a:cubicBezTo>
                <a:cubicBezTo>
                  <a:pt x="70" y="140"/>
                  <a:pt x="68" y="138"/>
                  <a:pt x="67" y="137"/>
                </a:cubicBezTo>
                <a:cubicBezTo>
                  <a:pt x="66" y="137"/>
                  <a:pt x="66" y="136"/>
                  <a:pt x="66" y="136"/>
                </a:cubicBezTo>
                <a:cubicBezTo>
                  <a:pt x="65" y="135"/>
                  <a:pt x="63" y="134"/>
                  <a:pt x="62" y="133"/>
                </a:cubicBezTo>
                <a:cubicBezTo>
                  <a:pt x="62" y="132"/>
                  <a:pt x="61" y="132"/>
                  <a:pt x="60" y="131"/>
                </a:cubicBezTo>
                <a:cubicBezTo>
                  <a:pt x="60" y="130"/>
                  <a:pt x="59" y="129"/>
                  <a:pt x="58" y="128"/>
                </a:cubicBezTo>
                <a:cubicBezTo>
                  <a:pt x="57" y="127"/>
                  <a:pt x="57" y="127"/>
                  <a:pt x="56" y="126"/>
                </a:cubicBezTo>
                <a:cubicBezTo>
                  <a:pt x="55" y="125"/>
                  <a:pt x="55" y="124"/>
                  <a:pt x="54" y="123"/>
                </a:cubicBezTo>
                <a:cubicBezTo>
                  <a:pt x="53" y="122"/>
                  <a:pt x="53" y="122"/>
                  <a:pt x="52" y="121"/>
                </a:cubicBezTo>
                <a:cubicBezTo>
                  <a:pt x="45" y="109"/>
                  <a:pt x="40" y="95"/>
                  <a:pt x="40" y="81"/>
                </a:cubicBezTo>
                <a:cubicBezTo>
                  <a:pt x="40" y="41"/>
                  <a:pt x="73" y="8"/>
                  <a:pt x="113" y="8"/>
                </a:cubicBezTo>
                <a:cubicBezTo>
                  <a:pt x="153" y="8"/>
                  <a:pt x="186" y="41"/>
                  <a:pt x="186" y="81"/>
                </a:cubicBezTo>
                <a:cubicBezTo>
                  <a:pt x="186" y="93"/>
                  <a:pt x="182" y="105"/>
                  <a:pt x="177" y="115"/>
                </a:cubicBezTo>
                <a:cubicBezTo>
                  <a:pt x="177" y="116"/>
                  <a:pt x="177" y="116"/>
                  <a:pt x="177" y="116"/>
                </a:cubicBezTo>
                <a:cubicBezTo>
                  <a:pt x="176" y="117"/>
                  <a:pt x="175" y="119"/>
                  <a:pt x="174" y="121"/>
                </a:cubicBezTo>
                <a:cubicBezTo>
                  <a:pt x="173" y="121"/>
                  <a:pt x="173" y="122"/>
                  <a:pt x="172" y="123"/>
                </a:cubicBezTo>
                <a:cubicBezTo>
                  <a:pt x="171" y="124"/>
                  <a:pt x="170" y="125"/>
                  <a:pt x="169" y="126"/>
                </a:cubicBezTo>
                <a:cubicBezTo>
                  <a:pt x="169" y="127"/>
                  <a:pt x="168" y="128"/>
                  <a:pt x="168" y="128"/>
                </a:cubicBezTo>
                <a:cubicBezTo>
                  <a:pt x="167" y="129"/>
                  <a:pt x="166" y="130"/>
                  <a:pt x="165" y="131"/>
                </a:cubicBezTo>
                <a:cubicBezTo>
                  <a:pt x="164" y="132"/>
                  <a:pt x="164" y="133"/>
                  <a:pt x="163" y="133"/>
                </a:cubicBezTo>
                <a:cubicBezTo>
                  <a:pt x="162" y="134"/>
                  <a:pt x="161" y="135"/>
                  <a:pt x="160" y="136"/>
                </a:cubicBezTo>
                <a:cubicBezTo>
                  <a:pt x="160" y="136"/>
                  <a:pt x="159" y="137"/>
                  <a:pt x="158" y="137"/>
                </a:cubicBezTo>
                <a:cubicBezTo>
                  <a:pt x="158" y="138"/>
                  <a:pt x="157" y="139"/>
                  <a:pt x="156" y="139"/>
                </a:cubicBezTo>
                <a:cubicBezTo>
                  <a:pt x="154" y="141"/>
                  <a:pt x="151" y="143"/>
                  <a:pt x="149" y="144"/>
                </a:cubicBezTo>
                <a:cubicBezTo>
                  <a:pt x="149" y="144"/>
                  <a:pt x="149" y="144"/>
                  <a:pt x="149" y="144"/>
                </a:cubicBezTo>
                <a:cubicBezTo>
                  <a:pt x="147" y="145"/>
                  <a:pt x="146" y="146"/>
                  <a:pt x="144" y="146"/>
                </a:cubicBezTo>
                <a:cubicBezTo>
                  <a:pt x="144" y="147"/>
                  <a:pt x="143" y="147"/>
                  <a:pt x="142" y="147"/>
                </a:cubicBezTo>
                <a:cubicBezTo>
                  <a:pt x="141" y="148"/>
                  <a:pt x="141" y="148"/>
                  <a:pt x="141" y="148"/>
                </a:cubicBezTo>
                <a:cubicBezTo>
                  <a:pt x="132" y="152"/>
                  <a:pt x="123" y="154"/>
                  <a:pt x="113" y="154"/>
                </a:cubicBezTo>
                <a:cubicBezTo>
                  <a:pt x="103" y="154"/>
                  <a:pt x="94" y="152"/>
                  <a:pt x="86" y="148"/>
                </a:cubicBezTo>
                <a:close/>
                <a:moveTo>
                  <a:pt x="152" y="151"/>
                </a:moveTo>
                <a:cubicBezTo>
                  <a:pt x="152" y="151"/>
                  <a:pt x="153" y="151"/>
                  <a:pt x="153" y="151"/>
                </a:cubicBezTo>
                <a:cubicBezTo>
                  <a:pt x="155" y="150"/>
                  <a:pt x="156" y="149"/>
                  <a:pt x="157" y="148"/>
                </a:cubicBezTo>
                <a:cubicBezTo>
                  <a:pt x="158" y="148"/>
                  <a:pt x="158" y="147"/>
                  <a:pt x="159" y="147"/>
                </a:cubicBezTo>
                <a:cubicBezTo>
                  <a:pt x="161" y="146"/>
                  <a:pt x="162" y="145"/>
                  <a:pt x="163" y="144"/>
                </a:cubicBezTo>
                <a:cubicBezTo>
                  <a:pt x="164" y="143"/>
                  <a:pt x="164" y="143"/>
                  <a:pt x="164" y="143"/>
                </a:cubicBezTo>
                <a:cubicBezTo>
                  <a:pt x="166" y="141"/>
                  <a:pt x="168" y="140"/>
                  <a:pt x="169" y="138"/>
                </a:cubicBezTo>
                <a:cubicBezTo>
                  <a:pt x="170" y="138"/>
                  <a:pt x="170" y="138"/>
                  <a:pt x="170" y="137"/>
                </a:cubicBezTo>
                <a:cubicBezTo>
                  <a:pt x="172" y="136"/>
                  <a:pt x="173" y="134"/>
                  <a:pt x="175" y="132"/>
                </a:cubicBezTo>
                <a:cubicBezTo>
                  <a:pt x="175" y="132"/>
                  <a:pt x="175" y="132"/>
                  <a:pt x="175" y="132"/>
                </a:cubicBezTo>
                <a:cubicBezTo>
                  <a:pt x="177" y="130"/>
                  <a:pt x="178" y="128"/>
                  <a:pt x="179" y="127"/>
                </a:cubicBezTo>
                <a:cubicBezTo>
                  <a:pt x="179" y="126"/>
                  <a:pt x="180" y="126"/>
                  <a:pt x="180" y="125"/>
                </a:cubicBezTo>
                <a:cubicBezTo>
                  <a:pt x="180" y="125"/>
                  <a:pt x="180" y="125"/>
                  <a:pt x="180" y="125"/>
                </a:cubicBezTo>
                <a:cubicBezTo>
                  <a:pt x="211" y="156"/>
                  <a:pt x="211" y="156"/>
                  <a:pt x="211" y="156"/>
                </a:cubicBezTo>
                <a:cubicBezTo>
                  <a:pt x="182" y="154"/>
                  <a:pt x="182" y="154"/>
                  <a:pt x="182" y="154"/>
                </a:cubicBezTo>
                <a:cubicBezTo>
                  <a:pt x="184" y="183"/>
                  <a:pt x="184" y="183"/>
                  <a:pt x="184" y="183"/>
                </a:cubicBezTo>
                <a:lnTo>
                  <a:pt x="152" y="151"/>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20">
            <a:extLst>
              <a:ext uri="{FF2B5EF4-FFF2-40B4-BE49-F238E27FC236}">
                <a16:creationId xmlns:a16="http://schemas.microsoft.com/office/drawing/2014/main" id="{879334BC-34D6-4637-B096-3077BA431EBF}"/>
              </a:ext>
            </a:extLst>
          </p:cNvPr>
          <p:cNvSpPr>
            <a:spLocks noEditPoints="1"/>
          </p:cNvSpPr>
          <p:nvPr/>
        </p:nvSpPr>
        <p:spPr bwMode="auto">
          <a:xfrm rot="16200000">
            <a:off x="11701342" y="905515"/>
            <a:ext cx="303154" cy="302308"/>
          </a:xfrm>
          <a:custGeom>
            <a:avLst/>
            <a:gdLst>
              <a:gd name="T0" fmla="*/ 195 w 196"/>
              <a:gd name="T1" fmla="*/ 69 h 196"/>
              <a:gd name="T2" fmla="*/ 193 w 196"/>
              <a:gd name="T3" fmla="*/ 68 h 196"/>
              <a:gd name="T4" fmla="*/ 193 w 196"/>
              <a:gd name="T5" fmla="*/ 67 h 196"/>
              <a:gd name="T6" fmla="*/ 142 w 196"/>
              <a:gd name="T7" fmla="*/ 54 h 196"/>
              <a:gd name="T8" fmla="*/ 129 w 196"/>
              <a:gd name="T9" fmla="*/ 3 h 196"/>
              <a:gd name="T10" fmla="*/ 128 w 196"/>
              <a:gd name="T11" fmla="*/ 3 h 196"/>
              <a:gd name="T12" fmla="*/ 128 w 196"/>
              <a:gd name="T13" fmla="*/ 1 h 196"/>
              <a:gd name="T14" fmla="*/ 122 w 196"/>
              <a:gd name="T15" fmla="*/ 1 h 196"/>
              <a:gd name="T16" fmla="*/ 21 w 196"/>
              <a:gd name="T17" fmla="*/ 102 h 196"/>
              <a:gd name="T18" fmla="*/ 21 w 196"/>
              <a:gd name="T19" fmla="*/ 102 h 196"/>
              <a:gd name="T20" fmla="*/ 20 w 196"/>
              <a:gd name="T21" fmla="*/ 103 h 196"/>
              <a:gd name="T22" fmla="*/ 20 w 196"/>
              <a:gd name="T23" fmla="*/ 104 h 196"/>
              <a:gd name="T24" fmla="*/ 20 w 196"/>
              <a:gd name="T25" fmla="*/ 104 h 196"/>
              <a:gd name="T26" fmla="*/ 0 w 196"/>
              <a:gd name="T27" fmla="*/ 191 h 196"/>
              <a:gd name="T28" fmla="*/ 1 w 196"/>
              <a:gd name="T29" fmla="*/ 195 h 196"/>
              <a:gd name="T30" fmla="*/ 5 w 196"/>
              <a:gd name="T31" fmla="*/ 196 h 196"/>
              <a:gd name="T32" fmla="*/ 92 w 196"/>
              <a:gd name="T33" fmla="*/ 176 h 196"/>
              <a:gd name="T34" fmla="*/ 92 w 196"/>
              <a:gd name="T35" fmla="*/ 176 h 196"/>
              <a:gd name="T36" fmla="*/ 93 w 196"/>
              <a:gd name="T37" fmla="*/ 176 h 196"/>
              <a:gd name="T38" fmla="*/ 94 w 196"/>
              <a:gd name="T39" fmla="*/ 175 h 196"/>
              <a:gd name="T40" fmla="*/ 94 w 196"/>
              <a:gd name="T41" fmla="*/ 175 h 196"/>
              <a:gd name="T42" fmla="*/ 195 w 196"/>
              <a:gd name="T43" fmla="*/ 74 h 196"/>
              <a:gd name="T44" fmla="*/ 195 w 196"/>
              <a:gd name="T45" fmla="*/ 69 h 196"/>
              <a:gd name="T46" fmla="*/ 91 w 196"/>
              <a:gd name="T47" fmla="*/ 167 h 196"/>
              <a:gd name="T48" fmla="*/ 84 w 196"/>
              <a:gd name="T49" fmla="*/ 160 h 196"/>
              <a:gd name="T50" fmla="*/ 63 w 196"/>
              <a:gd name="T51" fmla="*/ 139 h 196"/>
              <a:gd name="T52" fmla="*/ 140 w 196"/>
              <a:gd name="T53" fmla="*/ 62 h 196"/>
              <a:gd name="T54" fmla="*/ 184 w 196"/>
              <a:gd name="T55" fmla="*/ 73 h 196"/>
              <a:gd name="T56" fmla="*/ 91 w 196"/>
              <a:gd name="T57" fmla="*/ 167 h 196"/>
              <a:gd name="T58" fmla="*/ 123 w 196"/>
              <a:gd name="T59" fmla="*/ 12 h 196"/>
              <a:gd name="T60" fmla="*/ 134 w 196"/>
              <a:gd name="T61" fmla="*/ 56 h 196"/>
              <a:gd name="T62" fmla="*/ 57 w 196"/>
              <a:gd name="T63" fmla="*/ 133 h 196"/>
              <a:gd name="T64" fmla="*/ 29 w 196"/>
              <a:gd name="T65" fmla="*/ 105 h 196"/>
              <a:gd name="T66" fmla="*/ 123 w 196"/>
              <a:gd name="T67" fmla="*/ 12 h 196"/>
              <a:gd name="T68" fmla="*/ 15 w 196"/>
              <a:gd name="T69" fmla="*/ 163 h 196"/>
              <a:gd name="T70" fmla="*/ 33 w 196"/>
              <a:gd name="T71" fmla="*/ 181 h 196"/>
              <a:gd name="T72" fmla="*/ 9 w 196"/>
              <a:gd name="T73" fmla="*/ 187 h 196"/>
              <a:gd name="T74" fmla="*/ 15 w 196"/>
              <a:gd name="T75" fmla="*/ 163 h 196"/>
              <a:gd name="T76" fmla="*/ 42 w 196"/>
              <a:gd name="T77" fmla="*/ 179 h 196"/>
              <a:gd name="T78" fmla="*/ 17 w 196"/>
              <a:gd name="T79" fmla="*/ 154 h 196"/>
              <a:gd name="T80" fmla="*/ 26 w 196"/>
              <a:gd name="T81" fmla="*/ 113 h 196"/>
              <a:gd name="T82" fmla="*/ 55 w 196"/>
              <a:gd name="T83" fmla="*/ 141 h 196"/>
              <a:gd name="T84" fmla="*/ 55 w 196"/>
              <a:gd name="T85" fmla="*/ 142 h 196"/>
              <a:gd name="T86" fmla="*/ 55 w 196"/>
              <a:gd name="T87" fmla="*/ 142 h 196"/>
              <a:gd name="T88" fmla="*/ 62 w 196"/>
              <a:gd name="T89" fmla="*/ 149 h 196"/>
              <a:gd name="T90" fmla="*/ 83 w 196"/>
              <a:gd name="T91" fmla="*/ 170 h 196"/>
              <a:gd name="T92" fmla="*/ 42 w 196"/>
              <a:gd name="T93" fmla="*/ 17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96">
                <a:moveTo>
                  <a:pt x="195" y="69"/>
                </a:moveTo>
                <a:cubicBezTo>
                  <a:pt x="194" y="68"/>
                  <a:pt x="194" y="68"/>
                  <a:pt x="193" y="68"/>
                </a:cubicBezTo>
                <a:cubicBezTo>
                  <a:pt x="193" y="67"/>
                  <a:pt x="193" y="67"/>
                  <a:pt x="193" y="67"/>
                </a:cubicBezTo>
                <a:cubicBezTo>
                  <a:pt x="142" y="54"/>
                  <a:pt x="142" y="54"/>
                  <a:pt x="142" y="54"/>
                </a:cubicBezTo>
                <a:cubicBezTo>
                  <a:pt x="129" y="3"/>
                  <a:pt x="129" y="3"/>
                  <a:pt x="129" y="3"/>
                </a:cubicBezTo>
                <a:cubicBezTo>
                  <a:pt x="128" y="3"/>
                  <a:pt x="128" y="3"/>
                  <a:pt x="128" y="3"/>
                </a:cubicBezTo>
                <a:cubicBezTo>
                  <a:pt x="128" y="2"/>
                  <a:pt x="128" y="2"/>
                  <a:pt x="128" y="1"/>
                </a:cubicBezTo>
                <a:cubicBezTo>
                  <a:pt x="126" y="0"/>
                  <a:pt x="123" y="0"/>
                  <a:pt x="122" y="1"/>
                </a:cubicBezTo>
                <a:cubicBezTo>
                  <a:pt x="21" y="102"/>
                  <a:pt x="21" y="102"/>
                  <a:pt x="21" y="102"/>
                </a:cubicBezTo>
                <a:cubicBezTo>
                  <a:pt x="21" y="102"/>
                  <a:pt x="21" y="102"/>
                  <a:pt x="21" y="102"/>
                </a:cubicBezTo>
                <a:cubicBezTo>
                  <a:pt x="20" y="103"/>
                  <a:pt x="20" y="103"/>
                  <a:pt x="20" y="103"/>
                </a:cubicBezTo>
                <a:cubicBezTo>
                  <a:pt x="20" y="104"/>
                  <a:pt x="20" y="104"/>
                  <a:pt x="20" y="104"/>
                </a:cubicBezTo>
                <a:cubicBezTo>
                  <a:pt x="20" y="104"/>
                  <a:pt x="20" y="104"/>
                  <a:pt x="20" y="104"/>
                </a:cubicBezTo>
                <a:cubicBezTo>
                  <a:pt x="0" y="191"/>
                  <a:pt x="0" y="191"/>
                  <a:pt x="0" y="191"/>
                </a:cubicBezTo>
                <a:cubicBezTo>
                  <a:pt x="0" y="192"/>
                  <a:pt x="0" y="194"/>
                  <a:pt x="1" y="195"/>
                </a:cubicBezTo>
                <a:cubicBezTo>
                  <a:pt x="2" y="196"/>
                  <a:pt x="4" y="196"/>
                  <a:pt x="5" y="196"/>
                </a:cubicBezTo>
                <a:cubicBezTo>
                  <a:pt x="92" y="176"/>
                  <a:pt x="92" y="176"/>
                  <a:pt x="92" y="176"/>
                </a:cubicBezTo>
                <a:cubicBezTo>
                  <a:pt x="92" y="176"/>
                  <a:pt x="92" y="176"/>
                  <a:pt x="92" y="176"/>
                </a:cubicBezTo>
                <a:cubicBezTo>
                  <a:pt x="92" y="176"/>
                  <a:pt x="93" y="176"/>
                  <a:pt x="93" y="176"/>
                </a:cubicBezTo>
                <a:cubicBezTo>
                  <a:pt x="93" y="176"/>
                  <a:pt x="93" y="176"/>
                  <a:pt x="94" y="175"/>
                </a:cubicBezTo>
                <a:cubicBezTo>
                  <a:pt x="94" y="175"/>
                  <a:pt x="94" y="175"/>
                  <a:pt x="94" y="175"/>
                </a:cubicBezTo>
                <a:cubicBezTo>
                  <a:pt x="195" y="74"/>
                  <a:pt x="195" y="74"/>
                  <a:pt x="195" y="74"/>
                </a:cubicBezTo>
                <a:cubicBezTo>
                  <a:pt x="196" y="73"/>
                  <a:pt x="196" y="70"/>
                  <a:pt x="195" y="69"/>
                </a:cubicBezTo>
                <a:close/>
                <a:moveTo>
                  <a:pt x="91" y="167"/>
                </a:moveTo>
                <a:cubicBezTo>
                  <a:pt x="84" y="160"/>
                  <a:pt x="84" y="160"/>
                  <a:pt x="84" y="160"/>
                </a:cubicBezTo>
                <a:cubicBezTo>
                  <a:pt x="63" y="139"/>
                  <a:pt x="63" y="139"/>
                  <a:pt x="63" y="139"/>
                </a:cubicBezTo>
                <a:cubicBezTo>
                  <a:pt x="140" y="62"/>
                  <a:pt x="140" y="62"/>
                  <a:pt x="140" y="62"/>
                </a:cubicBezTo>
                <a:cubicBezTo>
                  <a:pt x="184" y="73"/>
                  <a:pt x="184" y="73"/>
                  <a:pt x="184" y="73"/>
                </a:cubicBezTo>
                <a:lnTo>
                  <a:pt x="91" y="167"/>
                </a:lnTo>
                <a:close/>
                <a:moveTo>
                  <a:pt x="123" y="12"/>
                </a:moveTo>
                <a:cubicBezTo>
                  <a:pt x="134" y="56"/>
                  <a:pt x="134" y="56"/>
                  <a:pt x="134" y="56"/>
                </a:cubicBezTo>
                <a:cubicBezTo>
                  <a:pt x="57" y="133"/>
                  <a:pt x="57" y="133"/>
                  <a:pt x="57" y="133"/>
                </a:cubicBezTo>
                <a:cubicBezTo>
                  <a:pt x="29" y="105"/>
                  <a:pt x="29" y="105"/>
                  <a:pt x="29" y="105"/>
                </a:cubicBezTo>
                <a:lnTo>
                  <a:pt x="123" y="12"/>
                </a:lnTo>
                <a:close/>
                <a:moveTo>
                  <a:pt x="15" y="163"/>
                </a:moveTo>
                <a:cubicBezTo>
                  <a:pt x="33" y="181"/>
                  <a:pt x="33" y="181"/>
                  <a:pt x="33" y="181"/>
                </a:cubicBezTo>
                <a:cubicBezTo>
                  <a:pt x="9" y="187"/>
                  <a:pt x="9" y="187"/>
                  <a:pt x="9" y="187"/>
                </a:cubicBezTo>
                <a:lnTo>
                  <a:pt x="15" y="163"/>
                </a:lnTo>
                <a:close/>
                <a:moveTo>
                  <a:pt x="42" y="179"/>
                </a:moveTo>
                <a:cubicBezTo>
                  <a:pt x="17" y="154"/>
                  <a:pt x="17" y="154"/>
                  <a:pt x="17" y="154"/>
                </a:cubicBezTo>
                <a:cubicBezTo>
                  <a:pt x="26" y="113"/>
                  <a:pt x="26" y="113"/>
                  <a:pt x="26" y="113"/>
                </a:cubicBezTo>
                <a:cubicBezTo>
                  <a:pt x="55" y="141"/>
                  <a:pt x="55" y="141"/>
                  <a:pt x="55" y="141"/>
                </a:cubicBezTo>
                <a:cubicBezTo>
                  <a:pt x="55" y="142"/>
                  <a:pt x="55" y="142"/>
                  <a:pt x="55" y="142"/>
                </a:cubicBezTo>
                <a:cubicBezTo>
                  <a:pt x="55" y="142"/>
                  <a:pt x="55" y="142"/>
                  <a:pt x="55" y="142"/>
                </a:cubicBezTo>
                <a:cubicBezTo>
                  <a:pt x="62" y="149"/>
                  <a:pt x="62" y="149"/>
                  <a:pt x="62" y="149"/>
                </a:cubicBezTo>
                <a:cubicBezTo>
                  <a:pt x="83" y="170"/>
                  <a:pt x="83" y="170"/>
                  <a:pt x="83" y="170"/>
                </a:cubicBezTo>
                <a:lnTo>
                  <a:pt x="42" y="179"/>
                </a:lnTo>
                <a:close/>
              </a:path>
            </a:pathLst>
          </a:custGeom>
          <a:solidFill>
            <a:srgbClr val="4778E6">
              <a:alpha val="45098"/>
            </a:srgb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4098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arallelogram 9">
            <a:extLst>
              <a:ext uri="{FF2B5EF4-FFF2-40B4-BE49-F238E27FC236}">
                <a16:creationId xmlns:a16="http://schemas.microsoft.com/office/drawing/2014/main" id="{70847F52-F389-4F59-96B6-AEB8F389B8FA}"/>
              </a:ext>
            </a:extLst>
          </p:cNvPr>
          <p:cNvSpPr/>
          <p:nvPr/>
        </p:nvSpPr>
        <p:spPr>
          <a:xfrm>
            <a:off x="-276225" y="6176963"/>
            <a:ext cx="2314575" cy="681037"/>
          </a:xfrm>
          <a:prstGeom prst="parallelogram">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549F2D8-B1D4-4A52-A5D3-BEFFC2B5875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52400" y="6260564"/>
            <a:ext cx="1604211" cy="556695"/>
          </a:xfrm>
          <a:prstGeom prst="rect">
            <a:avLst/>
          </a:prstGeom>
        </p:spPr>
      </p:pic>
      <p:sp>
        <p:nvSpPr>
          <p:cNvPr id="2" name="Title Placeholder 1">
            <a:extLst>
              <a:ext uri="{FF2B5EF4-FFF2-40B4-BE49-F238E27FC236}">
                <a16:creationId xmlns:a16="http://schemas.microsoft.com/office/drawing/2014/main" id="{1A328685-5F73-4BBE-A291-862B790E20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F044E7-9BB9-4F68-839A-BC075BE567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A941E4-3D6D-47B6-B0B8-A987FAADCE16}"/>
              </a:ext>
            </a:extLst>
          </p:cNvPr>
          <p:cNvSpPr>
            <a:spLocks noGrp="1"/>
          </p:cNvSpPr>
          <p:nvPr>
            <p:ph type="dt" sz="half" idx="2"/>
          </p:nvPr>
        </p:nvSpPr>
        <p:spPr>
          <a:xfrm>
            <a:off x="2761890" y="6356350"/>
            <a:ext cx="27432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endParaRPr lang="en-US"/>
          </a:p>
        </p:txBody>
      </p:sp>
      <p:sp>
        <p:nvSpPr>
          <p:cNvPr id="5" name="Footer Placeholder 4">
            <a:extLst>
              <a:ext uri="{FF2B5EF4-FFF2-40B4-BE49-F238E27FC236}">
                <a16:creationId xmlns:a16="http://schemas.microsoft.com/office/drawing/2014/main" id="{C0D2FC26-1409-4080-B063-689D13CA732D}"/>
              </a:ext>
            </a:extLst>
          </p:cNvPr>
          <p:cNvSpPr>
            <a:spLocks noGrp="1"/>
          </p:cNvSpPr>
          <p:nvPr>
            <p:ph type="ftr" sz="quarter" idx="3"/>
          </p:nvPr>
        </p:nvSpPr>
        <p:spPr>
          <a:xfrm>
            <a:off x="5962290" y="6356350"/>
            <a:ext cx="41148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endParaRPr lang="en-US"/>
          </a:p>
        </p:txBody>
      </p:sp>
      <p:sp>
        <p:nvSpPr>
          <p:cNvPr id="6" name="Slide Number Placeholder 5">
            <a:extLst>
              <a:ext uri="{FF2B5EF4-FFF2-40B4-BE49-F238E27FC236}">
                <a16:creationId xmlns:a16="http://schemas.microsoft.com/office/drawing/2014/main" id="{2B511374-252B-4D5B-A762-DED1EA0F11C9}"/>
              </a:ext>
            </a:extLst>
          </p:cNvPr>
          <p:cNvSpPr>
            <a:spLocks noGrp="1"/>
          </p:cNvSpPr>
          <p:nvPr>
            <p:ph type="sldNum" sz="quarter" idx="4"/>
          </p:nvPr>
        </p:nvSpPr>
        <p:spPr>
          <a:xfrm>
            <a:off x="10567358" y="6356350"/>
            <a:ext cx="786442"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E8966962-541E-404F-828C-14181D5CE596}" type="slidenum">
              <a:rPr lang="en-US" smtClean="0"/>
              <a:t>‹#›</a:t>
            </a:fld>
            <a:endParaRPr lang="en-US"/>
          </a:p>
        </p:txBody>
      </p:sp>
    </p:spTree>
    <p:extLst>
      <p:ext uri="{BB962C8B-B14F-4D97-AF65-F5344CB8AC3E}">
        <p14:creationId xmlns:p14="http://schemas.microsoft.com/office/powerpoint/2010/main" val="19889928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arterschools.nv.gov/uploadedFiles/CharterSchoolsnvgov/content/OpenASchool/231208-2024-New-Charter-Application-Rubric-FINAL.pdf"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eg.state.nv.us/nrs/NRS-391.html#NRS39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nv.sharepoint.com/:p:/s/spcsa/EQs1M7mgkX1FhyrdVt2Leb4BU1PB_MOV55Z8WSx-kPq8aA?e=zebBtT" TargetMode="External"/><Relationship Id="rId2" Type="http://schemas.openxmlformats.org/officeDocument/2006/relationships/hyperlink" Target="https://charterschools.nv.gov/uploadedFiles/CharterSchoolsnvgov/content/Grocers/Governance%20Standards.2022.05.26.pdf" TargetMode="External"/><Relationship Id="rId1" Type="http://schemas.openxmlformats.org/officeDocument/2006/relationships/slideLayout" Target="../slideLayouts/slideLayout2.xml"/><Relationship Id="rId4" Type="http://schemas.openxmlformats.org/officeDocument/2006/relationships/hyperlink" Target="https://charterschools.nv.gov/uploadedFiles/CharterSchoolsnvgov/content/Grocers/2023_01_31%20Approved%20Training%20Providers%20for%20SPCSA.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png"/><Relationship Id="rId7"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s://openclipart.org/detail/94471/stopwatch-silhouette-by-artfunkel" TargetMode="External"/><Relationship Id="rId9" Type="http://schemas.microsoft.com/office/2007/relationships/diagramDrawing" Target="../diagrams/drawing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0F1D49-E834-42B8-8596-55F4ABAB1303}"/>
              </a:ext>
            </a:extLst>
          </p:cNvPr>
          <p:cNvSpPr>
            <a:spLocks noGrp="1"/>
          </p:cNvSpPr>
          <p:nvPr>
            <p:ph type="ctrTitle"/>
          </p:nvPr>
        </p:nvSpPr>
        <p:spPr/>
        <p:txBody>
          <a:bodyPr/>
          <a:lstStyle/>
          <a:p>
            <a:r>
              <a:rPr lang="en-US" dirty="0"/>
              <a:t>Annual Charter Application Training</a:t>
            </a:r>
          </a:p>
        </p:txBody>
      </p:sp>
      <p:sp>
        <p:nvSpPr>
          <p:cNvPr id="5" name="Subtitle 4">
            <a:extLst>
              <a:ext uri="{FF2B5EF4-FFF2-40B4-BE49-F238E27FC236}">
                <a16:creationId xmlns:a16="http://schemas.microsoft.com/office/drawing/2014/main" id="{5CFA57AD-0BEA-4DF1-B6A3-154A10834C84}"/>
              </a:ext>
            </a:extLst>
          </p:cNvPr>
          <p:cNvSpPr>
            <a:spLocks noGrp="1"/>
          </p:cNvSpPr>
          <p:nvPr>
            <p:ph type="subTitle" idx="1"/>
          </p:nvPr>
        </p:nvSpPr>
        <p:spPr/>
        <p:txBody>
          <a:bodyPr/>
          <a:lstStyle/>
          <a:p>
            <a:r>
              <a:rPr lang="en-US" dirty="0"/>
              <a:t> 07/26/24</a:t>
            </a:r>
          </a:p>
          <a:p>
            <a:r>
              <a:rPr lang="en-US" dirty="0"/>
              <a:t>NRS 388A.155(2)</a:t>
            </a:r>
          </a:p>
        </p:txBody>
      </p:sp>
    </p:spTree>
    <p:extLst>
      <p:ext uri="{BB962C8B-B14F-4D97-AF65-F5344CB8AC3E}">
        <p14:creationId xmlns:p14="http://schemas.microsoft.com/office/powerpoint/2010/main" val="228419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CD00C-AFFF-4AC4-8ECA-EAB68284DCA5}"/>
              </a:ext>
            </a:extLst>
          </p:cNvPr>
          <p:cNvSpPr>
            <a:spLocks noGrp="1"/>
          </p:cNvSpPr>
          <p:nvPr>
            <p:ph type="title"/>
          </p:nvPr>
        </p:nvSpPr>
        <p:spPr>
          <a:xfrm>
            <a:off x="654138" y="-132180"/>
            <a:ext cx="10515600" cy="1325563"/>
          </a:xfrm>
        </p:spPr>
        <p:txBody>
          <a:bodyPr/>
          <a:lstStyle/>
          <a:p>
            <a:r>
              <a:rPr lang="en-US" dirty="0"/>
              <a:t>Charter School Evaluation Rubric</a:t>
            </a:r>
          </a:p>
        </p:txBody>
      </p:sp>
      <p:sp>
        <p:nvSpPr>
          <p:cNvPr id="31" name="TextBox 30">
            <a:extLst>
              <a:ext uri="{FF2B5EF4-FFF2-40B4-BE49-F238E27FC236}">
                <a16:creationId xmlns:a16="http://schemas.microsoft.com/office/drawing/2014/main" id="{F51A515E-0F63-4957-BE00-71FCDB47836F}"/>
              </a:ext>
            </a:extLst>
          </p:cNvPr>
          <p:cNvSpPr txBox="1"/>
          <p:nvPr/>
        </p:nvSpPr>
        <p:spPr>
          <a:xfrm>
            <a:off x="654138" y="953172"/>
            <a:ext cx="1874680" cy="461665"/>
          </a:xfrm>
          <a:prstGeom prst="rect">
            <a:avLst/>
          </a:prstGeom>
          <a:noFill/>
        </p:spPr>
        <p:txBody>
          <a:bodyPr wrap="none" rtlCol="0">
            <a:spAutoFit/>
          </a:bodyPr>
          <a:lstStyle/>
          <a:p>
            <a:r>
              <a:rPr lang="en-US" sz="2400" dirty="0">
                <a:solidFill>
                  <a:schemeClr val="accent1">
                    <a:lumMod val="50000"/>
                    <a:lumOff val="50000"/>
                  </a:schemeClr>
                </a:solidFill>
                <a:hlinkClick r:id="rId3"/>
              </a:rPr>
              <a:t>Rubric Details</a:t>
            </a:r>
            <a:endParaRPr lang="en-US" sz="2400" dirty="0">
              <a:solidFill>
                <a:schemeClr val="accent1">
                  <a:lumMod val="50000"/>
                  <a:lumOff val="50000"/>
                </a:schemeClr>
              </a:solidFill>
            </a:endParaRPr>
          </a:p>
        </p:txBody>
      </p:sp>
      <p:cxnSp>
        <p:nvCxnSpPr>
          <p:cNvPr id="32" name="Straight Connector 31">
            <a:extLst>
              <a:ext uri="{FF2B5EF4-FFF2-40B4-BE49-F238E27FC236}">
                <a16:creationId xmlns:a16="http://schemas.microsoft.com/office/drawing/2014/main" id="{08916F11-472B-40F3-9217-F30E2187156A}"/>
              </a:ext>
              <a:ext uri="{C183D7F6-B498-43B3-948B-1728B52AA6E4}">
                <adec:decorative xmlns:adec="http://schemas.microsoft.com/office/drawing/2017/decorative" val="1"/>
              </a:ext>
            </a:extLst>
          </p:cNvPr>
          <p:cNvCxnSpPr/>
          <p:nvPr/>
        </p:nvCxnSpPr>
        <p:spPr>
          <a:xfrm>
            <a:off x="742372" y="1414837"/>
            <a:ext cx="2743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Slide Number Placeholder 33">
            <a:extLst>
              <a:ext uri="{FF2B5EF4-FFF2-40B4-BE49-F238E27FC236}">
                <a16:creationId xmlns:a16="http://schemas.microsoft.com/office/drawing/2014/main" id="{5EF0F2FC-2A91-4B85-923B-9E8EA8975372}"/>
              </a:ext>
            </a:extLst>
          </p:cNvPr>
          <p:cNvSpPr>
            <a:spLocks noGrp="1"/>
          </p:cNvSpPr>
          <p:nvPr>
            <p:ph type="sldNum" sz="quarter" idx="12"/>
          </p:nvPr>
        </p:nvSpPr>
        <p:spPr/>
        <p:txBody>
          <a:bodyPr/>
          <a:lstStyle/>
          <a:p>
            <a:fld id="{E8966962-541E-404F-828C-14181D5CE596}" type="slidenum">
              <a:rPr lang="en-US" smtClean="0"/>
              <a:t>10</a:t>
            </a:fld>
            <a:endParaRPr lang="en-US"/>
          </a:p>
        </p:txBody>
      </p:sp>
      <p:sp>
        <p:nvSpPr>
          <p:cNvPr id="3" name="TextBox 2">
            <a:extLst>
              <a:ext uri="{FF2B5EF4-FFF2-40B4-BE49-F238E27FC236}">
                <a16:creationId xmlns:a16="http://schemas.microsoft.com/office/drawing/2014/main" id="{706EABBD-CC96-1572-4479-485290CFC5A2}"/>
              </a:ext>
            </a:extLst>
          </p:cNvPr>
          <p:cNvSpPr txBox="1"/>
          <p:nvPr/>
        </p:nvSpPr>
        <p:spPr>
          <a:xfrm>
            <a:off x="274320" y="1837944"/>
            <a:ext cx="11475720" cy="4247317"/>
          </a:xfrm>
          <a:prstGeom prst="rect">
            <a:avLst/>
          </a:prstGeom>
          <a:noFill/>
        </p:spPr>
        <p:txBody>
          <a:bodyPr wrap="square" rtlCol="0">
            <a:spAutoFit/>
          </a:bodyPr>
          <a:lstStyle/>
          <a:p>
            <a:r>
              <a:rPr lang="en-US" dirty="0"/>
              <a:t>The Evaluation Rubric is used by application evaluators and is completed individually by each evaluator. The Evaluation Rubric contains criteria for each section of the proposal. When evaluating an application, evaluators rate and provide a narrative analysis of each application section (Meeting the Need, Academic Plan, Operations Plan, Finance Plan, and Addendum). Within each section and subsection, specific criteria define the expectations for a response that “Meets the Standard.</a:t>
            </a:r>
          </a:p>
          <a:p>
            <a:endParaRPr lang="en-US" dirty="0"/>
          </a:p>
          <a:p>
            <a:endParaRPr lang="en-US" dirty="0"/>
          </a:p>
          <a:p>
            <a:endParaRPr lang="en-US" dirty="0"/>
          </a:p>
          <a:p>
            <a:endParaRPr lang="en-US" dirty="0"/>
          </a:p>
          <a:p>
            <a:endParaRPr lang="en-US" dirty="0"/>
          </a:p>
          <a:p>
            <a:r>
              <a:rPr lang="en-US" dirty="0"/>
              <a:t>An applicant must “Meet the Standard” in applicable sections of the application (Meeting the Need, Academic Plan, Operations Plan, Finance Plan, and Addendum) by the end of the application and evaluation process to be recommended for authorization. If an application “Meets the Standard” in all but one section and “Approaches the Standard” in the one remaining section, the application and proposed new charter school may be recommended for authorization if the remaining issues are specific and limited and the outstanding deficiencies can be addressed through conditions. </a:t>
            </a:r>
          </a:p>
        </p:txBody>
      </p:sp>
      <p:pic>
        <p:nvPicPr>
          <p:cNvPr id="5" name="Picture 4">
            <a:extLst>
              <a:ext uri="{FF2B5EF4-FFF2-40B4-BE49-F238E27FC236}">
                <a16:creationId xmlns:a16="http://schemas.microsoft.com/office/drawing/2014/main" id="{F6AE24D2-CFA9-2801-DA53-8EB973FCDF05}"/>
              </a:ext>
            </a:extLst>
          </p:cNvPr>
          <p:cNvPicPr>
            <a:picLocks noChangeAspect="1"/>
          </p:cNvPicPr>
          <p:nvPr/>
        </p:nvPicPr>
        <p:blipFill>
          <a:blip r:embed="rId4"/>
          <a:stretch>
            <a:fillRect/>
          </a:stretch>
        </p:blipFill>
        <p:spPr>
          <a:xfrm>
            <a:off x="1765821" y="3201833"/>
            <a:ext cx="7087589" cy="1295581"/>
          </a:xfrm>
          <a:prstGeom prst="rect">
            <a:avLst/>
          </a:prstGeom>
        </p:spPr>
      </p:pic>
    </p:spTree>
    <p:extLst>
      <p:ext uri="{BB962C8B-B14F-4D97-AF65-F5344CB8AC3E}">
        <p14:creationId xmlns:p14="http://schemas.microsoft.com/office/powerpoint/2010/main" val="550408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CD00C-AFFF-4AC4-8ECA-EAB68284DCA5}"/>
              </a:ext>
            </a:extLst>
          </p:cNvPr>
          <p:cNvSpPr>
            <a:spLocks noGrp="1"/>
          </p:cNvSpPr>
          <p:nvPr>
            <p:ph type="title"/>
          </p:nvPr>
        </p:nvSpPr>
        <p:spPr>
          <a:xfrm>
            <a:off x="654138" y="-132180"/>
            <a:ext cx="10515600" cy="1325563"/>
          </a:xfrm>
        </p:spPr>
        <p:txBody>
          <a:bodyPr/>
          <a:lstStyle/>
          <a:p>
            <a:r>
              <a:rPr lang="en-US"/>
              <a:t>SPCSA Needs Assessment</a:t>
            </a:r>
          </a:p>
        </p:txBody>
      </p:sp>
      <p:sp>
        <p:nvSpPr>
          <p:cNvPr id="3" name="TextBox 2">
            <a:extLst>
              <a:ext uri="{FF2B5EF4-FFF2-40B4-BE49-F238E27FC236}">
                <a16:creationId xmlns:a16="http://schemas.microsoft.com/office/drawing/2014/main" id="{B78FD6EE-76C3-4577-8BB2-46D77EAEB7B5}"/>
              </a:ext>
            </a:extLst>
          </p:cNvPr>
          <p:cNvSpPr txBox="1"/>
          <p:nvPr/>
        </p:nvSpPr>
        <p:spPr>
          <a:xfrm>
            <a:off x="153187" y="824051"/>
            <a:ext cx="1972335" cy="369332"/>
          </a:xfrm>
          <a:prstGeom prst="rect">
            <a:avLst/>
          </a:prstGeom>
          <a:noFill/>
        </p:spPr>
        <p:txBody>
          <a:bodyPr wrap="none" rtlCol="0">
            <a:spAutoFit/>
          </a:bodyPr>
          <a:lstStyle/>
          <a:p>
            <a:r>
              <a:rPr lang="en-US">
                <a:solidFill>
                  <a:schemeClr val="accent1">
                    <a:lumMod val="50000"/>
                    <a:lumOff val="50000"/>
                  </a:schemeClr>
                </a:solidFill>
              </a:rPr>
              <a:t>Demographic Need</a:t>
            </a:r>
          </a:p>
        </p:txBody>
      </p:sp>
      <p:cxnSp>
        <p:nvCxnSpPr>
          <p:cNvPr id="5" name="Straight Connector 4">
            <a:extLst>
              <a:ext uri="{FF2B5EF4-FFF2-40B4-BE49-F238E27FC236}">
                <a16:creationId xmlns:a16="http://schemas.microsoft.com/office/drawing/2014/main" id="{07390628-4812-452D-BC64-9D19F7E74193}"/>
              </a:ext>
              <a:ext uri="{C183D7F6-B498-43B3-948B-1728B52AA6E4}">
                <adec:decorative xmlns:adec="http://schemas.microsoft.com/office/drawing/2017/decorative" val="1"/>
              </a:ext>
            </a:extLst>
          </p:cNvPr>
          <p:cNvCxnSpPr/>
          <p:nvPr/>
        </p:nvCxnSpPr>
        <p:spPr>
          <a:xfrm>
            <a:off x="241419" y="1193383"/>
            <a:ext cx="2743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85C6334-A749-4F99-8258-8C2F0E8B8033}"/>
              </a:ext>
            </a:extLst>
          </p:cNvPr>
          <p:cNvSpPr txBox="1"/>
          <p:nvPr/>
        </p:nvSpPr>
        <p:spPr>
          <a:xfrm>
            <a:off x="153187" y="1248719"/>
            <a:ext cx="3931920" cy="4185761"/>
          </a:xfrm>
          <a:prstGeom prst="rect">
            <a:avLst/>
          </a:prstGeom>
          <a:noFill/>
        </p:spPr>
        <p:txBody>
          <a:bodyPr wrap="square" rtlCol="0">
            <a:spAutoFit/>
          </a:bodyPr>
          <a:lstStyle/>
          <a:p>
            <a:r>
              <a:rPr lang="en-US" sz="1400"/>
              <a:t>Applicants meeting this need will propose a school model that includes demonstrated capacity, credible plans, and thorough research and analysis in order to intentionally </a:t>
            </a:r>
            <a:r>
              <a:rPr lang="en-US" sz="1400" b="1" i="1"/>
              <a:t>enroll and </a:t>
            </a:r>
            <a:r>
              <a:rPr lang="en-US" sz="1400"/>
              <a:t>serve the following student groups, each of which has been identified as persistently underperforming based on data provided by the NDE: Students qualifying for free or reduced-price lunch (FRL), English Language Learners (ELLs), Students with Disabilities (those with an Individual Education Program, or IEP), Students in Foster Care, and Students Experiencing Homelessness</a:t>
            </a:r>
            <a:r>
              <a:rPr lang="en-US" sz="1400" b="1" i="1"/>
              <a:t>.</a:t>
            </a:r>
            <a:r>
              <a:rPr lang="en-US" sz="1400"/>
              <a:t> Successful applicants will demonstrate the capacity to support these student groups in achieving academic performance at or above the state average. </a:t>
            </a:r>
            <a:r>
              <a:rPr lang="en-US" sz="1400" b="1" i="1"/>
              <a:t>Applicants intending to enroll and serve student groups that have historically underperformed can be most impactful when they alleviate barriers to access, such as student transportation needs.</a:t>
            </a:r>
          </a:p>
        </p:txBody>
      </p:sp>
      <p:sp>
        <p:nvSpPr>
          <p:cNvPr id="27" name="TextBox 26">
            <a:extLst>
              <a:ext uri="{FF2B5EF4-FFF2-40B4-BE49-F238E27FC236}">
                <a16:creationId xmlns:a16="http://schemas.microsoft.com/office/drawing/2014/main" id="{C91DEA9E-DED8-4306-B644-B0A9E72AB7DF}"/>
              </a:ext>
            </a:extLst>
          </p:cNvPr>
          <p:cNvSpPr txBox="1"/>
          <p:nvPr/>
        </p:nvSpPr>
        <p:spPr>
          <a:xfrm>
            <a:off x="4239930" y="824051"/>
            <a:ext cx="1633139" cy="369332"/>
          </a:xfrm>
          <a:prstGeom prst="rect">
            <a:avLst/>
          </a:prstGeom>
          <a:noFill/>
        </p:spPr>
        <p:txBody>
          <a:bodyPr wrap="none" rtlCol="0">
            <a:spAutoFit/>
          </a:bodyPr>
          <a:lstStyle/>
          <a:p>
            <a:r>
              <a:rPr lang="en-US">
                <a:solidFill>
                  <a:schemeClr val="accent1">
                    <a:lumMod val="50000"/>
                    <a:lumOff val="50000"/>
                  </a:schemeClr>
                </a:solidFill>
              </a:rPr>
              <a:t>Academic Need</a:t>
            </a:r>
          </a:p>
        </p:txBody>
      </p:sp>
      <p:cxnSp>
        <p:nvCxnSpPr>
          <p:cNvPr id="28" name="Straight Connector 27">
            <a:extLst>
              <a:ext uri="{FF2B5EF4-FFF2-40B4-BE49-F238E27FC236}">
                <a16:creationId xmlns:a16="http://schemas.microsoft.com/office/drawing/2014/main" id="{BD472E69-CEC9-4E43-87EE-5344F3DA0F03}"/>
              </a:ext>
              <a:ext uri="{C183D7F6-B498-43B3-948B-1728B52AA6E4}">
                <adec:decorative xmlns:adec="http://schemas.microsoft.com/office/drawing/2017/decorative" val="1"/>
              </a:ext>
            </a:extLst>
          </p:cNvPr>
          <p:cNvCxnSpPr/>
          <p:nvPr/>
        </p:nvCxnSpPr>
        <p:spPr>
          <a:xfrm>
            <a:off x="4328162" y="1193383"/>
            <a:ext cx="2743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4256E7C-F42D-400D-A562-120E5CE7ED9C}"/>
              </a:ext>
            </a:extLst>
          </p:cNvPr>
          <p:cNvSpPr txBox="1"/>
          <p:nvPr/>
        </p:nvSpPr>
        <p:spPr>
          <a:xfrm>
            <a:off x="4239928" y="1248719"/>
            <a:ext cx="3931920" cy="6155531"/>
          </a:xfrm>
          <a:prstGeom prst="rect">
            <a:avLst/>
          </a:prstGeom>
          <a:noFill/>
        </p:spPr>
        <p:txBody>
          <a:bodyPr wrap="square" rtlCol="0">
            <a:spAutoFit/>
          </a:bodyPr>
          <a:lstStyle/>
          <a:p>
            <a:r>
              <a:rPr lang="en-US" sz="1600" b="1"/>
              <a:t>Geographies with 1- and 2-Star Schools</a:t>
            </a:r>
          </a:p>
          <a:p>
            <a:r>
              <a:rPr lang="en-US" sz="1400"/>
              <a:t>Applicants meeting this need will propose a school model that includes demonstrated capacity, credible plans, and thorough research and analysis to intentionally provide access to 3-, 4- and 5-star schools in zip codes where a significant percentage of students are attending a 1- or 2-star school. </a:t>
            </a:r>
            <a:r>
              <a:rPr lang="en-US" sz="1400" b="1" i="1"/>
              <a:t>Additionally, applicants meeting this need will provide intentional plans for partnering with the community and building on identified community assets to meet the needs of students within the community. Simply adding a school option in a community with 1- or 2-star schools will not inherently lead to effectively meeting the community needs. Rather, schools must establish trust with the community by working in partnership to intentionally meet the needs of the students and community. Alternative 3-, 4- or 5-star options can be most impactful in communities that currently have limited or no public charter school options available</a:t>
            </a:r>
            <a:r>
              <a:rPr lang="en-US" sz="1400"/>
              <a:t>. A map and list of zip codes is provided within this document; SPCSA charter schools are removed from the data set used to identify zip codes. </a:t>
            </a:r>
            <a:r>
              <a:rPr lang="en-US" sz="1400" b="1" i="1"/>
              <a:t>Additionally, a map and list of existing SPCSA-sponsored charter schools, by zip code is provided in Appendix B.</a:t>
            </a:r>
          </a:p>
        </p:txBody>
      </p:sp>
      <p:sp>
        <p:nvSpPr>
          <p:cNvPr id="31" name="TextBox 30">
            <a:extLst>
              <a:ext uri="{FF2B5EF4-FFF2-40B4-BE49-F238E27FC236}">
                <a16:creationId xmlns:a16="http://schemas.microsoft.com/office/drawing/2014/main" id="{F51A515E-0F63-4957-BE00-71FCDB47836F}"/>
              </a:ext>
            </a:extLst>
          </p:cNvPr>
          <p:cNvSpPr txBox="1"/>
          <p:nvPr/>
        </p:nvSpPr>
        <p:spPr>
          <a:xfrm>
            <a:off x="8260082" y="824051"/>
            <a:ext cx="1633139" cy="369332"/>
          </a:xfrm>
          <a:prstGeom prst="rect">
            <a:avLst/>
          </a:prstGeom>
          <a:noFill/>
        </p:spPr>
        <p:txBody>
          <a:bodyPr wrap="none" rtlCol="0">
            <a:spAutoFit/>
          </a:bodyPr>
          <a:lstStyle/>
          <a:p>
            <a:r>
              <a:rPr lang="en-US">
                <a:solidFill>
                  <a:schemeClr val="accent1">
                    <a:lumMod val="50000"/>
                    <a:lumOff val="50000"/>
                  </a:schemeClr>
                </a:solidFill>
              </a:rPr>
              <a:t>Academic Need</a:t>
            </a:r>
          </a:p>
        </p:txBody>
      </p:sp>
      <p:cxnSp>
        <p:nvCxnSpPr>
          <p:cNvPr id="32" name="Straight Connector 31">
            <a:extLst>
              <a:ext uri="{FF2B5EF4-FFF2-40B4-BE49-F238E27FC236}">
                <a16:creationId xmlns:a16="http://schemas.microsoft.com/office/drawing/2014/main" id="{08916F11-472B-40F3-9217-F30E2187156A}"/>
              </a:ext>
              <a:ext uri="{C183D7F6-B498-43B3-948B-1728B52AA6E4}">
                <adec:decorative xmlns:adec="http://schemas.microsoft.com/office/drawing/2017/decorative" val="1"/>
              </a:ext>
            </a:extLst>
          </p:cNvPr>
          <p:cNvCxnSpPr/>
          <p:nvPr/>
        </p:nvCxnSpPr>
        <p:spPr>
          <a:xfrm>
            <a:off x="8348314" y="1193383"/>
            <a:ext cx="2743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E48B443-B21F-4953-92A9-AADA59B7AA85}"/>
              </a:ext>
            </a:extLst>
          </p:cNvPr>
          <p:cNvSpPr txBox="1"/>
          <p:nvPr/>
        </p:nvSpPr>
        <p:spPr>
          <a:xfrm>
            <a:off x="8260080" y="1248719"/>
            <a:ext cx="3931920" cy="5078313"/>
          </a:xfrm>
          <a:prstGeom prst="rect">
            <a:avLst/>
          </a:prstGeom>
          <a:noFill/>
        </p:spPr>
        <p:txBody>
          <a:bodyPr wrap="square" rtlCol="0">
            <a:spAutoFit/>
          </a:bodyPr>
          <a:lstStyle/>
          <a:p>
            <a:r>
              <a:rPr lang="en-US" sz="1600" b="1"/>
              <a:t>Students at Risk of Dropping out of School</a:t>
            </a:r>
          </a:p>
          <a:p>
            <a:r>
              <a:rPr lang="en-US" sz="1400"/>
              <a:t>Applicants meeting this need will propose a public charter school model that includes demonstrated capacity, credible plans, and thorough research and analysis to </a:t>
            </a:r>
            <a:r>
              <a:rPr lang="en-US" sz="1400" b="1" i="1"/>
              <a:t>enroll and </a:t>
            </a:r>
            <a:r>
              <a:rPr lang="en-US" sz="1400"/>
              <a:t>prevent at-risk students from dropping out of school. Models may include but are not limited to programs designed for student groups that are most at-risk of dropping out or programs aimed at enabling credit-deficient students to get back on track to graduate. Applicants should demonstrate a strong understanding of grade-level appropriate indicators for successful high school completion, such as early literacy, attendance, and credit sufficiency and plans to enable students to successfully meet these milestones. </a:t>
            </a:r>
            <a:r>
              <a:rPr lang="en-US" sz="1400" b="1" i="1"/>
              <a:t>Public charter schools aimed at enrolling and preventing at-risk students from dropping out of school can be most impactful when they offer a unique academic experience for students and/or are closely aligned to Nevada’s priorities for workforce and economic development. </a:t>
            </a:r>
          </a:p>
        </p:txBody>
      </p:sp>
      <p:sp>
        <p:nvSpPr>
          <p:cNvPr id="34" name="Slide Number Placeholder 33">
            <a:extLst>
              <a:ext uri="{FF2B5EF4-FFF2-40B4-BE49-F238E27FC236}">
                <a16:creationId xmlns:a16="http://schemas.microsoft.com/office/drawing/2014/main" id="{5EF0F2FC-2A91-4B85-923B-9E8EA8975372}"/>
              </a:ext>
            </a:extLst>
          </p:cNvPr>
          <p:cNvSpPr>
            <a:spLocks noGrp="1"/>
          </p:cNvSpPr>
          <p:nvPr>
            <p:ph type="sldNum" sz="quarter" idx="12"/>
          </p:nvPr>
        </p:nvSpPr>
        <p:spPr/>
        <p:txBody>
          <a:bodyPr/>
          <a:lstStyle/>
          <a:p>
            <a:fld id="{E8966962-541E-404F-828C-14181D5CE596}" type="slidenum">
              <a:rPr lang="en-US" smtClean="0"/>
              <a:t>11</a:t>
            </a:fld>
            <a:endParaRPr lang="en-US"/>
          </a:p>
        </p:txBody>
      </p:sp>
    </p:spTree>
    <p:extLst>
      <p:ext uri="{BB962C8B-B14F-4D97-AF65-F5344CB8AC3E}">
        <p14:creationId xmlns:p14="http://schemas.microsoft.com/office/powerpoint/2010/main" val="40441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074" y="566162"/>
            <a:ext cx="10222863" cy="1366400"/>
          </a:xfrm>
          <a:prstGeom prst="rect">
            <a:avLst/>
          </a:prstGeom>
        </p:spPr>
        <p:txBody>
          <a:bodyPr vert="horz" wrap="square" lIns="0" tIns="12065" rIns="0" bIns="0" rtlCol="0">
            <a:spAutoFit/>
          </a:bodyPr>
          <a:lstStyle/>
          <a:p>
            <a:pPr marL="12700" marR="5080">
              <a:lnSpc>
                <a:spcPct val="100000"/>
              </a:lnSpc>
              <a:spcBef>
                <a:spcPts val="95"/>
              </a:spcBef>
            </a:pPr>
            <a:r>
              <a:t>Alignment to Academic and Demographic  Needs Assessment</a:t>
            </a:r>
          </a:p>
        </p:txBody>
      </p:sp>
      <p:sp>
        <p:nvSpPr>
          <p:cNvPr id="3" name="object 3"/>
          <p:cNvSpPr/>
          <p:nvPr/>
        </p:nvSpPr>
        <p:spPr>
          <a:xfrm>
            <a:off x="677329" y="2157653"/>
            <a:ext cx="3432175" cy="3620135"/>
          </a:xfrm>
          <a:custGeom>
            <a:avLst/>
            <a:gdLst/>
            <a:ahLst/>
            <a:cxnLst/>
            <a:rect l="l" t="t" r="r" b="b"/>
            <a:pathLst>
              <a:path w="3432175" h="3620135">
                <a:moveTo>
                  <a:pt x="0" y="0"/>
                </a:moveTo>
                <a:lnTo>
                  <a:pt x="3431743" y="0"/>
                </a:lnTo>
                <a:lnTo>
                  <a:pt x="3431743" y="3619944"/>
                </a:lnTo>
                <a:lnTo>
                  <a:pt x="0" y="3619944"/>
                </a:lnTo>
                <a:lnTo>
                  <a:pt x="0" y="0"/>
                </a:lnTo>
                <a:close/>
              </a:path>
            </a:pathLst>
          </a:custGeom>
          <a:solidFill>
            <a:srgbClr val="EA9999"/>
          </a:solidFill>
        </p:spPr>
        <p:txBody>
          <a:bodyPr wrap="square" lIns="0" tIns="0" rIns="0" bIns="0" rtlCol="0"/>
          <a:lstStyle/>
          <a:p>
            <a:endParaRPr/>
          </a:p>
        </p:txBody>
      </p:sp>
      <p:sp>
        <p:nvSpPr>
          <p:cNvPr id="4" name="object 4"/>
          <p:cNvSpPr/>
          <p:nvPr/>
        </p:nvSpPr>
        <p:spPr>
          <a:xfrm>
            <a:off x="4109072" y="2157653"/>
            <a:ext cx="3432175" cy="3620135"/>
          </a:xfrm>
          <a:custGeom>
            <a:avLst/>
            <a:gdLst/>
            <a:ahLst/>
            <a:cxnLst/>
            <a:rect l="l" t="t" r="r" b="b"/>
            <a:pathLst>
              <a:path w="3432175" h="3620135">
                <a:moveTo>
                  <a:pt x="0" y="0"/>
                </a:moveTo>
                <a:lnTo>
                  <a:pt x="3431743" y="0"/>
                </a:lnTo>
                <a:lnTo>
                  <a:pt x="3431743" y="3619944"/>
                </a:lnTo>
                <a:lnTo>
                  <a:pt x="0" y="3619944"/>
                </a:lnTo>
                <a:lnTo>
                  <a:pt x="0" y="0"/>
                </a:lnTo>
                <a:close/>
              </a:path>
            </a:pathLst>
          </a:custGeom>
          <a:solidFill>
            <a:srgbClr val="FFE599"/>
          </a:solidFill>
        </p:spPr>
        <p:txBody>
          <a:bodyPr wrap="square" lIns="0" tIns="0" rIns="0" bIns="0" rtlCol="0"/>
          <a:lstStyle/>
          <a:p>
            <a:endParaRPr/>
          </a:p>
        </p:txBody>
      </p:sp>
      <p:sp>
        <p:nvSpPr>
          <p:cNvPr id="5" name="object 5"/>
          <p:cNvSpPr/>
          <p:nvPr/>
        </p:nvSpPr>
        <p:spPr>
          <a:xfrm>
            <a:off x="7540802" y="2157653"/>
            <a:ext cx="3432175" cy="3620135"/>
          </a:xfrm>
          <a:custGeom>
            <a:avLst/>
            <a:gdLst/>
            <a:ahLst/>
            <a:cxnLst/>
            <a:rect l="l" t="t" r="r" b="b"/>
            <a:pathLst>
              <a:path w="3432175" h="3620135">
                <a:moveTo>
                  <a:pt x="0" y="0"/>
                </a:moveTo>
                <a:lnTo>
                  <a:pt x="3431743" y="0"/>
                </a:lnTo>
                <a:lnTo>
                  <a:pt x="3431743" y="3619944"/>
                </a:lnTo>
                <a:lnTo>
                  <a:pt x="0" y="3619944"/>
                </a:lnTo>
                <a:lnTo>
                  <a:pt x="0" y="0"/>
                </a:lnTo>
                <a:close/>
              </a:path>
            </a:pathLst>
          </a:custGeom>
          <a:solidFill>
            <a:srgbClr val="B6D7A8"/>
          </a:solidFill>
        </p:spPr>
        <p:txBody>
          <a:bodyPr wrap="square" lIns="0" tIns="0" rIns="0" bIns="0" rtlCol="0"/>
          <a:lstStyle/>
          <a:p>
            <a:endParaRPr/>
          </a:p>
        </p:txBody>
      </p:sp>
      <p:sp>
        <p:nvSpPr>
          <p:cNvPr id="6" name="object 6"/>
          <p:cNvSpPr/>
          <p:nvPr/>
        </p:nvSpPr>
        <p:spPr>
          <a:xfrm>
            <a:off x="4109070" y="2151302"/>
            <a:ext cx="0" cy="3632835"/>
          </a:xfrm>
          <a:custGeom>
            <a:avLst/>
            <a:gdLst/>
            <a:ahLst/>
            <a:cxnLst/>
            <a:rect l="l" t="t" r="r" b="b"/>
            <a:pathLst>
              <a:path h="3632835">
                <a:moveTo>
                  <a:pt x="0" y="0"/>
                </a:moveTo>
                <a:lnTo>
                  <a:pt x="0" y="3632644"/>
                </a:lnTo>
              </a:path>
            </a:pathLst>
          </a:custGeom>
          <a:ln w="12700">
            <a:solidFill>
              <a:srgbClr val="000000"/>
            </a:solidFill>
          </a:ln>
        </p:spPr>
        <p:txBody>
          <a:bodyPr wrap="square" lIns="0" tIns="0" rIns="0" bIns="0" rtlCol="0"/>
          <a:lstStyle/>
          <a:p>
            <a:endParaRPr/>
          </a:p>
        </p:txBody>
      </p:sp>
      <p:sp>
        <p:nvSpPr>
          <p:cNvPr id="7" name="object 7"/>
          <p:cNvSpPr/>
          <p:nvPr/>
        </p:nvSpPr>
        <p:spPr>
          <a:xfrm>
            <a:off x="7540807" y="2151302"/>
            <a:ext cx="0" cy="3632835"/>
          </a:xfrm>
          <a:custGeom>
            <a:avLst/>
            <a:gdLst/>
            <a:ahLst/>
            <a:cxnLst/>
            <a:rect l="l" t="t" r="r" b="b"/>
            <a:pathLst>
              <a:path h="3632835">
                <a:moveTo>
                  <a:pt x="0" y="0"/>
                </a:moveTo>
                <a:lnTo>
                  <a:pt x="0" y="3632644"/>
                </a:lnTo>
              </a:path>
            </a:pathLst>
          </a:custGeom>
          <a:ln w="12700">
            <a:solidFill>
              <a:srgbClr val="000000"/>
            </a:solidFill>
          </a:ln>
        </p:spPr>
        <p:txBody>
          <a:bodyPr wrap="square" lIns="0" tIns="0" rIns="0" bIns="0" rtlCol="0"/>
          <a:lstStyle/>
          <a:p>
            <a:endParaRPr/>
          </a:p>
        </p:txBody>
      </p:sp>
      <p:sp>
        <p:nvSpPr>
          <p:cNvPr id="8" name="object 8"/>
          <p:cNvSpPr/>
          <p:nvPr/>
        </p:nvSpPr>
        <p:spPr>
          <a:xfrm>
            <a:off x="670984" y="5777598"/>
            <a:ext cx="10307955" cy="0"/>
          </a:xfrm>
          <a:custGeom>
            <a:avLst/>
            <a:gdLst/>
            <a:ahLst/>
            <a:cxnLst/>
            <a:rect l="l" t="t" r="r" b="b"/>
            <a:pathLst>
              <a:path w="10307955">
                <a:moveTo>
                  <a:pt x="0" y="0"/>
                </a:moveTo>
                <a:lnTo>
                  <a:pt x="10307916" y="0"/>
                </a:lnTo>
              </a:path>
            </a:pathLst>
          </a:custGeom>
          <a:ln w="12700">
            <a:solidFill>
              <a:srgbClr val="000000"/>
            </a:solidFill>
          </a:ln>
        </p:spPr>
        <p:txBody>
          <a:bodyPr wrap="square" lIns="0" tIns="0" rIns="0" bIns="0" rtlCol="0"/>
          <a:lstStyle/>
          <a:p>
            <a:endParaRPr/>
          </a:p>
        </p:txBody>
      </p:sp>
      <p:sp>
        <p:nvSpPr>
          <p:cNvPr id="9" name="object 9"/>
          <p:cNvSpPr/>
          <p:nvPr/>
        </p:nvSpPr>
        <p:spPr>
          <a:xfrm>
            <a:off x="677334" y="2151302"/>
            <a:ext cx="0" cy="3632835"/>
          </a:xfrm>
          <a:custGeom>
            <a:avLst/>
            <a:gdLst/>
            <a:ahLst/>
            <a:cxnLst/>
            <a:rect l="l" t="t" r="r" b="b"/>
            <a:pathLst>
              <a:path h="3632835">
                <a:moveTo>
                  <a:pt x="0" y="0"/>
                </a:moveTo>
                <a:lnTo>
                  <a:pt x="0" y="3632644"/>
                </a:lnTo>
              </a:path>
            </a:pathLst>
          </a:custGeom>
          <a:ln w="12700">
            <a:solidFill>
              <a:srgbClr val="000000"/>
            </a:solidFill>
          </a:ln>
        </p:spPr>
        <p:txBody>
          <a:bodyPr wrap="square" lIns="0" tIns="0" rIns="0" bIns="0" rtlCol="0"/>
          <a:lstStyle/>
          <a:p>
            <a:endParaRPr/>
          </a:p>
        </p:txBody>
      </p:sp>
      <p:sp>
        <p:nvSpPr>
          <p:cNvPr id="10" name="object 10"/>
          <p:cNvSpPr/>
          <p:nvPr/>
        </p:nvSpPr>
        <p:spPr>
          <a:xfrm>
            <a:off x="10972544" y="2151302"/>
            <a:ext cx="0" cy="3632835"/>
          </a:xfrm>
          <a:custGeom>
            <a:avLst/>
            <a:gdLst/>
            <a:ahLst/>
            <a:cxnLst/>
            <a:rect l="l" t="t" r="r" b="b"/>
            <a:pathLst>
              <a:path h="3632835">
                <a:moveTo>
                  <a:pt x="0" y="0"/>
                </a:moveTo>
                <a:lnTo>
                  <a:pt x="0" y="3632644"/>
                </a:lnTo>
              </a:path>
            </a:pathLst>
          </a:custGeom>
          <a:ln w="12700">
            <a:solidFill>
              <a:srgbClr val="000000"/>
            </a:solidFill>
          </a:ln>
        </p:spPr>
        <p:txBody>
          <a:bodyPr wrap="square" lIns="0" tIns="0" rIns="0" bIns="0" rtlCol="0"/>
          <a:lstStyle/>
          <a:p>
            <a:endParaRPr/>
          </a:p>
        </p:txBody>
      </p:sp>
      <p:sp>
        <p:nvSpPr>
          <p:cNvPr id="11" name="object 11"/>
          <p:cNvSpPr/>
          <p:nvPr/>
        </p:nvSpPr>
        <p:spPr>
          <a:xfrm>
            <a:off x="670984" y="2157652"/>
            <a:ext cx="10307955" cy="0"/>
          </a:xfrm>
          <a:custGeom>
            <a:avLst/>
            <a:gdLst/>
            <a:ahLst/>
            <a:cxnLst/>
            <a:rect l="l" t="t" r="r" b="b"/>
            <a:pathLst>
              <a:path w="10307955">
                <a:moveTo>
                  <a:pt x="0" y="0"/>
                </a:moveTo>
                <a:lnTo>
                  <a:pt x="10307916" y="0"/>
                </a:lnTo>
              </a:path>
            </a:pathLst>
          </a:custGeom>
          <a:ln w="12700">
            <a:solidFill>
              <a:srgbClr val="000000"/>
            </a:solidFill>
          </a:ln>
        </p:spPr>
        <p:txBody>
          <a:bodyPr wrap="square" lIns="0" tIns="0" rIns="0" bIns="0" rtlCol="0"/>
          <a:lstStyle/>
          <a:p>
            <a:endParaRPr/>
          </a:p>
        </p:txBody>
      </p:sp>
      <p:sp>
        <p:nvSpPr>
          <p:cNvPr id="12" name="object 12"/>
          <p:cNvSpPr txBox="1"/>
          <p:nvPr/>
        </p:nvSpPr>
        <p:spPr>
          <a:xfrm>
            <a:off x="957212" y="2252004"/>
            <a:ext cx="2873375" cy="866775"/>
          </a:xfrm>
          <a:prstGeom prst="rect">
            <a:avLst/>
          </a:prstGeom>
        </p:spPr>
        <p:txBody>
          <a:bodyPr vert="horz" wrap="square" lIns="0" tIns="12700" rIns="0" bIns="0" rtlCol="0">
            <a:spAutoFit/>
          </a:bodyPr>
          <a:lstStyle/>
          <a:p>
            <a:pPr marL="12700" marR="5080" algn="ctr">
              <a:lnSpc>
                <a:spcPct val="114999"/>
              </a:lnSpc>
              <a:spcBef>
                <a:spcPts val="100"/>
              </a:spcBef>
            </a:pPr>
            <a:r>
              <a:rPr sz="1600" spc="-5">
                <a:latin typeface="Calibri"/>
                <a:cs typeface="Calibri"/>
              </a:rPr>
              <a:t>Applicant </a:t>
            </a:r>
            <a:r>
              <a:rPr sz="1600" b="1" spc="-5">
                <a:latin typeface="Calibri"/>
                <a:cs typeface="Calibri"/>
              </a:rPr>
              <a:t>does not </a:t>
            </a:r>
            <a:r>
              <a:rPr sz="1600" b="1" spc="-10">
                <a:latin typeface="Calibri"/>
                <a:cs typeface="Calibri"/>
              </a:rPr>
              <a:t>meet </a:t>
            </a:r>
            <a:r>
              <a:rPr sz="1600" b="1" spc="-5">
                <a:latin typeface="Calibri"/>
                <a:cs typeface="Calibri"/>
              </a:rPr>
              <a:t>either</a:t>
            </a:r>
            <a:r>
              <a:rPr sz="1600" b="1" spc="-55">
                <a:latin typeface="Calibri"/>
                <a:cs typeface="Calibri"/>
              </a:rPr>
              <a:t> </a:t>
            </a:r>
            <a:r>
              <a:rPr sz="1600" b="1" spc="-5">
                <a:latin typeface="Calibri"/>
                <a:cs typeface="Calibri"/>
              </a:rPr>
              <a:t>an  academic need </a:t>
            </a:r>
            <a:r>
              <a:rPr sz="1600" b="1">
                <a:latin typeface="Calibri"/>
                <a:cs typeface="Calibri"/>
              </a:rPr>
              <a:t>or </a:t>
            </a:r>
            <a:r>
              <a:rPr sz="1600" b="1" spc="-5">
                <a:latin typeface="Calibri"/>
                <a:cs typeface="Calibri"/>
              </a:rPr>
              <a:t>a </a:t>
            </a:r>
            <a:r>
              <a:rPr sz="1600" b="1" spc="-10">
                <a:latin typeface="Calibri"/>
                <a:cs typeface="Calibri"/>
              </a:rPr>
              <a:t>demographic  </a:t>
            </a:r>
            <a:r>
              <a:rPr sz="1600" b="1" spc="-5">
                <a:latin typeface="Calibri"/>
                <a:cs typeface="Calibri"/>
              </a:rPr>
              <a:t>need</a:t>
            </a:r>
            <a:r>
              <a:rPr sz="1600" spc="-5">
                <a:latin typeface="Calibri"/>
                <a:cs typeface="Calibri"/>
              </a:rPr>
              <a:t>.</a:t>
            </a:r>
            <a:endParaRPr sz="1600">
              <a:latin typeface="Calibri"/>
              <a:cs typeface="Calibri"/>
            </a:endParaRPr>
          </a:p>
        </p:txBody>
      </p:sp>
      <p:sp>
        <p:nvSpPr>
          <p:cNvPr id="13" name="object 13"/>
          <p:cNvSpPr txBox="1"/>
          <p:nvPr/>
        </p:nvSpPr>
        <p:spPr>
          <a:xfrm>
            <a:off x="818571" y="3373499"/>
            <a:ext cx="3147695" cy="1988185"/>
          </a:xfrm>
          <a:prstGeom prst="rect">
            <a:avLst/>
          </a:prstGeom>
        </p:spPr>
        <p:txBody>
          <a:bodyPr vert="horz" wrap="square" lIns="0" tIns="12700" rIns="0" bIns="0" rtlCol="0">
            <a:spAutoFit/>
          </a:bodyPr>
          <a:lstStyle/>
          <a:p>
            <a:pPr marL="12065" marR="5080" indent="2540" algn="ctr">
              <a:lnSpc>
                <a:spcPct val="114999"/>
              </a:lnSpc>
              <a:spcBef>
                <a:spcPts val="100"/>
              </a:spcBef>
            </a:pPr>
            <a:r>
              <a:rPr sz="1600" spc="-5">
                <a:latin typeface="Calibri"/>
                <a:cs typeface="Calibri"/>
              </a:rPr>
              <a:t>Applicant </a:t>
            </a:r>
            <a:r>
              <a:rPr sz="1600" spc="-15">
                <a:latin typeface="Calibri"/>
                <a:cs typeface="Calibri"/>
              </a:rPr>
              <a:t>may </a:t>
            </a:r>
            <a:r>
              <a:rPr sz="1600" spc="-5">
                <a:latin typeface="Calibri"/>
                <a:cs typeface="Calibri"/>
              </a:rPr>
              <a:t>need </a:t>
            </a:r>
            <a:r>
              <a:rPr sz="1600" spc="-10">
                <a:latin typeface="Calibri"/>
                <a:cs typeface="Calibri"/>
              </a:rPr>
              <a:t>to revise </a:t>
            </a:r>
            <a:r>
              <a:rPr sz="1600" spc="-5">
                <a:latin typeface="Calibri"/>
                <a:cs typeface="Calibri"/>
              </a:rPr>
              <a:t>their  academic plan or pick a </a:t>
            </a:r>
            <a:r>
              <a:rPr sz="1600" spc="-10">
                <a:latin typeface="Calibri"/>
                <a:cs typeface="Calibri"/>
              </a:rPr>
              <a:t>new </a:t>
            </a:r>
            <a:r>
              <a:rPr sz="1600" spc="-5">
                <a:latin typeface="Calibri"/>
                <a:cs typeface="Calibri"/>
              </a:rPr>
              <a:t>location  </a:t>
            </a:r>
            <a:r>
              <a:rPr sz="1600">
                <a:latin typeface="Calibri"/>
                <a:cs typeface="Calibri"/>
              </a:rPr>
              <a:t>in </a:t>
            </a:r>
            <a:r>
              <a:rPr sz="1600" spc="-10">
                <a:latin typeface="Calibri"/>
                <a:cs typeface="Calibri"/>
              </a:rPr>
              <a:t>order to </a:t>
            </a:r>
            <a:r>
              <a:rPr sz="1600">
                <a:latin typeface="Calibri"/>
                <a:cs typeface="Calibri"/>
              </a:rPr>
              <a:t>qualify </a:t>
            </a:r>
            <a:r>
              <a:rPr sz="1600" spc="-15">
                <a:latin typeface="Calibri"/>
                <a:cs typeface="Calibri"/>
              </a:rPr>
              <a:t>for </a:t>
            </a:r>
            <a:r>
              <a:rPr sz="1600" spc="-5">
                <a:latin typeface="Calibri"/>
                <a:cs typeface="Calibri"/>
              </a:rPr>
              <a:t>a  </a:t>
            </a:r>
            <a:r>
              <a:rPr sz="1600" spc="-10">
                <a:latin typeface="Calibri"/>
                <a:cs typeface="Calibri"/>
              </a:rPr>
              <a:t>recommendation </a:t>
            </a:r>
            <a:r>
              <a:rPr sz="1600" spc="-5">
                <a:latin typeface="Calibri"/>
                <a:cs typeface="Calibri"/>
              </a:rPr>
              <a:t>- </a:t>
            </a:r>
            <a:r>
              <a:rPr sz="1600" spc="-15">
                <a:latin typeface="Calibri"/>
                <a:cs typeface="Calibri"/>
              </a:rPr>
              <a:t>even </a:t>
            </a:r>
            <a:r>
              <a:rPr sz="1600">
                <a:latin typeface="Calibri"/>
                <a:cs typeface="Calibri"/>
              </a:rPr>
              <a:t>if </a:t>
            </a:r>
            <a:r>
              <a:rPr sz="1600" spc="-5">
                <a:latin typeface="Calibri"/>
                <a:cs typeface="Calibri"/>
              </a:rPr>
              <a:t>their  application otherwise </a:t>
            </a:r>
            <a:r>
              <a:rPr sz="1600" spc="-10">
                <a:latin typeface="Calibri"/>
                <a:cs typeface="Calibri"/>
              </a:rPr>
              <a:t>meets </a:t>
            </a:r>
            <a:r>
              <a:rPr sz="1600" spc="-5">
                <a:latin typeface="Calibri"/>
                <a:cs typeface="Calibri"/>
              </a:rPr>
              <a:t>the  </a:t>
            </a:r>
            <a:r>
              <a:rPr sz="1600" spc="-10">
                <a:latin typeface="Calibri"/>
                <a:cs typeface="Calibri"/>
              </a:rPr>
              <a:t>standards set forth by </a:t>
            </a:r>
            <a:r>
              <a:rPr sz="1600" spc="-5">
                <a:latin typeface="Calibri"/>
                <a:cs typeface="Calibri"/>
              </a:rPr>
              <a:t>the </a:t>
            </a:r>
            <a:r>
              <a:rPr sz="1600" spc="-10">
                <a:latin typeface="Calibri"/>
                <a:cs typeface="Calibri"/>
              </a:rPr>
              <a:t>SPCSA </a:t>
            </a:r>
            <a:r>
              <a:rPr sz="1600">
                <a:latin typeface="Calibri"/>
                <a:cs typeface="Calibri"/>
              </a:rPr>
              <a:t>in its  </a:t>
            </a:r>
            <a:r>
              <a:rPr sz="1600" spc="-5">
                <a:latin typeface="Calibri"/>
                <a:cs typeface="Calibri"/>
              </a:rPr>
              <a:t>application</a:t>
            </a:r>
            <a:r>
              <a:rPr sz="1600" spc="-35">
                <a:latin typeface="Calibri"/>
                <a:cs typeface="Calibri"/>
              </a:rPr>
              <a:t> </a:t>
            </a:r>
            <a:r>
              <a:rPr sz="1600" spc="-5">
                <a:latin typeface="Calibri"/>
                <a:cs typeface="Calibri"/>
              </a:rPr>
              <a:t>rubric.</a:t>
            </a:r>
            <a:endParaRPr sz="1600">
              <a:latin typeface="Calibri"/>
              <a:cs typeface="Calibri"/>
            </a:endParaRPr>
          </a:p>
        </p:txBody>
      </p:sp>
      <p:sp>
        <p:nvSpPr>
          <p:cNvPr id="14" name="object 14"/>
          <p:cNvSpPr txBox="1"/>
          <p:nvPr/>
        </p:nvSpPr>
        <p:spPr>
          <a:xfrm>
            <a:off x="4468446" y="2251193"/>
            <a:ext cx="2713990" cy="866775"/>
          </a:xfrm>
          <a:prstGeom prst="rect">
            <a:avLst/>
          </a:prstGeom>
        </p:spPr>
        <p:txBody>
          <a:bodyPr vert="horz" wrap="square" lIns="0" tIns="12700" rIns="0" bIns="0" rtlCol="0">
            <a:spAutoFit/>
          </a:bodyPr>
          <a:lstStyle/>
          <a:p>
            <a:pPr marL="12700" marR="5080" indent="-1905" algn="ctr">
              <a:lnSpc>
                <a:spcPct val="114999"/>
              </a:lnSpc>
              <a:spcBef>
                <a:spcPts val="100"/>
              </a:spcBef>
            </a:pPr>
            <a:r>
              <a:rPr sz="1600" spc="-5">
                <a:latin typeface="Calibri"/>
                <a:cs typeface="Calibri"/>
              </a:rPr>
              <a:t>Applicant </a:t>
            </a:r>
            <a:r>
              <a:rPr sz="1600" spc="-10">
                <a:latin typeface="Calibri"/>
                <a:cs typeface="Calibri"/>
              </a:rPr>
              <a:t>meets </a:t>
            </a:r>
            <a:r>
              <a:rPr sz="1600" spc="-5">
                <a:latin typeface="Calibri"/>
                <a:cs typeface="Calibri"/>
              </a:rPr>
              <a:t>one or </a:t>
            </a:r>
            <a:r>
              <a:rPr sz="1600" spc="-15">
                <a:latin typeface="Calibri"/>
                <a:cs typeface="Calibri"/>
              </a:rPr>
              <a:t>more  </a:t>
            </a:r>
            <a:r>
              <a:rPr sz="1600" spc="-5">
                <a:latin typeface="Calibri"/>
                <a:cs typeface="Calibri"/>
              </a:rPr>
              <a:t>academic needs </a:t>
            </a:r>
            <a:r>
              <a:rPr sz="1600" b="1" spc="-5">
                <a:latin typeface="Calibri"/>
                <a:cs typeface="Calibri"/>
              </a:rPr>
              <a:t>OR </a:t>
            </a:r>
            <a:r>
              <a:rPr sz="1600" spc="-5">
                <a:latin typeface="Calibri"/>
                <a:cs typeface="Calibri"/>
              </a:rPr>
              <a:t>one or </a:t>
            </a:r>
            <a:r>
              <a:rPr sz="1600" spc="-15">
                <a:latin typeface="Calibri"/>
                <a:cs typeface="Calibri"/>
              </a:rPr>
              <a:t>more  </a:t>
            </a:r>
            <a:r>
              <a:rPr sz="1600" spc="-10">
                <a:latin typeface="Calibri"/>
                <a:cs typeface="Calibri"/>
              </a:rPr>
              <a:t>demographic</a:t>
            </a:r>
            <a:r>
              <a:rPr sz="1600" spc="-5">
                <a:latin typeface="Calibri"/>
                <a:cs typeface="Calibri"/>
              </a:rPr>
              <a:t> needs.</a:t>
            </a:r>
            <a:endParaRPr sz="1600">
              <a:latin typeface="Calibri"/>
              <a:cs typeface="Calibri"/>
            </a:endParaRPr>
          </a:p>
        </p:txBody>
      </p:sp>
      <p:sp>
        <p:nvSpPr>
          <p:cNvPr id="15" name="object 15"/>
          <p:cNvSpPr txBox="1"/>
          <p:nvPr/>
        </p:nvSpPr>
        <p:spPr>
          <a:xfrm>
            <a:off x="4238593" y="3372689"/>
            <a:ext cx="3171825" cy="2268220"/>
          </a:xfrm>
          <a:prstGeom prst="rect">
            <a:avLst/>
          </a:prstGeom>
        </p:spPr>
        <p:txBody>
          <a:bodyPr vert="horz" wrap="square" lIns="0" tIns="12700" rIns="0" bIns="0" rtlCol="0">
            <a:spAutoFit/>
          </a:bodyPr>
          <a:lstStyle/>
          <a:p>
            <a:pPr marL="12700" marR="5080" indent="635" algn="ctr">
              <a:lnSpc>
                <a:spcPct val="114999"/>
              </a:lnSpc>
              <a:spcBef>
                <a:spcPts val="100"/>
              </a:spcBef>
            </a:pPr>
            <a:r>
              <a:rPr lang="en-US" sz="1600" spc="-5">
                <a:latin typeface="Calibri"/>
                <a:cs typeface="Calibri"/>
              </a:rPr>
              <a:t>A</a:t>
            </a:r>
            <a:r>
              <a:rPr sz="1600" spc="-5">
                <a:latin typeface="Calibri"/>
                <a:cs typeface="Calibri"/>
              </a:rPr>
              <a:t>pplicant </a:t>
            </a:r>
            <a:r>
              <a:rPr sz="1600" b="1" spc="-15">
                <a:latin typeface="Calibri"/>
                <a:cs typeface="Calibri"/>
              </a:rPr>
              <a:t>may </a:t>
            </a:r>
            <a:r>
              <a:rPr sz="1600" b="1" spc="-5">
                <a:latin typeface="Calibri"/>
                <a:cs typeface="Calibri"/>
              </a:rPr>
              <a:t>be </a:t>
            </a:r>
            <a:r>
              <a:rPr sz="1600" b="1" spc="-10">
                <a:latin typeface="Calibri"/>
                <a:cs typeface="Calibri"/>
              </a:rPr>
              <a:t>recommended for approval </a:t>
            </a:r>
            <a:r>
              <a:rPr lang="en-US" sz="1600" b="1" spc="-10">
                <a:latin typeface="Calibri"/>
                <a:cs typeface="Calibri"/>
              </a:rPr>
              <a:t>by SPCSA staff </a:t>
            </a:r>
            <a:r>
              <a:rPr sz="1600" spc="-10">
                <a:latin typeface="Calibri"/>
                <a:cs typeface="Calibri"/>
              </a:rPr>
              <a:t>contingent </a:t>
            </a:r>
            <a:r>
              <a:rPr sz="1600" spc="-5">
                <a:latin typeface="Calibri"/>
                <a:cs typeface="Calibri"/>
              </a:rPr>
              <a:t>upon the </a:t>
            </a:r>
            <a:r>
              <a:rPr sz="1600" spc="-10">
                <a:latin typeface="Calibri"/>
                <a:cs typeface="Calibri"/>
              </a:rPr>
              <a:t>details </a:t>
            </a:r>
            <a:r>
              <a:rPr sz="1600" spc="-5">
                <a:latin typeface="Calibri"/>
                <a:cs typeface="Calibri"/>
              </a:rPr>
              <a:t>of their application and </a:t>
            </a:r>
            <a:r>
              <a:rPr sz="1600" spc="-15">
                <a:latin typeface="Calibri"/>
                <a:cs typeface="Calibri"/>
              </a:rPr>
              <a:t>may </a:t>
            </a:r>
            <a:r>
              <a:rPr sz="1600" spc="-5">
                <a:latin typeface="Calibri"/>
                <a:cs typeface="Calibri"/>
              </a:rPr>
              <a:t>be subject </a:t>
            </a:r>
            <a:r>
              <a:rPr sz="1600" spc="-10">
                <a:latin typeface="Calibri"/>
                <a:cs typeface="Calibri"/>
              </a:rPr>
              <a:t>to </a:t>
            </a:r>
            <a:r>
              <a:rPr sz="1600" spc="-5">
                <a:latin typeface="Calibri"/>
                <a:cs typeface="Calibri"/>
              </a:rPr>
              <a:t>additional </a:t>
            </a:r>
            <a:r>
              <a:rPr sz="1600" spc="-15">
                <a:latin typeface="Calibri"/>
                <a:cs typeface="Calibri"/>
              </a:rPr>
              <a:t>contract </a:t>
            </a:r>
            <a:r>
              <a:rPr sz="1600" spc="-5">
                <a:latin typeface="Calibri"/>
                <a:cs typeface="Calibri"/>
              </a:rPr>
              <a:t>conditions, so long as their application otherwise </a:t>
            </a:r>
            <a:r>
              <a:rPr sz="1600" spc="-10">
                <a:latin typeface="Calibri"/>
                <a:cs typeface="Calibri"/>
              </a:rPr>
              <a:t>meets </a:t>
            </a:r>
            <a:r>
              <a:rPr sz="1600" spc="-5">
                <a:latin typeface="Calibri"/>
                <a:cs typeface="Calibri"/>
              </a:rPr>
              <a:t>the </a:t>
            </a:r>
            <a:r>
              <a:rPr sz="1600" spc="-10">
                <a:latin typeface="Calibri"/>
                <a:cs typeface="Calibri"/>
              </a:rPr>
              <a:t>standard set forth by </a:t>
            </a:r>
            <a:r>
              <a:rPr sz="1600" spc="-5">
                <a:latin typeface="Calibri"/>
                <a:cs typeface="Calibri"/>
              </a:rPr>
              <a:t>the </a:t>
            </a:r>
            <a:r>
              <a:rPr sz="1600" spc="-10">
                <a:latin typeface="Calibri"/>
                <a:cs typeface="Calibri"/>
              </a:rPr>
              <a:t>SPCSA </a:t>
            </a:r>
            <a:r>
              <a:rPr sz="1600">
                <a:latin typeface="Calibri"/>
                <a:cs typeface="Calibri"/>
              </a:rPr>
              <a:t>in its </a:t>
            </a:r>
            <a:r>
              <a:rPr sz="1600" spc="-5">
                <a:latin typeface="Calibri"/>
                <a:cs typeface="Calibri"/>
              </a:rPr>
              <a:t>application</a:t>
            </a:r>
            <a:r>
              <a:rPr sz="1600" spc="-55">
                <a:latin typeface="Calibri"/>
                <a:cs typeface="Calibri"/>
              </a:rPr>
              <a:t> </a:t>
            </a:r>
            <a:r>
              <a:rPr sz="1600" spc="-5">
                <a:latin typeface="Calibri"/>
                <a:cs typeface="Calibri"/>
              </a:rPr>
              <a:t>rubric.</a:t>
            </a:r>
            <a:endParaRPr sz="1600">
              <a:latin typeface="Calibri"/>
              <a:cs typeface="Calibri"/>
            </a:endParaRPr>
          </a:p>
        </p:txBody>
      </p:sp>
      <p:sp>
        <p:nvSpPr>
          <p:cNvPr id="16" name="object 16"/>
          <p:cNvSpPr txBox="1"/>
          <p:nvPr/>
        </p:nvSpPr>
        <p:spPr>
          <a:xfrm>
            <a:off x="7833538" y="2250383"/>
            <a:ext cx="2847975" cy="866775"/>
          </a:xfrm>
          <a:prstGeom prst="rect">
            <a:avLst/>
          </a:prstGeom>
        </p:spPr>
        <p:txBody>
          <a:bodyPr vert="horz" wrap="square" lIns="0" tIns="12700" rIns="0" bIns="0" rtlCol="0">
            <a:spAutoFit/>
          </a:bodyPr>
          <a:lstStyle/>
          <a:p>
            <a:pPr marL="12700" marR="5080" indent="-1905" algn="ctr">
              <a:lnSpc>
                <a:spcPct val="114999"/>
              </a:lnSpc>
              <a:spcBef>
                <a:spcPts val="100"/>
              </a:spcBef>
            </a:pPr>
            <a:r>
              <a:rPr sz="1600" spc="-5">
                <a:latin typeface="Calibri"/>
                <a:cs typeface="Calibri"/>
              </a:rPr>
              <a:t>Applicant </a:t>
            </a:r>
            <a:r>
              <a:rPr sz="1600" spc="-10">
                <a:latin typeface="Calibri"/>
                <a:cs typeface="Calibri"/>
              </a:rPr>
              <a:t>meets </a:t>
            </a:r>
            <a:r>
              <a:rPr sz="1600" spc="-5">
                <a:latin typeface="Calibri"/>
                <a:cs typeface="Calibri"/>
              </a:rPr>
              <a:t>one or </a:t>
            </a:r>
            <a:r>
              <a:rPr sz="1600" spc="-15">
                <a:latin typeface="Calibri"/>
                <a:cs typeface="Calibri"/>
              </a:rPr>
              <a:t>more  </a:t>
            </a:r>
            <a:r>
              <a:rPr sz="1600" spc="-5">
                <a:latin typeface="Calibri"/>
                <a:cs typeface="Calibri"/>
              </a:rPr>
              <a:t>academic needs </a:t>
            </a:r>
            <a:r>
              <a:rPr sz="1600" b="1" spc="-5">
                <a:latin typeface="Calibri"/>
                <a:cs typeface="Calibri"/>
              </a:rPr>
              <a:t>AND </a:t>
            </a:r>
            <a:r>
              <a:rPr sz="1600" spc="-5">
                <a:latin typeface="Calibri"/>
                <a:cs typeface="Calibri"/>
              </a:rPr>
              <a:t>one or </a:t>
            </a:r>
            <a:r>
              <a:rPr sz="1600" spc="-15">
                <a:latin typeface="Calibri"/>
                <a:cs typeface="Calibri"/>
              </a:rPr>
              <a:t>more  </a:t>
            </a:r>
            <a:r>
              <a:rPr sz="1600" spc="-10">
                <a:latin typeface="Calibri"/>
                <a:cs typeface="Calibri"/>
              </a:rPr>
              <a:t>demographic</a:t>
            </a:r>
            <a:r>
              <a:rPr sz="1600">
                <a:latin typeface="Calibri"/>
                <a:cs typeface="Calibri"/>
              </a:rPr>
              <a:t> </a:t>
            </a:r>
            <a:r>
              <a:rPr sz="1600" spc="-5">
                <a:latin typeface="Calibri"/>
                <a:cs typeface="Calibri"/>
              </a:rPr>
              <a:t>needs.</a:t>
            </a:r>
            <a:endParaRPr sz="1600">
              <a:latin typeface="Calibri"/>
              <a:cs typeface="Calibri"/>
            </a:endParaRPr>
          </a:p>
        </p:txBody>
      </p:sp>
      <p:sp>
        <p:nvSpPr>
          <p:cNvPr id="17" name="object 17"/>
          <p:cNvSpPr txBox="1"/>
          <p:nvPr/>
        </p:nvSpPr>
        <p:spPr>
          <a:xfrm>
            <a:off x="7745165" y="3371878"/>
            <a:ext cx="3022600" cy="1695079"/>
          </a:xfrm>
          <a:prstGeom prst="rect">
            <a:avLst/>
          </a:prstGeom>
        </p:spPr>
        <p:txBody>
          <a:bodyPr vert="horz" wrap="square" lIns="0" tIns="12700" rIns="0" bIns="0" rtlCol="0">
            <a:spAutoFit/>
          </a:bodyPr>
          <a:lstStyle/>
          <a:p>
            <a:pPr marL="12700" marR="5080" indent="1270" algn="ctr">
              <a:lnSpc>
                <a:spcPct val="114999"/>
              </a:lnSpc>
              <a:spcBef>
                <a:spcPts val="100"/>
              </a:spcBef>
            </a:pPr>
            <a:r>
              <a:rPr sz="1600" spc="-5">
                <a:latin typeface="Calibri"/>
                <a:cs typeface="Calibri"/>
              </a:rPr>
              <a:t>Applicant </a:t>
            </a:r>
            <a:r>
              <a:rPr sz="1600" b="1" spc="-5">
                <a:latin typeface="Calibri"/>
                <a:cs typeface="Calibri"/>
              </a:rPr>
              <a:t>will </a:t>
            </a:r>
            <a:r>
              <a:rPr lang="en-US" sz="1600" b="1" spc="-5">
                <a:latin typeface="Calibri"/>
                <a:cs typeface="Calibri"/>
              </a:rPr>
              <a:t>likely </a:t>
            </a:r>
            <a:r>
              <a:rPr sz="1600" b="1" spc="-5">
                <a:latin typeface="Calibri"/>
                <a:cs typeface="Calibri"/>
              </a:rPr>
              <a:t>be </a:t>
            </a:r>
            <a:r>
              <a:rPr sz="1600" b="1" spc="-10">
                <a:latin typeface="Calibri"/>
                <a:cs typeface="Calibri"/>
              </a:rPr>
              <a:t>recommended for approval </a:t>
            </a:r>
            <a:r>
              <a:rPr lang="en-US" sz="1600" b="1" spc="-10">
                <a:latin typeface="Calibri"/>
                <a:cs typeface="Calibri"/>
              </a:rPr>
              <a:t>by SPCSA staff </a:t>
            </a:r>
            <a:r>
              <a:rPr sz="1600" spc="-5">
                <a:latin typeface="Calibri"/>
                <a:cs typeface="Calibri"/>
              </a:rPr>
              <a:t>so long as their application otherwise </a:t>
            </a:r>
            <a:r>
              <a:rPr sz="1600" spc="-10">
                <a:latin typeface="Calibri"/>
                <a:cs typeface="Calibri"/>
              </a:rPr>
              <a:t>meets </a:t>
            </a:r>
            <a:r>
              <a:rPr sz="1600" spc="-5">
                <a:latin typeface="Calibri"/>
                <a:cs typeface="Calibri"/>
              </a:rPr>
              <a:t>the </a:t>
            </a:r>
            <a:r>
              <a:rPr sz="1600" spc="-10">
                <a:latin typeface="Calibri"/>
                <a:cs typeface="Calibri"/>
              </a:rPr>
              <a:t>standards set forth by </a:t>
            </a:r>
            <a:r>
              <a:rPr sz="1600" spc="-5">
                <a:latin typeface="Calibri"/>
                <a:cs typeface="Calibri"/>
              </a:rPr>
              <a:t>the </a:t>
            </a:r>
            <a:r>
              <a:rPr sz="1600" spc="-10">
                <a:latin typeface="Calibri"/>
                <a:cs typeface="Calibri"/>
              </a:rPr>
              <a:t>SPCSA </a:t>
            </a:r>
            <a:r>
              <a:rPr sz="1600">
                <a:latin typeface="Calibri"/>
                <a:cs typeface="Calibri"/>
              </a:rPr>
              <a:t>in its </a:t>
            </a:r>
            <a:r>
              <a:rPr sz="1600" spc="-5">
                <a:latin typeface="Calibri"/>
                <a:cs typeface="Calibri"/>
              </a:rPr>
              <a:t>application rubric.</a:t>
            </a:r>
            <a:endParaRPr sz="1600">
              <a:latin typeface="Calibri"/>
              <a:cs typeface="Calibri"/>
            </a:endParaRPr>
          </a:p>
        </p:txBody>
      </p:sp>
      <p:sp>
        <p:nvSpPr>
          <p:cNvPr id="18" name="object 18"/>
          <p:cNvSpPr txBox="1"/>
          <p:nvPr/>
        </p:nvSpPr>
        <p:spPr>
          <a:xfrm>
            <a:off x="7592132" y="5833775"/>
            <a:ext cx="2738755" cy="269240"/>
          </a:xfrm>
          <a:prstGeom prst="rect">
            <a:avLst/>
          </a:prstGeom>
        </p:spPr>
        <p:txBody>
          <a:bodyPr vert="horz" wrap="square" lIns="0" tIns="12065" rIns="0" bIns="0" rtlCol="0">
            <a:spAutoFit/>
          </a:bodyPr>
          <a:lstStyle/>
          <a:p>
            <a:pPr marL="12700">
              <a:lnSpc>
                <a:spcPct val="100000"/>
              </a:lnSpc>
              <a:spcBef>
                <a:spcPts val="95"/>
              </a:spcBef>
            </a:pPr>
            <a:r>
              <a:rPr sz="1600" b="1" spc="-10">
                <a:latin typeface="Calibri"/>
                <a:cs typeface="Calibri"/>
              </a:rPr>
              <a:t>Likelihood applicant </a:t>
            </a:r>
            <a:r>
              <a:rPr sz="1600" b="1" spc="-5">
                <a:latin typeface="Calibri"/>
                <a:cs typeface="Calibri"/>
              </a:rPr>
              <a:t>is</a:t>
            </a:r>
            <a:r>
              <a:rPr sz="1600" b="1" spc="-10">
                <a:latin typeface="Calibri"/>
                <a:cs typeface="Calibri"/>
              </a:rPr>
              <a:t> approved</a:t>
            </a:r>
            <a:endParaRPr sz="1600">
              <a:latin typeface="Calibri"/>
              <a:cs typeface="Calibri"/>
            </a:endParaRPr>
          </a:p>
        </p:txBody>
      </p:sp>
      <p:sp>
        <p:nvSpPr>
          <p:cNvPr id="19" name="object 19"/>
          <p:cNvSpPr/>
          <p:nvPr/>
        </p:nvSpPr>
        <p:spPr>
          <a:xfrm>
            <a:off x="4107941" y="5996178"/>
            <a:ext cx="2962910" cy="0"/>
          </a:xfrm>
          <a:custGeom>
            <a:avLst/>
            <a:gdLst/>
            <a:ahLst/>
            <a:cxnLst/>
            <a:rect l="l" t="t" r="r" b="b"/>
            <a:pathLst>
              <a:path w="2962909">
                <a:moveTo>
                  <a:pt x="0" y="0"/>
                </a:moveTo>
                <a:lnTo>
                  <a:pt x="2962744" y="0"/>
                </a:lnTo>
              </a:path>
            </a:pathLst>
          </a:custGeom>
          <a:ln w="38100">
            <a:solidFill>
              <a:srgbClr val="000000"/>
            </a:solidFill>
          </a:ln>
        </p:spPr>
        <p:txBody>
          <a:bodyPr wrap="square" lIns="0" tIns="0" rIns="0" bIns="0" rtlCol="0"/>
          <a:lstStyle/>
          <a:p>
            <a:endParaRPr/>
          </a:p>
        </p:txBody>
      </p:sp>
      <p:sp>
        <p:nvSpPr>
          <p:cNvPr id="20" name="object 20"/>
          <p:cNvSpPr/>
          <p:nvPr/>
        </p:nvSpPr>
        <p:spPr>
          <a:xfrm>
            <a:off x="7051637" y="5939022"/>
            <a:ext cx="114300" cy="114300"/>
          </a:xfrm>
          <a:custGeom>
            <a:avLst/>
            <a:gdLst/>
            <a:ahLst/>
            <a:cxnLst/>
            <a:rect l="l" t="t" r="r" b="b"/>
            <a:pathLst>
              <a:path w="114300" h="114300">
                <a:moveTo>
                  <a:pt x="0" y="0"/>
                </a:moveTo>
                <a:lnTo>
                  <a:pt x="0" y="114300"/>
                </a:lnTo>
                <a:lnTo>
                  <a:pt x="114300" y="57150"/>
                </a:lnTo>
                <a:lnTo>
                  <a:pt x="0" y="0"/>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162623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7C59-7215-461F-8D61-B596639AAC96}"/>
              </a:ext>
            </a:extLst>
          </p:cNvPr>
          <p:cNvSpPr>
            <a:spLocks noGrp="1"/>
          </p:cNvSpPr>
          <p:nvPr>
            <p:ph type="title"/>
          </p:nvPr>
        </p:nvSpPr>
        <p:spPr>
          <a:xfrm>
            <a:off x="831849" y="353006"/>
            <a:ext cx="7271617" cy="2852737"/>
          </a:xfrm>
        </p:spPr>
        <p:txBody>
          <a:bodyPr/>
          <a:lstStyle/>
          <a:p>
            <a:r>
              <a:rPr lang="en-US" dirty="0"/>
              <a:t>Governance</a:t>
            </a:r>
          </a:p>
        </p:txBody>
      </p:sp>
      <p:sp>
        <p:nvSpPr>
          <p:cNvPr id="3" name="Text Placeholder 2">
            <a:extLst>
              <a:ext uri="{FF2B5EF4-FFF2-40B4-BE49-F238E27FC236}">
                <a16:creationId xmlns:a16="http://schemas.microsoft.com/office/drawing/2014/main" id="{DA872E7D-05FC-4E26-B3D2-46B0A55DC96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D971598-5544-4FB8-BE88-EF5A0314C235}"/>
              </a:ext>
            </a:extLst>
          </p:cNvPr>
          <p:cNvSpPr>
            <a:spLocks noGrp="1"/>
          </p:cNvSpPr>
          <p:nvPr>
            <p:ph type="sldNum" sz="quarter" idx="12"/>
          </p:nvPr>
        </p:nvSpPr>
        <p:spPr/>
        <p:txBody>
          <a:bodyPr/>
          <a:lstStyle/>
          <a:p>
            <a:fld id="{E8966962-541E-404F-828C-14181D5CE596}" type="slidenum">
              <a:rPr lang="en-US" smtClean="0"/>
              <a:t>13</a:t>
            </a:fld>
            <a:endParaRPr lang="en-US"/>
          </a:p>
        </p:txBody>
      </p:sp>
    </p:spTree>
    <p:extLst>
      <p:ext uri="{BB962C8B-B14F-4D97-AF65-F5344CB8AC3E}">
        <p14:creationId xmlns:p14="http://schemas.microsoft.com/office/powerpoint/2010/main" val="1339883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2288E-2A99-B253-AE1A-730B3F70A92E}"/>
              </a:ext>
            </a:extLst>
          </p:cNvPr>
          <p:cNvSpPr>
            <a:spLocks noGrp="1"/>
          </p:cNvSpPr>
          <p:nvPr>
            <p:ph type="title"/>
          </p:nvPr>
        </p:nvSpPr>
        <p:spPr/>
        <p:txBody>
          <a:bodyPr/>
          <a:lstStyle/>
          <a:p>
            <a:r>
              <a:rPr lang="en-US" dirty="0"/>
              <a:t>NRS 388(A).246 (20) and (25)</a:t>
            </a:r>
          </a:p>
        </p:txBody>
      </p:sp>
      <p:sp>
        <p:nvSpPr>
          <p:cNvPr id="3" name="Content Placeholder 2">
            <a:extLst>
              <a:ext uri="{FF2B5EF4-FFF2-40B4-BE49-F238E27FC236}">
                <a16:creationId xmlns:a16="http://schemas.microsoft.com/office/drawing/2014/main" id="{B26326DC-D996-4FF1-A8CE-936545369E2F}"/>
              </a:ext>
            </a:extLst>
          </p:cNvPr>
          <p:cNvSpPr>
            <a:spLocks noGrp="1"/>
          </p:cNvSpPr>
          <p:nvPr>
            <p:ph idx="1"/>
          </p:nvPr>
        </p:nvSpPr>
        <p:spPr/>
        <p:txBody>
          <a:bodyPr>
            <a:normAutofit/>
          </a:bodyPr>
          <a:lstStyle/>
          <a:p>
            <a:r>
              <a:rPr lang="en-US" dirty="0"/>
              <a:t>Requires that as part of the charter school application, each applicant </a:t>
            </a:r>
            <a:r>
              <a:rPr lang="en-US" dirty="0">
                <a:solidFill>
                  <a:srgbClr val="000000"/>
                </a:solidFill>
              </a:rPr>
              <a:t>p</a:t>
            </a:r>
            <a:r>
              <a:rPr lang="en-US" b="0" i="0" dirty="0">
                <a:solidFill>
                  <a:srgbClr val="000000"/>
                </a:solidFill>
                <a:effectLst/>
              </a:rPr>
              <a:t>ropose bylaws for the governing body,  which must include a description of how the charter school will be governed, any governance training that will be provided to the governing body, and a code of ethics for members and employees of the governing body. </a:t>
            </a:r>
          </a:p>
          <a:p>
            <a:r>
              <a:rPr lang="en-US" b="0" i="0" dirty="0">
                <a:solidFill>
                  <a:srgbClr val="000000"/>
                </a:solidFill>
                <a:effectLst/>
              </a:rPr>
              <a:t>Requires that as part of the charter school application, each applicant provide opportunities and expectations for involving the parents of pupils enrolled in the charter school in the operation of the charter school, including, how the charter school will solicit input concerning the governance of the charter school from such parents.</a:t>
            </a:r>
            <a:endParaRPr lang="en-US" dirty="0"/>
          </a:p>
        </p:txBody>
      </p:sp>
      <p:sp>
        <p:nvSpPr>
          <p:cNvPr id="4" name="Slide Number Placeholder 3">
            <a:extLst>
              <a:ext uri="{FF2B5EF4-FFF2-40B4-BE49-F238E27FC236}">
                <a16:creationId xmlns:a16="http://schemas.microsoft.com/office/drawing/2014/main" id="{2BE1B8EB-3F87-EE77-D3B1-0F351D38EF51}"/>
              </a:ext>
            </a:extLst>
          </p:cNvPr>
          <p:cNvSpPr>
            <a:spLocks noGrp="1"/>
          </p:cNvSpPr>
          <p:nvPr>
            <p:ph type="sldNum" sz="quarter" idx="12"/>
          </p:nvPr>
        </p:nvSpPr>
        <p:spPr/>
        <p:txBody>
          <a:bodyPr/>
          <a:lstStyle/>
          <a:p>
            <a:fld id="{E8966962-541E-404F-828C-14181D5CE596}" type="slidenum">
              <a:rPr lang="en-US" smtClean="0"/>
              <a:t>14</a:t>
            </a:fld>
            <a:endParaRPr lang="en-US"/>
          </a:p>
        </p:txBody>
      </p:sp>
    </p:spTree>
    <p:extLst>
      <p:ext uri="{BB962C8B-B14F-4D97-AF65-F5344CB8AC3E}">
        <p14:creationId xmlns:p14="http://schemas.microsoft.com/office/powerpoint/2010/main" val="2389533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23BBF-D6D1-518D-3E4D-E2DA8F7CE49F}"/>
              </a:ext>
            </a:extLst>
          </p:cNvPr>
          <p:cNvSpPr>
            <a:spLocks noGrp="1"/>
          </p:cNvSpPr>
          <p:nvPr>
            <p:ph type="title"/>
          </p:nvPr>
        </p:nvSpPr>
        <p:spPr/>
        <p:txBody>
          <a:bodyPr/>
          <a:lstStyle/>
          <a:p>
            <a:r>
              <a:rPr lang="en-US" dirty="0"/>
              <a:t>NRS 388A.240</a:t>
            </a:r>
          </a:p>
        </p:txBody>
      </p:sp>
      <p:sp>
        <p:nvSpPr>
          <p:cNvPr id="4" name="Slide Number Placeholder 3">
            <a:extLst>
              <a:ext uri="{FF2B5EF4-FFF2-40B4-BE49-F238E27FC236}">
                <a16:creationId xmlns:a16="http://schemas.microsoft.com/office/drawing/2014/main" id="{560E280D-3BC4-E059-15FA-A9AA644D9FD6}"/>
              </a:ext>
            </a:extLst>
          </p:cNvPr>
          <p:cNvSpPr>
            <a:spLocks noGrp="1"/>
          </p:cNvSpPr>
          <p:nvPr>
            <p:ph type="sldNum" sz="quarter" idx="12"/>
          </p:nvPr>
        </p:nvSpPr>
        <p:spPr/>
        <p:txBody>
          <a:bodyPr/>
          <a:lstStyle/>
          <a:p>
            <a:fld id="{E8966962-541E-404F-828C-14181D5CE596}" type="slidenum">
              <a:rPr lang="en-US" smtClean="0"/>
              <a:t>15</a:t>
            </a:fld>
            <a:endParaRPr lang="en-US"/>
          </a:p>
        </p:txBody>
      </p:sp>
      <p:sp>
        <p:nvSpPr>
          <p:cNvPr id="7" name="Content Placeholder 2">
            <a:extLst>
              <a:ext uri="{FF2B5EF4-FFF2-40B4-BE49-F238E27FC236}">
                <a16:creationId xmlns:a16="http://schemas.microsoft.com/office/drawing/2014/main" id="{7A3D7D5D-EF60-873A-E10E-550B554F9609}"/>
              </a:ext>
            </a:extLst>
          </p:cNvPr>
          <p:cNvSpPr>
            <a:spLocks noGrp="1"/>
          </p:cNvSpPr>
          <p:nvPr>
            <p:ph idx="1"/>
          </p:nvPr>
        </p:nvSpPr>
        <p:spPr>
          <a:xfrm>
            <a:off x="838200" y="1825625"/>
            <a:ext cx="10515600" cy="4351338"/>
          </a:xfrm>
        </p:spPr>
        <p:txBody>
          <a:bodyPr>
            <a:normAutofit fontScale="62500" lnSpcReduction="20000"/>
          </a:bodyPr>
          <a:lstStyle/>
          <a:p>
            <a:pPr marL="0" indent="0" algn="just" rtl="0">
              <a:spcBef>
                <a:spcPts val="0"/>
              </a:spcBef>
              <a:spcAft>
                <a:spcPts val="0"/>
              </a:spcAft>
              <a:buNone/>
            </a:pPr>
            <a:r>
              <a:rPr lang="en-US" sz="2300" b="0" i="0" u="none" strike="noStrike" dirty="0">
                <a:solidFill>
                  <a:srgbClr val="000000"/>
                </a:solidFill>
                <a:effectLst/>
              </a:rPr>
              <a:t>A committee to form a charter school must consist of:</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(a) One member who is a teacher or other person licensed pursuant to </a:t>
            </a:r>
            <a:r>
              <a:rPr lang="en-US" sz="2300" b="0" i="0" u="sng" strike="noStrike" dirty="0">
                <a:solidFill>
                  <a:srgbClr val="0000FF"/>
                </a:solidFill>
                <a:effectLst/>
                <a:hlinkClick r:id="rId3"/>
              </a:rPr>
              <a:t>chapter 391</a:t>
            </a:r>
            <a:r>
              <a:rPr lang="en-US" sz="2300" b="0" i="0" u="none" strike="noStrike" dirty="0">
                <a:solidFill>
                  <a:srgbClr val="000000"/>
                </a:solidFill>
                <a:effectLst/>
              </a:rPr>
              <a:t> of NRS or who previously held such a license and is retired, as long as his or her license was held in good standing;</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(b) One member who:</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(1) Satisfies the qualifications of paragraph (a); or</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(2) Is a school administrator with a license issued by another state or who previously held such a license and is retired, as long as his or her license was held in good standing;</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(c) One parent or legal guardian who is not a teacher or employee of the proposed charter school; and</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(d) Two members who possess knowledge and expertise in one or more of the following areas:</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(1) Accounting;</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(2) Financial services;</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(3) Law; or</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(4) Human resources.</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2.  In addition to the members who serve pursuant to subsection 1, the committee to form a charter school may include, without limitation, not more than four additional members as follows:</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(a) Members of the general public;</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(b) Representatives of nonprofit organizations and businesses; or</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(c) Representatives of a college or university within the Nevada System of Higher Education.</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3.  A majority of the persons who serve on the committee to form a charter school must be residents of this State at the time that the application to form the charter school is submitted to the Department.</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4.  As used in subsection 1, “teacher” means a person who:</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(a) Holds a current license to teach issued pursuant to </a:t>
            </a:r>
            <a:r>
              <a:rPr lang="en-US" sz="2300" b="0" i="0" u="sng" strike="noStrike" dirty="0">
                <a:solidFill>
                  <a:srgbClr val="0000FF"/>
                </a:solidFill>
                <a:effectLst/>
                <a:hlinkClick r:id="rId3"/>
              </a:rPr>
              <a:t>chapter 391</a:t>
            </a:r>
            <a:r>
              <a:rPr lang="en-US" sz="2300" b="0" i="0" u="none" strike="noStrike" dirty="0">
                <a:solidFill>
                  <a:srgbClr val="000000"/>
                </a:solidFill>
                <a:effectLst/>
              </a:rPr>
              <a:t> of NRS or who previously held such a license and is retired, as long as his or her license was held in good standing; and</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   (b) Has at least 2 years of experience as an employed teacher.</a:t>
            </a:r>
            <a:endParaRPr lang="en-US" sz="2300" b="0" dirty="0">
              <a:effectLst/>
            </a:endParaRPr>
          </a:p>
          <a:p>
            <a:pPr marL="0" indent="0" algn="just" rtl="0">
              <a:spcBef>
                <a:spcPts val="0"/>
              </a:spcBef>
              <a:spcAft>
                <a:spcPts val="0"/>
              </a:spcAft>
              <a:buNone/>
            </a:pPr>
            <a:r>
              <a:rPr lang="en-US" sz="2300" b="0" i="0" u="none" strike="noStrike" dirty="0">
                <a:solidFill>
                  <a:srgbClr val="000000"/>
                </a:solidFill>
                <a:effectLst/>
              </a:rPr>
              <a:t>Ê The term does not include a person who is employed as a substitute teacher.</a:t>
            </a:r>
            <a:endParaRPr lang="en-US" sz="2300" b="0" dirty="0">
              <a:effectLst/>
            </a:endParaRPr>
          </a:p>
          <a:p>
            <a:pPr marL="0" indent="0">
              <a:buNone/>
            </a:pPr>
            <a:br>
              <a:rPr lang="en-US" dirty="0"/>
            </a:br>
            <a:endParaRPr lang="en-US" dirty="0"/>
          </a:p>
        </p:txBody>
      </p:sp>
    </p:spTree>
    <p:extLst>
      <p:ext uri="{BB962C8B-B14F-4D97-AF65-F5344CB8AC3E}">
        <p14:creationId xmlns:p14="http://schemas.microsoft.com/office/powerpoint/2010/main" val="283062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6BF9-29C5-C0FC-3098-A055EF41FBC5}"/>
              </a:ext>
            </a:extLst>
          </p:cNvPr>
          <p:cNvSpPr>
            <a:spLocks noGrp="1"/>
          </p:cNvSpPr>
          <p:nvPr>
            <p:ph type="title"/>
          </p:nvPr>
        </p:nvSpPr>
        <p:spPr/>
        <p:txBody>
          <a:bodyPr/>
          <a:lstStyle/>
          <a:p>
            <a:r>
              <a:rPr lang="en-US" dirty="0"/>
              <a:t>NRS 388A.224</a:t>
            </a:r>
          </a:p>
        </p:txBody>
      </p:sp>
      <p:sp>
        <p:nvSpPr>
          <p:cNvPr id="3" name="Content Placeholder 2">
            <a:extLst>
              <a:ext uri="{FF2B5EF4-FFF2-40B4-BE49-F238E27FC236}">
                <a16:creationId xmlns:a16="http://schemas.microsoft.com/office/drawing/2014/main" id="{9F05A8B3-2B92-81EE-FCF5-63BAEB477CDD}"/>
              </a:ext>
            </a:extLst>
          </p:cNvPr>
          <p:cNvSpPr>
            <a:spLocks noGrp="1"/>
          </p:cNvSpPr>
          <p:nvPr>
            <p:ph idx="1"/>
          </p:nvPr>
        </p:nvSpPr>
        <p:spPr>
          <a:xfrm>
            <a:off x="691896" y="1690688"/>
            <a:ext cx="10515600" cy="4351338"/>
          </a:xfrm>
        </p:spPr>
        <p:txBody>
          <a:bodyPr vert="horz" lIns="91440" tIns="45720" rIns="91440" bIns="45720" rtlCol="0" anchor="t">
            <a:normAutofit/>
          </a:bodyPr>
          <a:lstStyle/>
          <a:p>
            <a:pPr marL="0" indent="0">
              <a:buNone/>
            </a:pPr>
            <a:r>
              <a:rPr lang="en-US" dirty="0"/>
              <a:t>The SPCSA must establish standards and provide training regarding those standards before the school opens and every three years after that.  The SPCSA must also develop a list of approved organizations that may provide similar training.</a:t>
            </a:r>
          </a:p>
          <a:p>
            <a:pPr marL="0" indent="0">
              <a:buNone/>
            </a:pPr>
            <a:endParaRPr lang="en-US" dirty="0"/>
          </a:p>
          <a:p>
            <a:pPr marL="0" indent="0">
              <a:buNone/>
            </a:pPr>
            <a:r>
              <a:rPr lang="en-US" dirty="0">
                <a:hlinkClick r:id="rId2"/>
              </a:rPr>
              <a:t>Governance Standards</a:t>
            </a:r>
            <a:endParaRPr lang="en-US" dirty="0"/>
          </a:p>
          <a:p>
            <a:pPr marL="0" indent="0">
              <a:buNone/>
            </a:pPr>
            <a:r>
              <a:rPr lang="en-US" dirty="0">
                <a:hlinkClick r:id="rId3"/>
              </a:rPr>
              <a:t>Governance Training</a:t>
            </a:r>
            <a:endParaRPr lang="en-US">
              <a:cs typeface="Calibri Light"/>
              <a:hlinkClick r:id="" action="ppaction://noaction"/>
            </a:endParaRPr>
          </a:p>
          <a:p>
            <a:pPr marL="0" indent="0">
              <a:buNone/>
            </a:pPr>
            <a:r>
              <a:rPr lang="en-US" dirty="0">
                <a:hlinkClick r:id="rId4"/>
              </a:rPr>
              <a:t>Approved Training Providers</a:t>
            </a:r>
            <a:endParaRPr lang="en-US" dirty="0"/>
          </a:p>
        </p:txBody>
      </p:sp>
      <p:sp>
        <p:nvSpPr>
          <p:cNvPr id="4" name="Slide Number Placeholder 3">
            <a:extLst>
              <a:ext uri="{FF2B5EF4-FFF2-40B4-BE49-F238E27FC236}">
                <a16:creationId xmlns:a16="http://schemas.microsoft.com/office/drawing/2014/main" id="{E2C42D75-7309-3AD0-62C5-66811AAE5C60}"/>
              </a:ext>
            </a:extLst>
          </p:cNvPr>
          <p:cNvSpPr>
            <a:spLocks noGrp="1"/>
          </p:cNvSpPr>
          <p:nvPr>
            <p:ph type="sldNum" sz="quarter" idx="12"/>
          </p:nvPr>
        </p:nvSpPr>
        <p:spPr/>
        <p:txBody>
          <a:bodyPr/>
          <a:lstStyle/>
          <a:p>
            <a:fld id="{E8966962-541E-404F-828C-14181D5CE596}" type="slidenum">
              <a:rPr lang="en-US" smtClean="0"/>
              <a:t>16</a:t>
            </a:fld>
            <a:endParaRPr lang="en-US"/>
          </a:p>
        </p:txBody>
      </p:sp>
    </p:spTree>
    <p:extLst>
      <p:ext uri="{BB962C8B-B14F-4D97-AF65-F5344CB8AC3E}">
        <p14:creationId xmlns:p14="http://schemas.microsoft.com/office/powerpoint/2010/main" val="68342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8A7EC-3D36-434A-A1ED-C40C1AB3CFF0}"/>
              </a:ext>
            </a:extLst>
          </p:cNvPr>
          <p:cNvSpPr>
            <a:spLocks noGrp="1"/>
          </p:cNvSpPr>
          <p:nvPr>
            <p:ph type="title"/>
          </p:nvPr>
        </p:nvSpPr>
        <p:spPr/>
        <p:txBody>
          <a:bodyPr>
            <a:normAutofit/>
          </a:bodyPr>
          <a:lstStyle/>
          <a:p>
            <a:r>
              <a:rPr lang="en-US" sz="3600" dirty="0"/>
              <a:t>Required Training Board Members (AB419)</a:t>
            </a:r>
          </a:p>
        </p:txBody>
      </p:sp>
      <p:pic>
        <p:nvPicPr>
          <p:cNvPr id="5" name="Content Placeholder 4">
            <a:extLst>
              <a:ext uri="{FF2B5EF4-FFF2-40B4-BE49-F238E27FC236}">
                <a16:creationId xmlns:a16="http://schemas.microsoft.com/office/drawing/2014/main" id="{9D283B5B-7C33-489D-AB88-7E1C09B3D342}"/>
              </a:ext>
            </a:extLst>
          </p:cNvPr>
          <p:cNvPicPr>
            <a:picLocks noGrp="1" noChangeAspect="1"/>
          </p:cNvPicPr>
          <p:nvPr>
            <p:ph idx="1"/>
          </p:nvPr>
        </p:nvPicPr>
        <p:blipFill>
          <a:blip r:embed="rId3"/>
          <a:stretch>
            <a:fillRect/>
          </a:stretch>
        </p:blipFill>
        <p:spPr>
          <a:xfrm>
            <a:off x="2182485" y="2412721"/>
            <a:ext cx="7827029" cy="2032557"/>
          </a:xfrm>
        </p:spPr>
      </p:pic>
    </p:spTree>
    <p:extLst>
      <p:ext uri="{BB962C8B-B14F-4D97-AF65-F5344CB8AC3E}">
        <p14:creationId xmlns:p14="http://schemas.microsoft.com/office/powerpoint/2010/main" val="328606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AFDBA-9354-48EE-8409-FBB1AF12B9E7}"/>
              </a:ext>
            </a:extLst>
          </p:cNvPr>
          <p:cNvSpPr>
            <a:spLocks noGrp="1"/>
          </p:cNvSpPr>
          <p:nvPr>
            <p:ph type="title"/>
          </p:nvPr>
        </p:nvSpPr>
        <p:spPr/>
        <p:txBody>
          <a:bodyPr/>
          <a:lstStyle/>
          <a:p>
            <a:r>
              <a:rPr lang="en-US"/>
              <a:t>Core Responsibilities of the Authority</a:t>
            </a:r>
          </a:p>
        </p:txBody>
      </p:sp>
      <p:sp>
        <p:nvSpPr>
          <p:cNvPr id="3" name="Content Placeholder 2">
            <a:extLst>
              <a:ext uri="{FF2B5EF4-FFF2-40B4-BE49-F238E27FC236}">
                <a16:creationId xmlns:a16="http://schemas.microsoft.com/office/drawing/2014/main" id="{D43994E5-659F-4E90-9A5B-F121F8B4E3F5}"/>
              </a:ext>
            </a:extLst>
          </p:cNvPr>
          <p:cNvSpPr>
            <a:spLocks noGrp="1"/>
          </p:cNvSpPr>
          <p:nvPr>
            <p:ph idx="1"/>
          </p:nvPr>
        </p:nvSpPr>
        <p:spPr/>
        <p:txBody>
          <a:bodyPr/>
          <a:lstStyle/>
          <a:p>
            <a:r>
              <a:rPr lang="en-US" dirty="0">
                <a:highlight>
                  <a:srgbClr val="00FFFF"/>
                </a:highlight>
              </a:rPr>
              <a:t>Evaluating, approving, and declining applications to form a charter school</a:t>
            </a:r>
          </a:p>
          <a:p>
            <a:r>
              <a:rPr lang="en-US" dirty="0"/>
              <a:t>Entering into contracts with charter schools</a:t>
            </a:r>
          </a:p>
          <a:p>
            <a:r>
              <a:rPr lang="en-US" dirty="0"/>
              <a:t>Monitoring the performance and compliance of each charter school</a:t>
            </a:r>
          </a:p>
          <a:p>
            <a:r>
              <a:rPr lang="en-US" dirty="0"/>
              <a:t>Determining whether a charter contract should be renewed</a:t>
            </a:r>
          </a:p>
          <a:p>
            <a:r>
              <a:rPr lang="en-US" dirty="0"/>
              <a:t>Determining whether a charter contract should be terminated</a:t>
            </a:r>
          </a:p>
          <a:p>
            <a:r>
              <a:rPr lang="en-US" dirty="0"/>
              <a:t>Determining whether to approve or deny a request to amend a charter contract (ex., expansion, relocation, etc.)</a:t>
            </a:r>
          </a:p>
          <a:p>
            <a:r>
              <a:rPr lang="en-US" dirty="0"/>
              <a:t>Conducting site evaluations</a:t>
            </a:r>
          </a:p>
        </p:txBody>
      </p:sp>
    </p:spTree>
    <p:extLst>
      <p:ext uri="{BB962C8B-B14F-4D97-AF65-F5344CB8AC3E}">
        <p14:creationId xmlns:p14="http://schemas.microsoft.com/office/powerpoint/2010/main" val="582458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0CC39A8-ADE0-4B59-A0DA-488F0B6DFF07}"/>
              </a:ext>
            </a:extLst>
          </p:cNvPr>
          <p:cNvSpPr>
            <a:spLocks noGrp="1"/>
          </p:cNvSpPr>
          <p:nvPr>
            <p:ph type="title"/>
          </p:nvPr>
        </p:nvSpPr>
        <p:spPr>
          <a:xfrm>
            <a:off x="482600" y="-635"/>
            <a:ext cx="10515600" cy="1325563"/>
          </a:xfrm>
        </p:spPr>
        <p:txBody>
          <a:bodyPr/>
          <a:lstStyle/>
          <a:p>
            <a:r>
              <a:rPr lang="en-US"/>
              <a:t>Charter School Lifecycle</a:t>
            </a:r>
          </a:p>
        </p:txBody>
      </p:sp>
      <p:pic>
        <p:nvPicPr>
          <p:cNvPr id="19" name="Content Placeholder 8" descr="A screenshot of a cell phone&#10;&#10;Description automatically generated">
            <a:extLst>
              <a:ext uri="{FF2B5EF4-FFF2-40B4-BE49-F238E27FC236}">
                <a16:creationId xmlns:a16="http://schemas.microsoft.com/office/drawing/2014/main" id="{82176281-17BA-4CC2-ACD0-EDC8FB9EBEED}"/>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1321" t="9094" r="11321" b="56133"/>
          <a:stretch/>
        </p:blipFill>
        <p:spPr>
          <a:xfrm>
            <a:off x="1938330" y="1201091"/>
            <a:ext cx="7986256" cy="4675379"/>
          </a:xfrm>
          <a:prstGeom prst="rect">
            <a:avLst/>
          </a:prstGeom>
        </p:spPr>
      </p:pic>
    </p:spTree>
    <p:extLst>
      <p:ext uri="{BB962C8B-B14F-4D97-AF65-F5344CB8AC3E}">
        <p14:creationId xmlns:p14="http://schemas.microsoft.com/office/powerpoint/2010/main" val="224841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5F4D2-BC85-47F5-9F1D-693F282AEA2F}"/>
              </a:ext>
            </a:extLst>
          </p:cNvPr>
          <p:cNvSpPr>
            <a:spLocks noGrp="1"/>
          </p:cNvSpPr>
          <p:nvPr>
            <p:ph type="title"/>
          </p:nvPr>
        </p:nvSpPr>
        <p:spPr>
          <a:xfrm>
            <a:off x="1054874" y="576031"/>
            <a:ext cx="7271617" cy="2852737"/>
          </a:xfrm>
        </p:spPr>
        <p:txBody>
          <a:bodyPr/>
          <a:lstStyle/>
          <a:p>
            <a:r>
              <a:rPr lang="en-US" dirty="0"/>
              <a:t>Application Process</a:t>
            </a:r>
          </a:p>
        </p:txBody>
      </p:sp>
      <p:sp>
        <p:nvSpPr>
          <p:cNvPr id="3" name="Text Placeholder 2">
            <a:extLst>
              <a:ext uri="{FF2B5EF4-FFF2-40B4-BE49-F238E27FC236}">
                <a16:creationId xmlns:a16="http://schemas.microsoft.com/office/drawing/2014/main" id="{ACB7E1F8-F535-4B04-9F0F-DFFC3A78294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C33A70C-D8D8-4354-A7AC-0B20EFFAB480}"/>
              </a:ext>
            </a:extLst>
          </p:cNvPr>
          <p:cNvSpPr>
            <a:spLocks noGrp="1"/>
          </p:cNvSpPr>
          <p:nvPr>
            <p:ph type="sldNum" sz="quarter" idx="12"/>
          </p:nvPr>
        </p:nvSpPr>
        <p:spPr/>
        <p:txBody>
          <a:bodyPr/>
          <a:lstStyle/>
          <a:p>
            <a:fld id="{E8966962-541E-404F-828C-14181D5CE596}" type="slidenum">
              <a:rPr lang="en-US" smtClean="0"/>
              <a:t>5</a:t>
            </a:fld>
            <a:endParaRPr lang="en-US"/>
          </a:p>
        </p:txBody>
      </p:sp>
    </p:spTree>
    <p:extLst>
      <p:ext uri="{BB962C8B-B14F-4D97-AF65-F5344CB8AC3E}">
        <p14:creationId xmlns:p14="http://schemas.microsoft.com/office/powerpoint/2010/main" val="336588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FE816-69B0-4208-86D4-7AF9A3407068}"/>
              </a:ext>
            </a:extLst>
          </p:cNvPr>
          <p:cNvSpPr>
            <a:spLocks noGrp="1"/>
          </p:cNvSpPr>
          <p:nvPr>
            <p:ph type="title"/>
          </p:nvPr>
        </p:nvSpPr>
        <p:spPr>
          <a:xfrm>
            <a:off x="677507" y="651545"/>
            <a:ext cx="8596668" cy="1320800"/>
          </a:xfrm>
        </p:spPr>
        <p:txBody>
          <a:bodyPr/>
          <a:lstStyle/>
          <a:p>
            <a:r>
              <a:rPr lang="en-US"/>
              <a:t>APPLICATION PROCESS</a:t>
            </a:r>
          </a:p>
        </p:txBody>
      </p:sp>
      <p:graphicFrame>
        <p:nvGraphicFramePr>
          <p:cNvPr id="5" name="Content Placeholder 4">
            <a:extLst>
              <a:ext uri="{FF2B5EF4-FFF2-40B4-BE49-F238E27FC236}">
                <a16:creationId xmlns:a16="http://schemas.microsoft.com/office/drawing/2014/main" id="{D066C598-F106-4E8B-A628-CF76C45C4340}"/>
              </a:ext>
            </a:extLst>
          </p:cNvPr>
          <p:cNvGraphicFramePr>
            <a:graphicFrameLocks noGrp="1"/>
          </p:cNvGraphicFramePr>
          <p:nvPr>
            <p:ph idx="1"/>
            <p:extLst>
              <p:ext uri="{D42A27DB-BD31-4B8C-83A1-F6EECF244321}">
                <p14:modId xmlns:p14="http://schemas.microsoft.com/office/powerpoint/2010/main" val="2805802738"/>
              </p:ext>
            </p:extLst>
          </p:nvPr>
        </p:nvGraphicFramePr>
        <p:xfrm>
          <a:off x="677863" y="1551964"/>
          <a:ext cx="8596312" cy="3699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89320D39-92BC-45F8-AA1E-E26D1B1AE7FF}"/>
              </a:ext>
            </a:extLst>
          </p:cNvPr>
          <p:cNvSpPr txBox="1"/>
          <p:nvPr/>
        </p:nvSpPr>
        <p:spPr>
          <a:xfrm>
            <a:off x="677334" y="5534025"/>
            <a:ext cx="8733366" cy="276999"/>
          </a:xfrm>
          <a:prstGeom prst="rect">
            <a:avLst/>
          </a:prstGeom>
          <a:noFill/>
        </p:spPr>
        <p:txBody>
          <a:bodyPr wrap="square" rtlCol="0">
            <a:spAutoFit/>
          </a:bodyPr>
          <a:lstStyle/>
          <a:p>
            <a:r>
              <a:rPr lang="en-US" sz="1200" i="1"/>
              <a:t>Note: District and public input is included in the Application Review phase of the process.</a:t>
            </a:r>
          </a:p>
        </p:txBody>
      </p:sp>
      <p:sp>
        <p:nvSpPr>
          <p:cNvPr id="4" name="Arrow: Left-Right 3">
            <a:extLst>
              <a:ext uri="{FF2B5EF4-FFF2-40B4-BE49-F238E27FC236}">
                <a16:creationId xmlns:a16="http://schemas.microsoft.com/office/drawing/2014/main" id="{9B4C8ED3-E008-4B36-ACE4-9BE4ABA92C88}"/>
              </a:ext>
            </a:extLst>
          </p:cNvPr>
          <p:cNvSpPr/>
          <p:nvPr/>
        </p:nvSpPr>
        <p:spPr>
          <a:xfrm>
            <a:off x="5034013" y="4225490"/>
            <a:ext cx="2820202" cy="66016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Possible written clarifying questions</a:t>
            </a:r>
          </a:p>
        </p:txBody>
      </p:sp>
      <p:sp>
        <p:nvSpPr>
          <p:cNvPr id="6" name="Rectangle: Rounded Corners 5">
            <a:extLst>
              <a:ext uri="{FF2B5EF4-FFF2-40B4-BE49-F238E27FC236}">
                <a16:creationId xmlns:a16="http://schemas.microsoft.com/office/drawing/2014/main" id="{2374B336-4E36-C3D9-923A-93B4B46130AB}"/>
              </a:ext>
            </a:extLst>
          </p:cNvPr>
          <p:cNvSpPr/>
          <p:nvPr/>
        </p:nvSpPr>
        <p:spPr>
          <a:xfrm>
            <a:off x="9410700" y="2688336"/>
            <a:ext cx="1371600" cy="14813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i="1">
                <a:solidFill>
                  <a:schemeClr val="tx1"/>
                </a:solidFill>
              </a:rPr>
              <a:t>If denied, possible Resubmission within 30 days</a:t>
            </a:r>
          </a:p>
        </p:txBody>
      </p:sp>
    </p:spTree>
    <p:extLst>
      <p:ext uri="{BB962C8B-B14F-4D97-AF65-F5344CB8AC3E}">
        <p14:creationId xmlns:p14="http://schemas.microsoft.com/office/powerpoint/2010/main" val="374810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CF96-3548-42E4-AE4D-D17602A8DC48}"/>
              </a:ext>
            </a:extLst>
          </p:cNvPr>
          <p:cNvSpPr>
            <a:spLocks noGrp="1"/>
          </p:cNvSpPr>
          <p:nvPr>
            <p:ph type="title"/>
          </p:nvPr>
        </p:nvSpPr>
        <p:spPr/>
        <p:txBody>
          <a:bodyPr>
            <a:normAutofit/>
          </a:bodyPr>
          <a:lstStyle/>
          <a:p>
            <a:r>
              <a:rPr lang="en-US" sz="4000"/>
              <a:t>APPLICATION PROCESS – Approximate Timeline</a:t>
            </a:r>
          </a:p>
        </p:txBody>
      </p:sp>
      <p:pic>
        <p:nvPicPr>
          <p:cNvPr id="11" name="Content Placeholder 10">
            <a:extLst>
              <a:ext uri="{FF2B5EF4-FFF2-40B4-BE49-F238E27FC236}">
                <a16:creationId xmlns:a16="http://schemas.microsoft.com/office/drawing/2014/main" id="{D1222670-CB90-49E7-8540-BD9067FEE772}"/>
              </a:ext>
            </a:extLst>
          </p:cNvPr>
          <p:cNvPicPr>
            <a:picLocks noGrp="1" noChangeAspect="1"/>
          </p:cNvPicPr>
          <p:nvPr>
            <p:ph idx="1"/>
          </p:nvPr>
        </p:nvPicPr>
        <p:blipFill>
          <a:blip r:embed="rId3" cstate="hq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77334" y="2515950"/>
            <a:ext cx="1696750" cy="1826099"/>
          </a:xfrm>
        </p:spPr>
      </p:pic>
      <p:graphicFrame>
        <p:nvGraphicFramePr>
          <p:cNvPr id="8" name="Content Placeholder 4">
            <a:extLst>
              <a:ext uri="{FF2B5EF4-FFF2-40B4-BE49-F238E27FC236}">
                <a16:creationId xmlns:a16="http://schemas.microsoft.com/office/drawing/2014/main" id="{651AE890-D5BE-4A20-A0F1-A0FBDC60FA10}"/>
              </a:ext>
            </a:extLst>
          </p:cNvPr>
          <p:cNvGraphicFramePr>
            <a:graphicFrameLocks/>
          </p:cNvGraphicFramePr>
          <p:nvPr/>
        </p:nvGraphicFramePr>
        <p:xfrm>
          <a:off x="2516697" y="1359017"/>
          <a:ext cx="7038364" cy="432872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Rectangle: Rounded Corners 2">
            <a:extLst>
              <a:ext uri="{FF2B5EF4-FFF2-40B4-BE49-F238E27FC236}">
                <a16:creationId xmlns:a16="http://schemas.microsoft.com/office/drawing/2014/main" id="{7C800C49-CBDC-4B24-ABFE-BF65B7279E9D}"/>
              </a:ext>
            </a:extLst>
          </p:cNvPr>
          <p:cNvSpPr/>
          <p:nvPr/>
        </p:nvSpPr>
        <p:spPr>
          <a:xfrm>
            <a:off x="1839428" y="4874348"/>
            <a:ext cx="1354537" cy="2929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t>April 30</a:t>
            </a:r>
          </a:p>
        </p:txBody>
      </p:sp>
      <p:sp>
        <p:nvSpPr>
          <p:cNvPr id="6" name="Rectangle: Rounded Corners 5">
            <a:extLst>
              <a:ext uri="{FF2B5EF4-FFF2-40B4-BE49-F238E27FC236}">
                <a16:creationId xmlns:a16="http://schemas.microsoft.com/office/drawing/2014/main" id="{226C4B2A-9567-4B72-91EE-6B6F5810206A}"/>
              </a:ext>
            </a:extLst>
          </p:cNvPr>
          <p:cNvSpPr/>
          <p:nvPr/>
        </p:nvSpPr>
        <p:spPr>
          <a:xfrm>
            <a:off x="8747735" y="4874347"/>
            <a:ext cx="1354537" cy="2929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t>Late August</a:t>
            </a:r>
          </a:p>
        </p:txBody>
      </p:sp>
      <p:sp>
        <p:nvSpPr>
          <p:cNvPr id="4" name="Rectangle: Rounded Corners 3">
            <a:extLst>
              <a:ext uri="{FF2B5EF4-FFF2-40B4-BE49-F238E27FC236}">
                <a16:creationId xmlns:a16="http://schemas.microsoft.com/office/drawing/2014/main" id="{D7D03FBA-6DD5-9B75-DF78-3ACD75AE6526}"/>
              </a:ext>
            </a:extLst>
          </p:cNvPr>
          <p:cNvSpPr/>
          <p:nvPr/>
        </p:nvSpPr>
        <p:spPr>
          <a:xfrm>
            <a:off x="9697674" y="2659269"/>
            <a:ext cx="1353312" cy="17282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i="1">
                <a:solidFill>
                  <a:schemeClr val="tx1"/>
                </a:solidFill>
              </a:rPr>
              <a:t>If denied, possible Resubmission within 30 days</a:t>
            </a:r>
          </a:p>
        </p:txBody>
      </p:sp>
      <p:sp>
        <p:nvSpPr>
          <p:cNvPr id="5" name="Rectangle: Rounded Corners 4">
            <a:extLst>
              <a:ext uri="{FF2B5EF4-FFF2-40B4-BE49-F238E27FC236}">
                <a16:creationId xmlns:a16="http://schemas.microsoft.com/office/drawing/2014/main" id="{C2A9957B-5AAA-FF44-5DE0-80D7896F2CC1}"/>
              </a:ext>
            </a:extLst>
          </p:cNvPr>
          <p:cNvSpPr/>
          <p:nvPr/>
        </p:nvSpPr>
        <p:spPr>
          <a:xfrm>
            <a:off x="10676531" y="4874347"/>
            <a:ext cx="1354537" cy="2929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t>November</a:t>
            </a:r>
          </a:p>
        </p:txBody>
      </p:sp>
    </p:spTree>
    <p:extLst>
      <p:ext uri="{BB962C8B-B14F-4D97-AF65-F5344CB8AC3E}">
        <p14:creationId xmlns:p14="http://schemas.microsoft.com/office/powerpoint/2010/main" val="23693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69D5C-4DE1-41CD-B8CA-D07DB6766093}"/>
              </a:ext>
            </a:extLst>
          </p:cNvPr>
          <p:cNvSpPr>
            <a:spLocks noGrp="1"/>
          </p:cNvSpPr>
          <p:nvPr>
            <p:ph type="title"/>
          </p:nvPr>
        </p:nvSpPr>
        <p:spPr>
          <a:xfrm>
            <a:off x="750065" y="136525"/>
            <a:ext cx="10515600" cy="1325563"/>
          </a:xfrm>
        </p:spPr>
        <p:txBody>
          <a:bodyPr/>
          <a:lstStyle/>
          <a:p>
            <a:r>
              <a:rPr lang="en-US" dirty="0"/>
              <a:t>Application Overview</a:t>
            </a:r>
          </a:p>
        </p:txBody>
      </p:sp>
      <p:sp>
        <p:nvSpPr>
          <p:cNvPr id="3" name="Content Placeholder 2">
            <a:extLst>
              <a:ext uri="{FF2B5EF4-FFF2-40B4-BE49-F238E27FC236}">
                <a16:creationId xmlns:a16="http://schemas.microsoft.com/office/drawing/2014/main" id="{00BC60F9-9D5B-436E-847C-560647DAEC56}"/>
              </a:ext>
            </a:extLst>
          </p:cNvPr>
          <p:cNvSpPr>
            <a:spLocks noGrp="1"/>
          </p:cNvSpPr>
          <p:nvPr>
            <p:ph idx="1"/>
          </p:nvPr>
        </p:nvSpPr>
        <p:spPr>
          <a:xfrm>
            <a:off x="1024128" y="2084832"/>
            <a:ext cx="9720073" cy="4224528"/>
          </a:xfrm>
        </p:spPr>
        <p:txBody>
          <a:bodyPr/>
          <a:lstStyle/>
          <a:p>
            <a:r>
              <a:rPr lang="en-US"/>
              <a:t> </a:t>
            </a:r>
          </a:p>
        </p:txBody>
      </p:sp>
      <p:sp>
        <p:nvSpPr>
          <p:cNvPr id="4" name="Slide Number Placeholder 3">
            <a:extLst>
              <a:ext uri="{FF2B5EF4-FFF2-40B4-BE49-F238E27FC236}">
                <a16:creationId xmlns:a16="http://schemas.microsoft.com/office/drawing/2014/main" id="{8F0AE1AC-6B8C-40F2-9DF5-6B9DEAB877D7}"/>
              </a:ext>
            </a:extLst>
          </p:cNvPr>
          <p:cNvSpPr>
            <a:spLocks noGrp="1"/>
          </p:cNvSpPr>
          <p:nvPr>
            <p:ph type="sldNum" sz="quarter" idx="12"/>
          </p:nvPr>
        </p:nvSpPr>
        <p:spPr/>
        <p:txBody>
          <a:bodyPr/>
          <a:lstStyle/>
          <a:p>
            <a:fld id="{4FAB73BC-B049-4115-A692-8D63A059BFB8}" type="slidenum">
              <a:rPr lang="en-US" smtClean="0"/>
              <a:t>8</a:t>
            </a:fld>
            <a:endParaRPr lang="en-US"/>
          </a:p>
        </p:txBody>
      </p:sp>
      <p:graphicFrame>
        <p:nvGraphicFramePr>
          <p:cNvPr id="5" name="Table 4">
            <a:extLst>
              <a:ext uri="{FF2B5EF4-FFF2-40B4-BE49-F238E27FC236}">
                <a16:creationId xmlns:a16="http://schemas.microsoft.com/office/drawing/2014/main" id="{932EF23F-A205-40D1-A630-71C16FE3F2CA}"/>
              </a:ext>
            </a:extLst>
          </p:cNvPr>
          <p:cNvGraphicFramePr>
            <a:graphicFrameLocks noGrp="1"/>
          </p:cNvGraphicFramePr>
          <p:nvPr>
            <p:extLst>
              <p:ext uri="{D42A27DB-BD31-4B8C-83A1-F6EECF244321}">
                <p14:modId xmlns:p14="http://schemas.microsoft.com/office/powerpoint/2010/main" val="1867881652"/>
              </p:ext>
            </p:extLst>
          </p:nvPr>
        </p:nvGraphicFramePr>
        <p:xfrm>
          <a:off x="1024128" y="1138014"/>
          <a:ext cx="10515601" cy="4961439"/>
        </p:xfrm>
        <a:graphic>
          <a:graphicData uri="http://schemas.openxmlformats.org/drawingml/2006/table">
            <a:tbl>
              <a:tblPr firstRow="1" bandRow="1">
                <a:tableStyleId>{5C22544A-7EE6-4342-B048-85BDC9FD1C3A}</a:tableStyleId>
              </a:tblPr>
              <a:tblGrid>
                <a:gridCol w="1948523">
                  <a:extLst>
                    <a:ext uri="{9D8B030D-6E8A-4147-A177-3AD203B41FA5}">
                      <a16:colId xmlns:a16="http://schemas.microsoft.com/office/drawing/2014/main" val="377249177"/>
                    </a:ext>
                  </a:extLst>
                </a:gridCol>
                <a:gridCol w="4180415">
                  <a:extLst>
                    <a:ext uri="{9D8B030D-6E8A-4147-A177-3AD203B41FA5}">
                      <a16:colId xmlns:a16="http://schemas.microsoft.com/office/drawing/2014/main" val="476946117"/>
                    </a:ext>
                  </a:extLst>
                </a:gridCol>
                <a:gridCol w="4386663">
                  <a:extLst>
                    <a:ext uri="{9D8B030D-6E8A-4147-A177-3AD203B41FA5}">
                      <a16:colId xmlns:a16="http://schemas.microsoft.com/office/drawing/2014/main" val="1127110664"/>
                    </a:ext>
                  </a:extLst>
                </a:gridCol>
              </a:tblGrid>
              <a:tr h="533407">
                <a:tc>
                  <a:txBody>
                    <a:bodyPr/>
                    <a:lstStyle/>
                    <a:p>
                      <a:pPr algn="l"/>
                      <a:r>
                        <a:rPr lang="en-US" sz="2000"/>
                        <a:t>CRITERIA</a:t>
                      </a:r>
                    </a:p>
                  </a:txBody>
                  <a:tcPr anchor="ctr"/>
                </a:tc>
                <a:tc gridSpan="2">
                  <a:txBody>
                    <a:bodyPr/>
                    <a:lstStyle/>
                    <a:p>
                      <a:pPr algn="l"/>
                      <a:r>
                        <a:rPr lang="en-US" sz="2000" dirty="0"/>
                        <a:t>COMPONENT</a:t>
                      </a:r>
                    </a:p>
                  </a:txBody>
                  <a:tcPr anchor="ctr"/>
                </a:tc>
                <a:tc hMerge="1">
                  <a:txBody>
                    <a:bodyPr/>
                    <a:lstStyle/>
                    <a:p>
                      <a:endParaRPr lang="en-US"/>
                    </a:p>
                  </a:txBody>
                  <a:tcPr/>
                </a:tc>
                <a:extLst>
                  <a:ext uri="{0D108BD9-81ED-4DB2-BD59-A6C34878D82A}">
                    <a16:rowId xmlns:a16="http://schemas.microsoft.com/office/drawing/2014/main" val="2343880669"/>
                  </a:ext>
                </a:extLst>
              </a:tr>
              <a:tr h="503616">
                <a:tc>
                  <a:txBody>
                    <a:bodyPr/>
                    <a:lstStyle/>
                    <a:p>
                      <a:pPr algn="l"/>
                      <a:r>
                        <a:rPr lang="en-US" sz="1600" b="1"/>
                        <a:t>MEETING THE NEED</a:t>
                      </a:r>
                    </a:p>
                  </a:txBody>
                  <a:tcPr/>
                </a:tc>
                <a:tc>
                  <a:txBody>
                    <a:bodyPr/>
                    <a:lstStyle/>
                    <a:p>
                      <a:pPr marL="285750" indent="-285750" algn="l">
                        <a:buFont typeface="Arial" panose="020B0604020202020204" pitchFamily="34" charset="0"/>
                        <a:buChar char="•"/>
                      </a:pPr>
                      <a:r>
                        <a:rPr lang="en-US" sz="1400" dirty="0">
                          <a:solidFill>
                            <a:schemeClr val="tx1"/>
                          </a:solidFill>
                        </a:rPr>
                        <a:t>Mission &amp; Vision</a:t>
                      </a:r>
                    </a:p>
                    <a:p>
                      <a:pPr marL="285750" indent="-285750" algn="l">
                        <a:buFont typeface="Arial" panose="020B0604020202020204" pitchFamily="34" charset="0"/>
                        <a:buChar char="•"/>
                      </a:pPr>
                      <a:r>
                        <a:rPr lang="en-US" sz="1400" dirty="0"/>
                        <a:t>Targeted Plan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Parent &amp; Community Involvement</a:t>
                      </a:r>
                      <a:endParaRPr lang="en-US" sz="1400">
                        <a:solidFill>
                          <a:srgbClr val="FF0000"/>
                        </a:solidFill>
                      </a:endParaRPr>
                    </a:p>
                  </a:txBody>
                  <a:tcPr/>
                </a:tc>
                <a:extLst>
                  <a:ext uri="{0D108BD9-81ED-4DB2-BD59-A6C34878D82A}">
                    <a16:rowId xmlns:a16="http://schemas.microsoft.com/office/drawing/2014/main" val="146845688"/>
                  </a:ext>
                </a:extLst>
              </a:tr>
              <a:tr h="1297170">
                <a:tc>
                  <a:txBody>
                    <a:bodyPr/>
                    <a:lstStyle/>
                    <a:p>
                      <a:pPr algn="l"/>
                      <a:r>
                        <a:rPr lang="en-US" sz="1600" b="1"/>
                        <a:t>ACADEMIC PLAN</a:t>
                      </a:r>
                    </a:p>
                  </a:txBody>
                  <a:tcPr/>
                </a:tc>
                <a:tc>
                  <a:txBody>
                    <a:bodyPr/>
                    <a:lstStyle/>
                    <a:p>
                      <a:pPr marL="285750" indent="-285750" algn="l">
                        <a:buFont typeface="Arial" panose="020B0604020202020204" pitchFamily="34" charset="0"/>
                        <a:buChar char="•"/>
                      </a:pPr>
                      <a:r>
                        <a:rPr lang="en-US" sz="1400"/>
                        <a:t>Transformational Change</a:t>
                      </a:r>
                    </a:p>
                    <a:p>
                      <a:pPr marL="285750" indent="-285750" algn="l">
                        <a:buFont typeface="Arial" panose="020B0604020202020204" pitchFamily="34" charset="0"/>
                        <a:buChar char="•"/>
                      </a:pPr>
                      <a:r>
                        <a:rPr lang="en-US" sz="1400"/>
                        <a:t>Curriculum &amp; Instructional Design</a:t>
                      </a:r>
                    </a:p>
                    <a:p>
                      <a:pPr marL="285750" indent="-285750" algn="l">
                        <a:buFont typeface="Arial" panose="020B0604020202020204" pitchFamily="34" charset="0"/>
                        <a:buChar char="•"/>
                      </a:pPr>
                      <a:r>
                        <a:rPr lang="en-US" sz="1400"/>
                        <a:t>Distance Education Requirements (if applicable)</a:t>
                      </a:r>
                    </a:p>
                    <a:p>
                      <a:pPr marL="285750" indent="-285750" algn="l">
                        <a:buFont typeface="Arial" panose="020B0604020202020204" pitchFamily="34" charset="0"/>
                        <a:buChar char="•"/>
                      </a:pPr>
                      <a:r>
                        <a:rPr lang="en-US" sz="1400"/>
                        <a:t>Pre-K Requirements (if applicable)</a:t>
                      </a:r>
                    </a:p>
                    <a:p>
                      <a:pPr marL="285750" indent="-285750" algn="l">
                        <a:buFont typeface="Arial" panose="020B0604020202020204" pitchFamily="34" charset="0"/>
                        <a:buChar char="•"/>
                      </a:pPr>
                      <a:r>
                        <a:rPr lang="en-US" sz="1400">
                          <a:solidFill>
                            <a:schemeClr val="tx1"/>
                          </a:solidFill>
                        </a:rPr>
                        <a:t>Promotion and High School Graduation Requirements</a:t>
                      </a:r>
                    </a:p>
                    <a:p>
                      <a:pPr marL="285750" indent="-285750" algn="l">
                        <a:buFont typeface="Arial" panose="020B0604020202020204" pitchFamily="34" charset="0"/>
                        <a:buChar char="•"/>
                      </a:pPr>
                      <a:r>
                        <a:rPr lang="en-US" sz="1400">
                          <a:solidFill>
                            <a:schemeClr val="tx1"/>
                          </a:solidFill>
                        </a:rPr>
                        <a:t>Dual Credit Partnerships (if applicable)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Driving for Results</a:t>
                      </a:r>
                    </a:p>
                    <a:p>
                      <a:pPr marL="285750" indent="-285750" algn="l">
                        <a:buFont typeface="Arial" panose="020B0604020202020204" pitchFamily="34" charset="0"/>
                        <a:buChar char="•"/>
                      </a:pPr>
                      <a:r>
                        <a:rPr lang="en-US" sz="1400"/>
                        <a:t>At-Risk Students &amp; Special Populations</a:t>
                      </a:r>
                    </a:p>
                    <a:p>
                      <a:pPr marL="285750" indent="-285750" algn="l">
                        <a:buFont typeface="Arial" panose="020B0604020202020204" pitchFamily="34" charset="0"/>
                        <a:buChar char="•"/>
                      </a:pPr>
                      <a:r>
                        <a:rPr lang="en-US" sz="1400"/>
                        <a:t>School Structure: Culture</a:t>
                      </a:r>
                    </a:p>
                    <a:p>
                      <a:pPr marL="285750" indent="-285750" algn="l">
                        <a:buFont typeface="Arial" panose="020B0604020202020204" pitchFamily="34" charset="0"/>
                        <a:buChar char="•"/>
                      </a:pPr>
                      <a:r>
                        <a:rPr lang="en-US" sz="1400"/>
                        <a:t>School Structure: Student Discipline</a:t>
                      </a:r>
                    </a:p>
                    <a:p>
                      <a:pPr marL="285750" indent="-285750" algn="l">
                        <a:buFont typeface="Arial" panose="020B0604020202020204" pitchFamily="34" charset="0"/>
                        <a:buChar char="•"/>
                      </a:pPr>
                      <a:r>
                        <a:rPr lang="en-US" sz="1400"/>
                        <a:t>School Structure: Calendar &amp; Schedule</a:t>
                      </a:r>
                    </a:p>
                  </a:txBody>
                  <a:tcPr/>
                </a:tc>
                <a:extLst>
                  <a:ext uri="{0D108BD9-81ED-4DB2-BD59-A6C34878D82A}">
                    <a16:rowId xmlns:a16="http://schemas.microsoft.com/office/drawing/2014/main" val="2365287485"/>
                  </a:ext>
                </a:extLst>
              </a:tr>
              <a:tr h="1471472">
                <a:tc>
                  <a:txBody>
                    <a:bodyPr/>
                    <a:lstStyle/>
                    <a:p>
                      <a:pPr algn="l"/>
                      <a:r>
                        <a:rPr lang="en-US" sz="1600" b="1"/>
                        <a:t>OPERATIONS PLAN</a:t>
                      </a:r>
                    </a:p>
                  </a:txBody>
                  <a:tcPr/>
                </a:tc>
                <a:tc>
                  <a:txBody>
                    <a:bodyPr/>
                    <a:lstStyle/>
                    <a:p>
                      <a:pPr marL="285750" indent="-285750" algn="l">
                        <a:buFont typeface="Arial" panose="020B0604020202020204" pitchFamily="34" charset="0"/>
                        <a:buChar char="•"/>
                      </a:pPr>
                      <a:r>
                        <a:rPr lang="en-US" sz="1400"/>
                        <a:t>Board Governance</a:t>
                      </a:r>
                    </a:p>
                    <a:p>
                      <a:pPr marL="285750" indent="-285750" algn="l">
                        <a:buFont typeface="Arial" panose="020B0604020202020204" pitchFamily="34" charset="0"/>
                        <a:buChar char="•"/>
                      </a:pPr>
                      <a:r>
                        <a:rPr lang="en-US" sz="1400"/>
                        <a:t>Leadership Team</a:t>
                      </a:r>
                    </a:p>
                    <a:p>
                      <a:pPr marL="285750" indent="-285750">
                        <a:buFont typeface="Arial" panose="020B0604020202020204" pitchFamily="34" charset="0"/>
                        <a:buChar char="•"/>
                      </a:pPr>
                      <a:r>
                        <a:rPr lang="en-US" sz="1400"/>
                        <a:t>Staffing</a:t>
                      </a:r>
                    </a:p>
                    <a:p>
                      <a:pPr marL="285750" indent="-285750">
                        <a:buFont typeface="Arial" panose="020B0604020202020204" pitchFamily="34" charset="0"/>
                        <a:buChar char="•"/>
                      </a:pPr>
                      <a:r>
                        <a:rPr lang="en-US" sz="1400"/>
                        <a:t>Human Resources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Student Recruitment/Enrollment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t>Incubation Year Development</a:t>
                      </a:r>
                    </a:p>
                    <a:p>
                      <a:pPr marL="285750" indent="-285750">
                        <a:buFont typeface="Arial" panose="020B0604020202020204" pitchFamily="34" charset="0"/>
                        <a:buChar char="•"/>
                      </a:pPr>
                      <a:r>
                        <a:rPr lang="en-US" sz="1400"/>
                        <a:t>Services</a:t>
                      </a:r>
                    </a:p>
                    <a:p>
                      <a:pPr marL="285750" indent="-285750">
                        <a:buFont typeface="Arial" panose="020B0604020202020204" pitchFamily="34" charset="0"/>
                        <a:buChar char="•"/>
                      </a:pPr>
                      <a:r>
                        <a:rPr lang="en-US" sz="1400"/>
                        <a:t>Facilities</a:t>
                      </a:r>
                    </a:p>
                    <a:p>
                      <a:pPr marL="285750" indent="-285750">
                        <a:buFont typeface="Arial" panose="020B0604020202020204" pitchFamily="34" charset="0"/>
                        <a:buChar char="•"/>
                      </a:pPr>
                      <a:r>
                        <a:rPr lang="en-US" sz="1400"/>
                        <a:t>Ongoing Operations</a:t>
                      </a:r>
                    </a:p>
                  </a:txBody>
                  <a:tcPr/>
                </a:tc>
                <a:extLst>
                  <a:ext uri="{0D108BD9-81ED-4DB2-BD59-A6C34878D82A}">
                    <a16:rowId xmlns:a16="http://schemas.microsoft.com/office/drawing/2014/main" val="3908578936"/>
                  </a:ext>
                </a:extLst>
              </a:tr>
              <a:tr h="317086">
                <a:tc>
                  <a:txBody>
                    <a:bodyPr/>
                    <a:lstStyle/>
                    <a:p>
                      <a:pPr algn="l"/>
                      <a:r>
                        <a:rPr lang="en-US" sz="1600" b="1"/>
                        <a:t>FINANCIAL PLAN</a:t>
                      </a:r>
                    </a:p>
                  </a:txBody>
                  <a:tcPr/>
                </a:tc>
                <a:tc gridSpan="2">
                  <a:txBody>
                    <a:bodyPr/>
                    <a:lstStyle/>
                    <a:p>
                      <a:pPr marL="285750" indent="-285750">
                        <a:buFont typeface="Arial" panose="020B0604020202020204" pitchFamily="34" charset="0"/>
                        <a:buChar char="•"/>
                      </a:pPr>
                      <a:r>
                        <a:rPr lang="en-US" sz="1400"/>
                        <a:t>Financial Plan</a:t>
                      </a:r>
                    </a:p>
                  </a:txBody>
                  <a:tcPr/>
                </a:tc>
                <a:tc hMerge="1">
                  <a:txBody>
                    <a:bodyPr/>
                    <a:lstStyle/>
                    <a:p>
                      <a:pPr marL="285750" indent="-285750">
                        <a:buFont typeface="Arial" panose="020B0604020202020204" pitchFamily="34" charset="0"/>
                        <a:buChar char="•"/>
                      </a:pPr>
                      <a:endParaRPr lang="en-US" sz="1200"/>
                    </a:p>
                  </a:txBody>
                  <a:tcPr/>
                </a:tc>
                <a:extLst>
                  <a:ext uri="{0D108BD9-81ED-4DB2-BD59-A6C34878D82A}">
                    <a16:rowId xmlns:a16="http://schemas.microsoft.com/office/drawing/2014/main" val="2329687056"/>
                  </a:ext>
                </a:extLst>
              </a:tr>
              <a:tr h="490042">
                <a:tc>
                  <a:txBody>
                    <a:bodyPr/>
                    <a:lstStyle/>
                    <a:p>
                      <a:pPr algn="l"/>
                      <a:r>
                        <a:rPr lang="en-US" sz="1600" b="1"/>
                        <a:t>ADDENDUM</a:t>
                      </a:r>
                    </a:p>
                  </a:txBody>
                  <a:tcPr/>
                </a:tc>
                <a:tc gridSpan="2">
                  <a:txBody>
                    <a:bodyPr/>
                    <a:lstStyle/>
                    <a:p>
                      <a:pPr marL="0" indent="0">
                        <a:buFont typeface="Arial" panose="020B0604020202020204" pitchFamily="34" charset="0"/>
                        <a:buNone/>
                      </a:pPr>
                      <a:r>
                        <a:rPr lang="en-US" sz="1400" i="1" dirty="0"/>
                        <a:t>May be required should the Committee to form seek to contract with a non-profit charter management organization (CMO) or for-profit educational management organization (EMO) OR apply as an experienced Non-Profit CMO</a:t>
                      </a:r>
                    </a:p>
                  </a:txBody>
                  <a:tcPr/>
                </a:tc>
                <a:tc hMerge="1">
                  <a:txBody>
                    <a:bodyPr/>
                    <a:lstStyle/>
                    <a:p>
                      <a:endParaRPr lang="en-US"/>
                    </a:p>
                  </a:txBody>
                  <a:tcPr/>
                </a:tc>
                <a:extLst>
                  <a:ext uri="{0D108BD9-81ED-4DB2-BD59-A6C34878D82A}">
                    <a16:rowId xmlns:a16="http://schemas.microsoft.com/office/drawing/2014/main" val="3970184779"/>
                  </a:ext>
                </a:extLst>
              </a:tr>
            </a:tbl>
          </a:graphicData>
        </a:graphic>
      </p:graphicFrame>
    </p:spTree>
    <p:extLst>
      <p:ext uri="{BB962C8B-B14F-4D97-AF65-F5344CB8AC3E}">
        <p14:creationId xmlns:p14="http://schemas.microsoft.com/office/powerpoint/2010/main" val="414773256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5F4D2-BC85-47F5-9F1D-693F282AEA2F}"/>
              </a:ext>
            </a:extLst>
          </p:cNvPr>
          <p:cNvSpPr>
            <a:spLocks noGrp="1"/>
          </p:cNvSpPr>
          <p:nvPr>
            <p:ph type="title"/>
          </p:nvPr>
        </p:nvSpPr>
        <p:spPr>
          <a:xfrm>
            <a:off x="924776" y="576030"/>
            <a:ext cx="7271617" cy="2852737"/>
          </a:xfrm>
        </p:spPr>
        <p:txBody>
          <a:bodyPr/>
          <a:lstStyle/>
          <a:p>
            <a:r>
              <a:rPr lang="en-US" dirty="0"/>
              <a:t>Application Evaluation</a:t>
            </a:r>
          </a:p>
        </p:txBody>
      </p:sp>
      <p:sp>
        <p:nvSpPr>
          <p:cNvPr id="3" name="Text Placeholder 2">
            <a:extLst>
              <a:ext uri="{FF2B5EF4-FFF2-40B4-BE49-F238E27FC236}">
                <a16:creationId xmlns:a16="http://schemas.microsoft.com/office/drawing/2014/main" id="{ACB7E1F8-F535-4B04-9F0F-DFFC3A78294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C33A70C-D8D8-4354-A7AC-0B20EFFAB480}"/>
              </a:ext>
            </a:extLst>
          </p:cNvPr>
          <p:cNvSpPr>
            <a:spLocks noGrp="1"/>
          </p:cNvSpPr>
          <p:nvPr>
            <p:ph type="sldNum" sz="quarter" idx="12"/>
          </p:nvPr>
        </p:nvSpPr>
        <p:spPr/>
        <p:txBody>
          <a:bodyPr/>
          <a:lstStyle/>
          <a:p>
            <a:fld id="{E8966962-541E-404F-828C-14181D5CE596}" type="slidenum">
              <a:rPr lang="en-US" smtClean="0"/>
              <a:t>9</a:t>
            </a:fld>
            <a:endParaRPr lang="en-US"/>
          </a:p>
        </p:txBody>
      </p:sp>
    </p:spTree>
    <p:extLst>
      <p:ext uri="{BB962C8B-B14F-4D97-AF65-F5344CB8AC3E}">
        <p14:creationId xmlns:p14="http://schemas.microsoft.com/office/powerpoint/2010/main" val="2733905156"/>
      </p:ext>
    </p:extLst>
  </p:cSld>
  <p:clrMapOvr>
    <a:masterClrMapping/>
  </p:clrMapOvr>
</p:sld>
</file>

<file path=ppt/theme/theme1.xml><?xml version="1.0" encoding="utf-8"?>
<a:theme xmlns:a="http://schemas.openxmlformats.org/drawingml/2006/main" name="SPCSA PPT Template">
  <a:themeElements>
    <a:clrScheme name="SPCSA">
      <a:dk1>
        <a:sysClr val="windowText" lastClr="000000"/>
      </a:dk1>
      <a:lt1>
        <a:sysClr val="window" lastClr="FFFFFF"/>
      </a:lt1>
      <a:dk2>
        <a:srgbClr val="44546A"/>
      </a:dk2>
      <a:lt2>
        <a:srgbClr val="E7E6E6"/>
      </a:lt2>
      <a:accent1>
        <a:srgbClr val="0B2152"/>
      </a:accent1>
      <a:accent2>
        <a:srgbClr val="DAE3F3"/>
      </a:accent2>
      <a:accent3>
        <a:srgbClr val="D36135"/>
      </a:accent3>
      <a:accent4>
        <a:srgbClr val="FFBF00"/>
      </a:accent4>
      <a:accent5>
        <a:srgbClr val="60A561"/>
      </a:accent5>
      <a:accent6>
        <a:srgbClr val="32936F"/>
      </a:accent6>
      <a:hlink>
        <a:srgbClr val="0563C1"/>
      </a:hlink>
      <a:folHlink>
        <a:srgbClr val="954F72"/>
      </a:folHlink>
    </a:clrScheme>
    <a:fontScheme name="SPCS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CSA PPT Template.potx" id="{D014427A-DEF5-4AEF-9EB6-83DD4C7B4908}" vid="{098C64A6-9890-4D1E-B584-575392319C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PCSA">
    <a:dk1>
      <a:sysClr val="windowText" lastClr="000000"/>
    </a:dk1>
    <a:lt1>
      <a:sysClr val="window" lastClr="FFFFFF"/>
    </a:lt1>
    <a:dk2>
      <a:srgbClr val="44546A"/>
    </a:dk2>
    <a:lt2>
      <a:srgbClr val="E7E6E6"/>
    </a:lt2>
    <a:accent1>
      <a:srgbClr val="0B2152"/>
    </a:accent1>
    <a:accent2>
      <a:srgbClr val="DAE3F3"/>
    </a:accent2>
    <a:accent3>
      <a:srgbClr val="D36135"/>
    </a:accent3>
    <a:accent4>
      <a:srgbClr val="FFBF00"/>
    </a:accent4>
    <a:accent5>
      <a:srgbClr val="60A561"/>
    </a:accent5>
    <a:accent6>
      <a:srgbClr val="32936F"/>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andtime xmlns="edb173ee-3fb8-4f75-bf43-79a22ca96f2e" xsi:nil="true"/>
    <lcf76f155ced4ddcb4097134ff3c332f xmlns="edb173ee-3fb8-4f75-bf43-79a22ca96f2e">
      <Terms xmlns="http://schemas.microsoft.com/office/infopath/2007/PartnerControls"/>
    </lcf76f155ced4ddcb4097134ff3c332f>
    <TaxCatchAll xmlns="9224003f-e6e7-470a-941a-44de56618887" xsi:nil="true"/>
    <DateTimeMod xmlns="edb173ee-3fb8-4f75-bf43-79a22ca96f2e" xsi:nil="true"/>
    <NOC_x002d_FIP xmlns="edb173ee-3fb8-4f75-bf43-79a22ca96f2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D4A3EC0020B44F93019580CF4D642E" ma:contentTypeVersion="27" ma:contentTypeDescription="Create a new document." ma:contentTypeScope="" ma:versionID="a461ea5d2484736acc45bfcb9cf30d18">
  <xsd:schema xmlns:xsd="http://www.w3.org/2001/XMLSchema" xmlns:xs="http://www.w3.org/2001/XMLSchema" xmlns:p="http://schemas.microsoft.com/office/2006/metadata/properties" xmlns:ns1="http://schemas.microsoft.com/sharepoint/v3" xmlns:ns2="edb173ee-3fb8-4f75-bf43-79a22ca96f2e" xmlns:ns3="9224003f-e6e7-470a-941a-44de56618887" targetNamespace="http://schemas.microsoft.com/office/2006/metadata/properties" ma:root="true" ma:fieldsID="8247d748e6d79b0805e49deee670f41f" ns1:_="" ns2:_="" ns3:_="">
    <xsd:import namespace="http://schemas.microsoft.com/sharepoint/v3"/>
    <xsd:import namespace="edb173ee-3fb8-4f75-bf43-79a22ca96f2e"/>
    <xsd:import namespace="9224003f-e6e7-470a-941a-44de5661888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EventHashCode" minOccurs="0"/>
                <xsd:element ref="ns2:MediaServiceGenerationTime" minOccurs="0"/>
                <xsd:element ref="ns2:MediaServiceAutoKeyPoints" minOccurs="0"/>
                <xsd:element ref="ns2:MediaServiceKeyPoints" minOccurs="0"/>
                <xsd:element ref="ns1:_ip_UnifiedCompliancePolicyProperties" minOccurs="0"/>
                <xsd:element ref="ns1:_ip_UnifiedCompliancePolicyUIAction" minOccurs="0"/>
                <xsd:element ref="ns2:MediaServiceOCR" minOccurs="0"/>
                <xsd:element ref="ns2:MediaServiceDateTaken" minOccurs="0"/>
                <xsd:element ref="ns2:MediaServiceLocation" minOccurs="0"/>
                <xsd:element ref="ns2:Dateandtime"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element ref="ns2:NOC_x002d_FIP" minOccurs="0"/>
                <xsd:element ref="ns2:DateTimeMo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b173ee-3fb8-4f75-bf43-79a22ca96f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Dateandtime" ma:index="22" nillable="true" ma:displayName="Date and time" ma:format="DateTime" ma:internalName="Dateandtime">
      <xsd:simpleType>
        <xsd:restriction base="dms:DateTime"/>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a13bb73f-e2d2-482b-8e61-3bf6a9fa62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NOC_x002d_FIP" ma:index="29" nillable="true" ma:displayName="NOC-FIP" ma:description="School received or is continuing under a Notice Of Concern (NOC) or is required to submit a Financial Improvement Plan (FIP)" ma:format="Dropdown" ma:internalName="NOC_x002d_FIP">
      <xsd:simpleType>
        <xsd:restriction base="dms:Text">
          <xsd:maxLength value="255"/>
        </xsd:restriction>
      </xsd:simpleType>
    </xsd:element>
    <xsd:element name="DateTimeMod" ma:index="30" nillable="true" ma:displayName="Date &amp; Time Mod" ma:format="DateTime" ma:internalName="DateTimeMo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224003f-e6e7-470a-941a-44de5661888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1d1bbaf-8935-41e2-b6d1-001bd16c079b}" ma:internalName="TaxCatchAll" ma:showField="CatchAllData" ma:web="9224003f-e6e7-470a-941a-44de566188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20BEEE-45E8-44B2-8F6A-DA980434B75A}">
  <ds:schemaRefs>
    <ds:schemaRef ds:uri="http://schemas.microsoft.com/office/2006/documentManagement/types"/>
    <ds:schemaRef ds:uri="http://purl.org/dc/terms/"/>
    <ds:schemaRef ds:uri="http://purl.org/dc/elements/1.1/"/>
    <ds:schemaRef ds:uri="http://www.w3.org/XML/1998/namespace"/>
    <ds:schemaRef ds:uri="http://purl.org/dc/dcmitype/"/>
    <ds:schemaRef ds:uri="9224003f-e6e7-470a-941a-44de56618887"/>
    <ds:schemaRef ds:uri="http://schemas.microsoft.com/office/infopath/2007/PartnerControls"/>
    <ds:schemaRef ds:uri="http://schemas.microsoft.com/sharepoint/v3"/>
    <ds:schemaRef ds:uri="http://schemas.openxmlformats.org/package/2006/metadata/core-properties"/>
    <ds:schemaRef ds:uri="edb173ee-3fb8-4f75-bf43-79a22ca96f2e"/>
    <ds:schemaRef ds:uri="http://schemas.microsoft.com/office/2006/metadata/properties"/>
  </ds:schemaRefs>
</ds:datastoreItem>
</file>

<file path=customXml/itemProps2.xml><?xml version="1.0" encoding="utf-8"?>
<ds:datastoreItem xmlns:ds="http://schemas.openxmlformats.org/officeDocument/2006/customXml" ds:itemID="{3883F7EA-9AA4-49E0-9B73-A8238D7C2707}">
  <ds:schemaRefs>
    <ds:schemaRef ds:uri="9224003f-e6e7-470a-941a-44de56618887"/>
    <ds:schemaRef ds:uri="edb173ee-3fb8-4f75-bf43-79a22ca96f2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EA6DA20-70C0-4613-9B78-C5B8C5F273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TotalTime>
  <Words>2507</Words>
  <Application>Microsoft Office PowerPoint</Application>
  <PresentationFormat>Widescreen</PresentationFormat>
  <Paragraphs>194</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SPCSA PPT Template</vt:lpstr>
      <vt:lpstr>Annual Charter Application Training</vt:lpstr>
      <vt:lpstr>Required Training Board Members (AB419)</vt:lpstr>
      <vt:lpstr>Core Responsibilities of the Authority</vt:lpstr>
      <vt:lpstr>Charter School Lifecycle</vt:lpstr>
      <vt:lpstr>Application Process</vt:lpstr>
      <vt:lpstr>APPLICATION PROCESS</vt:lpstr>
      <vt:lpstr>APPLICATION PROCESS – Approximate Timeline</vt:lpstr>
      <vt:lpstr>Application Overview</vt:lpstr>
      <vt:lpstr>Application Evaluation</vt:lpstr>
      <vt:lpstr>Charter School Evaluation Rubric</vt:lpstr>
      <vt:lpstr>SPCSA Needs Assessment</vt:lpstr>
      <vt:lpstr>Alignment to Academic and Demographic  Needs Assessment</vt:lpstr>
      <vt:lpstr>Governance</vt:lpstr>
      <vt:lpstr>NRS 388(A).246 (20) and (25)</vt:lpstr>
      <vt:lpstr>NRS 388A.240</vt:lpstr>
      <vt:lpstr>NRS 388A.224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template</dc:title>
  <dc:creator>Rebecca Feiden</dc:creator>
  <cp:lastModifiedBy>Teresa Potter</cp:lastModifiedBy>
  <cp:revision>20</cp:revision>
  <cp:lastPrinted>2022-04-01T19:54:33Z</cp:lastPrinted>
  <dcterms:created xsi:type="dcterms:W3CDTF">2021-02-07T19:05:40Z</dcterms:created>
  <dcterms:modified xsi:type="dcterms:W3CDTF">2024-07-17T20:27:47Z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0x01010072D4A3EC0020B44F93019580CF4D642E</vt:lpwstr>
  </property>
  <property fmtid="{D5CDD505-2E9C-101B-9397-08002B2CF9AE}" pid="3" name="MediaServiceImageTags">
    <vt:lpwstr/>
  </property>
</Properties>
</file>