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1" r:id="rId2"/>
    <p:sldId id="322" r:id="rId3"/>
    <p:sldId id="293" r:id="rId4"/>
    <p:sldId id="317" r:id="rId5"/>
    <p:sldId id="358" r:id="rId6"/>
    <p:sldId id="357" r:id="rId7"/>
    <p:sldId id="362" r:id="rId8"/>
    <p:sldId id="359" r:id="rId9"/>
    <p:sldId id="361" r:id="rId10"/>
    <p:sldId id="360" r:id="rId11"/>
    <p:sldId id="363" r:id="rId12"/>
    <p:sldId id="365" r:id="rId13"/>
    <p:sldId id="356" r:id="rId14"/>
    <p:sldId id="307" r:id="rId15"/>
    <p:sldId id="321" r:id="rId16"/>
    <p:sldId id="320" r:id="rId17"/>
    <p:sldId id="260" r:id="rId1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ra Kinne" initials="SK" lastIdx="2" clrIdx="0">
    <p:extLst>
      <p:ext uri="{19B8F6BF-5375-455C-9EA6-DF929625EA0E}">
        <p15:presenceInfo xmlns:p15="http://schemas.microsoft.com/office/powerpoint/2012/main" userId="S-1-5-21-2299061036-1456400898-4236979735-1124" providerId="AD"/>
      </p:ext>
    </p:extLst>
  </p:cmAuthor>
  <p:cmAuthor id="2" name="Mark Modrcin" initials="MM" lastIdx="3" clrIdx="1">
    <p:extLst>
      <p:ext uri="{19B8F6BF-5375-455C-9EA6-DF929625EA0E}">
        <p15:presenceInfo xmlns:p15="http://schemas.microsoft.com/office/powerpoint/2012/main" userId="S-1-5-21-2299061036-1456400898-4236979735-11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0" autoAdjust="0"/>
    <p:restoredTop sz="70217" autoAdjust="0"/>
  </p:normalViewPr>
  <p:slideViewPr>
    <p:cSldViewPr snapToGrid="0">
      <p:cViewPr varScale="1">
        <p:scale>
          <a:sx n="129" d="100"/>
          <a:sy n="129" d="100"/>
        </p:scale>
        <p:origin x="4872" y="132"/>
      </p:cViewPr>
      <p:guideLst>
        <p:guide pos="384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50" d="100"/>
          <a:sy n="150" d="100"/>
        </p:scale>
        <p:origin x="2400" y="-2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All NV Schools</c:v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algn="ctr" rotWithShape="0">
                <a:srgbClr val="000000"/>
              </a:outerShdw>
            </a:effectLst>
          </c:spPr>
          <c:invertIfNegative val="0"/>
          <c:cat>
            <c:strRef>
              <c:f>'Overall comparison'!$A$33:$A$37</c:f>
              <c:strCache>
                <c:ptCount val="5"/>
                <c:pt idx="0">
                  <c:v>1-Star</c:v>
                </c:pt>
                <c:pt idx="1">
                  <c:v>2-Star</c:v>
                </c:pt>
                <c:pt idx="2">
                  <c:v>3-Star</c:v>
                </c:pt>
                <c:pt idx="3">
                  <c:v>4-Star</c:v>
                </c:pt>
                <c:pt idx="4">
                  <c:v>5-Star</c:v>
                </c:pt>
              </c:strCache>
            </c:strRef>
          </c:cat>
          <c:val>
            <c:numRef>
              <c:f>'Overall comparison'!$B$33:$B$37</c:f>
              <c:numCache>
                <c:formatCode>0.0%</c:formatCode>
                <c:ptCount val="5"/>
                <c:pt idx="0">
                  <c:v>0.14699999999999999</c:v>
                </c:pt>
                <c:pt idx="1">
                  <c:v>0.27300000000000002</c:v>
                </c:pt>
                <c:pt idx="2">
                  <c:v>0.27900000000000003</c:v>
                </c:pt>
                <c:pt idx="3">
                  <c:v>0.14000000000000001</c:v>
                </c:pt>
                <c:pt idx="4">
                  <c:v>0.161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18-4B75-BADA-D619985BA233}"/>
            </c:ext>
          </c:extLst>
        </c:ser>
        <c:ser>
          <c:idx val="1"/>
          <c:order val="1"/>
          <c:tx>
            <c:v>SPCSA</c:v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'Overall comparison'!$A$33:$A$37</c:f>
              <c:strCache>
                <c:ptCount val="5"/>
                <c:pt idx="0">
                  <c:v>1-Star</c:v>
                </c:pt>
                <c:pt idx="1">
                  <c:v>2-Star</c:v>
                </c:pt>
                <c:pt idx="2">
                  <c:v>3-Star</c:v>
                </c:pt>
                <c:pt idx="3">
                  <c:v>4-Star</c:v>
                </c:pt>
                <c:pt idx="4">
                  <c:v>5-Star</c:v>
                </c:pt>
              </c:strCache>
            </c:strRef>
          </c:cat>
          <c:val>
            <c:numRef>
              <c:f>'Overall comparison'!$C$33:$C$37</c:f>
              <c:numCache>
                <c:formatCode>0.0%</c:formatCode>
                <c:ptCount val="5"/>
                <c:pt idx="0">
                  <c:v>9.6000000000000002E-2</c:v>
                </c:pt>
                <c:pt idx="1">
                  <c:v>0.14499999999999999</c:v>
                </c:pt>
                <c:pt idx="2">
                  <c:v>0.22900000000000001</c:v>
                </c:pt>
                <c:pt idx="3">
                  <c:v>0.18099999999999999</c:v>
                </c:pt>
                <c:pt idx="4">
                  <c:v>0.34899999999999998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18-4B75-BADA-D619985BA2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2272656"/>
        <c:axId val="332271344"/>
      </c:barChart>
      <c:catAx>
        <c:axId val="332272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32271344"/>
        <c:crosses val="autoZero"/>
        <c:auto val="1"/>
        <c:lblAlgn val="ctr"/>
        <c:lblOffset val="100"/>
        <c:noMultiLvlLbl val="0"/>
      </c:catAx>
      <c:valAx>
        <c:axId val="332271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32272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EFE0C62-8073-4176-A45E-47EE9F4F3F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BBD2CE-AA74-4CCB-BFC0-DE1FB61539D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2CCD5BC-DB7A-4192-BE8B-B64A54D4DCA4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D59B9-23CA-41D3-A8B4-A41C441D9D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DDEC2D-B247-427F-8717-B916D901316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B5F687C-007C-46BE-830B-B4B371FDB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962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D88C4F0-192B-4AAA-ACF7-4064581A3EF8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6CD789A-9E5B-488C-95B7-F7C3C5A99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95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6/6 – refer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D789A-9E5B-488C-95B7-F7C3C5A99D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821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A3634-C79A-40BF-A8F4-039DAA9D687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189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A3634-C79A-40BF-A8F4-039DAA9D687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700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A3634-C79A-40BF-A8F4-039DAA9D687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14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CD789A-9E5B-488C-95B7-F7C3C5A99D5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968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CD789A-9E5B-488C-95B7-F7C3C5A99D5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1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CD789A-9E5B-488C-95B7-F7C3C5A99D5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86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CD789A-9E5B-488C-95B7-F7C3C5A99D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88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A3634-C79A-40BF-A8F4-039DAA9D687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90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 rating </a:t>
            </a:r>
            <a:r>
              <a:rPr lang="en-US" dirty="0" err="1"/>
              <a:t>yerine</a:t>
            </a:r>
            <a:r>
              <a:rPr lang="en-US" dirty="0"/>
              <a:t> index score </a:t>
            </a:r>
            <a:r>
              <a:rPr lang="en-US" dirty="0" err="1"/>
              <a:t>koy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CD789A-9E5B-488C-95B7-F7C3C5A99D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159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CD789A-9E5B-488C-95B7-F7C3C5A99D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868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CD789A-9E5B-488C-95B7-F7C3C5A99D5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8906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CD789A-9E5B-488C-95B7-F7C3C5A99D5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681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CD789A-9E5B-488C-95B7-F7C3C5A99D5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775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CD789A-9E5B-488C-95B7-F7C3C5A99D5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063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D9D8B-94E4-453E-862C-CE6EF2F4E5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266C89-930C-48E2-A766-C71EBD4B71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AC0E3-EAA2-4DA4-BB8A-D1BAA9376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BB17-EA1D-4DAC-98F6-59955620A3FC}" type="datetime1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662F5-B44B-4E62-8599-3A24F8AD0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A7BE4B-CA98-4320-8414-C43608ED1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94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5D36D-CC8E-414D-9776-BA75A50AA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78DD17-EE04-4F8C-B436-BCBBEEF5EF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1A7FE-F030-4477-AEA5-B5FE65023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7ECB-4506-474B-B2BE-AC36562BC44C}" type="datetime1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2A2E2-C9A5-4B0C-8A19-4765E2E28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F2F7BA-6543-44DA-A6CB-D38A1E1CE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31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2D58B3-54CE-42C6-B40B-721B03C6DB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F75996-717B-466E-9E3F-C4EA61CD24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9167A-1F7D-4705-B851-0BFE391B6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E5541-EFD4-4F96-AAB5-BAE21B5C1657}" type="datetime1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F9997-6705-48C6-BC9E-ADFFD0B0C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824A7-FA76-493E-9098-A0D8FE084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11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08D26-7D58-4308-A274-FB52B2043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3C187-71F2-4BA5-854D-0054DE691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5F8BF9-A871-48C3-B4D6-0C7268FD7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DF59D-805E-4F44-94C8-EAF9B943836C}" type="datetime1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CF13F-9CD8-4EC1-8594-93794F299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B2C5B-F44E-4EEC-AFF6-A2C8BA0C0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344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43C03-F037-4614-A4DD-B029AFF5A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A2577F-1D5F-496B-A9DD-A30E0E735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74ED3-0BEE-4FF2-8101-5DD490937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1A0A-68A0-4A73-AA69-94CAA640C239}" type="datetime1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0B07-6224-4E41-A488-DC9546A22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C5297B-1B6B-45C7-AAD7-4A98221AF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798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47A11-FB87-4995-950B-0ED3C94F4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B7270-4314-494C-A767-3CC6CA1B91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EF5308-49A4-4E44-8CCF-4669A1D005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129B20-B510-417B-A07C-CB1C8856D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A0E43-F169-4598-8FF6-BD0DE2DCC432}" type="datetime1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BE98BE-3267-439F-97F6-2C5456054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56DD7F-2617-4CA0-9F43-6E168DA53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975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E68CC-7364-4BF4-9A33-7997D085F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B76358-2B1E-4589-8959-BC051FCCE8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9154F-B246-4043-A074-822FE0B0C3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157FFE-E49B-4BAB-9B3F-9FE657B4E8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FB4889-BE87-4629-B13C-31E0FEDEC0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B85476-594B-4954-BAE0-3C851007B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0C11-4B54-4FBE-AD17-440C62CBEE4C}" type="datetime1">
              <a:rPr lang="en-US" smtClean="0"/>
              <a:t>6/25/2019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FC8C60-45A2-4B85-8B8C-1F0928D07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BFF387-2909-487F-B5D0-EFDBF28A8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18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B6F95-143C-4852-9E06-D9BE25E41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6BCA73-D6B8-4287-A8CE-9BD666DAB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758B-E2AD-4F4F-970C-66F482492D94}" type="datetime1">
              <a:rPr lang="en-US" smtClean="0"/>
              <a:t>6/25/2019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D42C9A-F451-47C0-BAC3-708BAB713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064388-FBD9-4FFA-9881-E12E62C7E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293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1CA8FF-A19C-4696-81DB-C4F31C9F7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249D3-ECB9-410D-9746-FE277FE61D21}" type="datetime1">
              <a:rPr lang="en-US" smtClean="0"/>
              <a:t>6/25/2019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24D6BA-0B44-43BE-BC59-33555CF60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75B96B-D0AB-41CE-BF1B-F57FB309B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907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81222-1020-460A-A1A6-F41C341BA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82E1-7BA3-4D06-92A0-786644EF9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9A26C-7006-42D6-8DBD-C4D709A506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0838B3-EB0C-4B60-B721-11F702FF8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3AA5-1B3E-44A0-8AAC-ADF372A1216E}" type="datetime1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D26922-2DD9-4D7B-B5C2-9FB588310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73E617-9933-4F33-9288-C559A9D0A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749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44791-0BD5-4EC8-A9AF-CC76A84BA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0BD547-6D1A-49D4-8E47-2210586F19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8D370A-25CB-49C3-AD24-7AAE9DC7BE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2B1291-B499-4342-8F0A-D0AD748FA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8AEA-49B5-4602-A57B-74D88F015846}" type="datetime1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69E01B-BB2D-4E2D-A779-9379F375F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C8C063-FE52-4EFB-90A7-A254E106A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5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25F6EA-AE17-4217-AF30-4A183883D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C5940E-A420-4053-BAA9-91F784EFBD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4E655-5065-4809-95D2-CF3CEDC99C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01ACB-1241-4AB2-96F7-ABB3FB636262}" type="datetime1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E8CED-2C59-4A53-A644-9309338313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92BA3-1148-4C24-B349-78CA350FCF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26063-9E46-452F-B0C3-62E9A9F5F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chart" Target="../charts/char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emf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lipart.org/detail/28725/icon-with-question-mark-by-purzen" TargetMode="Externa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7.emf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5E066-E06B-4313-B154-2B9257674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697" y="4089319"/>
            <a:ext cx="10846340" cy="1235412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3600" dirty="0">
                <a:latin typeface="Arial Black" panose="020B0A04020102020204" pitchFamily="34" charset="0"/>
              </a:rPr>
              <a:t>SPCSA Academic Performance Framework </a:t>
            </a:r>
            <a:endParaRPr lang="en-US" sz="36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Placeholder 30">
            <a:extLst>
              <a:ext uri="{FF2B5EF4-FFF2-40B4-BE49-F238E27FC236}">
                <a16:creationId xmlns:a16="http://schemas.microsoft.com/office/drawing/2014/main" id="{F0E2CAF7-C660-409F-89FE-1D103010B4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6354" y="617841"/>
            <a:ext cx="8369030" cy="29042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2DFC15F-98B9-480E-9000-A2F2BEFAB6C0}"/>
              </a:ext>
            </a:extLst>
          </p:cNvPr>
          <p:cNvCxnSpPr>
            <a:cxnSpLocks/>
          </p:cNvCxnSpPr>
          <p:nvPr/>
        </p:nvCxnSpPr>
        <p:spPr>
          <a:xfrm>
            <a:off x="458985" y="3638782"/>
            <a:ext cx="11441185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763CF9D3-B73C-4B79-BB90-CCA2F3FF41DC}"/>
              </a:ext>
            </a:extLst>
          </p:cNvPr>
          <p:cNvSpPr txBox="1"/>
          <p:nvPr/>
        </p:nvSpPr>
        <p:spPr>
          <a:xfrm>
            <a:off x="7733489" y="5963055"/>
            <a:ext cx="3959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June 28, 2019</a:t>
            </a:r>
          </a:p>
        </p:txBody>
      </p:sp>
    </p:spTree>
    <p:extLst>
      <p:ext uri="{BB962C8B-B14F-4D97-AF65-F5344CB8AC3E}">
        <p14:creationId xmlns:p14="http://schemas.microsoft.com/office/powerpoint/2010/main" val="2018332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DAC6A-C523-423F-9C6D-47B384ACC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374" y="136525"/>
            <a:ext cx="11043425" cy="1325563"/>
          </a:xfrm>
        </p:spPr>
        <p:txBody>
          <a:bodyPr>
            <a:normAutofit/>
          </a:bodyPr>
          <a:lstStyle/>
          <a:p>
            <a:r>
              <a:rPr lang="en-US" b="1" dirty="0"/>
              <a:t>Academic Performance Framework: Earning Measure and Indicator Points</a:t>
            </a: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EEB70-6D30-4681-AAD3-D75BC2015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467" y="1825624"/>
            <a:ext cx="7772400" cy="4351338"/>
          </a:xfrm>
        </p:spPr>
        <p:txBody>
          <a:bodyPr/>
          <a:lstStyle/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4D8616-CE85-408B-984A-2626F298E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B526063-9E46-452F-B0C3-62E9A9F5F179}" type="slidenum">
              <a:rPr lang="en-US" smtClean="0"/>
              <a:t>10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6ED5665-3CE5-4DBC-B217-2AA100CF19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467" y="1725842"/>
            <a:ext cx="2456901" cy="41639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5A99D17-C50C-474B-8B25-0A4EEB49D7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68761" y="5909135"/>
            <a:ext cx="1543574" cy="53565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1FE7A31-FE0A-4706-BBA1-F078D7E37625}"/>
              </a:ext>
            </a:extLst>
          </p:cNvPr>
          <p:cNvSpPr txBox="1"/>
          <p:nvPr/>
        </p:nvSpPr>
        <p:spPr>
          <a:xfrm>
            <a:off x="2895993" y="1462088"/>
            <a:ext cx="845780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Non-proficient students’ performance on the mandated state assessment.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Current and prior year state mandated assessment results will be used.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Whether the school demonstrated a reduction in non-proficiency rates in ELA and Math.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This indicator is informational only, there are no points attached to this.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279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3F36BF07-8329-49C5-ABBB-99AB15443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369" y="21606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/>
              <a:t>Academic Performance Framework: School Designation Activity </a:t>
            </a:r>
            <a:endParaRPr lang="en-US" b="1" u="sng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8F907EF-B281-41C6-A420-C49C0B8BC3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9182" y="6020076"/>
            <a:ext cx="1543574" cy="535653"/>
          </a:xfrm>
          <a:prstGeom prst="rect">
            <a:avLst/>
          </a:prstGeom>
        </p:spPr>
      </p:pic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0DF6475B-A1FB-408D-AE21-4CD49F751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B526063-9E46-452F-B0C3-62E9A9F5F179}" type="slidenum">
              <a:rPr lang="en-US" smtClean="0"/>
              <a:t>11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902D62E-BA81-495F-9A5E-F4987D7C80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2" y="2894280"/>
            <a:ext cx="3086100" cy="1476375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DEF15E07-0E24-4D4E-B11B-95D6B57E8E83}"/>
              </a:ext>
            </a:extLst>
          </p:cNvPr>
          <p:cNvSpPr txBox="1">
            <a:spLocks/>
          </p:cNvSpPr>
          <p:nvPr/>
        </p:nvSpPr>
        <p:spPr>
          <a:xfrm>
            <a:off x="240347" y="2340621"/>
            <a:ext cx="2903499" cy="9152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u="sng" dirty="0"/>
              <a:t>ABC ELEMENTARY SCHOOL</a:t>
            </a:r>
          </a:p>
          <a:p>
            <a:endParaRPr lang="en-US" sz="1200" b="1" u="sng" dirty="0"/>
          </a:p>
        </p:txBody>
      </p:sp>
      <p:pic>
        <p:nvPicPr>
          <p:cNvPr id="16" name="Picture 15" descr="represents a student" title="stick figure">
            <a:extLst>
              <a:ext uri="{FF2B5EF4-FFF2-40B4-BE49-F238E27FC236}">
                <a16:creationId xmlns:a16="http://schemas.microsoft.com/office/drawing/2014/main" id="{C06D2D01-FF6F-49A6-A8F3-E3666308199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250" b="2307"/>
          <a:stretch/>
        </p:blipFill>
        <p:spPr>
          <a:xfrm flipH="1">
            <a:off x="3167580" y="3044810"/>
            <a:ext cx="326431" cy="822960"/>
          </a:xfrm>
          <a:prstGeom prst="rect">
            <a:avLst/>
          </a:prstGeom>
        </p:spPr>
      </p:pic>
      <p:graphicFrame>
        <p:nvGraphicFramePr>
          <p:cNvPr id="17" name="Table 16" descr="Free &amp; Reduced Lunch &#10;English Language Learners&#10;Students with Disabilities (IEP)&#10;" title="every student counts">
            <a:extLst>
              <a:ext uri="{FF2B5EF4-FFF2-40B4-BE49-F238E27FC236}">
                <a16:creationId xmlns:a16="http://schemas.microsoft.com/office/drawing/2014/main" id="{4E163C6E-BEED-42AA-B167-B62E1D1EFB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454975"/>
              </p:ext>
            </p:extLst>
          </p:nvPr>
        </p:nvGraphicFramePr>
        <p:xfrm>
          <a:off x="3585522" y="3341629"/>
          <a:ext cx="4219394" cy="2411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9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851">
                <a:tc>
                  <a:txBody>
                    <a:bodyPr/>
                    <a:lstStyle/>
                    <a:p>
                      <a:r>
                        <a:rPr lang="en-US" sz="2000" b="1" i="1" dirty="0">
                          <a:solidFill>
                            <a:schemeClr val="tx1"/>
                          </a:solidFill>
                        </a:rPr>
                        <a:t>Free &amp; Reduced Lunch                    55%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7390">
                <a:tc>
                  <a:txBody>
                    <a:bodyPr/>
                    <a:lstStyle/>
                    <a:p>
                      <a:endParaRPr lang="en-US" sz="2000" b="1" i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2000" b="1" i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000" b="1" i="1" dirty="0">
                          <a:solidFill>
                            <a:schemeClr val="tx1"/>
                          </a:solidFill>
                        </a:rPr>
                        <a:t>English Language Learners            9%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7390">
                <a:tc>
                  <a:txBody>
                    <a:bodyPr/>
                    <a:lstStyle/>
                    <a:p>
                      <a:endParaRPr lang="en-US" sz="2000" b="1" i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000" b="1" i="1" dirty="0">
                          <a:solidFill>
                            <a:schemeClr val="tx1"/>
                          </a:solidFill>
                        </a:rPr>
                        <a:t>Students</a:t>
                      </a:r>
                      <a:r>
                        <a:rPr lang="en-US" sz="2000" b="1" i="1" baseline="0" dirty="0">
                          <a:solidFill>
                            <a:schemeClr val="tx1"/>
                          </a:solidFill>
                        </a:rPr>
                        <a:t> with Disabilities (IEP)      10%</a:t>
                      </a:r>
                      <a:endParaRPr lang="en-US" sz="20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8" name="Picture 17" descr="represents a student" title="stick figure">
            <a:extLst>
              <a:ext uri="{FF2B5EF4-FFF2-40B4-BE49-F238E27FC236}">
                <a16:creationId xmlns:a16="http://schemas.microsoft.com/office/drawing/2014/main" id="{3A8E01C3-AD6C-4918-B608-C9BB0DD28EF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250" b="2307"/>
          <a:stretch/>
        </p:blipFill>
        <p:spPr>
          <a:xfrm flipH="1">
            <a:off x="3163389" y="4111610"/>
            <a:ext cx="326431" cy="822960"/>
          </a:xfrm>
          <a:prstGeom prst="rect">
            <a:avLst/>
          </a:prstGeom>
        </p:spPr>
      </p:pic>
      <p:pic>
        <p:nvPicPr>
          <p:cNvPr id="19" name="Picture 18" descr="represents a student" title="stick figure">
            <a:extLst>
              <a:ext uri="{FF2B5EF4-FFF2-40B4-BE49-F238E27FC236}">
                <a16:creationId xmlns:a16="http://schemas.microsoft.com/office/drawing/2014/main" id="{64714EDF-6656-4669-A889-EF6E31EE5886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250" b="2307"/>
          <a:stretch/>
        </p:blipFill>
        <p:spPr>
          <a:xfrm flipH="1">
            <a:off x="3213135" y="5102210"/>
            <a:ext cx="276685" cy="82296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8BBE87AC-E9F1-4DE2-9F54-97622492409D}"/>
              </a:ext>
            </a:extLst>
          </p:cNvPr>
          <p:cNvSpPr txBox="1">
            <a:spLocks/>
          </p:cNvSpPr>
          <p:nvPr/>
        </p:nvSpPr>
        <p:spPr>
          <a:xfrm>
            <a:off x="3914143" y="1939335"/>
            <a:ext cx="3037366" cy="10451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i="1" u="sng" dirty="0">
                <a:latin typeface="+mn-lt"/>
                <a:ea typeface="+mn-ea"/>
                <a:cs typeface="+mn-cs"/>
              </a:rPr>
              <a:t>Index</a:t>
            </a:r>
            <a:r>
              <a:rPr lang="en-US" sz="1800" b="1" u="sng" dirty="0"/>
              <a:t> </a:t>
            </a:r>
            <a:r>
              <a:rPr lang="en-US" sz="2000" b="1" i="1" u="sng" dirty="0">
                <a:latin typeface="+mn-lt"/>
                <a:ea typeface="+mn-ea"/>
                <a:cs typeface="+mn-cs"/>
              </a:rPr>
              <a:t>Score       85</a:t>
            </a:r>
            <a:endParaRPr lang="en-US" sz="1200" b="1" u="sng" dirty="0"/>
          </a:p>
        </p:txBody>
      </p:sp>
      <p:pic>
        <p:nvPicPr>
          <p:cNvPr id="21" name="Picture 2">
            <a:extLst>
              <a:ext uri="{FF2B5EF4-FFF2-40B4-BE49-F238E27FC236}">
                <a16:creationId xmlns:a16="http://schemas.microsoft.com/office/drawing/2014/main" id="{F6CEE787-D65F-4D93-B97C-942DA04F5C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987" y="1915881"/>
            <a:ext cx="862156" cy="1045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4FC5FDDD-1B4C-41F4-AEEE-EDB0701C44C9}"/>
              </a:ext>
            </a:extLst>
          </p:cNvPr>
          <p:cNvSpPr txBox="1">
            <a:spLocks/>
          </p:cNvSpPr>
          <p:nvPr/>
        </p:nvSpPr>
        <p:spPr>
          <a:xfrm>
            <a:off x="8675073" y="2100883"/>
            <a:ext cx="3516927" cy="38955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2000" b="1" i="1" u="sng" dirty="0">
                <a:latin typeface="+mn-lt"/>
                <a:ea typeface="+mn-ea"/>
                <a:cs typeface="+mn-cs"/>
              </a:rPr>
              <a:t>NSPF 85*0.6 = 51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2000" b="1" i="1" u="sng" dirty="0">
                <a:latin typeface="+mn-lt"/>
                <a:ea typeface="+mn-ea"/>
                <a:cs typeface="+mn-cs"/>
              </a:rPr>
              <a:t>Zoned school comparison = 15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2000" b="1" i="1" u="sng" dirty="0">
                <a:latin typeface="+mn-lt"/>
                <a:ea typeface="+mn-ea"/>
                <a:cs typeface="+mn-cs"/>
              </a:rPr>
              <a:t>Local district comparison = 10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2000" b="1" i="1" u="sng" dirty="0">
                <a:latin typeface="+mn-lt"/>
                <a:ea typeface="+mn-ea"/>
                <a:cs typeface="+mn-cs"/>
              </a:rPr>
              <a:t>FRL points = 4 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2000" b="1" i="1" u="sng" dirty="0">
                <a:latin typeface="+mn-lt"/>
                <a:ea typeface="+mn-ea"/>
                <a:cs typeface="+mn-cs"/>
              </a:rPr>
              <a:t>ELL points = 3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2000" b="1" i="1" u="sng" dirty="0">
                <a:latin typeface="+mn-lt"/>
                <a:ea typeface="+mn-ea"/>
                <a:cs typeface="+mn-cs"/>
              </a:rPr>
              <a:t>IEP points = 4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i="1" u="sng" dirty="0">
              <a:latin typeface="+mn-lt"/>
              <a:ea typeface="+mn-ea"/>
              <a:cs typeface="+mn-cs"/>
            </a:endParaRPr>
          </a:p>
          <a:p>
            <a:pPr marL="800100" lvl="1" indent="-342900">
              <a:buFont typeface="Wingdings" panose="05000000000000000000" pitchFamily="2" charset="2"/>
              <a:buChar char="q"/>
            </a:pPr>
            <a:endParaRPr lang="en-US" sz="100" b="1" i="1" u="sng" dirty="0"/>
          </a:p>
          <a:p>
            <a:pPr marL="800100" lvl="1" indent="-342900">
              <a:buFont typeface="Wingdings" panose="05000000000000000000" pitchFamily="2" charset="2"/>
              <a:buChar char="q"/>
            </a:pPr>
            <a:endParaRPr lang="en-US" sz="100" b="1" i="1" u="sng" dirty="0">
              <a:latin typeface="+mn-lt"/>
              <a:ea typeface="+mn-ea"/>
              <a:cs typeface="+mn-cs"/>
            </a:endParaRPr>
          </a:p>
          <a:p>
            <a:pPr algn="ctr"/>
            <a:r>
              <a:rPr lang="en-US" sz="2000" b="1" i="1" u="sng" dirty="0">
                <a:highlight>
                  <a:srgbClr val="00FFFF"/>
                </a:highlight>
                <a:latin typeface="+mn-lt"/>
                <a:ea typeface="+mn-ea"/>
                <a:cs typeface="+mn-cs"/>
              </a:rPr>
              <a:t>TOTAL POINTS : 87</a:t>
            </a:r>
          </a:p>
          <a:p>
            <a:endParaRPr lang="en-US" sz="2000" b="1" i="1" u="sng" dirty="0">
              <a:latin typeface="+mn-lt"/>
              <a:ea typeface="+mn-ea"/>
              <a:cs typeface="+mn-cs"/>
            </a:endParaRPr>
          </a:p>
          <a:p>
            <a:endParaRPr lang="en-US" sz="1200" b="1" u="sng" dirty="0"/>
          </a:p>
        </p:txBody>
      </p:sp>
      <p:sp>
        <p:nvSpPr>
          <p:cNvPr id="24" name="Down Arrow 4" title="directional arrow">
            <a:extLst>
              <a:ext uri="{FF2B5EF4-FFF2-40B4-BE49-F238E27FC236}">
                <a16:creationId xmlns:a16="http://schemas.microsoft.com/office/drawing/2014/main" id="{BA07CB04-6FF0-464E-A446-EF67700E0F66}"/>
              </a:ext>
            </a:extLst>
          </p:cNvPr>
          <p:cNvSpPr/>
          <p:nvPr/>
        </p:nvSpPr>
        <p:spPr>
          <a:xfrm rot="16200000">
            <a:off x="8068915" y="3505450"/>
            <a:ext cx="454614" cy="75770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060417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3F36BF07-8329-49C5-ABBB-99AB15443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369" y="21606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/>
              <a:t>Academic Performance Framework: School Designation Activity </a:t>
            </a:r>
            <a:endParaRPr lang="en-US" b="1" u="sng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8F907EF-B281-41C6-A420-C49C0B8BC3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9182" y="6020076"/>
            <a:ext cx="1543574" cy="535653"/>
          </a:xfrm>
          <a:prstGeom prst="rect">
            <a:avLst/>
          </a:prstGeom>
        </p:spPr>
      </p:pic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0DF6475B-A1FB-408D-AE21-4CD49F751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B526063-9E46-452F-B0C3-62E9A9F5F179}" type="slidenum">
              <a:rPr lang="en-US" smtClean="0"/>
              <a:t>12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902D62E-BA81-495F-9A5E-F4987D7C80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2" y="2894280"/>
            <a:ext cx="3086100" cy="1476375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DEF15E07-0E24-4D4E-B11B-95D6B57E8E83}"/>
              </a:ext>
            </a:extLst>
          </p:cNvPr>
          <p:cNvSpPr txBox="1">
            <a:spLocks/>
          </p:cNvSpPr>
          <p:nvPr/>
        </p:nvSpPr>
        <p:spPr>
          <a:xfrm>
            <a:off x="240347" y="2340621"/>
            <a:ext cx="2903499" cy="9152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u="sng" dirty="0"/>
              <a:t>DEF ELEMENTARY SCHOOL</a:t>
            </a:r>
          </a:p>
          <a:p>
            <a:endParaRPr lang="en-US" sz="1200" b="1" u="sng" dirty="0"/>
          </a:p>
        </p:txBody>
      </p:sp>
      <p:pic>
        <p:nvPicPr>
          <p:cNvPr id="16" name="Picture 15" descr="represents a student" title="stick figure">
            <a:extLst>
              <a:ext uri="{FF2B5EF4-FFF2-40B4-BE49-F238E27FC236}">
                <a16:creationId xmlns:a16="http://schemas.microsoft.com/office/drawing/2014/main" id="{C06D2D01-FF6F-49A6-A8F3-E3666308199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250" b="2307"/>
          <a:stretch/>
        </p:blipFill>
        <p:spPr>
          <a:xfrm flipH="1">
            <a:off x="3167580" y="3044810"/>
            <a:ext cx="326431" cy="822960"/>
          </a:xfrm>
          <a:prstGeom prst="rect">
            <a:avLst/>
          </a:prstGeom>
        </p:spPr>
      </p:pic>
      <p:graphicFrame>
        <p:nvGraphicFramePr>
          <p:cNvPr id="17" name="Table 16" descr="Free &amp; Reduced Lunch &#10;English Language Learners&#10;Students with Disabilities (IEP)&#10;" title="every student counts">
            <a:extLst>
              <a:ext uri="{FF2B5EF4-FFF2-40B4-BE49-F238E27FC236}">
                <a16:creationId xmlns:a16="http://schemas.microsoft.com/office/drawing/2014/main" id="{4E163C6E-BEED-42AA-B167-B62E1D1EFB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694359"/>
              </p:ext>
            </p:extLst>
          </p:nvPr>
        </p:nvGraphicFramePr>
        <p:xfrm>
          <a:off x="3585522" y="3341629"/>
          <a:ext cx="4219394" cy="2411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9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851">
                <a:tc>
                  <a:txBody>
                    <a:bodyPr/>
                    <a:lstStyle/>
                    <a:p>
                      <a:r>
                        <a:rPr lang="en-US" sz="2000" b="1" i="1" dirty="0">
                          <a:solidFill>
                            <a:schemeClr val="tx1"/>
                          </a:solidFill>
                        </a:rPr>
                        <a:t>Free &amp; Reduced Lunch                    40%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7390">
                <a:tc>
                  <a:txBody>
                    <a:bodyPr/>
                    <a:lstStyle/>
                    <a:p>
                      <a:endParaRPr lang="en-US" sz="2000" b="1" i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2000" b="1" i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000" b="1" i="1" dirty="0">
                          <a:solidFill>
                            <a:schemeClr val="tx1"/>
                          </a:solidFill>
                        </a:rPr>
                        <a:t>English Language Learners            7%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7390">
                <a:tc>
                  <a:txBody>
                    <a:bodyPr/>
                    <a:lstStyle/>
                    <a:p>
                      <a:endParaRPr lang="en-US" sz="2000" b="1" i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000" b="1" i="1" dirty="0">
                          <a:solidFill>
                            <a:schemeClr val="tx1"/>
                          </a:solidFill>
                        </a:rPr>
                        <a:t>Students</a:t>
                      </a:r>
                      <a:r>
                        <a:rPr lang="en-US" sz="2000" b="1" i="1" baseline="0" dirty="0">
                          <a:solidFill>
                            <a:schemeClr val="tx1"/>
                          </a:solidFill>
                        </a:rPr>
                        <a:t> with Disabilities (IEP)      5%</a:t>
                      </a:r>
                      <a:endParaRPr lang="en-US" sz="20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8" name="Picture 17" descr="represents a student" title="stick figure">
            <a:extLst>
              <a:ext uri="{FF2B5EF4-FFF2-40B4-BE49-F238E27FC236}">
                <a16:creationId xmlns:a16="http://schemas.microsoft.com/office/drawing/2014/main" id="{3A8E01C3-AD6C-4918-B608-C9BB0DD28EF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250" b="2307"/>
          <a:stretch/>
        </p:blipFill>
        <p:spPr>
          <a:xfrm flipH="1">
            <a:off x="3163389" y="4111610"/>
            <a:ext cx="326431" cy="822960"/>
          </a:xfrm>
          <a:prstGeom prst="rect">
            <a:avLst/>
          </a:prstGeom>
        </p:spPr>
      </p:pic>
      <p:pic>
        <p:nvPicPr>
          <p:cNvPr id="19" name="Picture 18" descr="represents a student" title="stick figure">
            <a:extLst>
              <a:ext uri="{FF2B5EF4-FFF2-40B4-BE49-F238E27FC236}">
                <a16:creationId xmlns:a16="http://schemas.microsoft.com/office/drawing/2014/main" id="{64714EDF-6656-4669-A889-EF6E31EE5886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250" b="2307"/>
          <a:stretch/>
        </p:blipFill>
        <p:spPr>
          <a:xfrm flipH="1">
            <a:off x="3213135" y="5102210"/>
            <a:ext cx="276685" cy="82296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8BBE87AC-E9F1-4DE2-9F54-97622492409D}"/>
              </a:ext>
            </a:extLst>
          </p:cNvPr>
          <p:cNvSpPr txBox="1">
            <a:spLocks/>
          </p:cNvSpPr>
          <p:nvPr/>
        </p:nvSpPr>
        <p:spPr>
          <a:xfrm>
            <a:off x="3914143" y="1939335"/>
            <a:ext cx="3037366" cy="10451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i="1" u="sng" dirty="0">
                <a:latin typeface="+mn-lt"/>
                <a:ea typeface="+mn-ea"/>
                <a:cs typeface="+mn-cs"/>
              </a:rPr>
              <a:t>Index</a:t>
            </a:r>
            <a:r>
              <a:rPr lang="en-US" sz="1800" b="1" u="sng" dirty="0"/>
              <a:t> </a:t>
            </a:r>
            <a:r>
              <a:rPr lang="en-US" sz="2000" b="1" i="1" u="sng" dirty="0">
                <a:latin typeface="+mn-lt"/>
                <a:ea typeface="+mn-ea"/>
                <a:cs typeface="+mn-cs"/>
              </a:rPr>
              <a:t>Score       70 points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i="1" u="sng" dirty="0">
                <a:latin typeface="+mn-lt"/>
                <a:ea typeface="+mn-ea"/>
                <a:cs typeface="+mn-cs"/>
              </a:rPr>
              <a:t>Zoned School Index 40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i="1" u="sng" dirty="0">
                <a:latin typeface="+mn-lt"/>
                <a:ea typeface="+mn-ea"/>
                <a:cs typeface="+mn-cs"/>
              </a:rPr>
              <a:t>Local District Index  50</a:t>
            </a:r>
            <a:endParaRPr lang="en-US" sz="1400" b="1" u="sng" dirty="0"/>
          </a:p>
        </p:txBody>
      </p:sp>
      <p:pic>
        <p:nvPicPr>
          <p:cNvPr id="21" name="Picture 2">
            <a:extLst>
              <a:ext uri="{FF2B5EF4-FFF2-40B4-BE49-F238E27FC236}">
                <a16:creationId xmlns:a16="http://schemas.microsoft.com/office/drawing/2014/main" id="{F6CEE787-D65F-4D93-B97C-942DA04F5C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987" y="1915881"/>
            <a:ext cx="862156" cy="1045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4FC5FDDD-1B4C-41F4-AEEE-EDB0701C44C9}"/>
              </a:ext>
            </a:extLst>
          </p:cNvPr>
          <p:cNvSpPr txBox="1">
            <a:spLocks/>
          </p:cNvSpPr>
          <p:nvPr/>
        </p:nvSpPr>
        <p:spPr>
          <a:xfrm>
            <a:off x="8610601" y="2100883"/>
            <a:ext cx="3581400" cy="38955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2000" b="1" i="1" u="sng" dirty="0">
                <a:latin typeface="+mn-lt"/>
                <a:ea typeface="+mn-ea"/>
                <a:cs typeface="+mn-cs"/>
              </a:rPr>
              <a:t>NSPF 70*0.6 = 42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2000" b="1" i="1" u="sng" dirty="0">
                <a:latin typeface="+mn-lt"/>
                <a:ea typeface="+mn-ea"/>
                <a:cs typeface="+mn-cs"/>
              </a:rPr>
              <a:t>Zoned school comparison = 10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2000" b="1" i="1" u="sng" dirty="0">
                <a:latin typeface="+mn-lt"/>
                <a:ea typeface="+mn-ea"/>
                <a:cs typeface="+mn-cs"/>
              </a:rPr>
              <a:t>Local district comparison = 3 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2000" b="1" i="1" u="sng" dirty="0">
                <a:latin typeface="+mn-lt"/>
                <a:ea typeface="+mn-ea"/>
                <a:cs typeface="+mn-cs"/>
              </a:rPr>
              <a:t>FRL points = 5 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2000" b="1" i="1" u="sng" dirty="0">
                <a:latin typeface="+mn-lt"/>
                <a:ea typeface="+mn-ea"/>
                <a:cs typeface="+mn-cs"/>
              </a:rPr>
              <a:t>ELL points = 2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2000" b="1" i="1" u="sng" dirty="0">
                <a:latin typeface="+mn-lt"/>
                <a:ea typeface="+mn-ea"/>
                <a:cs typeface="+mn-cs"/>
              </a:rPr>
              <a:t>IEP points = 3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i="1" u="sng" dirty="0">
              <a:latin typeface="+mn-lt"/>
              <a:ea typeface="+mn-ea"/>
              <a:cs typeface="+mn-cs"/>
            </a:endParaRPr>
          </a:p>
          <a:p>
            <a:pPr marL="800100" lvl="1" indent="-342900">
              <a:buFont typeface="Wingdings" panose="05000000000000000000" pitchFamily="2" charset="2"/>
              <a:buChar char="q"/>
            </a:pPr>
            <a:endParaRPr lang="en-US" sz="100" b="1" i="1" u="sng" dirty="0"/>
          </a:p>
          <a:p>
            <a:pPr marL="800100" lvl="1" indent="-342900">
              <a:buFont typeface="Wingdings" panose="05000000000000000000" pitchFamily="2" charset="2"/>
              <a:buChar char="q"/>
            </a:pPr>
            <a:endParaRPr lang="en-US" sz="100" b="1" i="1" u="sng" dirty="0">
              <a:latin typeface="+mn-lt"/>
              <a:ea typeface="+mn-ea"/>
              <a:cs typeface="+mn-cs"/>
            </a:endParaRPr>
          </a:p>
          <a:p>
            <a:pPr algn="ctr"/>
            <a:r>
              <a:rPr lang="en-US" sz="2000" b="1" i="1" u="sng" dirty="0">
                <a:highlight>
                  <a:srgbClr val="00FF00"/>
                </a:highlight>
                <a:latin typeface="+mn-lt"/>
                <a:ea typeface="+mn-ea"/>
                <a:cs typeface="+mn-cs"/>
              </a:rPr>
              <a:t>TOTAL POINTS : 65</a:t>
            </a:r>
          </a:p>
          <a:p>
            <a:endParaRPr lang="en-US" sz="2000" b="1" i="1" u="sng" dirty="0">
              <a:latin typeface="+mn-lt"/>
              <a:ea typeface="+mn-ea"/>
              <a:cs typeface="+mn-cs"/>
            </a:endParaRPr>
          </a:p>
          <a:p>
            <a:endParaRPr lang="en-US" sz="1200" b="1" u="sng" dirty="0"/>
          </a:p>
        </p:txBody>
      </p:sp>
      <p:sp>
        <p:nvSpPr>
          <p:cNvPr id="24" name="Down Arrow 4" title="directional arrow">
            <a:extLst>
              <a:ext uri="{FF2B5EF4-FFF2-40B4-BE49-F238E27FC236}">
                <a16:creationId xmlns:a16="http://schemas.microsoft.com/office/drawing/2014/main" id="{BA07CB04-6FF0-464E-A446-EF67700E0F66}"/>
              </a:ext>
            </a:extLst>
          </p:cNvPr>
          <p:cNvSpPr/>
          <p:nvPr/>
        </p:nvSpPr>
        <p:spPr>
          <a:xfrm rot="16200000">
            <a:off x="7958579" y="3489401"/>
            <a:ext cx="454614" cy="789803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53829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32026A3D-3F12-4325-9A4C-18338B2A5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369" y="21606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/>
              <a:t>Academic Performance Framework: Designation </a:t>
            </a:r>
            <a:endParaRPr lang="en-US" b="1" u="sng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4015EC4-B3D7-4255-B501-D891BE4F6A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592155"/>
              </p:ext>
            </p:extLst>
          </p:nvPr>
        </p:nvGraphicFramePr>
        <p:xfrm>
          <a:off x="2226739" y="1466673"/>
          <a:ext cx="8470487" cy="3157505"/>
        </p:xfrm>
        <a:graphic>
          <a:graphicData uri="http://schemas.openxmlformats.org/drawingml/2006/table">
            <a:tbl>
              <a:tblPr firstRow="1" firstCol="1" bandRow="1"/>
              <a:tblGrid>
                <a:gridCol w="3295073">
                  <a:extLst>
                    <a:ext uri="{9D8B030D-6E8A-4147-A177-3AD203B41FA5}">
                      <a16:colId xmlns:a16="http://schemas.microsoft.com/office/drawing/2014/main" val="3659683336"/>
                    </a:ext>
                  </a:extLst>
                </a:gridCol>
                <a:gridCol w="2148961">
                  <a:extLst>
                    <a:ext uri="{9D8B030D-6E8A-4147-A177-3AD203B41FA5}">
                      <a16:colId xmlns:a16="http://schemas.microsoft.com/office/drawing/2014/main" val="1282546447"/>
                    </a:ext>
                  </a:extLst>
                </a:gridCol>
                <a:gridCol w="3026453">
                  <a:extLst>
                    <a:ext uri="{9D8B030D-6E8A-4147-A177-3AD203B41FA5}">
                      <a16:colId xmlns:a16="http://schemas.microsoft.com/office/drawing/2014/main" val="2668840430"/>
                    </a:ext>
                  </a:extLst>
                </a:gridCol>
              </a:tblGrid>
              <a:tr h="8044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Exceeds Standard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Exceeds Standard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&gt;= 80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442371"/>
                  </a:ext>
                </a:extLst>
              </a:tr>
              <a:tr h="8044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Meets Standard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Meets Standard 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&gt;=50 and &lt; 80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872198"/>
                  </a:ext>
                </a:extLst>
              </a:tr>
              <a:tr h="7832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Does Not Meet Standard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Does Not Meet Standard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&gt;=20 and &lt; 50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186500"/>
                  </a:ext>
                </a:extLst>
              </a:tr>
              <a:tr h="7197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Far Below Standard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Far Below Standard 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&gt; 20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926454"/>
                  </a:ext>
                </a:extLst>
              </a:tr>
            </a:tbl>
          </a:graphicData>
        </a:graphic>
      </p:graphicFrame>
      <p:pic>
        <p:nvPicPr>
          <p:cNvPr id="30" name="Picture 29">
            <a:extLst>
              <a:ext uri="{FF2B5EF4-FFF2-40B4-BE49-F238E27FC236}">
                <a16:creationId xmlns:a16="http://schemas.microsoft.com/office/drawing/2014/main" id="{374EFDA3-9DDB-4F88-8408-BE1CCEC6DB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43102" y="5811669"/>
            <a:ext cx="1543574" cy="535653"/>
          </a:xfrm>
          <a:prstGeom prst="rect">
            <a:avLst/>
          </a:prstGeom>
        </p:spPr>
      </p:pic>
      <p:sp>
        <p:nvSpPr>
          <p:cNvPr id="31" name="Slide Number Placeholder 3">
            <a:extLst>
              <a:ext uri="{FF2B5EF4-FFF2-40B4-BE49-F238E27FC236}">
                <a16:creationId xmlns:a16="http://schemas.microsoft.com/office/drawing/2014/main" id="{5423A7AF-6E1E-4A48-B8B0-7E7FEDAB7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B526063-9E46-452F-B0C3-62E9A9F5F179}" type="slidenum">
              <a:rPr lang="en-US" smtClean="0"/>
              <a:t>13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9592F43-E0E9-42CA-87C6-2C0CA91CCB2C}"/>
              </a:ext>
            </a:extLst>
          </p:cNvPr>
          <p:cNvSpPr/>
          <p:nvPr/>
        </p:nvSpPr>
        <p:spPr>
          <a:xfrm>
            <a:off x="3626739" y="4966569"/>
            <a:ext cx="19464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i="1" u="sng" dirty="0">
                <a:highlight>
                  <a:srgbClr val="00FFFF"/>
                </a:highlight>
              </a:rPr>
              <a:t>TOTAL POINTS : 87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D6DBD9-2A49-4918-B801-87ADEEAF9B78}"/>
              </a:ext>
            </a:extLst>
          </p:cNvPr>
          <p:cNvSpPr/>
          <p:nvPr/>
        </p:nvSpPr>
        <p:spPr>
          <a:xfrm>
            <a:off x="3649481" y="5416575"/>
            <a:ext cx="19464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i="1" u="sng" dirty="0">
                <a:highlight>
                  <a:srgbClr val="00FF00"/>
                </a:highlight>
              </a:rPr>
              <a:t>TOTAL POINTS : 65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8CB23AA-6BBB-4A0F-BCF3-FFE67A3AF234}"/>
              </a:ext>
            </a:extLst>
          </p:cNvPr>
          <p:cNvSpPr txBox="1">
            <a:spLocks/>
          </p:cNvSpPr>
          <p:nvPr/>
        </p:nvSpPr>
        <p:spPr>
          <a:xfrm>
            <a:off x="774990" y="4760289"/>
            <a:ext cx="2903499" cy="9152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u="sng" dirty="0"/>
              <a:t>ABC ELEMENTARY SCHOOL</a:t>
            </a:r>
          </a:p>
          <a:p>
            <a:endParaRPr lang="en-US" sz="1200" b="1" u="sng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AE24392-C04C-481A-A345-DF59D62AF4DB}"/>
              </a:ext>
            </a:extLst>
          </p:cNvPr>
          <p:cNvSpPr txBox="1">
            <a:spLocks/>
          </p:cNvSpPr>
          <p:nvPr/>
        </p:nvSpPr>
        <p:spPr>
          <a:xfrm>
            <a:off x="774990" y="5206276"/>
            <a:ext cx="2903499" cy="9152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u="sng" dirty="0"/>
              <a:t>DEF ELEMENTARY SCHOOL</a:t>
            </a:r>
          </a:p>
          <a:p>
            <a:endParaRPr lang="en-US" sz="1200" b="1" u="sng" dirty="0"/>
          </a:p>
        </p:txBody>
      </p:sp>
    </p:spTree>
    <p:extLst>
      <p:ext uri="{BB962C8B-B14F-4D97-AF65-F5344CB8AC3E}">
        <p14:creationId xmlns:p14="http://schemas.microsoft.com/office/powerpoint/2010/main" val="1261549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DAC6A-C523-423F-9C6D-47B384ACC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/>
              <a:t>Academic Performance Framework: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EEB70-6D30-4681-AAD3-D75BC2015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467" y="1825624"/>
            <a:ext cx="7772400" cy="4351338"/>
          </a:xfrm>
        </p:spPr>
        <p:txBody>
          <a:bodyPr/>
          <a:lstStyle/>
          <a:p>
            <a:r>
              <a:rPr lang="en-US" b="1" dirty="0"/>
              <a:t>Data Sources</a:t>
            </a:r>
            <a:endParaRPr lang="en-US" sz="2000" dirty="0"/>
          </a:p>
          <a:p>
            <a:pPr lvl="1"/>
            <a:r>
              <a:rPr lang="en-US" sz="3200" dirty="0"/>
              <a:t>Nevada Department of Education student enrollment counts (Validation Day File - October 1, 2018).</a:t>
            </a:r>
          </a:p>
          <a:p>
            <a:pPr lvl="1"/>
            <a:r>
              <a:rPr lang="en-US" sz="3200" dirty="0"/>
              <a:t>Nevada School Performance Framework (NSPF) Star Ratings (September 15, 2019).</a:t>
            </a:r>
          </a:p>
          <a:p>
            <a:pPr lvl="1"/>
            <a:r>
              <a:rPr lang="en-US" sz="3200" dirty="0"/>
              <a:t>Current and prior year State mandated assessment results (SBAC and ACT).</a:t>
            </a:r>
          </a:p>
          <a:p>
            <a:pPr lvl="1"/>
            <a:endParaRPr lang="en-US" sz="2000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4D8616-CE85-408B-984A-2626F298E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B526063-9E46-452F-B0C3-62E9A9F5F179}" type="slidenum">
              <a:rPr lang="en-US" smtClean="0"/>
              <a:t>14</a:t>
            </a:fld>
            <a:endParaRPr lang="en-US"/>
          </a:p>
        </p:txBody>
      </p:sp>
      <p:pic>
        <p:nvPicPr>
          <p:cNvPr id="8" name="Picture 2" descr="C:\Users\msauter\AppData\Local\Microsoft\Windows\Temporary Internet Files\Content.IE5\4ZX68BD7\flashlight[1].jpg">
            <a:extLst>
              <a:ext uri="{FF2B5EF4-FFF2-40B4-BE49-F238E27FC236}">
                <a16:creationId xmlns:a16="http://schemas.microsoft.com/office/drawing/2014/main" id="{52AB2FB2-8857-4754-AF05-0B1492EE98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4000">
            <a:off x="8936296" y="246613"/>
            <a:ext cx="3092491" cy="2984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A1F9C93C-DA64-44C1-86B1-4E7236DB2B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6134734"/>
              </p:ext>
            </p:extLst>
          </p:nvPr>
        </p:nvGraphicFramePr>
        <p:xfrm>
          <a:off x="8348152" y="2631552"/>
          <a:ext cx="3531811" cy="2996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B3D44DF9-6F9E-4639-ABDD-04C34330CD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36389" y="5857054"/>
            <a:ext cx="1543574" cy="53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885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1C84A-4119-46D4-B7CB-48A9E5484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959790" cy="1027551"/>
          </a:xfrm>
        </p:spPr>
        <p:txBody>
          <a:bodyPr>
            <a:noAutofit/>
          </a:bodyPr>
          <a:lstStyle/>
          <a:p>
            <a:r>
              <a:rPr lang="en-US" sz="3800" b="1" dirty="0"/>
              <a:t>Special thanks to these individuals for their contributions to the Academic Performance Framework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3F71C0-BC98-4F57-B0DC-B7B68124D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15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599A413-DB1D-457A-A513-088F58380B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57970" y="5925120"/>
            <a:ext cx="1543574" cy="535653"/>
          </a:xfrm>
          <a:prstGeom prst="rect">
            <a:avLst/>
          </a:prstGeom>
        </p:spPr>
      </p:pic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CF639F04-F3E5-43FE-921A-A1E1F35E73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2610356"/>
              </p:ext>
            </p:extLst>
          </p:nvPr>
        </p:nvGraphicFramePr>
        <p:xfrm>
          <a:off x="856811" y="1675401"/>
          <a:ext cx="10478377" cy="4167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Worksheet" r:id="rId5" imgW="3695877" imgH="1470723" progId="Excel.Sheet.12">
                  <p:embed/>
                </p:oleObj>
              </mc:Choice>
              <mc:Fallback>
                <p:oleObj name="Worksheet" r:id="rId5" imgW="3695877" imgH="147072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56811" y="1675401"/>
                        <a:ext cx="10478377" cy="4167945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ln w="1905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06479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B3805-D728-444A-A389-FD0C20D91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Summary: Academic Performance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FABFB-CF0B-4E54-A239-6F679A97B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4463"/>
            <a:ext cx="10515600" cy="47625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5EEDA7-D0E6-4749-84F0-444C452DF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16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125EF8-928A-44D9-87CC-9500514076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2839" y="5820697"/>
            <a:ext cx="1543574" cy="53565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A2FDE67-C4EF-4A4E-84D4-D16BF4D4F1CB}"/>
              </a:ext>
            </a:extLst>
          </p:cNvPr>
          <p:cNvSpPr/>
          <p:nvPr/>
        </p:nvSpPr>
        <p:spPr>
          <a:xfrm>
            <a:off x="914400" y="1690688"/>
            <a:ext cx="96718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The SPCSA framework 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 Sets forth clear academic performance expectations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 Aligns with the NSPF so as to promote consistency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3600">
                <a:latin typeface="Calibri" panose="020F0502020204030204" pitchFamily="34" charset="0"/>
                <a:ea typeface="Times New Roman" panose="02020603050405020304" pitchFamily="18" charset="0"/>
              </a:rPr>
              <a:t> Will </a:t>
            </a:r>
            <a:r>
              <a:rPr lang="en-US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inform high-stakes decisions and possible interventions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6735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B0AF3-2CF1-4F25-A434-7C8045A56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Tw Cen MT Condensed Extra Bold" panose="020B0803020202020204" pitchFamily="34" charset="0"/>
              </a:rPr>
              <a:t>Questions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B5BDDC9-B097-42F2-B0F4-C0E656F588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038014" y="1908287"/>
            <a:ext cx="3851951" cy="3851951"/>
          </a:xfr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38EDBBB-1B45-437C-A1A9-F1A864684B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91063" y="6004957"/>
            <a:ext cx="1543574" cy="535653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279279-E544-4D9F-A22F-C7A814A4F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2850" y="6403450"/>
            <a:ext cx="973667" cy="274320"/>
          </a:xfrm>
        </p:spPr>
        <p:txBody>
          <a:bodyPr/>
          <a:lstStyle/>
          <a:p>
            <a:fld id="{4FAB73BC-B049-4115-A692-8D63A059BFB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597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6D0B2-EBAC-4DD0-9BB0-B6ED85347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/>
              <a:t>SPCSA Academic Performance Framework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59450-5047-422D-A6E5-B34050D93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2</a:t>
            </a:fld>
            <a:endParaRPr lang="en-US"/>
          </a:p>
        </p:txBody>
      </p:sp>
      <p:sp>
        <p:nvSpPr>
          <p:cNvPr id="5" name="Oval 9">
            <a:extLst>
              <a:ext uri="{FF2B5EF4-FFF2-40B4-BE49-F238E27FC236}">
                <a16:creationId xmlns:a16="http://schemas.microsoft.com/office/drawing/2014/main" id="{01DDA9AD-9C8B-4AF6-82FE-6897B9EAE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0135" y="1918996"/>
            <a:ext cx="2464318" cy="2475883"/>
          </a:xfrm>
          <a:prstGeom prst="ellipse">
            <a:avLst/>
          </a:prstGeom>
          <a:solidFill>
            <a:srgbClr val="4472C4"/>
          </a:solidFill>
          <a:ln w="12700">
            <a:solidFill>
              <a:srgbClr val="2F559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Geographical Comparison</a:t>
            </a:r>
            <a:endParaRPr kumimoji="0" lang="en-US" altLang="en-US" sz="2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25 pts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26">
            <a:extLst>
              <a:ext uri="{FF2B5EF4-FFF2-40B4-BE49-F238E27FC236}">
                <a16:creationId xmlns:a16="http://schemas.microsoft.com/office/drawing/2014/main" id="{560890FF-5DB7-4A35-9A89-8CE20CB77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3902" y="4512011"/>
            <a:ext cx="1756784" cy="784294"/>
          </a:xfrm>
          <a:prstGeom prst="rect">
            <a:avLst/>
          </a:prstGeom>
          <a:gradFill rotWithShape="1">
            <a:gsLst>
              <a:gs pos="0">
                <a:srgbClr val="95ABEA"/>
              </a:gs>
              <a:gs pos="50000">
                <a:srgbClr val="BFCBF0"/>
              </a:gs>
              <a:gs pos="100000">
                <a:srgbClr val="E0E5F7"/>
              </a:gs>
            </a:gsLst>
            <a:lin ang="5400000" scaled="1"/>
          </a:gradFill>
          <a:ln w="6350">
            <a:solidFill>
              <a:srgbClr val="2F559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Zoned school index score comparison – 15 pts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Oval 10">
            <a:extLst>
              <a:ext uri="{FF2B5EF4-FFF2-40B4-BE49-F238E27FC236}">
                <a16:creationId xmlns:a16="http://schemas.microsoft.com/office/drawing/2014/main" id="{1BA3B192-03F2-4555-9709-43AF116C5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39405" y="1947631"/>
            <a:ext cx="2442982" cy="2444073"/>
          </a:xfrm>
          <a:prstGeom prst="ellipse">
            <a:avLst/>
          </a:prstGeom>
          <a:solidFill>
            <a:srgbClr val="44546A"/>
          </a:solidFill>
          <a:ln w="12700">
            <a:solidFill>
              <a:srgbClr val="333F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School Progress Measure</a:t>
            </a:r>
            <a:endParaRPr kumimoji="0" lang="en-US" altLang="en-US" sz="2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27">
            <a:extLst>
              <a:ext uri="{FF2B5EF4-FFF2-40B4-BE49-F238E27FC236}">
                <a16:creationId xmlns:a16="http://schemas.microsoft.com/office/drawing/2014/main" id="{6D3A4276-EB0F-44ED-A19C-35E189BB2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6100" y="4518154"/>
            <a:ext cx="1748553" cy="661162"/>
          </a:xfrm>
          <a:prstGeom prst="rect">
            <a:avLst/>
          </a:prstGeom>
          <a:gradFill rotWithShape="1">
            <a:gsLst>
              <a:gs pos="0">
                <a:srgbClr val="A2A8B3"/>
              </a:gs>
              <a:gs pos="50000">
                <a:srgbClr val="C7CAD0"/>
              </a:gs>
              <a:gs pos="100000">
                <a:srgbClr val="E4E5E8"/>
              </a:gs>
            </a:gsLst>
            <a:lin ang="5400000" scaled="1"/>
          </a:gradFill>
          <a:ln w="6350">
            <a:solidFill>
              <a:srgbClr val="333F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ELA - % Reduction on non-proficient students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Oval 11">
            <a:extLst>
              <a:ext uri="{FF2B5EF4-FFF2-40B4-BE49-F238E27FC236}">
                <a16:creationId xmlns:a16="http://schemas.microsoft.com/office/drawing/2014/main" id="{2159818E-89BC-4FDF-BD50-FAF26959F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321" y="1904738"/>
            <a:ext cx="2485654" cy="2459978"/>
          </a:xfrm>
          <a:prstGeom prst="ellipse">
            <a:avLst/>
          </a:prstGeom>
          <a:solidFill>
            <a:srgbClr val="70AD47"/>
          </a:solidFill>
          <a:ln w="12700">
            <a:solidFill>
              <a:srgbClr val="54823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Diversity</a:t>
            </a:r>
            <a:endParaRPr kumimoji="0" lang="en-US" altLang="en-US" sz="2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15 pts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30">
            <a:extLst>
              <a:ext uri="{FF2B5EF4-FFF2-40B4-BE49-F238E27FC236}">
                <a16:creationId xmlns:a16="http://schemas.microsoft.com/office/drawing/2014/main" id="{4768EDD3-914E-4380-877D-53B87BCE2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1714" y="4504061"/>
            <a:ext cx="1983781" cy="358057"/>
          </a:xfrm>
          <a:prstGeom prst="rect">
            <a:avLst/>
          </a:prstGeom>
          <a:gradFill rotWithShape="1">
            <a:gsLst>
              <a:gs pos="0">
                <a:srgbClr val="AEDA9A"/>
              </a:gs>
              <a:gs pos="50000">
                <a:srgbClr val="CDE6C2"/>
              </a:gs>
              <a:gs pos="100000">
                <a:srgbClr val="E6F2E1"/>
              </a:gs>
            </a:gsLst>
            <a:lin ang="5400000" scaled="1"/>
          </a:gradFill>
          <a:ln w="6350">
            <a:solidFill>
              <a:srgbClr val="54823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ELL enrollment – 5 pts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16B1F4C0-ABF1-4695-9E14-1FBE42239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0472" y="4943012"/>
            <a:ext cx="1975022" cy="358058"/>
          </a:xfrm>
          <a:prstGeom prst="rect">
            <a:avLst/>
          </a:prstGeom>
          <a:gradFill rotWithShape="1">
            <a:gsLst>
              <a:gs pos="0">
                <a:srgbClr val="AEDA9A"/>
              </a:gs>
              <a:gs pos="50000">
                <a:srgbClr val="CDE6C2"/>
              </a:gs>
              <a:gs pos="100000">
                <a:srgbClr val="E6F2E1"/>
              </a:gs>
            </a:gsLst>
            <a:lin ang="5400000" scaled="1"/>
          </a:gradFill>
          <a:ln w="6350">
            <a:solidFill>
              <a:srgbClr val="54823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FRL enrollment – 5 pts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9649B2DD-59C0-416E-8AA4-10C44B2C2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0472" y="5371077"/>
            <a:ext cx="1992253" cy="358057"/>
          </a:xfrm>
          <a:prstGeom prst="rect">
            <a:avLst/>
          </a:prstGeom>
          <a:gradFill rotWithShape="1">
            <a:gsLst>
              <a:gs pos="0">
                <a:srgbClr val="AEDA9A"/>
              </a:gs>
              <a:gs pos="50000">
                <a:srgbClr val="CDE6C2"/>
              </a:gs>
              <a:gs pos="100000">
                <a:srgbClr val="E6F2E1"/>
              </a:gs>
            </a:gsLst>
            <a:lin ang="5400000" scaled="1"/>
          </a:gradFill>
          <a:ln w="6350">
            <a:solidFill>
              <a:srgbClr val="54823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IEP enrollment – 5 pts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1">
            <a:extLst>
              <a:ext uri="{FF2B5EF4-FFF2-40B4-BE49-F238E27FC236}">
                <a16:creationId xmlns:a16="http://schemas.microsoft.com/office/drawing/2014/main" id="{DBE842A1-887A-4C8E-A92E-51F2ABC26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1835" y="5348874"/>
            <a:ext cx="1748851" cy="784295"/>
          </a:xfrm>
          <a:prstGeom prst="rect">
            <a:avLst/>
          </a:prstGeom>
          <a:gradFill rotWithShape="1">
            <a:gsLst>
              <a:gs pos="0">
                <a:srgbClr val="95ABEA"/>
              </a:gs>
              <a:gs pos="50000">
                <a:srgbClr val="BFCBF0"/>
              </a:gs>
              <a:gs pos="100000">
                <a:srgbClr val="E0E5F7"/>
              </a:gs>
            </a:gsLst>
            <a:lin ang="5400000" scaled="1"/>
          </a:gradFill>
          <a:ln w="6350">
            <a:solidFill>
              <a:srgbClr val="2F559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Local district index score comparison – 10 pts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2">
            <a:extLst>
              <a:ext uri="{FF2B5EF4-FFF2-40B4-BE49-F238E27FC236}">
                <a16:creationId xmlns:a16="http://schemas.microsoft.com/office/drawing/2014/main" id="{84B26A18-11C6-417D-9B34-D75FB6FC8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1002" y="5310107"/>
            <a:ext cx="1748549" cy="704119"/>
          </a:xfrm>
          <a:prstGeom prst="rect">
            <a:avLst/>
          </a:prstGeom>
          <a:gradFill rotWithShape="1">
            <a:gsLst>
              <a:gs pos="0">
                <a:srgbClr val="A2A8B3"/>
              </a:gs>
              <a:gs pos="50000">
                <a:srgbClr val="C7CAD0"/>
              </a:gs>
              <a:gs pos="100000">
                <a:srgbClr val="E4E5E8"/>
              </a:gs>
            </a:gsLst>
            <a:lin ang="5400000" scaled="1"/>
          </a:gradFill>
          <a:ln w="6350">
            <a:solidFill>
              <a:srgbClr val="333F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Math - % Reduction on non-proficient students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Oval 6">
            <a:extLst>
              <a:ext uri="{FF2B5EF4-FFF2-40B4-BE49-F238E27FC236}">
                <a16:creationId xmlns:a16="http://schemas.microsoft.com/office/drawing/2014/main" id="{B65AF4E6-EF14-4CC5-AD24-04AB55994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507" y="1928521"/>
            <a:ext cx="2464318" cy="2475883"/>
          </a:xfrm>
          <a:prstGeom prst="ellipse">
            <a:avLst/>
          </a:prstGeom>
          <a:gradFill rotWithShape="1">
            <a:gsLst>
              <a:gs pos="0">
                <a:srgbClr val="F7BDA4"/>
              </a:gs>
              <a:gs pos="50000">
                <a:srgbClr val="F5B195"/>
              </a:gs>
              <a:gs pos="100000">
                <a:srgbClr val="F8A581"/>
              </a:gs>
            </a:gsLst>
            <a:lin ang="5400000"/>
          </a:gradFill>
          <a:ln w="6350">
            <a:solidFill>
              <a:srgbClr val="ED7D3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NSPF/ Star Rating</a:t>
            </a:r>
            <a:endParaRPr kumimoji="0" lang="en-US" altLang="en-US" sz="2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60 pts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7">
            <a:extLst>
              <a:ext uri="{FF2B5EF4-FFF2-40B4-BE49-F238E27FC236}">
                <a16:creationId xmlns:a16="http://schemas.microsoft.com/office/drawing/2014/main" id="{F9DDFF48-CCC5-4965-A9D9-20D7033DAD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109" y="4606391"/>
            <a:ext cx="2079164" cy="901700"/>
          </a:xfrm>
          <a:prstGeom prst="rect">
            <a:avLst/>
          </a:prstGeom>
          <a:gradFill rotWithShape="1">
            <a:gsLst>
              <a:gs pos="0">
                <a:srgbClr val="F7BDA4"/>
              </a:gs>
              <a:gs pos="50000">
                <a:srgbClr val="F5B195"/>
              </a:gs>
              <a:gs pos="100000">
                <a:srgbClr val="F8A581"/>
              </a:gs>
            </a:gsLst>
            <a:lin ang="5400000"/>
          </a:gradFill>
          <a:ln w="6350">
            <a:solidFill>
              <a:srgbClr val="ED7D3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Nevada School Performance Framework - Star rating – 60 pts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3A684CA-64AB-4833-9DB0-B3C76786387D}"/>
              </a:ext>
            </a:extLst>
          </p:cNvPr>
          <p:cNvCxnSpPr>
            <a:cxnSpLocks/>
          </p:cNvCxnSpPr>
          <p:nvPr/>
        </p:nvCxnSpPr>
        <p:spPr>
          <a:xfrm>
            <a:off x="8911293" y="1776761"/>
            <a:ext cx="1" cy="4341541"/>
          </a:xfrm>
          <a:prstGeom prst="straightConnector1">
            <a:avLst/>
          </a:prstGeom>
          <a:noFill/>
          <a:ln w="38100" cap="flat" cmpd="sng" algn="ctr">
            <a:solidFill>
              <a:srgbClr val="4472C4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Rectangle 14">
            <a:extLst>
              <a:ext uri="{FF2B5EF4-FFF2-40B4-BE49-F238E27FC236}">
                <a16:creationId xmlns:a16="http://schemas.microsoft.com/office/drawing/2014/main" id="{D81A9556-9803-4520-A967-5BD131100C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35505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27">
            <a:extLst>
              <a:ext uri="{FF2B5EF4-FFF2-40B4-BE49-F238E27FC236}">
                <a16:creationId xmlns:a16="http://schemas.microsoft.com/office/drawing/2014/main" id="{FFE758A7-EA92-445E-B424-D263D3CC0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81225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Text Box 4">
            <a:extLst>
              <a:ext uri="{FF2B5EF4-FFF2-40B4-BE49-F238E27FC236}">
                <a16:creationId xmlns:a16="http://schemas.microsoft.com/office/drawing/2014/main" id="{1A095442-4479-452A-9625-EC254E6073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0472" y="5799141"/>
            <a:ext cx="1975019" cy="35805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Bonus – 3 pts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DA9ACD3E-B90A-4B25-9294-BFB9DC9F17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7298" y="6225048"/>
            <a:ext cx="1543574" cy="53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59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65900-0424-4080-ABBD-7DAD7E802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375086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Academic Performance Framework: </a:t>
            </a:r>
            <a:br>
              <a:rPr lang="en-US" b="1" dirty="0"/>
            </a:br>
            <a:r>
              <a:rPr lang="en-US" b="1" dirty="0"/>
              <a:t>Areas of Focus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D64D180-D78D-40A8-AADC-9AB354878B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4218768"/>
              </p:ext>
            </p:extLst>
          </p:nvPr>
        </p:nvGraphicFramePr>
        <p:xfrm>
          <a:off x="444229" y="1827212"/>
          <a:ext cx="11303539" cy="4276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882">
                  <a:extLst>
                    <a:ext uri="{9D8B030D-6E8A-4147-A177-3AD203B41FA5}">
                      <a16:colId xmlns:a16="http://schemas.microsoft.com/office/drawing/2014/main" val="3626259800"/>
                    </a:ext>
                  </a:extLst>
                </a:gridCol>
                <a:gridCol w="5202086">
                  <a:extLst>
                    <a:ext uri="{9D8B030D-6E8A-4147-A177-3AD203B41FA5}">
                      <a16:colId xmlns:a16="http://schemas.microsoft.com/office/drawing/2014/main" val="4277808140"/>
                    </a:ext>
                  </a:extLst>
                </a:gridCol>
                <a:gridCol w="5788571">
                  <a:extLst>
                    <a:ext uri="{9D8B030D-6E8A-4147-A177-3AD203B41FA5}">
                      <a16:colId xmlns:a16="http://schemas.microsoft.com/office/drawing/2014/main" val="4272132032"/>
                    </a:ext>
                  </a:extLst>
                </a:gridCol>
              </a:tblGrid>
              <a:tr h="812126">
                <a:tc>
                  <a:txBody>
                    <a:bodyPr/>
                    <a:lstStyle/>
                    <a:p>
                      <a:pPr algn="ctr"/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Indicator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Measure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396996"/>
                  </a:ext>
                </a:extLst>
              </a:tr>
              <a:tr h="812126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2600" dirty="0"/>
                        <a:t>Nevada School Performance Framework – Star Ratings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i="1" dirty="0"/>
                        <a:t>Star Rating Index Score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096080"/>
                  </a:ext>
                </a:extLst>
              </a:tr>
              <a:tr h="812126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2600" dirty="0"/>
                        <a:t>Geographical Comparison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i="1" dirty="0"/>
                        <a:t>Zoned School and Local District Index Score Comparison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3565771"/>
                  </a:ext>
                </a:extLst>
              </a:tr>
              <a:tr h="812126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2600" dirty="0"/>
                        <a:t>Diversity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i="1" dirty="0"/>
                        <a:t>Special Population Enrollment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224380"/>
                  </a:ext>
                </a:extLst>
              </a:tr>
              <a:tr h="812126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2600" dirty="0"/>
                        <a:t>School Progress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i="1" dirty="0"/>
                        <a:t>Reduction Rate on Non-proficient Students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813449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28D029-6707-483E-A75B-3C40CAC42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1491E2C-4A11-4F03-92E7-064B035EA7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5981" y="6229787"/>
            <a:ext cx="1543574" cy="53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383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icture of a road" title="roa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021"/>
          <a:stretch/>
        </p:blipFill>
        <p:spPr bwMode="auto">
          <a:xfrm>
            <a:off x="4102761" y="92312"/>
            <a:ext cx="4416575" cy="6889253"/>
          </a:xfrm>
          <a:prstGeom prst="rect">
            <a:avLst/>
          </a:prstGeom>
          <a:noFill/>
          <a:scene3d>
            <a:camera prst="orthographicFront">
              <a:rot lat="0" lon="2699962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 descr="picture of a sign with 2015 on it" title="sign"/>
          <p:cNvGrpSpPr/>
          <p:nvPr/>
        </p:nvGrpSpPr>
        <p:grpSpPr>
          <a:xfrm>
            <a:off x="4371041" y="0"/>
            <a:ext cx="1524000" cy="2003634"/>
            <a:chOff x="4603812" y="1308110"/>
            <a:chExt cx="1324841" cy="1714500"/>
          </a:xfrm>
        </p:grpSpPr>
        <p:pic>
          <p:nvPicPr>
            <p:cNvPr id="4100" name="Picture 4" descr="picture of a sign with 2015 on it" title="sign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3812" y="1308110"/>
              <a:ext cx="1324841" cy="1714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4920567" y="1806952"/>
              <a:ext cx="961937" cy="4477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Listening Sessions</a:t>
              </a:r>
            </a:p>
          </p:txBody>
        </p:sp>
      </p:grp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847632" y="294018"/>
            <a:ext cx="183469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400" b="1" dirty="0">
                <a:latin typeface="Calibri" charset="0"/>
                <a:ea typeface="Calibri" charset="0"/>
                <a:cs typeface="Calibri" charset="0"/>
              </a:rPr>
              <a:t>Listening Sessions</a:t>
            </a:r>
            <a:endParaRPr lang="en-US" sz="1400" dirty="0">
              <a:latin typeface="Calibri" charset="0"/>
              <a:ea typeface="Calibri" charset="0"/>
              <a:cs typeface="Calibri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charset="0"/>
                <a:ea typeface="Calibri" charset="0"/>
                <a:cs typeface="Calibri" charset="0"/>
              </a:rPr>
              <a:t>February 1, 2019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charset="0"/>
                <a:ea typeface="Calibri" charset="0"/>
                <a:cs typeface="Calibri" charset="0"/>
              </a:rPr>
              <a:t>February 4, 2019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charset="0"/>
                <a:ea typeface="Calibri" charset="0"/>
                <a:cs typeface="Calibri" charset="0"/>
              </a:rPr>
              <a:t>February 7, 2019</a:t>
            </a:r>
          </a:p>
        </p:txBody>
      </p:sp>
      <p:grpSp>
        <p:nvGrpSpPr>
          <p:cNvPr id="14" name="Group 13" descr="picture of a sign with 2016 on it" title="sign "/>
          <p:cNvGrpSpPr/>
          <p:nvPr/>
        </p:nvGrpSpPr>
        <p:grpSpPr>
          <a:xfrm>
            <a:off x="6214261" y="1018787"/>
            <a:ext cx="1524001" cy="2044482"/>
            <a:chOff x="4648200" y="762000"/>
            <a:chExt cx="1324841" cy="1714500"/>
          </a:xfrm>
        </p:grpSpPr>
        <p:pic>
          <p:nvPicPr>
            <p:cNvPr id="15" name="Picture 4" descr="picture of a sign with 2016 on it" title="sign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8200" y="762000"/>
              <a:ext cx="1324841" cy="1714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4948746" y="1179733"/>
              <a:ext cx="932814" cy="619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Working Group Meetings</a:t>
              </a:r>
            </a:p>
          </p:txBody>
        </p:sp>
      </p:grp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654142" y="1802980"/>
            <a:ext cx="380630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400" b="1" dirty="0">
                <a:latin typeface="Calibri" charset="0"/>
                <a:ea typeface="Calibri" charset="0"/>
                <a:cs typeface="Calibri" charset="0"/>
              </a:rPr>
              <a:t>Academic Performance Working Group Meetings </a:t>
            </a:r>
            <a:endParaRPr lang="en-US" sz="1400" dirty="0">
              <a:latin typeface="Calibri" charset="0"/>
              <a:ea typeface="Calibri" charset="0"/>
              <a:cs typeface="Calibri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charset="0"/>
                <a:ea typeface="Calibri" charset="0"/>
                <a:cs typeface="Calibri" charset="0"/>
              </a:rPr>
              <a:t>March 5, 2019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charset="0"/>
                <a:ea typeface="Calibri" charset="0"/>
                <a:cs typeface="Calibri" charset="0"/>
              </a:rPr>
              <a:t>April 2, 2019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charset="0"/>
                <a:ea typeface="Calibri" charset="0"/>
                <a:cs typeface="Calibri" charset="0"/>
              </a:rPr>
              <a:t>April 30, 2019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charset="0"/>
                <a:ea typeface="Calibri" charset="0"/>
                <a:cs typeface="Calibri" charset="0"/>
              </a:rPr>
              <a:t>May 14, 2019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charset="0"/>
                <a:ea typeface="Calibri" charset="0"/>
                <a:cs typeface="Calibri" charset="0"/>
              </a:rPr>
              <a:t>June 20, 2019</a:t>
            </a:r>
          </a:p>
        </p:txBody>
      </p:sp>
      <p:grpSp>
        <p:nvGrpSpPr>
          <p:cNvPr id="20" name="Group 19" descr="picture of a sign with 2017 on it" title="sign "/>
          <p:cNvGrpSpPr/>
          <p:nvPr/>
        </p:nvGrpSpPr>
        <p:grpSpPr>
          <a:xfrm>
            <a:off x="3773574" y="2063402"/>
            <a:ext cx="1620087" cy="2049451"/>
            <a:chOff x="4656232" y="1072206"/>
            <a:chExt cx="1324841" cy="1714500"/>
          </a:xfrm>
        </p:grpSpPr>
        <p:pic>
          <p:nvPicPr>
            <p:cNvPr id="21" name="Picture 4" descr="picture of a sign with 2017 on it" title="sign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6232" y="1072206"/>
              <a:ext cx="1324841" cy="1714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" name="TextBox 21" descr="picture of a sign with 2017 on it" title="sign"/>
            <p:cNvSpPr txBox="1"/>
            <p:nvPr/>
          </p:nvSpPr>
          <p:spPr>
            <a:xfrm>
              <a:off x="5039027" y="1541285"/>
              <a:ext cx="781870" cy="563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Board Meeting Updates</a:t>
              </a:r>
            </a:p>
          </p:txBody>
        </p:sp>
      </p:grp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1857200" y="2521861"/>
            <a:ext cx="2825127" cy="95410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400" b="1" dirty="0">
                <a:latin typeface="Calibri" charset="0"/>
                <a:ea typeface="Calibri" charset="0"/>
                <a:cs typeface="Calibri" charset="0"/>
              </a:rPr>
              <a:t>Board Updates on progress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charset="0"/>
                <a:ea typeface="Calibri" charset="0"/>
                <a:cs typeface="Calibri" charset="0"/>
              </a:rPr>
              <a:t>March 8, 2019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charset="0"/>
                <a:ea typeface="Calibri" charset="0"/>
                <a:cs typeface="Calibri" charset="0"/>
              </a:rPr>
              <a:t>April 19, 2019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charset="0"/>
                <a:ea typeface="Calibri" charset="0"/>
                <a:cs typeface="Calibri" charset="0"/>
              </a:rPr>
              <a:t>May 31, 2019</a:t>
            </a:r>
            <a:endParaRPr lang="en-US" altLang="en-US" sz="13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652046" y="68815"/>
            <a:ext cx="1810500" cy="68473"/>
          </a:xfrm>
        </p:spPr>
        <p:txBody>
          <a:bodyPr>
            <a:normAutofit fontScale="90000"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Stakeholder engagement process</a:t>
            </a:r>
          </a:p>
        </p:txBody>
      </p:sp>
      <p:grpSp>
        <p:nvGrpSpPr>
          <p:cNvPr id="25" name="Group 24" descr="picture of a sign with 2015 on it" title="sign">
            <a:extLst>
              <a:ext uri="{FF2B5EF4-FFF2-40B4-BE49-F238E27FC236}">
                <a16:creationId xmlns:a16="http://schemas.microsoft.com/office/drawing/2014/main" id="{6299CC3B-E134-4BF6-B318-CD0D5DC18D37}"/>
              </a:ext>
            </a:extLst>
          </p:cNvPr>
          <p:cNvGrpSpPr/>
          <p:nvPr/>
        </p:nvGrpSpPr>
        <p:grpSpPr>
          <a:xfrm>
            <a:off x="6796353" y="4483615"/>
            <a:ext cx="1524000" cy="2003634"/>
            <a:chOff x="4603812" y="1308110"/>
            <a:chExt cx="1324841" cy="1714500"/>
          </a:xfrm>
        </p:grpSpPr>
        <p:pic>
          <p:nvPicPr>
            <p:cNvPr id="26" name="Picture 4" descr="picture of a sign with 2015 on it" title="sign">
              <a:extLst>
                <a:ext uri="{FF2B5EF4-FFF2-40B4-BE49-F238E27FC236}">
                  <a16:creationId xmlns:a16="http://schemas.microsoft.com/office/drawing/2014/main" id="{EED1FD7B-238E-4EB1-8CD0-706DD60D79F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3812" y="1308110"/>
              <a:ext cx="1324841" cy="1714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9DA2208-A431-44C4-A151-700A74826A21}"/>
                </a:ext>
              </a:extLst>
            </p:cNvPr>
            <p:cNvSpPr txBox="1"/>
            <p:nvPr/>
          </p:nvSpPr>
          <p:spPr>
            <a:xfrm>
              <a:off x="4721338" y="1894977"/>
              <a:ext cx="1044025" cy="2633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June 28, 2019</a:t>
              </a:r>
            </a:p>
          </p:txBody>
        </p:sp>
      </p:grpSp>
      <p:sp>
        <p:nvSpPr>
          <p:cNvPr id="28" name="Rectangle 13">
            <a:extLst>
              <a:ext uri="{FF2B5EF4-FFF2-40B4-BE49-F238E27FC236}">
                <a16:creationId xmlns:a16="http://schemas.microsoft.com/office/drawing/2014/main" id="{31B2F785-CF00-4C11-9661-C76E92F60D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3944" y="5006984"/>
            <a:ext cx="3434421" cy="7232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400" b="1" dirty="0">
                <a:latin typeface="Calibri" charset="0"/>
                <a:ea typeface="Calibri" charset="0"/>
                <a:cs typeface="Calibri" charset="0"/>
              </a:rPr>
              <a:t>Board Meeting presentation for possible action</a:t>
            </a:r>
            <a:endParaRPr lang="en-US" sz="1400" dirty="0">
              <a:latin typeface="Calibri" charset="0"/>
              <a:ea typeface="Calibri" charset="0"/>
              <a:cs typeface="Calibri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en-US" sz="1300" dirty="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29" name="Group 28" descr="picture of a sign with 2016 on it" title="sign ">
            <a:extLst>
              <a:ext uri="{FF2B5EF4-FFF2-40B4-BE49-F238E27FC236}">
                <a16:creationId xmlns:a16="http://schemas.microsoft.com/office/drawing/2014/main" id="{7C45D855-FC40-44FC-A3AD-E25F8DCDAB03}"/>
              </a:ext>
            </a:extLst>
          </p:cNvPr>
          <p:cNvGrpSpPr/>
          <p:nvPr/>
        </p:nvGrpSpPr>
        <p:grpSpPr>
          <a:xfrm>
            <a:off x="4397680" y="4217459"/>
            <a:ext cx="1524001" cy="2044482"/>
            <a:chOff x="4648200" y="762000"/>
            <a:chExt cx="1324841" cy="1714500"/>
          </a:xfrm>
        </p:grpSpPr>
        <p:pic>
          <p:nvPicPr>
            <p:cNvPr id="30" name="Picture 4" descr="picture of a sign with 2016 on it" title="sign">
              <a:extLst>
                <a:ext uri="{FF2B5EF4-FFF2-40B4-BE49-F238E27FC236}">
                  <a16:creationId xmlns:a16="http://schemas.microsoft.com/office/drawing/2014/main" id="{212A8850-E7BC-4B5F-BB7E-30A9CAD748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8200" y="762000"/>
              <a:ext cx="1324841" cy="1714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4A23594-E5EC-46D4-8950-8EA117C5E22F}"/>
                </a:ext>
              </a:extLst>
            </p:cNvPr>
            <p:cNvSpPr txBox="1"/>
            <p:nvPr/>
          </p:nvSpPr>
          <p:spPr>
            <a:xfrm>
              <a:off x="4910727" y="1288592"/>
              <a:ext cx="932814" cy="438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Final Comments</a:t>
              </a:r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DC21B053-2E2A-4265-B4A7-042E6557E2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1559" y="4786729"/>
            <a:ext cx="200914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400" b="1" dirty="0">
                <a:latin typeface="Calibri" charset="0"/>
                <a:ea typeface="Calibri" charset="0"/>
                <a:cs typeface="Calibri" charset="0"/>
              </a:rPr>
              <a:t>Email distribution and final call for revisions and comments</a:t>
            </a:r>
            <a:endParaRPr lang="en-US" sz="1400" dirty="0">
              <a:latin typeface="Calibri" charset="0"/>
              <a:ea typeface="Calibri" charset="0"/>
              <a:cs typeface="Calibri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charset="0"/>
                <a:ea typeface="Calibri" charset="0"/>
                <a:cs typeface="Calibri" charset="0"/>
              </a:rPr>
              <a:t>June 18, 2019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7B75133A-8BB1-4E47-B5C8-044AF7439D0E}"/>
              </a:ext>
            </a:extLst>
          </p:cNvPr>
          <p:cNvSpPr txBox="1">
            <a:spLocks/>
          </p:cNvSpPr>
          <p:nvPr/>
        </p:nvSpPr>
        <p:spPr>
          <a:xfrm>
            <a:off x="143325" y="108289"/>
            <a:ext cx="2036643" cy="13255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bg1"/>
                </a:solidFill>
              </a:rPr>
              <a:t>Academic Performance Framework Development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49FABF07-C0C0-4D34-BFD6-57E98D7B2A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54791" y="5772962"/>
            <a:ext cx="1543574" cy="53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11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DAC6A-C523-423F-9C6D-47B384ACC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374" y="136525"/>
            <a:ext cx="11043425" cy="1325563"/>
          </a:xfrm>
        </p:spPr>
        <p:txBody>
          <a:bodyPr>
            <a:normAutofit/>
          </a:bodyPr>
          <a:lstStyle/>
          <a:p>
            <a:r>
              <a:rPr lang="en-US" b="1" dirty="0"/>
              <a:t>Academic Performance Framework: Earning Measure and Indicator Points</a:t>
            </a: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EEB70-6D30-4681-AAD3-D75BC2015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467" y="1825624"/>
            <a:ext cx="7772400" cy="4351338"/>
          </a:xfrm>
        </p:spPr>
        <p:txBody>
          <a:bodyPr/>
          <a:lstStyle/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4D8616-CE85-408B-984A-2626F298E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B526063-9E46-452F-B0C3-62E9A9F5F179}" type="slidenum">
              <a:rPr lang="en-US" smtClean="0"/>
              <a:t>5</a:t>
            </a:fld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ACF8F95-EF1B-46B8-B110-F1F05CC169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0060" y="6176962"/>
            <a:ext cx="1543574" cy="53565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63F07F9-5009-47EB-9FC5-FC75027DD6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32" y="1548803"/>
            <a:ext cx="12069336" cy="376039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15282B8-6275-484C-B497-97EBA22FC883}"/>
              </a:ext>
            </a:extLst>
          </p:cNvPr>
          <p:cNvSpPr txBox="1"/>
          <p:nvPr/>
        </p:nvSpPr>
        <p:spPr>
          <a:xfrm>
            <a:off x="9022657" y="1697755"/>
            <a:ext cx="1390320" cy="38907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826662-26E2-47A5-A698-7E2CBD7D73B3}"/>
              </a:ext>
            </a:extLst>
          </p:cNvPr>
          <p:cNvSpPr txBox="1"/>
          <p:nvPr/>
        </p:nvSpPr>
        <p:spPr>
          <a:xfrm>
            <a:off x="3246729" y="1698257"/>
            <a:ext cx="1258364" cy="38907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18319D2-6AC7-419D-B2DA-1F653209615C}"/>
              </a:ext>
            </a:extLst>
          </p:cNvPr>
          <p:cNvSpPr txBox="1"/>
          <p:nvPr/>
        </p:nvSpPr>
        <p:spPr>
          <a:xfrm>
            <a:off x="6421109" y="1694305"/>
            <a:ext cx="914400" cy="38907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94E04AE-3693-4C58-A02F-6F2B9CF997A9}"/>
              </a:ext>
            </a:extLst>
          </p:cNvPr>
          <p:cNvSpPr txBox="1"/>
          <p:nvPr/>
        </p:nvSpPr>
        <p:spPr>
          <a:xfrm>
            <a:off x="7826162" y="1702515"/>
            <a:ext cx="767441" cy="38907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C9BAC3D-9374-45BD-BE94-EF54259CBD90}"/>
              </a:ext>
            </a:extLst>
          </p:cNvPr>
          <p:cNvSpPr txBox="1"/>
          <p:nvPr/>
        </p:nvSpPr>
        <p:spPr>
          <a:xfrm>
            <a:off x="10710612" y="1672779"/>
            <a:ext cx="1390320" cy="38907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F8156B6-72DF-45D4-9F7A-631B02DC8626}"/>
              </a:ext>
            </a:extLst>
          </p:cNvPr>
          <p:cNvSpPr txBox="1"/>
          <p:nvPr/>
        </p:nvSpPr>
        <p:spPr>
          <a:xfrm>
            <a:off x="34315" y="1694579"/>
            <a:ext cx="767441" cy="38907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167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DAC6A-C523-423F-9C6D-47B384ACC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375" y="136525"/>
            <a:ext cx="10515600" cy="1325563"/>
          </a:xfrm>
        </p:spPr>
        <p:txBody>
          <a:bodyPr/>
          <a:lstStyle/>
          <a:p>
            <a:r>
              <a:rPr lang="en-US" b="1" dirty="0"/>
              <a:t>Academic Performance Framework: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EEB70-6D30-4681-AAD3-D75BC2015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467" y="1825624"/>
            <a:ext cx="7772400" cy="4351338"/>
          </a:xfrm>
        </p:spPr>
        <p:txBody>
          <a:bodyPr/>
          <a:lstStyle/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4D8616-CE85-408B-984A-2626F298E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B526063-9E46-452F-B0C3-62E9A9F5F179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ADE8CA1-5A1D-4CAD-BDB7-5E83876F17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626" y="1544885"/>
            <a:ext cx="5532309" cy="22129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21422D1-80D7-460F-B021-1070A8A4CF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51825" y="1072868"/>
            <a:ext cx="2006575" cy="1987000"/>
          </a:xfrm>
          <a:prstGeom prst="rect">
            <a:avLst/>
          </a:prstGeom>
        </p:spPr>
      </p:pic>
      <p:sp>
        <p:nvSpPr>
          <p:cNvPr id="10" name="Down Arrow 4" title="directional arrow">
            <a:extLst>
              <a:ext uri="{FF2B5EF4-FFF2-40B4-BE49-F238E27FC236}">
                <a16:creationId xmlns:a16="http://schemas.microsoft.com/office/drawing/2014/main" id="{EB94BE1A-6001-4CC8-B9B8-251C0660B15F}"/>
              </a:ext>
            </a:extLst>
          </p:cNvPr>
          <p:cNvSpPr/>
          <p:nvPr/>
        </p:nvSpPr>
        <p:spPr>
          <a:xfrm rot="16200000">
            <a:off x="6490552" y="1792169"/>
            <a:ext cx="578784" cy="12489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 title="down arrow">
            <a:extLst>
              <a:ext uri="{FF2B5EF4-FFF2-40B4-BE49-F238E27FC236}">
                <a16:creationId xmlns:a16="http://schemas.microsoft.com/office/drawing/2014/main" id="{6A41B48C-7D27-4BCB-BEE7-94A1D784457E}"/>
              </a:ext>
            </a:extLst>
          </p:cNvPr>
          <p:cNvSpPr/>
          <p:nvPr/>
        </p:nvSpPr>
        <p:spPr>
          <a:xfrm rot="2516007">
            <a:off x="7975262" y="3593340"/>
            <a:ext cx="623580" cy="12651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03DABE9-D5DB-4F3F-B5F7-7ACB7C65A462}"/>
              </a:ext>
            </a:extLst>
          </p:cNvPr>
          <p:cNvSpPr/>
          <p:nvPr/>
        </p:nvSpPr>
        <p:spPr>
          <a:xfrm>
            <a:off x="1111100" y="5191482"/>
            <a:ext cx="38531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/>
              <a:t>If the school’s Free &amp; Reduced Lunch enrollment is greater than 60%</a:t>
            </a:r>
          </a:p>
          <a:p>
            <a:pPr algn="r"/>
            <a:endParaRPr lang="en-US" dirty="0"/>
          </a:p>
          <a:p>
            <a:pPr algn="r"/>
            <a:endParaRPr lang="en-US" dirty="0"/>
          </a:p>
        </p:txBody>
      </p:sp>
      <p:sp>
        <p:nvSpPr>
          <p:cNvPr id="14" name="Text Box 3">
            <a:extLst>
              <a:ext uri="{FF2B5EF4-FFF2-40B4-BE49-F238E27FC236}">
                <a16:creationId xmlns:a16="http://schemas.microsoft.com/office/drawing/2014/main" id="{BA8D7FA9-F3CB-4D5C-A565-9102F5FE8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9338" y="3151739"/>
            <a:ext cx="1975022" cy="358058"/>
          </a:xfrm>
          <a:prstGeom prst="rect">
            <a:avLst/>
          </a:prstGeom>
          <a:gradFill rotWithShape="1">
            <a:gsLst>
              <a:gs pos="0">
                <a:srgbClr val="AEDA9A"/>
              </a:gs>
              <a:gs pos="50000">
                <a:srgbClr val="CDE6C2"/>
              </a:gs>
              <a:gs pos="100000">
                <a:srgbClr val="E6F2E1"/>
              </a:gs>
            </a:gsLst>
            <a:lin ang="5400000" scaled="1"/>
          </a:gradFill>
          <a:ln w="6350">
            <a:solidFill>
              <a:srgbClr val="54823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FRL enrollment – 5 pts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18947EB-CA31-41A8-8307-619634A7B4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35672" y="4229532"/>
            <a:ext cx="2493630" cy="259777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5F199CE-7C5A-4C59-BF50-90C5D1C451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62048" y="5909135"/>
            <a:ext cx="1543574" cy="53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032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DAC6A-C523-423F-9C6D-47B384ACC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374" y="136525"/>
            <a:ext cx="11043425" cy="1325563"/>
          </a:xfrm>
        </p:spPr>
        <p:txBody>
          <a:bodyPr>
            <a:normAutofit/>
          </a:bodyPr>
          <a:lstStyle/>
          <a:p>
            <a:r>
              <a:rPr lang="en-US" b="1" dirty="0"/>
              <a:t>Academic Performance Framework: Earning Measure and Indicator Points</a:t>
            </a: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EEB70-6D30-4681-AAD3-D75BC2015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467" y="1825624"/>
            <a:ext cx="7772400" cy="4351338"/>
          </a:xfrm>
        </p:spPr>
        <p:txBody>
          <a:bodyPr/>
          <a:lstStyle/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4D8616-CE85-408B-984A-2626F298E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B526063-9E46-452F-B0C3-62E9A9F5F179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6715A0-AB62-4645-AD3A-C8FAD6577F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4088" y="5909135"/>
            <a:ext cx="1543574" cy="5356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57889E-2831-4ABD-A9CB-5DFBC54C5D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346" y="2005881"/>
            <a:ext cx="2071725" cy="353255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752A0B3-A771-4EAD-8C3C-7E4CBFFF6142}"/>
              </a:ext>
            </a:extLst>
          </p:cNvPr>
          <p:cNvSpPr txBox="1"/>
          <p:nvPr/>
        </p:nvSpPr>
        <p:spPr>
          <a:xfrm>
            <a:off x="2596770" y="1846716"/>
            <a:ext cx="845780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Index scores generate NSPF Star Ratings.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The total index score from NSPF results will incorporate SPCSA Academic Performance Framework.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ABC Elementary School index score is 85. The calculation would be 85 multiplied by 0.6, giving the school 51 points (85*0.6= 51).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94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DAC6A-C523-423F-9C6D-47B384ACC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374" y="136525"/>
            <a:ext cx="11043425" cy="1325563"/>
          </a:xfrm>
        </p:spPr>
        <p:txBody>
          <a:bodyPr>
            <a:normAutofit/>
          </a:bodyPr>
          <a:lstStyle/>
          <a:p>
            <a:r>
              <a:rPr lang="en-US" b="1" dirty="0"/>
              <a:t>Academic Performance Framework: Earning Measure and Indicator Points</a:t>
            </a: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EEB70-6D30-4681-AAD3-D75BC2015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467" y="1825624"/>
            <a:ext cx="7772400" cy="4351338"/>
          </a:xfrm>
        </p:spPr>
        <p:txBody>
          <a:bodyPr/>
          <a:lstStyle/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4D8616-CE85-408B-984A-2626F298E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B526063-9E46-452F-B0C3-62E9A9F5F179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E290E5B-0631-49D4-BFA9-71CA3D6E34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579" y="1762602"/>
            <a:ext cx="2475191" cy="422489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FF9CB1C-B3B0-4BEC-94EF-861A075B3F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57971" y="5909135"/>
            <a:ext cx="1543574" cy="53565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CBDE3E4-6518-4712-810E-37F066156568}"/>
              </a:ext>
            </a:extLst>
          </p:cNvPr>
          <p:cNvSpPr txBox="1"/>
          <p:nvPr/>
        </p:nvSpPr>
        <p:spPr>
          <a:xfrm>
            <a:off x="2827229" y="1825624"/>
            <a:ext cx="845780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Zoned school index score and district index score will be compared with SPCSA schools.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If the SPCSA school receives a 5-Star rating from NSPF, it will automatically be given 25 points.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If the SPCSA school receives a 4-Star rating from NSPF, it will automatically earn 15 points and may qualify for additional points depending on comparison results.</a:t>
            </a:r>
          </a:p>
        </p:txBody>
      </p:sp>
    </p:spTree>
    <p:extLst>
      <p:ext uri="{BB962C8B-B14F-4D97-AF65-F5344CB8AC3E}">
        <p14:creationId xmlns:p14="http://schemas.microsoft.com/office/powerpoint/2010/main" val="2482140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DAC6A-C523-423F-9C6D-47B384ACC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374" y="136525"/>
            <a:ext cx="11043425" cy="1325563"/>
          </a:xfrm>
        </p:spPr>
        <p:txBody>
          <a:bodyPr>
            <a:normAutofit/>
          </a:bodyPr>
          <a:lstStyle/>
          <a:p>
            <a:r>
              <a:rPr lang="en-US" b="1" dirty="0"/>
              <a:t>Academic Performance Framework: Earning Measure and Indicator Points</a:t>
            </a: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EEB70-6D30-4681-AAD3-D75BC2015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467" y="1825624"/>
            <a:ext cx="7772400" cy="4351338"/>
          </a:xfrm>
        </p:spPr>
        <p:txBody>
          <a:bodyPr/>
          <a:lstStyle/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4D8616-CE85-408B-984A-2626F298E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B526063-9E46-452F-B0C3-62E9A9F5F179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F6B98CC-4BF3-4D4B-8623-391C1517AF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93" y="1551826"/>
            <a:ext cx="2499577" cy="426757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97FB46D-C104-4F44-A03C-B3A8146A16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20800" y="5909135"/>
            <a:ext cx="1543574" cy="53565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B1DF73D-607D-464E-B1FD-B8042D24F8C0}"/>
              </a:ext>
            </a:extLst>
          </p:cNvPr>
          <p:cNvSpPr txBox="1"/>
          <p:nvPr/>
        </p:nvSpPr>
        <p:spPr>
          <a:xfrm>
            <a:off x="2828425" y="1462088"/>
            <a:ext cx="845780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Student enrollment on special populations (English Language Learners, Free and Reduced Lunch and Individualized Education Plan) will be compared with their district.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Statewide schools will use a statewide comparison for special populations enrollment.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Schools showing an annual increase 25% or more in ELL, FRL or IEP categories will receive three bonus points.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48055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18729</TotalTime>
  <Words>838</Words>
  <Application>Microsoft Office PowerPoint</Application>
  <PresentationFormat>Widescreen</PresentationFormat>
  <Paragraphs>189</Paragraphs>
  <Slides>17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Arial</vt:lpstr>
      <vt:lpstr>Arial Black</vt:lpstr>
      <vt:lpstr>Calibri</vt:lpstr>
      <vt:lpstr>Calibri Light</vt:lpstr>
      <vt:lpstr>Courier New</vt:lpstr>
      <vt:lpstr>Tahoma</vt:lpstr>
      <vt:lpstr>Times New Roman</vt:lpstr>
      <vt:lpstr>Tw Cen MT Condensed Extra Bold</vt:lpstr>
      <vt:lpstr>Wingdings</vt:lpstr>
      <vt:lpstr>Office Theme</vt:lpstr>
      <vt:lpstr>Worksheet</vt:lpstr>
      <vt:lpstr>SPCSA Academic Performance Framework </vt:lpstr>
      <vt:lpstr>SPCSA Academic Performance Framework</vt:lpstr>
      <vt:lpstr>Academic Performance Framework:  Areas of Focus</vt:lpstr>
      <vt:lpstr>Stakeholder engagement process</vt:lpstr>
      <vt:lpstr>Academic Performance Framework: Earning Measure and Indicator Points</vt:lpstr>
      <vt:lpstr>Academic Performance Framework: Implementation</vt:lpstr>
      <vt:lpstr>Academic Performance Framework: Earning Measure and Indicator Points</vt:lpstr>
      <vt:lpstr>Academic Performance Framework: Earning Measure and Indicator Points</vt:lpstr>
      <vt:lpstr>Academic Performance Framework: Earning Measure and Indicator Points</vt:lpstr>
      <vt:lpstr>Academic Performance Framework: Earning Measure and Indicator Points</vt:lpstr>
      <vt:lpstr>Academic Performance Framework: School Designation Activity </vt:lpstr>
      <vt:lpstr>Academic Performance Framework: School Designation Activity </vt:lpstr>
      <vt:lpstr>Academic Performance Framework: Designation </vt:lpstr>
      <vt:lpstr>Academic Performance Framework:</vt:lpstr>
      <vt:lpstr>Special thanks to these individuals for their contributions to the Academic Performance Framework</vt:lpstr>
      <vt:lpstr>Summary: Academic Performance Framework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SPCSA Organizational Framework  &amp; Legal Compliance Questionnaire</dc:title>
  <dc:creator>Michael Dang</dc:creator>
  <cp:lastModifiedBy>Selcuk Ozdemir</cp:lastModifiedBy>
  <cp:revision>120</cp:revision>
  <cp:lastPrinted>2019-06-06T15:58:23Z</cp:lastPrinted>
  <dcterms:created xsi:type="dcterms:W3CDTF">2019-05-23T15:56:07Z</dcterms:created>
  <dcterms:modified xsi:type="dcterms:W3CDTF">2019-06-25T20:09:10Z</dcterms:modified>
</cp:coreProperties>
</file>