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71" r:id="rId2"/>
    <p:sldId id="284" r:id="rId3"/>
    <p:sldId id="285" r:id="rId4"/>
    <p:sldId id="286" r:id="rId5"/>
    <p:sldId id="287" r:id="rId6"/>
    <p:sldId id="288" r:id="rId7"/>
    <p:sldId id="281" r:id="rId8"/>
    <p:sldId id="278" r:id="rId9"/>
    <p:sldId id="279" r:id="rId10"/>
    <p:sldId id="280" r:id="rId11"/>
    <p:sldId id="276" r:id="rId12"/>
    <p:sldId id="290" r:id="rId13"/>
    <p:sldId id="289"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ra Kinne" initials="SK" lastIdx="2" clrIdx="0">
    <p:extLst>
      <p:ext uri="{19B8F6BF-5375-455C-9EA6-DF929625EA0E}">
        <p15:presenceInfo xmlns:p15="http://schemas.microsoft.com/office/powerpoint/2012/main" userId="S-1-5-21-2299061036-1456400898-4236979735-1124" providerId="AD"/>
      </p:ext>
    </p:extLst>
  </p:cmAuthor>
  <p:cmAuthor id="2" name="Mark Modrcin" initials="MM" lastIdx="2" clrIdx="1">
    <p:extLst>
      <p:ext uri="{19B8F6BF-5375-455C-9EA6-DF929625EA0E}">
        <p15:presenceInfo xmlns:p15="http://schemas.microsoft.com/office/powerpoint/2012/main" userId="S-1-5-21-2299061036-1456400898-4236979735-1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92" autoAdjust="0"/>
    <p:restoredTop sz="86066" autoAdjust="0"/>
  </p:normalViewPr>
  <p:slideViewPr>
    <p:cSldViewPr snapToGrid="0">
      <p:cViewPr varScale="1">
        <p:scale>
          <a:sx n="92" d="100"/>
          <a:sy n="92" d="100"/>
        </p:scale>
        <p:origin x="90" y="22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48786D-8203-43D9-B172-8BB54CDFF1D6}"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7EAEF047-D5F2-48F8-8809-8B1CF9B8A4BC}">
      <dgm:prSet phldrT="[Text]"/>
      <dgm:spPr/>
      <dgm:t>
        <a:bodyPr/>
        <a:lstStyle/>
        <a:p>
          <a:r>
            <a:rPr lang="en-US" b="1" dirty="0"/>
            <a:t>Accountability</a:t>
          </a:r>
        </a:p>
      </dgm:t>
    </dgm:pt>
    <dgm:pt modelId="{E7A4D5D7-ECE9-465E-B2C0-5115ECBE751A}" type="parTrans" cxnId="{4F3A7AB2-B577-4D28-98AB-9F65E4D5C74B}">
      <dgm:prSet/>
      <dgm:spPr/>
      <dgm:t>
        <a:bodyPr/>
        <a:lstStyle/>
        <a:p>
          <a:endParaRPr lang="en-US"/>
        </a:p>
      </dgm:t>
    </dgm:pt>
    <dgm:pt modelId="{A50E3E44-8101-4584-AA6A-05C580B86E3F}" type="sibTrans" cxnId="{4F3A7AB2-B577-4D28-98AB-9F65E4D5C74B}">
      <dgm:prSet/>
      <dgm:spPr/>
      <dgm:t>
        <a:bodyPr/>
        <a:lstStyle/>
        <a:p>
          <a:endParaRPr lang="en-US"/>
        </a:p>
      </dgm:t>
    </dgm:pt>
    <dgm:pt modelId="{5AFA865E-A48D-496D-894D-D199EA8A8385}">
      <dgm:prSet phldrT="[Text]"/>
      <dgm:spPr/>
      <dgm:t>
        <a:bodyPr/>
        <a:lstStyle/>
        <a:p>
          <a:r>
            <a:rPr lang="en-US" b="1" dirty="0"/>
            <a:t>Autonomy</a:t>
          </a:r>
        </a:p>
      </dgm:t>
    </dgm:pt>
    <dgm:pt modelId="{BF66DE3A-F4F7-4A2E-A857-7B04C8E08AD1}" type="parTrans" cxnId="{BDDDD955-C2ED-4527-9A4A-EC1FABB7B1C6}">
      <dgm:prSet/>
      <dgm:spPr/>
      <dgm:t>
        <a:bodyPr/>
        <a:lstStyle/>
        <a:p>
          <a:endParaRPr lang="en-US"/>
        </a:p>
      </dgm:t>
    </dgm:pt>
    <dgm:pt modelId="{FE9526DA-766F-4DFA-80FD-D74FFC977F14}" type="sibTrans" cxnId="{BDDDD955-C2ED-4527-9A4A-EC1FABB7B1C6}">
      <dgm:prSet/>
      <dgm:spPr/>
      <dgm:t>
        <a:bodyPr/>
        <a:lstStyle/>
        <a:p>
          <a:endParaRPr lang="en-US"/>
        </a:p>
      </dgm:t>
    </dgm:pt>
    <dgm:pt modelId="{636E821B-EE18-46E8-B257-EE96706D32C7}" type="pres">
      <dgm:prSet presAssocID="{9248786D-8203-43D9-B172-8BB54CDFF1D6}" presName="compositeShape" presStyleCnt="0">
        <dgm:presLayoutVars>
          <dgm:chMax val="2"/>
          <dgm:dir/>
          <dgm:resizeHandles val="exact"/>
        </dgm:presLayoutVars>
      </dgm:prSet>
      <dgm:spPr/>
    </dgm:pt>
    <dgm:pt modelId="{1EA47FF0-16E4-4929-9525-E1A485E2B3C1}" type="pres">
      <dgm:prSet presAssocID="{9248786D-8203-43D9-B172-8BB54CDFF1D6}" presName="divider" presStyleLbl="fgShp" presStyleIdx="0" presStyleCnt="1"/>
      <dgm:spPr/>
    </dgm:pt>
    <dgm:pt modelId="{84A5AACE-1033-477F-AE92-62F5AC61DCB5}" type="pres">
      <dgm:prSet presAssocID="{7EAEF047-D5F2-48F8-8809-8B1CF9B8A4BC}" presName="downArrow" presStyleLbl="node1" presStyleIdx="0" presStyleCnt="2"/>
      <dgm:spPr/>
    </dgm:pt>
    <dgm:pt modelId="{6282D5DD-DCA4-4BCF-AC41-AAA827E80EE7}" type="pres">
      <dgm:prSet presAssocID="{7EAEF047-D5F2-48F8-8809-8B1CF9B8A4BC}" presName="downArrowText" presStyleLbl="revTx" presStyleIdx="0" presStyleCnt="2">
        <dgm:presLayoutVars>
          <dgm:bulletEnabled val="1"/>
        </dgm:presLayoutVars>
      </dgm:prSet>
      <dgm:spPr/>
    </dgm:pt>
    <dgm:pt modelId="{6F4A7263-9AAF-4321-AA4F-55E642AC5F42}" type="pres">
      <dgm:prSet presAssocID="{5AFA865E-A48D-496D-894D-D199EA8A8385}" presName="upArrow" presStyleLbl="node1" presStyleIdx="1" presStyleCnt="2"/>
      <dgm:spPr/>
    </dgm:pt>
    <dgm:pt modelId="{8E55574F-2857-4F5D-B89C-2D411E3C2F5E}" type="pres">
      <dgm:prSet presAssocID="{5AFA865E-A48D-496D-894D-D199EA8A8385}" presName="upArrowText" presStyleLbl="revTx" presStyleIdx="1" presStyleCnt="2">
        <dgm:presLayoutVars>
          <dgm:bulletEnabled val="1"/>
        </dgm:presLayoutVars>
      </dgm:prSet>
      <dgm:spPr/>
    </dgm:pt>
  </dgm:ptLst>
  <dgm:cxnLst>
    <dgm:cxn modelId="{45D70775-F719-479E-BF3F-8D2A8AFFE7E2}" type="presOf" srcId="{9248786D-8203-43D9-B172-8BB54CDFF1D6}" destId="{636E821B-EE18-46E8-B257-EE96706D32C7}" srcOrd="0" destOrd="0" presId="urn:microsoft.com/office/officeart/2005/8/layout/arrow3"/>
    <dgm:cxn modelId="{BDDDD955-C2ED-4527-9A4A-EC1FABB7B1C6}" srcId="{9248786D-8203-43D9-B172-8BB54CDFF1D6}" destId="{5AFA865E-A48D-496D-894D-D199EA8A8385}" srcOrd="1" destOrd="0" parTransId="{BF66DE3A-F4F7-4A2E-A857-7B04C8E08AD1}" sibTransId="{FE9526DA-766F-4DFA-80FD-D74FFC977F14}"/>
    <dgm:cxn modelId="{4F3A7AB2-B577-4D28-98AB-9F65E4D5C74B}" srcId="{9248786D-8203-43D9-B172-8BB54CDFF1D6}" destId="{7EAEF047-D5F2-48F8-8809-8B1CF9B8A4BC}" srcOrd="0" destOrd="0" parTransId="{E7A4D5D7-ECE9-465E-B2C0-5115ECBE751A}" sibTransId="{A50E3E44-8101-4584-AA6A-05C580B86E3F}"/>
    <dgm:cxn modelId="{72FCA3CD-E050-46C5-9EF3-FD2C939C0ED9}" type="presOf" srcId="{7EAEF047-D5F2-48F8-8809-8B1CF9B8A4BC}" destId="{6282D5DD-DCA4-4BCF-AC41-AAA827E80EE7}" srcOrd="0" destOrd="0" presId="urn:microsoft.com/office/officeart/2005/8/layout/arrow3"/>
    <dgm:cxn modelId="{B8398DCF-159A-458F-BFC6-E41595914A1C}" type="presOf" srcId="{5AFA865E-A48D-496D-894D-D199EA8A8385}" destId="{8E55574F-2857-4F5D-B89C-2D411E3C2F5E}" srcOrd="0" destOrd="0" presId="urn:microsoft.com/office/officeart/2005/8/layout/arrow3"/>
    <dgm:cxn modelId="{DEB34128-F564-48E4-9792-B83136A37DFD}" type="presParOf" srcId="{636E821B-EE18-46E8-B257-EE96706D32C7}" destId="{1EA47FF0-16E4-4929-9525-E1A485E2B3C1}" srcOrd="0" destOrd="0" presId="urn:microsoft.com/office/officeart/2005/8/layout/arrow3"/>
    <dgm:cxn modelId="{D8444051-FFA4-4FE7-AA2F-2A7F534F792B}" type="presParOf" srcId="{636E821B-EE18-46E8-B257-EE96706D32C7}" destId="{84A5AACE-1033-477F-AE92-62F5AC61DCB5}" srcOrd="1" destOrd="0" presId="urn:microsoft.com/office/officeart/2005/8/layout/arrow3"/>
    <dgm:cxn modelId="{00C5DE91-DCC7-4A28-A9F8-20A7BBE2A8AF}" type="presParOf" srcId="{636E821B-EE18-46E8-B257-EE96706D32C7}" destId="{6282D5DD-DCA4-4BCF-AC41-AAA827E80EE7}" srcOrd="2" destOrd="0" presId="urn:microsoft.com/office/officeart/2005/8/layout/arrow3"/>
    <dgm:cxn modelId="{68A8BE1E-2BB2-4468-8A2D-B2C973937B1B}" type="presParOf" srcId="{636E821B-EE18-46E8-B257-EE96706D32C7}" destId="{6F4A7263-9AAF-4321-AA4F-55E642AC5F42}" srcOrd="3" destOrd="0" presId="urn:microsoft.com/office/officeart/2005/8/layout/arrow3"/>
    <dgm:cxn modelId="{9DA9C1D2-BF8F-42CF-830C-59C21C26E144}" type="presParOf" srcId="{636E821B-EE18-46E8-B257-EE96706D32C7}" destId="{8E55574F-2857-4F5D-B89C-2D411E3C2F5E}"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0CEFE2-DB6E-4A47-8821-03BFC82CB4A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3D97821-FFDB-4E8D-92B5-1B1129365681}">
      <dgm:prSet phldrT="[Text]"/>
      <dgm:spPr/>
      <dgm:t>
        <a:bodyPr/>
        <a:lstStyle/>
        <a:p>
          <a:r>
            <a:rPr lang="en-US" dirty="0"/>
            <a:t>Academic</a:t>
          </a:r>
        </a:p>
      </dgm:t>
    </dgm:pt>
    <dgm:pt modelId="{3F15546F-4A98-41D8-AF6C-AD11C817BF24}" type="parTrans" cxnId="{57E1F5C3-7084-48EF-A7B2-57ECB0B33CFE}">
      <dgm:prSet/>
      <dgm:spPr/>
      <dgm:t>
        <a:bodyPr/>
        <a:lstStyle/>
        <a:p>
          <a:endParaRPr lang="en-US"/>
        </a:p>
      </dgm:t>
    </dgm:pt>
    <dgm:pt modelId="{C43A963A-8E0E-4891-83D1-8DC4EDC37F81}" type="sibTrans" cxnId="{57E1F5C3-7084-48EF-A7B2-57ECB0B33CFE}">
      <dgm:prSet/>
      <dgm:spPr/>
      <dgm:t>
        <a:bodyPr/>
        <a:lstStyle/>
        <a:p>
          <a:endParaRPr lang="en-US"/>
        </a:p>
      </dgm:t>
    </dgm:pt>
    <dgm:pt modelId="{163ED5F0-F7C9-40DA-9A92-C6390BE37767}">
      <dgm:prSet phldrT="[Text]"/>
      <dgm:spPr/>
      <dgm:t>
        <a:bodyPr/>
        <a:lstStyle/>
        <a:p>
          <a:r>
            <a:rPr lang="en-US" dirty="0"/>
            <a:t>Financial</a:t>
          </a:r>
        </a:p>
      </dgm:t>
    </dgm:pt>
    <dgm:pt modelId="{6991BDDA-A1A3-45C8-81F3-95BF9FB174A6}" type="parTrans" cxnId="{7337EDC3-E23A-4970-8319-D649B02DA257}">
      <dgm:prSet/>
      <dgm:spPr/>
      <dgm:t>
        <a:bodyPr/>
        <a:lstStyle/>
        <a:p>
          <a:endParaRPr lang="en-US"/>
        </a:p>
      </dgm:t>
    </dgm:pt>
    <dgm:pt modelId="{195B2112-59F8-431C-91B5-5A055E1E5028}" type="sibTrans" cxnId="{7337EDC3-E23A-4970-8319-D649B02DA257}">
      <dgm:prSet/>
      <dgm:spPr/>
      <dgm:t>
        <a:bodyPr/>
        <a:lstStyle/>
        <a:p>
          <a:endParaRPr lang="en-US"/>
        </a:p>
      </dgm:t>
    </dgm:pt>
    <dgm:pt modelId="{12D7FFEE-DE4D-405B-B820-80074D884C5D}">
      <dgm:prSet phldrT="[Text]"/>
      <dgm:spPr/>
      <dgm:t>
        <a:bodyPr/>
        <a:lstStyle/>
        <a:p>
          <a:r>
            <a:rPr lang="en-US" dirty="0"/>
            <a:t>Organizational</a:t>
          </a:r>
        </a:p>
      </dgm:t>
    </dgm:pt>
    <dgm:pt modelId="{15A745DE-CDA5-4236-9F97-8E16BB3E45C8}" type="parTrans" cxnId="{3D9F9C49-55A3-4588-9736-681847AB70FD}">
      <dgm:prSet/>
      <dgm:spPr/>
      <dgm:t>
        <a:bodyPr/>
        <a:lstStyle/>
        <a:p>
          <a:endParaRPr lang="en-US"/>
        </a:p>
      </dgm:t>
    </dgm:pt>
    <dgm:pt modelId="{87F09CEE-7565-4522-89AF-C80CACEE16C9}" type="sibTrans" cxnId="{3D9F9C49-55A3-4588-9736-681847AB70FD}">
      <dgm:prSet/>
      <dgm:spPr/>
      <dgm:t>
        <a:bodyPr/>
        <a:lstStyle/>
        <a:p>
          <a:endParaRPr lang="en-US"/>
        </a:p>
      </dgm:t>
    </dgm:pt>
    <dgm:pt modelId="{0CEB5FD0-5841-406C-8443-8A434815173A}">
      <dgm:prSet phldrT="[Text]"/>
      <dgm:spPr/>
      <dgm:t>
        <a:bodyPr/>
        <a:lstStyle/>
        <a:p>
          <a:r>
            <a:rPr lang="en-US" dirty="0"/>
            <a:t>Is the educational program a success?</a:t>
          </a:r>
        </a:p>
      </dgm:t>
    </dgm:pt>
    <dgm:pt modelId="{D06EED4F-08D1-424F-8F2C-763841801DCF}" type="parTrans" cxnId="{295B9324-AF23-49D1-B40C-63660BC07655}">
      <dgm:prSet/>
      <dgm:spPr/>
      <dgm:t>
        <a:bodyPr/>
        <a:lstStyle/>
        <a:p>
          <a:endParaRPr lang="en-US"/>
        </a:p>
      </dgm:t>
    </dgm:pt>
    <dgm:pt modelId="{BF84A85C-3A81-4737-A4B0-814F980CF70A}" type="sibTrans" cxnId="{295B9324-AF23-49D1-B40C-63660BC07655}">
      <dgm:prSet/>
      <dgm:spPr/>
      <dgm:t>
        <a:bodyPr/>
        <a:lstStyle/>
        <a:p>
          <a:endParaRPr lang="en-US"/>
        </a:p>
      </dgm:t>
    </dgm:pt>
    <dgm:pt modelId="{95425DE9-579A-46FD-991D-2D19F663878E}">
      <dgm:prSet phldrT="[Text]"/>
      <dgm:spPr/>
      <dgm:t>
        <a:bodyPr/>
        <a:lstStyle/>
        <a:p>
          <a:r>
            <a:rPr lang="en-US" dirty="0"/>
            <a:t>Is the school financially viable?</a:t>
          </a:r>
        </a:p>
      </dgm:t>
    </dgm:pt>
    <dgm:pt modelId="{B9EC9A1F-E455-41B2-83B2-E3122FF405F2}" type="parTrans" cxnId="{EDA19BA7-EE09-4BC3-9749-D2CA1BF3DF48}">
      <dgm:prSet/>
      <dgm:spPr/>
      <dgm:t>
        <a:bodyPr/>
        <a:lstStyle/>
        <a:p>
          <a:endParaRPr lang="en-US"/>
        </a:p>
      </dgm:t>
    </dgm:pt>
    <dgm:pt modelId="{911DE783-B8EF-43CD-B6A5-7C573832CAF3}" type="sibTrans" cxnId="{EDA19BA7-EE09-4BC3-9749-D2CA1BF3DF48}">
      <dgm:prSet/>
      <dgm:spPr/>
      <dgm:t>
        <a:bodyPr/>
        <a:lstStyle/>
        <a:p>
          <a:endParaRPr lang="en-US"/>
        </a:p>
      </dgm:t>
    </dgm:pt>
    <dgm:pt modelId="{6A457060-948A-4956-A0EB-25ED0838BB93}">
      <dgm:prSet phldrT="[Text]"/>
      <dgm:spPr/>
      <dgm:t>
        <a:bodyPr/>
        <a:lstStyle/>
        <a:p>
          <a:r>
            <a:rPr lang="en-US" dirty="0"/>
            <a:t>Is the organization effective and well run?</a:t>
          </a:r>
        </a:p>
      </dgm:t>
    </dgm:pt>
    <dgm:pt modelId="{24AE363D-DB16-4650-840F-6F3220645A67}" type="parTrans" cxnId="{0B9D4487-28E0-4654-BD13-E2D5B93098D0}">
      <dgm:prSet/>
      <dgm:spPr/>
      <dgm:t>
        <a:bodyPr/>
        <a:lstStyle/>
        <a:p>
          <a:endParaRPr lang="en-US"/>
        </a:p>
      </dgm:t>
    </dgm:pt>
    <dgm:pt modelId="{EFA1C1BA-F101-4E29-9C74-B2768AAA0F32}" type="sibTrans" cxnId="{0B9D4487-28E0-4654-BD13-E2D5B93098D0}">
      <dgm:prSet/>
      <dgm:spPr/>
      <dgm:t>
        <a:bodyPr/>
        <a:lstStyle/>
        <a:p>
          <a:endParaRPr lang="en-US"/>
        </a:p>
      </dgm:t>
    </dgm:pt>
    <dgm:pt modelId="{3BE9F4F3-4D88-48C8-819E-F9FAF57FC34F}" type="pres">
      <dgm:prSet presAssocID="{7B0CEFE2-DB6E-4A47-8821-03BFC82CB4A0}" presName="linear" presStyleCnt="0">
        <dgm:presLayoutVars>
          <dgm:dir/>
          <dgm:animLvl val="lvl"/>
          <dgm:resizeHandles val="exact"/>
        </dgm:presLayoutVars>
      </dgm:prSet>
      <dgm:spPr/>
    </dgm:pt>
    <dgm:pt modelId="{7C35227E-D206-49D5-88B2-85AD7502A375}" type="pres">
      <dgm:prSet presAssocID="{33D97821-FFDB-4E8D-92B5-1B1129365681}" presName="parentLin" presStyleCnt="0"/>
      <dgm:spPr/>
    </dgm:pt>
    <dgm:pt modelId="{01BE45EC-33A6-4B02-8928-BE4AE5CD4D32}" type="pres">
      <dgm:prSet presAssocID="{33D97821-FFDB-4E8D-92B5-1B1129365681}" presName="parentLeftMargin" presStyleLbl="node1" presStyleIdx="0" presStyleCnt="3"/>
      <dgm:spPr/>
    </dgm:pt>
    <dgm:pt modelId="{C779A9E1-1E50-4B90-A81B-31260FD0839E}" type="pres">
      <dgm:prSet presAssocID="{33D97821-FFDB-4E8D-92B5-1B1129365681}" presName="parentText" presStyleLbl="node1" presStyleIdx="0" presStyleCnt="3">
        <dgm:presLayoutVars>
          <dgm:chMax val="0"/>
          <dgm:bulletEnabled val="1"/>
        </dgm:presLayoutVars>
      </dgm:prSet>
      <dgm:spPr/>
    </dgm:pt>
    <dgm:pt modelId="{9062FB6B-B665-418E-8EBC-02295C2FD0DB}" type="pres">
      <dgm:prSet presAssocID="{33D97821-FFDB-4E8D-92B5-1B1129365681}" presName="negativeSpace" presStyleCnt="0"/>
      <dgm:spPr/>
    </dgm:pt>
    <dgm:pt modelId="{28C79B9B-5E61-48C7-ABF6-4364AA6CFB19}" type="pres">
      <dgm:prSet presAssocID="{33D97821-FFDB-4E8D-92B5-1B1129365681}" presName="childText" presStyleLbl="conFgAcc1" presStyleIdx="0" presStyleCnt="3">
        <dgm:presLayoutVars>
          <dgm:bulletEnabled val="1"/>
        </dgm:presLayoutVars>
      </dgm:prSet>
      <dgm:spPr/>
    </dgm:pt>
    <dgm:pt modelId="{7C7B8765-3E2E-4B90-9CE7-827ACB8CBD6E}" type="pres">
      <dgm:prSet presAssocID="{C43A963A-8E0E-4891-83D1-8DC4EDC37F81}" presName="spaceBetweenRectangles" presStyleCnt="0"/>
      <dgm:spPr/>
    </dgm:pt>
    <dgm:pt modelId="{6DCD2352-FE2D-4D8A-ACFC-0B97D474B9DB}" type="pres">
      <dgm:prSet presAssocID="{163ED5F0-F7C9-40DA-9A92-C6390BE37767}" presName="parentLin" presStyleCnt="0"/>
      <dgm:spPr/>
    </dgm:pt>
    <dgm:pt modelId="{EB041074-4715-4175-BBB4-FD30AC89030B}" type="pres">
      <dgm:prSet presAssocID="{163ED5F0-F7C9-40DA-9A92-C6390BE37767}" presName="parentLeftMargin" presStyleLbl="node1" presStyleIdx="0" presStyleCnt="3"/>
      <dgm:spPr/>
    </dgm:pt>
    <dgm:pt modelId="{A2358461-1805-4778-8337-65E67F163DB2}" type="pres">
      <dgm:prSet presAssocID="{163ED5F0-F7C9-40DA-9A92-C6390BE37767}" presName="parentText" presStyleLbl="node1" presStyleIdx="1" presStyleCnt="3">
        <dgm:presLayoutVars>
          <dgm:chMax val="0"/>
          <dgm:bulletEnabled val="1"/>
        </dgm:presLayoutVars>
      </dgm:prSet>
      <dgm:spPr/>
    </dgm:pt>
    <dgm:pt modelId="{014F3765-B44C-4C93-8FD7-5D4D4AFE4B80}" type="pres">
      <dgm:prSet presAssocID="{163ED5F0-F7C9-40DA-9A92-C6390BE37767}" presName="negativeSpace" presStyleCnt="0"/>
      <dgm:spPr/>
    </dgm:pt>
    <dgm:pt modelId="{EFB71ABB-36FA-4417-BF69-25BA33C642E8}" type="pres">
      <dgm:prSet presAssocID="{163ED5F0-F7C9-40DA-9A92-C6390BE37767}" presName="childText" presStyleLbl="conFgAcc1" presStyleIdx="1" presStyleCnt="3">
        <dgm:presLayoutVars>
          <dgm:bulletEnabled val="1"/>
        </dgm:presLayoutVars>
      </dgm:prSet>
      <dgm:spPr/>
    </dgm:pt>
    <dgm:pt modelId="{496CB7CD-2947-4FA4-90D1-84B5DA1D65F5}" type="pres">
      <dgm:prSet presAssocID="{195B2112-59F8-431C-91B5-5A055E1E5028}" presName="spaceBetweenRectangles" presStyleCnt="0"/>
      <dgm:spPr/>
    </dgm:pt>
    <dgm:pt modelId="{F1B6C9AB-A336-4FE3-8458-CB4260210E0F}" type="pres">
      <dgm:prSet presAssocID="{12D7FFEE-DE4D-405B-B820-80074D884C5D}" presName="parentLin" presStyleCnt="0"/>
      <dgm:spPr/>
    </dgm:pt>
    <dgm:pt modelId="{2DC27917-74F9-4EE7-A700-FAED31096609}" type="pres">
      <dgm:prSet presAssocID="{12D7FFEE-DE4D-405B-B820-80074D884C5D}" presName="parentLeftMargin" presStyleLbl="node1" presStyleIdx="1" presStyleCnt="3"/>
      <dgm:spPr/>
    </dgm:pt>
    <dgm:pt modelId="{CD3B7C80-6B49-43C5-9456-D367514E2DD5}" type="pres">
      <dgm:prSet presAssocID="{12D7FFEE-DE4D-405B-B820-80074D884C5D}" presName="parentText" presStyleLbl="node1" presStyleIdx="2" presStyleCnt="3">
        <dgm:presLayoutVars>
          <dgm:chMax val="0"/>
          <dgm:bulletEnabled val="1"/>
        </dgm:presLayoutVars>
      </dgm:prSet>
      <dgm:spPr/>
    </dgm:pt>
    <dgm:pt modelId="{3D0DD674-6533-4D9B-9F66-0205BBB9D7FF}" type="pres">
      <dgm:prSet presAssocID="{12D7FFEE-DE4D-405B-B820-80074D884C5D}" presName="negativeSpace" presStyleCnt="0"/>
      <dgm:spPr/>
    </dgm:pt>
    <dgm:pt modelId="{4867DC2B-4E96-4BBC-84C9-44A813798676}" type="pres">
      <dgm:prSet presAssocID="{12D7FFEE-DE4D-405B-B820-80074D884C5D}" presName="childText" presStyleLbl="conFgAcc1" presStyleIdx="2" presStyleCnt="3">
        <dgm:presLayoutVars>
          <dgm:bulletEnabled val="1"/>
        </dgm:presLayoutVars>
      </dgm:prSet>
      <dgm:spPr/>
    </dgm:pt>
  </dgm:ptLst>
  <dgm:cxnLst>
    <dgm:cxn modelId="{5610CF12-44A2-4683-8D7E-0AFCE0C2668D}" type="presOf" srcId="{12D7FFEE-DE4D-405B-B820-80074D884C5D}" destId="{2DC27917-74F9-4EE7-A700-FAED31096609}" srcOrd="0" destOrd="0" presId="urn:microsoft.com/office/officeart/2005/8/layout/list1"/>
    <dgm:cxn modelId="{FB63B214-B867-4A2E-B75A-8712C2F96E09}" type="presOf" srcId="{95425DE9-579A-46FD-991D-2D19F663878E}" destId="{EFB71ABB-36FA-4417-BF69-25BA33C642E8}" srcOrd="0" destOrd="0" presId="urn:microsoft.com/office/officeart/2005/8/layout/list1"/>
    <dgm:cxn modelId="{295B9324-AF23-49D1-B40C-63660BC07655}" srcId="{33D97821-FFDB-4E8D-92B5-1B1129365681}" destId="{0CEB5FD0-5841-406C-8443-8A434815173A}" srcOrd="0" destOrd="0" parTransId="{D06EED4F-08D1-424F-8F2C-763841801DCF}" sibTransId="{BF84A85C-3A81-4737-A4B0-814F980CF70A}"/>
    <dgm:cxn modelId="{49F09239-F755-4A54-9AC7-C1828645334D}" type="presOf" srcId="{163ED5F0-F7C9-40DA-9A92-C6390BE37767}" destId="{EB041074-4715-4175-BBB4-FD30AC89030B}" srcOrd="0" destOrd="0" presId="urn:microsoft.com/office/officeart/2005/8/layout/list1"/>
    <dgm:cxn modelId="{3D9F9C49-55A3-4588-9736-681847AB70FD}" srcId="{7B0CEFE2-DB6E-4A47-8821-03BFC82CB4A0}" destId="{12D7FFEE-DE4D-405B-B820-80074D884C5D}" srcOrd="2" destOrd="0" parTransId="{15A745DE-CDA5-4236-9F97-8E16BB3E45C8}" sibTransId="{87F09CEE-7565-4522-89AF-C80CACEE16C9}"/>
    <dgm:cxn modelId="{D1B13B73-36D9-4592-87E5-FE951B6A12B2}" type="presOf" srcId="{33D97821-FFDB-4E8D-92B5-1B1129365681}" destId="{C779A9E1-1E50-4B90-A81B-31260FD0839E}" srcOrd="1" destOrd="0" presId="urn:microsoft.com/office/officeart/2005/8/layout/list1"/>
    <dgm:cxn modelId="{CB78437E-B634-40FE-9817-012B92792FFF}" type="presOf" srcId="{6A457060-948A-4956-A0EB-25ED0838BB93}" destId="{4867DC2B-4E96-4BBC-84C9-44A813798676}" srcOrd="0" destOrd="0" presId="urn:microsoft.com/office/officeart/2005/8/layout/list1"/>
    <dgm:cxn modelId="{0B9D4487-28E0-4654-BD13-E2D5B93098D0}" srcId="{12D7FFEE-DE4D-405B-B820-80074D884C5D}" destId="{6A457060-948A-4956-A0EB-25ED0838BB93}" srcOrd="0" destOrd="0" parTransId="{24AE363D-DB16-4650-840F-6F3220645A67}" sibTransId="{EFA1C1BA-F101-4E29-9C74-B2768AAA0F32}"/>
    <dgm:cxn modelId="{014E9D93-29D5-48B4-AE31-60E2CC3181CE}" type="presOf" srcId="{33D97821-FFDB-4E8D-92B5-1B1129365681}" destId="{01BE45EC-33A6-4B02-8928-BE4AE5CD4D32}" srcOrd="0" destOrd="0" presId="urn:microsoft.com/office/officeart/2005/8/layout/list1"/>
    <dgm:cxn modelId="{175A42A0-7CDD-4DBF-BF9F-54BCCA836D06}" type="presOf" srcId="{0CEB5FD0-5841-406C-8443-8A434815173A}" destId="{28C79B9B-5E61-48C7-ABF6-4364AA6CFB19}" srcOrd="0" destOrd="0" presId="urn:microsoft.com/office/officeart/2005/8/layout/list1"/>
    <dgm:cxn modelId="{EDA19BA7-EE09-4BC3-9749-D2CA1BF3DF48}" srcId="{163ED5F0-F7C9-40DA-9A92-C6390BE37767}" destId="{95425DE9-579A-46FD-991D-2D19F663878E}" srcOrd="0" destOrd="0" parTransId="{B9EC9A1F-E455-41B2-83B2-E3122FF405F2}" sibTransId="{911DE783-B8EF-43CD-B6A5-7C573832CAF3}"/>
    <dgm:cxn modelId="{7337EDC3-E23A-4970-8319-D649B02DA257}" srcId="{7B0CEFE2-DB6E-4A47-8821-03BFC82CB4A0}" destId="{163ED5F0-F7C9-40DA-9A92-C6390BE37767}" srcOrd="1" destOrd="0" parTransId="{6991BDDA-A1A3-45C8-81F3-95BF9FB174A6}" sibTransId="{195B2112-59F8-431C-91B5-5A055E1E5028}"/>
    <dgm:cxn modelId="{57E1F5C3-7084-48EF-A7B2-57ECB0B33CFE}" srcId="{7B0CEFE2-DB6E-4A47-8821-03BFC82CB4A0}" destId="{33D97821-FFDB-4E8D-92B5-1B1129365681}" srcOrd="0" destOrd="0" parTransId="{3F15546F-4A98-41D8-AF6C-AD11C817BF24}" sibTransId="{C43A963A-8E0E-4891-83D1-8DC4EDC37F81}"/>
    <dgm:cxn modelId="{A312D6DA-3433-401B-9B16-712BE1125148}" type="presOf" srcId="{163ED5F0-F7C9-40DA-9A92-C6390BE37767}" destId="{A2358461-1805-4778-8337-65E67F163DB2}" srcOrd="1" destOrd="0" presId="urn:microsoft.com/office/officeart/2005/8/layout/list1"/>
    <dgm:cxn modelId="{5CEB42F2-DFBA-4844-AE0A-5F94CE9C4F1E}" type="presOf" srcId="{12D7FFEE-DE4D-405B-B820-80074D884C5D}" destId="{CD3B7C80-6B49-43C5-9456-D367514E2DD5}" srcOrd="1" destOrd="0" presId="urn:microsoft.com/office/officeart/2005/8/layout/list1"/>
    <dgm:cxn modelId="{468ADBFB-92CA-4003-9E36-B7377A491BBF}" type="presOf" srcId="{7B0CEFE2-DB6E-4A47-8821-03BFC82CB4A0}" destId="{3BE9F4F3-4D88-48C8-819E-F9FAF57FC34F}" srcOrd="0" destOrd="0" presId="urn:microsoft.com/office/officeart/2005/8/layout/list1"/>
    <dgm:cxn modelId="{8E3B1003-A11C-4426-A47B-429385EA6969}" type="presParOf" srcId="{3BE9F4F3-4D88-48C8-819E-F9FAF57FC34F}" destId="{7C35227E-D206-49D5-88B2-85AD7502A375}" srcOrd="0" destOrd="0" presId="urn:microsoft.com/office/officeart/2005/8/layout/list1"/>
    <dgm:cxn modelId="{988B439E-7FBE-489B-8F95-6222A372BCA9}" type="presParOf" srcId="{7C35227E-D206-49D5-88B2-85AD7502A375}" destId="{01BE45EC-33A6-4B02-8928-BE4AE5CD4D32}" srcOrd="0" destOrd="0" presId="urn:microsoft.com/office/officeart/2005/8/layout/list1"/>
    <dgm:cxn modelId="{ACFC9D56-59C7-4B3F-AAB0-C43BB71F543E}" type="presParOf" srcId="{7C35227E-D206-49D5-88B2-85AD7502A375}" destId="{C779A9E1-1E50-4B90-A81B-31260FD0839E}" srcOrd="1" destOrd="0" presId="urn:microsoft.com/office/officeart/2005/8/layout/list1"/>
    <dgm:cxn modelId="{9FD053F3-F2CC-406C-AF80-AD5557D6E573}" type="presParOf" srcId="{3BE9F4F3-4D88-48C8-819E-F9FAF57FC34F}" destId="{9062FB6B-B665-418E-8EBC-02295C2FD0DB}" srcOrd="1" destOrd="0" presId="urn:microsoft.com/office/officeart/2005/8/layout/list1"/>
    <dgm:cxn modelId="{18E95787-B028-43D0-AEBB-90F4A1CCC5F7}" type="presParOf" srcId="{3BE9F4F3-4D88-48C8-819E-F9FAF57FC34F}" destId="{28C79B9B-5E61-48C7-ABF6-4364AA6CFB19}" srcOrd="2" destOrd="0" presId="urn:microsoft.com/office/officeart/2005/8/layout/list1"/>
    <dgm:cxn modelId="{2A8C7802-B1D1-4F97-B086-4E2DA6B68D4F}" type="presParOf" srcId="{3BE9F4F3-4D88-48C8-819E-F9FAF57FC34F}" destId="{7C7B8765-3E2E-4B90-9CE7-827ACB8CBD6E}" srcOrd="3" destOrd="0" presId="urn:microsoft.com/office/officeart/2005/8/layout/list1"/>
    <dgm:cxn modelId="{4B083B99-4C72-448A-B405-24506A44CB15}" type="presParOf" srcId="{3BE9F4F3-4D88-48C8-819E-F9FAF57FC34F}" destId="{6DCD2352-FE2D-4D8A-ACFC-0B97D474B9DB}" srcOrd="4" destOrd="0" presId="urn:microsoft.com/office/officeart/2005/8/layout/list1"/>
    <dgm:cxn modelId="{3E0FBC6A-AC15-4953-9BB8-CCD384560EA3}" type="presParOf" srcId="{6DCD2352-FE2D-4D8A-ACFC-0B97D474B9DB}" destId="{EB041074-4715-4175-BBB4-FD30AC89030B}" srcOrd="0" destOrd="0" presId="urn:microsoft.com/office/officeart/2005/8/layout/list1"/>
    <dgm:cxn modelId="{43AE14ED-B131-4816-937E-081D84479A87}" type="presParOf" srcId="{6DCD2352-FE2D-4D8A-ACFC-0B97D474B9DB}" destId="{A2358461-1805-4778-8337-65E67F163DB2}" srcOrd="1" destOrd="0" presId="urn:microsoft.com/office/officeart/2005/8/layout/list1"/>
    <dgm:cxn modelId="{43782558-6746-4169-9814-8379D3BADAC7}" type="presParOf" srcId="{3BE9F4F3-4D88-48C8-819E-F9FAF57FC34F}" destId="{014F3765-B44C-4C93-8FD7-5D4D4AFE4B80}" srcOrd="5" destOrd="0" presId="urn:microsoft.com/office/officeart/2005/8/layout/list1"/>
    <dgm:cxn modelId="{8B2D3890-F515-4FAE-89A5-AE74A65199D1}" type="presParOf" srcId="{3BE9F4F3-4D88-48C8-819E-F9FAF57FC34F}" destId="{EFB71ABB-36FA-4417-BF69-25BA33C642E8}" srcOrd="6" destOrd="0" presId="urn:microsoft.com/office/officeart/2005/8/layout/list1"/>
    <dgm:cxn modelId="{980D9BB2-5B41-40FB-8DB9-25C9E9E00C90}" type="presParOf" srcId="{3BE9F4F3-4D88-48C8-819E-F9FAF57FC34F}" destId="{496CB7CD-2947-4FA4-90D1-84B5DA1D65F5}" srcOrd="7" destOrd="0" presId="urn:microsoft.com/office/officeart/2005/8/layout/list1"/>
    <dgm:cxn modelId="{1E35AA60-C637-4385-B290-924E189CF1DA}" type="presParOf" srcId="{3BE9F4F3-4D88-48C8-819E-F9FAF57FC34F}" destId="{F1B6C9AB-A336-4FE3-8458-CB4260210E0F}" srcOrd="8" destOrd="0" presId="urn:microsoft.com/office/officeart/2005/8/layout/list1"/>
    <dgm:cxn modelId="{8AB4698C-CE94-4228-8FCA-F6599B791B49}" type="presParOf" srcId="{F1B6C9AB-A336-4FE3-8458-CB4260210E0F}" destId="{2DC27917-74F9-4EE7-A700-FAED31096609}" srcOrd="0" destOrd="0" presId="urn:microsoft.com/office/officeart/2005/8/layout/list1"/>
    <dgm:cxn modelId="{4E026083-67DE-43B7-AFF3-BA82C25BD615}" type="presParOf" srcId="{F1B6C9AB-A336-4FE3-8458-CB4260210E0F}" destId="{CD3B7C80-6B49-43C5-9456-D367514E2DD5}" srcOrd="1" destOrd="0" presId="urn:microsoft.com/office/officeart/2005/8/layout/list1"/>
    <dgm:cxn modelId="{AAABA37A-2B9C-47D5-A760-B4E732933E59}" type="presParOf" srcId="{3BE9F4F3-4D88-48C8-819E-F9FAF57FC34F}" destId="{3D0DD674-6533-4D9B-9F66-0205BBB9D7FF}" srcOrd="9" destOrd="0" presId="urn:microsoft.com/office/officeart/2005/8/layout/list1"/>
    <dgm:cxn modelId="{6E205353-DB2A-4119-A404-632B14147A11}" type="presParOf" srcId="{3BE9F4F3-4D88-48C8-819E-F9FAF57FC34F}" destId="{4867DC2B-4E96-4BBC-84C9-44A81379867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A47FF0-16E4-4929-9525-E1A485E2B3C1}">
      <dsp:nvSpPr>
        <dsp:cNvPr id="0" name=""/>
        <dsp:cNvSpPr/>
      </dsp:nvSpPr>
      <dsp:spPr>
        <a:xfrm rot="21300000">
          <a:off x="21348" y="1779778"/>
          <a:ext cx="6914201" cy="791780"/>
        </a:xfrm>
        <a:prstGeom prst="mathMinus">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4A5AACE-1033-477F-AE92-62F5AC61DCB5}">
      <dsp:nvSpPr>
        <dsp:cNvPr id="0" name=""/>
        <dsp:cNvSpPr/>
      </dsp:nvSpPr>
      <dsp:spPr>
        <a:xfrm>
          <a:off x="834827" y="217566"/>
          <a:ext cx="2087069" cy="1740535"/>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82D5DD-DCA4-4BCF-AC41-AAA827E80EE7}">
      <dsp:nvSpPr>
        <dsp:cNvPr id="0" name=""/>
        <dsp:cNvSpPr/>
      </dsp:nvSpPr>
      <dsp:spPr>
        <a:xfrm>
          <a:off x="3687156" y="0"/>
          <a:ext cx="2226207" cy="1827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t>Accountability</a:t>
          </a:r>
        </a:p>
      </dsp:txBody>
      <dsp:txXfrm>
        <a:off x="3687156" y="0"/>
        <a:ext cx="2226207" cy="1827561"/>
      </dsp:txXfrm>
    </dsp:sp>
    <dsp:sp modelId="{6F4A7263-9AAF-4321-AA4F-55E642AC5F42}">
      <dsp:nvSpPr>
        <dsp:cNvPr id="0" name=""/>
        <dsp:cNvSpPr/>
      </dsp:nvSpPr>
      <dsp:spPr>
        <a:xfrm>
          <a:off x="4035001" y="2393235"/>
          <a:ext cx="2087069" cy="1740535"/>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55574F-2857-4F5D-B89C-2D411E3C2F5E}">
      <dsp:nvSpPr>
        <dsp:cNvPr id="0" name=""/>
        <dsp:cNvSpPr/>
      </dsp:nvSpPr>
      <dsp:spPr>
        <a:xfrm>
          <a:off x="1043534" y="2523776"/>
          <a:ext cx="2226207" cy="1827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t>Autonomy</a:t>
          </a:r>
        </a:p>
      </dsp:txBody>
      <dsp:txXfrm>
        <a:off x="1043534" y="2523776"/>
        <a:ext cx="2226207" cy="18275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79B9B-5E61-48C7-ABF6-4364AA6CFB19}">
      <dsp:nvSpPr>
        <dsp:cNvPr id="0" name=""/>
        <dsp:cNvSpPr/>
      </dsp:nvSpPr>
      <dsp:spPr>
        <a:xfrm>
          <a:off x="0" y="414616"/>
          <a:ext cx="10515600" cy="9780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79044" rIns="816127"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Is the educational program a success?</a:t>
          </a:r>
        </a:p>
      </dsp:txBody>
      <dsp:txXfrm>
        <a:off x="0" y="414616"/>
        <a:ext cx="10515600" cy="978075"/>
      </dsp:txXfrm>
    </dsp:sp>
    <dsp:sp modelId="{C779A9E1-1E50-4B90-A81B-31260FD0839E}">
      <dsp:nvSpPr>
        <dsp:cNvPr id="0" name=""/>
        <dsp:cNvSpPr/>
      </dsp:nvSpPr>
      <dsp:spPr>
        <a:xfrm>
          <a:off x="525780" y="75136"/>
          <a:ext cx="7360920"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en-US" sz="2300" kern="1200" dirty="0"/>
            <a:t>Academic</a:t>
          </a:r>
        </a:p>
      </dsp:txBody>
      <dsp:txXfrm>
        <a:off x="558924" y="108280"/>
        <a:ext cx="7294632" cy="612672"/>
      </dsp:txXfrm>
    </dsp:sp>
    <dsp:sp modelId="{EFB71ABB-36FA-4417-BF69-25BA33C642E8}">
      <dsp:nvSpPr>
        <dsp:cNvPr id="0" name=""/>
        <dsp:cNvSpPr/>
      </dsp:nvSpPr>
      <dsp:spPr>
        <a:xfrm>
          <a:off x="0" y="1856371"/>
          <a:ext cx="10515600" cy="9780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79044" rIns="816127"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Is the school financially viable?</a:t>
          </a:r>
        </a:p>
      </dsp:txBody>
      <dsp:txXfrm>
        <a:off x="0" y="1856371"/>
        <a:ext cx="10515600" cy="978075"/>
      </dsp:txXfrm>
    </dsp:sp>
    <dsp:sp modelId="{A2358461-1805-4778-8337-65E67F163DB2}">
      <dsp:nvSpPr>
        <dsp:cNvPr id="0" name=""/>
        <dsp:cNvSpPr/>
      </dsp:nvSpPr>
      <dsp:spPr>
        <a:xfrm>
          <a:off x="525780" y="1516891"/>
          <a:ext cx="7360920"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en-US" sz="2300" kern="1200" dirty="0"/>
            <a:t>Financial</a:t>
          </a:r>
        </a:p>
      </dsp:txBody>
      <dsp:txXfrm>
        <a:off x="558924" y="1550035"/>
        <a:ext cx="7294632" cy="612672"/>
      </dsp:txXfrm>
    </dsp:sp>
    <dsp:sp modelId="{4867DC2B-4E96-4BBC-84C9-44A813798676}">
      <dsp:nvSpPr>
        <dsp:cNvPr id="0" name=""/>
        <dsp:cNvSpPr/>
      </dsp:nvSpPr>
      <dsp:spPr>
        <a:xfrm>
          <a:off x="0" y="3298126"/>
          <a:ext cx="10515600" cy="9780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79044" rIns="816127"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Is the organization effective and well run?</a:t>
          </a:r>
        </a:p>
      </dsp:txBody>
      <dsp:txXfrm>
        <a:off x="0" y="3298126"/>
        <a:ext cx="10515600" cy="978075"/>
      </dsp:txXfrm>
    </dsp:sp>
    <dsp:sp modelId="{CD3B7C80-6B49-43C5-9456-D367514E2DD5}">
      <dsp:nvSpPr>
        <dsp:cNvPr id="0" name=""/>
        <dsp:cNvSpPr/>
      </dsp:nvSpPr>
      <dsp:spPr>
        <a:xfrm>
          <a:off x="525780" y="2958646"/>
          <a:ext cx="7360920"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en-US" sz="2300" kern="1200" dirty="0"/>
            <a:t>Organizational</a:t>
          </a:r>
        </a:p>
      </dsp:txBody>
      <dsp:txXfrm>
        <a:off x="558924" y="2991790"/>
        <a:ext cx="7294632" cy="612672"/>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FE0C62-8073-4176-A45E-47EE9F4F3F38}"/>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1DBBD2CE-AA74-4CCB-BFC0-DE1FB61539DD}"/>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2CCD5BC-DB7A-4192-BE8B-B64A54D4DCA4}" type="datetimeFigureOut">
              <a:rPr lang="en-US" smtClean="0"/>
              <a:t>12/7/2018</a:t>
            </a:fld>
            <a:endParaRPr lang="en-US"/>
          </a:p>
        </p:txBody>
      </p:sp>
      <p:sp>
        <p:nvSpPr>
          <p:cNvPr id="4" name="Footer Placeholder 3">
            <a:extLst>
              <a:ext uri="{FF2B5EF4-FFF2-40B4-BE49-F238E27FC236}">
                <a16:creationId xmlns:a16="http://schemas.microsoft.com/office/drawing/2014/main" id="{FE9D59B9-23CA-41D3-A8B4-A41C441D9D6F}"/>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5DDEC2D-B247-427F-8717-B916D9013164}"/>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B5F687C-007C-46BE-830B-B4B371FDB34A}" type="slidenum">
              <a:rPr lang="en-US" smtClean="0"/>
              <a:t>‹#›</a:t>
            </a:fld>
            <a:endParaRPr lang="en-US"/>
          </a:p>
        </p:txBody>
      </p:sp>
    </p:spTree>
    <p:extLst>
      <p:ext uri="{BB962C8B-B14F-4D97-AF65-F5344CB8AC3E}">
        <p14:creationId xmlns:p14="http://schemas.microsoft.com/office/powerpoint/2010/main" val="930962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D88C4F0-192B-4AAA-ACF7-4064581A3EF8}" type="datetimeFigureOut">
              <a:rPr lang="en-US" smtClean="0"/>
              <a:t>12/7/2018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6CD789A-9E5B-488C-95B7-F7C3C5A99D53}" type="slidenum">
              <a:rPr lang="en-US" smtClean="0"/>
              <a:t>‹#›</a:t>
            </a:fld>
            <a:endParaRPr lang="en-US"/>
          </a:p>
        </p:txBody>
      </p:sp>
    </p:spTree>
    <p:extLst>
      <p:ext uri="{BB962C8B-B14F-4D97-AF65-F5344CB8AC3E}">
        <p14:creationId xmlns:p14="http://schemas.microsoft.com/office/powerpoint/2010/main" val="4157695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CD789A-9E5B-488C-95B7-F7C3C5A99D53}" type="slidenum">
              <a:rPr lang="en-US" smtClean="0"/>
              <a:t>1</a:t>
            </a:fld>
            <a:endParaRPr lang="en-US"/>
          </a:p>
        </p:txBody>
      </p:sp>
    </p:spTree>
    <p:extLst>
      <p:ext uri="{BB962C8B-B14F-4D97-AF65-F5344CB8AC3E}">
        <p14:creationId xmlns:p14="http://schemas.microsoft.com/office/powerpoint/2010/main" val="2314682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CD789A-9E5B-488C-95B7-F7C3C5A99D53}" type="slidenum">
              <a:rPr lang="en-US" smtClean="0"/>
              <a:t>3</a:t>
            </a:fld>
            <a:endParaRPr lang="en-US"/>
          </a:p>
        </p:txBody>
      </p:sp>
    </p:spTree>
    <p:extLst>
      <p:ext uri="{BB962C8B-B14F-4D97-AF65-F5344CB8AC3E}">
        <p14:creationId xmlns:p14="http://schemas.microsoft.com/office/powerpoint/2010/main" val="3098866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9D8B-94E4-453E-862C-CE6EF2F4E5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266C89-930C-48E2-A766-C71EBD4B71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3AC0E3-EAA2-4DA4-BB8A-D1BAA9376C71}"/>
              </a:ext>
            </a:extLst>
          </p:cNvPr>
          <p:cNvSpPr>
            <a:spLocks noGrp="1"/>
          </p:cNvSpPr>
          <p:nvPr>
            <p:ph type="dt" sz="half" idx="10"/>
          </p:nvPr>
        </p:nvSpPr>
        <p:spPr/>
        <p:txBody>
          <a:bodyPr/>
          <a:lstStyle/>
          <a:p>
            <a:fld id="{322ABB17-EA1D-4DAC-98F6-59955620A3FC}" type="datetime1">
              <a:rPr lang="en-US" smtClean="0"/>
              <a:t>12/7/2018</a:t>
            </a:fld>
            <a:endParaRPr lang="en-US"/>
          </a:p>
        </p:txBody>
      </p:sp>
      <p:sp>
        <p:nvSpPr>
          <p:cNvPr id="5" name="Footer Placeholder 4">
            <a:extLst>
              <a:ext uri="{FF2B5EF4-FFF2-40B4-BE49-F238E27FC236}">
                <a16:creationId xmlns:a16="http://schemas.microsoft.com/office/drawing/2014/main" id="{EFA662F5-B44B-4E62-8599-3A24F8AD06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A7BE4B-CA98-4320-8414-C43608ED1B3E}"/>
              </a:ext>
            </a:extLst>
          </p:cNvPr>
          <p:cNvSpPr>
            <a:spLocks noGrp="1"/>
          </p:cNvSpPr>
          <p:nvPr>
            <p:ph type="sldNum" sz="quarter" idx="12"/>
          </p:nvPr>
        </p:nvSpPr>
        <p:spPr/>
        <p:txBody>
          <a:bodyPr/>
          <a:lstStyle/>
          <a:p>
            <a:fld id="{7B526063-9E46-452F-B0C3-62E9A9F5F179}" type="slidenum">
              <a:rPr lang="en-US" smtClean="0"/>
              <a:t>‹#›</a:t>
            </a:fld>
            <a:endParaRPr lang="en-US"/>
          </a:p>
        </p:txBody>
      </p:sp>
    </p:spTree>
    <p:extLst>
      <p:ext uri="{BB962C8B-B14F-4D97-AF65-F5344CB8AC3E}">
        <p14:creationId xmlns:p14="http://schemas.microsoft.com/office/powerpoint/2010/main" val="200219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5D36D-CC8E-414D-9776-BA75A50AA0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78DD17-EE04-4F8C-B436-BCBBEEF5EFA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D1A7FE-F030-4477-AEA5-B5FE65023B46}"/>
              </a:ext>
            </a:extLst>
          </p:cNvPr>
          <p:cNvSpPr>
            <a:spLocks noGrp="1"/>
          </p:cNvSpPr>
          <p:nvPr>
            <p:ph type="dt" sz="half" idx="10"/>
          </p:nvPr>
        </p:nvSpPr>
        <p:spPr/>
        <p:txBody>
          <a:bodyPr/>
          <a:lstStyle/>
          <a:p>
            <a:fld id="{B1E07ECB-4506-474B-B2BE-AC36562BC44C}" type="datetime1">
              <a:rPr lang="en-US" smtClean="0"/>
              <a:t>12/7/2018</a:t>
            </a:fld>
            <a:endParaRPr lang="en-US"/>
          </a:p>
        </p:txBody>
      </p:sp>
      <p:sp>
        <p:nvSpPr>
          <p:cNvPr id="5" name="Footer Placeholder 4">
            <a:extLst>
              <a:ext uri="{FF2B5EF4-FFF2-40B4-BE49-F238E27FC236}">
                <a16:creationId xmlns:a16="http://schemas.microsoft.com/office/drawing/2014/main" id="{E662A2E2-C9A5-4B0C-8A19-4765E2E28C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F2F7BA-6543-44DA-A6CB-D38A1E1CE597}"/>
              </a:ext>
            </a:extLst>
          </p:cNvPr>
          <p:cNvSpPr>
            <a:spLocks noGrp="1"/>
          </p:cNvSpPr>
          <p:nvPr>
            <p:ph type="sldNum" sz="quarter" idx="12"/>
          </p:nvPr>
        </p:nvSpPr>
        <p:spPr/>
        <p:txBody>
          <a:bodyPr/>
          <a:lstStyle/>
          <a:p>
            <a:fld id="{7B526063-9E46-452F-B0C3-62E9A9F5F179}" type="slidenum">
              <a:rPr lang="en-US" smtClean="0"/>
              <a:t>‹#›</a:t>
            </a:fld>
            <a:endParaRPr lang="en-US"/>
          </a:p>
        </p:txBody>
      </p:sp>
    </p:spTree>
    <p:extLst>
      <p:ext uri="{BB962C8B-B14F-4D97-AF65-F5344CB8AC3E}">
        <p14:creationId xmlns:p14="http://schemas.microsoft.com/office/powerpoint/2010/main" val="1467331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2D58B3-54CE-42C6-B40B-721B03C6DB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F75996-717B-466E-9E3F-C4EA61CD242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C9167A-1F7D-4705-B851-0BFE391B6FA4}"/>
              </a:ext>
            </a:extLst>
          </p:cNvPr>
          <p:cNvSpPr>
            <a:spLocks noGrp="1"/>
          </p:cNvSpPr>
          <p:nvPr>
            <p:ph type="dt" sz="half" idx="10"/>
          </p:nvPr>
        </p:nvSpPr>
        <p:spPr/>
        <p:txBody>
          <a:bodyPr/>
          <a:lstStyle/>
          <a:p>
            <a:fld id="{F6EE5541-EFD4-4F96-AAB5-BAE21B5C1657}" type="datetime1">
              <a:rPr lang="en-US" smtClean="0"/>
              <a:t>12/7/2018</a:t>
            </a:fld>
            <a:endParaRPr lang="en-US"/>
          </a:p>
        </p:txBody>
      </p:sp>
      <p:sp>
        <p:nvSpPr>
          <p:cNvPr id="5" name="Footer Placeholder 4">
            <a:extLst>
              <a:ext uri="{FF2B5EF4-FFF2-40B4-BE49-F238E27FC236}">
                <a16:creationId xmlns:a16="http://schemas.microsoft.com/office/drawing/2014/main" id="{F94F9997-6705-48C6-BC9E-ADFFD0B0C7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824A7-FA76-493E-9098-A0D8FE0849AC}"/>
              </a:ext>
            </a:extLst>
          </p:cNvPr>
          <p:cNvSpPr>
            <a:spLocks noGrp="1"/>
          </p:cNvSpPr>
          <p:nvPr>
            <p:ph type="sldNum" sz="quarter" idx="12"/>
          </p:nvPr>
        </p:nvSpPr>
        <p:spPr/>
        <p:txBody>
          <a:bodyPr/>
          <a:lstStyle/>
          <a:p>
            <a:fld id="{7B526063-9E46-452F-B0C3-62E9A9F5F179}" type="slidenum">
              <a:rPr lang="en-US" smtClean="0"/>
              <a:t>‹#›</a:t>
            </a:fld>
            <a:endParaRPr lang="en-US"/>
          </a:p>
        </p:txBody>
      </p:sp>
    </p:spTree>
    <p:extLst>
      <p:ext uri="{BB962C8B-B14F-4D97-AF65-F5344CB8AC3E}">
        <p14:creationId xmlns:p14="http://schemas.microsoft.com/office/powerpoint/2010/main" val="2439116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08D26-7D58-4308-A274-FB52B20434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C3C187-71F2-4BA5-854D-0054DE6910E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5F8BF9-A871-48C3-B4D6-0C7268FD7AF5}"/>
              </a:ext>
            </a:extLst>
          </p:cNvPr>
          <p:cNvSpPr>
            <a:spLocks noGrp="1"/>
          </p:cNvSpPr>
          <p:nvPr>
            <p:ph type="dt" sz="half" idx="10"/>
          </p:nvPr>
        </p:nvSpPr>
        <p:spPr/>
        <p:txBody>
          <a:bodyPr/>
          <a:lstStyle/>
          <a:p>
            <a:fld id="{3E8DF59D-805E-4F44-94C8-EAF9B943836C}" type="datetime1">
              <a:rPr lang="en-US" smtClean="0"/>
              <a:t>12/7/2018</a:t>
            </a:fld>
            <a:endParaRPr lang="en-US"/>
          </a:p>
        </p:txBody>
      </p:sp>
      <p:sp>
        <p:nvSpPr>
          <p:cNvPr id="5" name="Footer Placeholder 4">
            <a:extLst>
              <a:ext uri="{FF2B5EF4-FFF2-40B4-BE49-F238E27FC236}">
                <a16:creationId xmlns:a16="http://schemas.microsoft.com/office/drawing/2014/main" id="{7B7CF13F-9CD8-4EC1-8594-93794F299E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EB2C5B-F44E-4EEC-AFF6-A2C8BA0C0E16}"/>
              </a:ext>
            </a:extLst>
          </p:cNvPr>
          <p:cNvSpPr>
            <a:spLocks noGrp="1"/>
          </p:cNvSpPr>
          <p:nvPr>
            <p:ph type="sldNum" sz="quarter" idx="12"/>
          </p:nvPr>
        </p:nvSpPr>
        <p:spPr/>
        <p:txBody>
          <a:bodyPr/>
          <a:lstStyle/>
          <a:p>
            <a:fld id="{7B526063-9E46-452F-B0C3-62E9A9F5F179}" type="slidenum">
              <a:rPr lang="en-US" smtClean="0"/>
              <a:t>‹#›</a:t>
            </a:fld>
            <a:endParaRPr lang="en-US"/>
          </a:p>
        </p:txBody>
      </p:sp>
    </p:spTree>
    <p:extLst>
      <p:ext uri="{BB962C8B-B14F-4D97-AF65-F5344CB8AC3E}">
        <p14:creationId xmlns:p14="http://schemas.microsoft.com/office/powerpoint/2010/main" val="2139344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43C03-F037-4614-A4DD-B029AFF5A8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A2577F-1D5F-496B-A9DD-A30E0E7350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9874ED3-0BEE-4FF2-8101-5DD4909376F1}"/>
              </a:ext>
            </a:extLst>
          </p:cNvPr>
          <p:cNvSpPr>
            <a:spLocks noGrp="1"/>
          </p:cNvSpPr>
          <p:nvPr>
            <p:ph type="dt" sz="half" idx="10"/>
          </p:nvPr>
        </p:nvSpPr>
        <p:spPr/>
        <p:txBody>
          <a:bodyPr/>
          <a:lstStyle/>
          <a:p>
            <a:fld id="{32F61A0A-68A0-4A73-AA69-94CAA640C239}" type="datetime1">
              <a:rPr lang="en-US" smtClean="0"/>
              <a:t>12/7/2018</a:t>
            </a:fld>
            <a:endParaRPr lang="en-US"/>
          </a:p>
        </p:txBody>
      </p:sp>
      <p:sp>
        <p:nvSpPr>
          <p:cNvPr id="5" name="Footer Placeholder 4">
            <a:extLst>
              <a:ext uri="{FF2B5EF4-FFF2-40B4-BE49-F238E27FC236}">
                <a16:creationId xmlns:a16="http://schemas.microsoft.com/office/drawing/2014/main" id="{56E70B07-6224-4E41-A488-DC9546A220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C5297B-1B6B-45C7-AAD7-4A98221AF003}"/>
              </a:ext>
            </a:extLst>
          </p:cNvPr>
          <p:cNvSpPr>
            <a:spLocks noGrp="1"/>
          </p:cNvSpPr>
          <p:nvPr>
            <p:ph type="sldNum" sz="quarter" idx="12"/>
          </p:nvPr>
        </p:nvSpPr>
        <p:spPr/>
        <p:txBody>
          <a:bodyPr/>
          <a:lstStyle/>
          <a:p>
            <a:fld id="{7B526063-9E46-452F-B0C3-62E9A9F5F179}" type="slidenum">
              <a:rPr lang="en-US" smtClean="0"/>
              <a:t>‹#›</a:t>
            </a:fld>
            <a:endParaRPr lang="en-US"/>
          </a:p>
        </p:txBody>
      </p:sp>
    </p:spTree>
    <p:extLst>
      <p:ext uri="{BB962C8B-B14F-4D97-AF65-F5344CB8AC3E}">
        <p14:creationId xmlns:p14="http://schemas.microsoft.com/office/powerpoint/2010/main" val="301279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47A11-FB87-4995-950B-0ED3C94F48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3B7270-4314-494C-A767-3CC6CA1B918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EF5308-49A4-4E44-8CCF-4669A1D005A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129B20-B510-417B-A07C-CB1C8856D595}"/>
              </a:ext>
            </a:extLst>
          </p:cNvPr>
          <p:cNvSpPr>
            <a:spLocks noGrp="1"/>
          </p:cNvSpPr>
          <p:nvPr>
            <p:ph type="dt" sz="half" idx="10"/>
          </p:nvPr>
        </p:nvSpPr>
        <p:spPr/>
        <p:txBody>
          <a:bodyPr/>
          <a:lstStyle/>
          <a:p>
            <a:fld id="{F89A0E43-F169-4598-8FF6-BD0DE2DCC432}" type="datetime1">
              <a:rPr lang="en-US" smtClean="0"/>
              <a:t>12/7/2018</a:t>
            </a:fld>
            <a:endParaRPr lang="en-US"/>
          </a:p>
        </p:txBody>
      </p:sp>
      <p:sp>
        <p:nvSpPr>
          <p:cNvPr id="6" name="Footer Placeholder 5">
            <a:extLst>
              <a:ext uri="{FF2B5EF4-FFF2-40B4-BE49-F238E27FC236}">
                <a16:creationId xmlns:a16="http://schemas.microsoft.com/office/drawing/2014/main" id="{E3BE98BE-3267-439F-97F6-2C54560546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56DD7F-2617-4CA0-9F43-6E168DA5365E}"/>
              </a:ext>
            </a:extLst>
          </p:cNvPr>
          <p:cNvSpPr>
            <a:spLocks noGrp="1"/>
          </p:cNvSpPr>
          <p:nvPr>
            <p:ph type="sldNum" sz="quarter" idx="12"/>
          </p:nvPr>
        </p:nvSpPr>
        <p:spPr/>
        <p:txBody>
          <a:bodyPr/>
          <a:lstStyle/>
          <a:p>
            <a:fld id="{7B526063-9E46-452F-B0C3-62E9A9F5F179}" type="slidenum">
              <a:rPr lang="en-US" smtClean="0"/>
              <a:t>‹#›</a:t>
            </a:fld>
            <a:endParaRPr lang="en-US"/>
          </a:p>
        </p:txBody>
      </p:sp>
    </p:spTree>
    <p:extLst>
      <p:ext uri="{BB962C8B-B14F-4D97-AF65-F5344CB8AC3E}">
        <p14:creationId xmlns:p14="http://schemas.microsoft.com/office/powerpoint/2010/main" val="3747975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E68CC-7364-4BF4-9A33-7997D085F3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B76358-2B1E-4589-8959-BC051FCCE8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E29154F-B246-4043-A074-822FE0B0C34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157FFE-E49B-4BAB-9B3F-9FE657B4E8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FFB4889-BE87-4629-B13C-31E0FEDEC0B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B85476-594B-4954-BAE0-3C851007B60E}"/>
              </a:ext>
            </a:extLst>
          </p:cNvPr>
          <p:cNvSpPr>
            <a:spLocks noGrp="1"/>
          </p:cNvSpPr>
          <p:nvPr>
            <p:ph type="dt" sz="half" idx="10"/>
          </p:nvPr>
        </p:nvSpPr>
        <p:spPr/>
        <p:txBody>
          <a:bodyPr/>
          <a:lstStyle/>
          <a:p>
            <a:fld id="{ADBB0C11-4B54-4FBE-AD17-440C62CBEE4C}" type="datetime1">
              <a:rPr lang="en-US" smtClean="0"/>
              <a:t>12/7/2018</a:t>
            </a:fld>
            <a:endParaRPr lang="en-US"/>
          </a:p>
        </p:txBody>
      </p:sp>
      <p:sp>
        <p:nvSpPr>
          <p:cNvPr id="8" name="Footer Placeholder 7">
            <a:extLst>
              <a:ext uri="{FF2B5EF4-FFF2-40B4-BE49-F238E27FC236}">
                <a16:creationId xmlns:a16="http://schemas.microsoft.com/office/drawing/2014/main" id="{E7FC8C60-45A2-4B85-8B8C-1F0928D079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EBFF387-2909-487F-B5D0-EFDBF28A8BCB}"/>
              </a:ext>
            </a:extLst>
          </p:cNvPr>
          <p:cNvSpPr>
            <a:spLocks noGrp="1"/>
          </p:cNvSpPr>
          <p:nvPr>
            <p:ph type="sldNum" sz="quarter" idx="12"/>
          </p:nvPr>
        </p:nvSpPr>
        <p:spPr/>
        <p:txBody>
          <a:bodyPr/>
          <a:lstStyle/>
          <a:p>
            <a:fld id="{7B526063-9E46-452F-B0C3-62E9A9F5F179}" type="slidenum">
              <a:rPr lang="en-US" smtClean="0"/>
              <a:t>‹#›</a:t>
            </a:fld>
            <a:endParaRPr lang="en-US"/>
          </a:p>
        </p:txBody>
      </p:sp>
    </p:spTree>
    <p:extLst>
      <p:ext uri="{BB962C8B-B14F-4D97-AF65-F5344CB8AC3E}">
        <p14:creationId xmlns:p14="http://schemas.microsoft.com/office/powerpoint/2010/main" val="4273418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B6F95-143C-4852-9E06-D9BE25E413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6BCA73-D6B8-4287-A8CE-9BD666DABB7F}"/>
              </a:ext>
            </a:extLst>
          </p:cNvPr>
          <p:cNvSpPr>
            <a:spLocks noGrp="1"/>
          </p:cNvSpPr>
          <p:nvPr>
            <p:ph type="dt" sz="half" idx="10"/>
          </p:nvPr>
        </p:nvSpPr>
        <p:spPr/>
        <p:txBody>
          <a:bodyPr/>
          <a:lstStyle/>
          <a:p>
            <a:fld id="{867F758B-E2AD-4F4F-970C-66F482492D94}" type="datetime1">
              <a:rPr lang="en-US" smtClean="0"/>
              <a:t>12/7/2018</a:t>
            </a:fld>
            <a:endParaRPr lang="en-US"/>
          </a:p>
        </p:txBody>
      </p:sp>
      <p:sp>
        <p:nvSpPr>
          <p:cNvPr id="4" name="Footer Placeholder 3">
            <a:extLst>
              <a:ext uri="{FF2B5EF4-FFF2-40B4-BE49-F238E27FC236}">
                <a16:creationId xmlns:a16="http://schemas.microsoft.com/office/drawing/2014/main" id="{4CD42C9A-F451-47C0-BAC3-708BAB7139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064388-FBD9-4FFA-9881-E12E62C7E05D}"/>
              </a:ext>
            </a:extLst>
          </p:cNvPr>
          <p:cNvSpPr>
            <a:spLocks noGrp="1"/>
          </p:cNvSpPr>
          <p:nvPr>
            <p:ph type="sldNum" sz="quarter" idx="12"/>
          </p:nvPr>
        </p:nvSpPr>
        <p:spPr/>
        <p:txBody>
          <a:bodyPr/>
          <a:lstStyle/>
          <a:p>
            <a:fld id="{7B526063-9E46-452F-B0C3-62E9A9F5F179}" type="slidenum">
              <a:rPr lang="en-US" smtClean="0"/>
              <a:t>‹#›</a:t>
            </a:fld>
            <a:endParaRPr lang="en-US"/>
          </a:p>
        </p:txBody>
      </p:sp>
    </p:spTree>
    <p:extLst>
      <p:ext uri="{BB962C8B-B14F-4D97-AF65-F5344CB8AC3E}">
        <p14:creationId xmlns:p14="http://schemas.microsoft.com/office/powerpoint/2010/main" val="65429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1CA8FF-A19C-4696-81DB-C4F31C9F733E}"/>
              </a:ext>
            </a:extLst>
          </p:cNvPr>
          <p:cNvSpPr>
            <a:spLocks noGrp="1"/>
          </p:cNvSpPr>
          <p:nvPr>
            <p:ph type="dt" sz="half" idx="10"/>
          </p:nvPr>
        </p:nvSpPr>
        <p:spPr/>
        <p:txBody>
          <a:bodyPr/>
          <a:lstStyle/>
          <a:p>
            <a:fld id="{046249D3-ECB9-410D-9746-FE277FE61D21}" type="datetime1">
              <a:rPr lang="en-US" smtClean="0"/>
              <a:t>12/7/2018</a:t>
            </a:fld>
            <a:endParaRPr lang="en-US"/>
          </a:p>
        </p:txBody>
      </p:sp>
      <p:sp>
        <p:nvSpPr>
          <p:cNvPr id="3" name="Footer Placeholder 2">
            <a:extLst>
              <a:ext uri="{FF2B5EF4-FFF2-40B4-BE49-F238E27FC236}">
                <a16:creationId xmlns:a16="http://schemas.microsoft.com/office/drawing/2014/main" id="{E124D6BA-0B44-43BE-BC59-33555CF60C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75B96B-D0AB-41CE-BF1B-F57FB309B75E}"/>
              </a:ext>
            </a:extLst>
          </p:cNvPr>
          <p:cNvSpPr>
            <a:spLocks noGrp="1"/>
          </p:cNvSpPr>
          <p:nvPr>
            <p:ph type="sldNum" sz="quarter" idx="12"/>
          </p:nvPr>
        </p:nvSpPr>
        <p:spPr/>
        <p:txBody>
          <a:bodyPr/>
          <a:lstStyle/>
          <a:p>
            <a:fld id="{7B526063-9E46-452F-B0C3-62E9A9F5F179}" type="slidenum">
              <a:rPr lang="en-US" smtClean="0"/>
              <a:t>‹#›</a:t>
            </a:fld>
            <a:endParaRPr lang="en-US"/>
          </a:p>
        </p:txBody>
      </p:sp>
    </p:spTree>
    <p:extLst>
      <p:ext uri="{BB962C8B-B14F-4D97-AF65-F5344CB8AC3E}">
        <p14:creationId xmlns:p14="http://schemas.microsoft.com/office/powerpoint/2010/main" val="4080907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81222-1020-460A-A1A6-F41C341BAB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9E82E1-7BA3-4D06-92A0-786644EF95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29A26C-7006-42D6-8DBD-C4D709A506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0838B3-EB0C-4B60-B721-11F702FF8E9A}"/>
              </a:ext>
            </a:extLst>
          </p:cNvPr>
          <p:cNvSpPr>
            <a:spLocks noGrp="1"/>
          </p:cNvSpPr>
          <p:nvPr>
            <p:ph type="dt" sz="half" idx="10"/>
          </p:nvPr>
        </p:nvSpPr>
        <p:spPr/>
        <p:txBody>
          <a:bodyPr/>
          <a:lstStyle/>
          <a:p>
            <a:fld id="{4CAC3AA5-1B3E-44A0-8AAC-ADF372A1216E}" type="datetime1">
              <a:rPr lang="en-US" smtClean="0"/>
              <a:t>12/7/2018</a:t>
            </a:fld>
            <a:endParaRPr lang="en-US"/>
          </a:p>
        </p:txBody>
      </p:sp>
      <p:sp>
        <p:nvSpPr>
          <p:cNvPr id="6" name="Footer Placeholder 5">
            <a:extLst>
              <a:ext uri="{FF2B5EF4-FFF2-40B4-BE49-F238E27FC236}">
                <a16:creationId xmlns:a16="http://schemas.microsoft.com/office/drawing/2014/main" id="{59D26922-2DD9-4D7B-B5C2-9FB5883104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73E617-9933-4F33-9288-C559A9D0A4C6}"/>
              </a:ext>
            </a:extLst>
          </p:cNvPr>
          <p:cNvSpPr>
            <a:spLocks noGrp="1"/>
          </p:cNvSpPr>
          <p:nvPr>
            <p:ph type="sldNum" sz="quarter" idx="12"/>
          </p:nvPr>
        </p:nvSpPr>
        <p:spPr/>
        <p:txBody>
          <a:bodyPr/>
          <a:lstStyle/>
          <a:p>
            <a:fld id="{7B526063-9E46-452F-B0C3-62E9A9F5F179}" type="slidenum">
              <a:rPr lang="en-US" smtClean="0"/>
              <a:t>‹#›</a:t>
            </a:fld>
            <a:endParaRPr lang="en-US"/>
          </a:p>
        </p:txBody>
      </p:sp>
    </p:spTree>
    <p:extLst>
      <p:ext uri="{BB962C8B-B14F-4D97-AF65-F5344CB8AC3E}">
        <p14:creationId xmlns:p14="http://schemas.microsoft.com/office/powerpoint/2010/main" val="3333749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44791-0BD5-4EC8-A9AF-CC76A84BAE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0BD547-6D1A-49D4-8E47-2210586F19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8D370A-25CB-49C3-AD24-7AAE9DC7BE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D2B1291-B499-4342-8F0A-D0AD748FA1EF}"/>
              </a:ext>
            </a:extLst>
          </p:cNvPr>
          <p:cNvSpPr>
            <a:spLocks noGrp="1"/>
          </p:cNvSpPr>
          <p:nvPr>
            <p:ph type="dt" sz="half" idx="10"/>
          </p:nvPr>
        </p:nvSpPr>
        <p:spPr/>
        <p:txBody>
          <a:bodyPr/>
          <a:lstStyle/>
          <a:p>
            <a:fld id="{9E658AEA-49B5-4602-A57B-74D88F015846}" type="datetime1">
              <a:rPr lang="en-US" smtClean="0"/>
              <a:t>12/7/2018</a:t>
            </a:fld>
            <a:endParaRPr lang="en-US"/>
          </a:p>
        </p:txBody>
      </p:sp>
      <p:sp>
        <p:nvSpPr>
          <p:cNvPr id="6" name="Footer Placeholder 5">
            <a:extLst>
              <a:ext uri="{FF2B5EF4-FFF2-40B4-BE49-F238E27FC236}">
                <a16:creationId xmlns:a16="http://schemas.microsoft.com/office/drawing/2014/main" id="{6A69E01B-BB2D-4E2D-A779-9379F375F3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C8C063-FE52-4EFB-90A7-A254E106A538}"/>
              </a:ext>
            </a:extLst>
          </p:cNvPr>
          <p:cNvSpPr>
            <a:spLocks noGrp="1"/>
          </p:cNvSpPr>
          <p:nvPr>
            <p:ph type="sldNum" sz="quarter" idx="12"/>
          </p:nvPr>
        </p:nvSpPr>
        <p:spPr/>
        <p:txBody>
          <a:bodyPr/>
          <a:lstStyle/>
          <a:p>
            <a:fld id="{7B526063-9E46-452F-B0C3-62E9A9F5F179}" type="slidenum">
              <a:rPr lang="en-US" smtClean="0"/>
              <a:t>‹#›</a:t>
            </a:fld>
            <a:endParaRPr lang="en-US"/>
          </a:p>
        </p:txBody>
      </p:sp>
    </p:spTree>
    <p:extLst>
      <p:ext uri="{BB962C8B-B14F-4D97-AF65-F5344CB8AC3E}">
        <p14:creationId xmlns:p14="http://schemas.microsoft.com/office/powerpoint/2010/main" val="355765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25F6EA-AE17-4217-AF30-4A183883DF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C5940E-A420-4053-BAA9-91F784EFBD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34E655-5065-4809-95D2-CF3CEDC99C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401ACB-1241-4AB2-96F7-ABB3FB636262}" type="datetime1">
              <a:rPr lang="en-US" smtClean="0"/>
              <a:t>12/7/2018</a:t>
            </a:fld>
            <a:endParaRPr lang="en-US"/>
          </a:p>
        </p:txBody>
      </p:sp>
      <p:sp>
        <p:nvSpPr>
          <p:cNvPr id="5" name="Footer Placeholder 4">
            <a:extLst>
              <a:ext uri="{FF2B5EF4-FFF2-40B4-BE49-F238E27FC236}">
                <a16:creationId xmlns:a16="http://schemas.microsoft.com/office/drawing/2014/main" id="{AD2E8CED-2C59-4A53-A644-9309338313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892BA3-1148-4C24-B349-78CA350FCF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526063-9E46-452F-B0C3-62E9A9F5F179}" type="slidenum">
              <a:rPr lang="en-US" smtClean="0"/>
              <a:t>‹#›</a:t>
            </a:fld>
            <a:endParaRPr lang="en-US"/>
          </a:p>
        </p:txBody>
      </p:sp>
    </p:spTree>
    <p:extLst>
      <p:ext uri="{BB962C8B-B14F-4D97-AF65-F5344CB8AC3E}">
        <p14:creationId xmlns:p14="http://schemas.microsoft.com/office/powerpoint/2010/main" val="49356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hyperlink" Target="https://www.qualitycharters.org/wp-content/uploads/2016/01/CorePerformanceFrameworkAndGuidance.pdf"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5E066-E06B-4313-B154-2B9257674611}"/>
              </a:ext>
            </a:extLst>
          </p:cNvPr>
          <p:cNvSpPr>
            <a:spLocks noGrp="1"/>
          </p:cNvSpPr>
          <p:nvPr>
            <p:ph type="title"/>
          </p:nvPr>
        </p:nvSpPr>
        <p:spPr>
          <a:xfrm>
            <a:off x="458985" y="3755492"/>
            <a:ext cx="10846340" cy="1235412"/>
          </a:xfrm>
        </p:spPr>
        <p:txBody>
          <a:bodyPr>
            <a:normAutofit fontScale="90000"/>
          </a:bodyPr>
          <a:lstStyle/>
          <a:p>
            <a:pPr algn="ctr">
              <a:spcBef>
                <a:spcPts val="600"/>
              </a:spcBef>
              <a:spcAft>
                <a:spcPts val="600"/>
              </a:spcAft>
            </a:pPr>
            <a:r>
              <a:rPr lang="en-US" sz="3600" dirty="0">
                <a:latin typeface="Arial Black" panose="020B0A04020102020204" pitchFamily="34" charset="0"/>
              </a:rPr>
              <a:t>SPCSA Organizational Framework </a:t>
            </a:r>
            <a:br>
              <a:rPr lang="en-US" sz="3600" dirty="0">
                <a:latin typeface="Arial Black" panose="020B0A04020102020204" pitchFamily="34" charset="0"/>
              </a:rPr>
            </a:br>
            <a:r>
              <a:rPr lang="en-US" sz="3600" dirty="0">
                <a:latin typeface="Arial Black" panose="020B0A04020102020204" pitchFamily="34" charset="0"/>
              </a:rPr>
              <a:t>&amp;</a:t>
            </a:r>
            <a:br>
              <a:rPr lang="en-US" sz="3600" dirty="0">
                <a:latin typeface="Arial Black" panose="020B0A04020102020204" pitchFamily="34" charset="0"/>
              </a:rPr>
            </a:br>
            <a:r>
              <a:rPr lang="en-US" sz="3600" dirty="0">
                <a:latin typeface="Arial Black" panose="020B0A04020102020204" pitchFamily="34" charset="0"/>
              </a:rPr>
              <a:t>Legal Compliance Questionnaire</a:t>
            </a:r>
            <a:endParaRPr lang="en-US" sz="3600" dirty="0">
              <a:latin typeface="Arial Black" panose="020B0A04020102020204" pitchFamily="34" charset="0"/>
              <a:cs typeface="Arial" panose="020B0604020202020204" pitchFamily="34" charset="0"/>
            </a:endParaRPr>
          </a:p>
        </p:txBody>
      </p:sp>
      <p:pic>
        <p:nvPicPr>
          <p:cNvPr id="5" name="Picture Placeholder 30">
            <a:extLst>
              <a:ext uri="{FF2B5EF4-FFF2-40B4-BE49-F238E27FC236}">
                <a16:creationId xmlns:a16="http://schemas.microsoft.com/office/drawing/2014/main" id="{F0E2CAF7-C660-409F-89FE-1D103010B405}"/>
              </a:ext>
            </a:extLst>
          </p:cNvPr>
          <p:cNvPicPr>
            <a:picLocks noChangeAspect="1"/>
          </p:cNvPicPr>
          <p:nvPr/>
        </p:nvPicPr>
        <p:blipFill>
          <a:blip r:embed="rId3"/>
          <a:stretch>
            <a:fillRect/>
          </a:stretch>
        </p:blipFill>
        <p:spPr>
          <a:xfrm>
            <a:off x="1611549" y="617841"/>
            <a:ext cx="8369030" cy="2904232"/>
          </a:xfrm>
          <a:prstGeom prst="rect">
            <a:avLst/>
          </a:prstGeom>
          <a:solidFill>
            <a:schemeClr val="accent1">
              <a:lumMod val="60000"/>
              <a:lumOff val="40000"/>
            </a:schemeClr>
          </a:solidFill>
        </p:spPr>
      </p:pic>
      <p:cxnSp>
        <p:nvCxnSpPr>
          <p:cNvPr id="6" name="Straight Connector 5">
            <a:extLst>
              <a:ext uri="{FF2B5EF4-FFF2-40B4-BE49-F238E27FC236}">
                <a16:creationId xmlns:a16="http://schemas.microsoft.com/office/drawing/2014/main" id="{42DFC15F-98B9-480E-9000-A2F2BEFAB6C0}"/>
              </a:ext>
            </a:extLst>
          </p:cNvPr>
          <p:cNvCxnSpPr>
            <a:cxnSpLocks/>
          </p:cNvCxnSpPr>
          <p:nvPr/>
        </p:nvCxnSpPr>
        <p:spPr>
          <a:xfrm>
            <a:off x="458985" y="3638782"/>
            <a:ext cx="11441185"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63CF9D3-B73C-4B79-BB90-CCA2F3FF41DC}"/>
              </a:ext>
            </a:extLst>
          </p:cNvPr>
          <p:cNvSpPr txBox="1"/>
          <p:nvPr/>
        </p:nvSpPr>
        <p:spPr>
          <a:xfrm>
            <a:off x="7733489" y="5963055"/>
            <a:ext cx="3959158" cy="369332"/>
          </a:xfrm>
          <a:prstGeom prst="rect">
            <a:avLst/>
          </a:prstGeom>
          <a:noFill/>
        </p:spPr>
        <p:txBody>
          <a:bodyPr wrap="square" rtlCol="0">
            <a:spAutoFit/>
          </a:bodyPr>
          <a:lstStyle/>
          <a:p>
            <a:pPr algn="r"/>
            <a:r>
              <a:rPr lang="en-US" dirty="0"/>
              <a:t>December 14, 2018</a:t>
            </a:r>
          </a:p>
        </p:txBody>
      </p:sp>
    </p:spTree>
    <p:extLst>
      <p:ext uri="{BB962C8B-B14F-4D97-AF65-F5344CB8AC3E}">
        <p14:creationId xmlns:p14="http://schemas.microsoft.com/office/powerpoint/2010/main" val="2018332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AEDDF-A43E-4453-BB8D-C4571DE8ED9C}"/>
              </a:ext>
            </a:extLst>
          </p:cNvPr>
          <p:cNvSpPr>
            <a:spLocks noGrp="1"/>
          </p:cNvSpPr>
          <p:nvPr>
            <p:ph type="title"/>
          </p:nvPr>
        </p:nvSpPr>
        <p:spPr/>
        <p:txBody>
          <a:bodyPr/>
          <a:lstStyle/>
          <a:p>
            <a:r>
              <a:rPr lang="en-US" b="1" dirty="0"/>
              <a:t>Initial Findings</a:t>
            </a:r>
          </a:p>
        </p:txBody>
      </p:sp>
      <p:graphicFrame>
        <p:nvGraphicFramePr>
          <p:cNvPr id="5" name="Content Placeholder 4">
            <a:extLst>
              <a:ext uri="{FF2B5EF4-FFF2-40B4-BE49-F238E27FC236}">
                <a16:creationId xmlns:a16="http://schemas.microsoft.com/office/drawing/2014/main" id="{F1F5A3C9-9A49-4C7D-AB78-11719D05A215}"/>
              </a:ext>
            </a:extLst>
          </p:cNvPr>
          <p:cNvGraphicFramePr>
            <a:graphicFrameLocks noGrp="1"/>
          </p:cNvGraphicFramePr>
          <p:nvPr>
            <p:ph idx="1"/>
            <p:extLst>
              <p:ext uri="{D42A27DB-BD31-4B8C-83A1-F6EECF244321}">
                <p14:modId xmlns:p14="http://schemas.microsoft.com/office/powerpoint/2010/main" val="2204711289"/>
              </p:ext>
            </p:extLst>
          </p:nvPr>
        </p:nvGraphicFramePr>
        <p:xfrm>
          <a:off x="838200" y="1811111"/>
          <a:ext cx="10515600" cy="4274209"/>
        </p:xfrm>
        <a:graphic>
          <a:graphicData uri="http://schemas.openxmlformats.org/drawingml/2006/table">
            <a:tbl>
              <a:tblPr firstRow="1" bandRow="1">
                <a:tableStyleId>{5C22544A-7EE6-4342-B048-85BDC9FD1C3A}</a:tableStyleId>
              </a:tblPr>
              <a:tblGrid>
                <a:gridCol w="4978400">
                  <a:extLst>
                    <a:ext uri="{9D8B030D-6E8A-4147-A177-3AD203B41FA5}">
                      <a16:colId xmlns:a16="http://schemas.microsoft.com/office/drawing/2014/main" val="2804554603"/>
                    </a:ext>
                  </a:extLst>
                </a:gridCol>
                <a:gridCol w="3022600">
                  <a:extLst>
                    <a:ext uri="{9D8B030D-6E8A-4147-A177-3AD203B41FA5}">
                      <a16:colId xmlns:a16="http://schemas.microsoft.com/office/drawing/2014/main" val="4272197803"/>
                    </a:ext>
                  </a:extLst>
                </a:gridCol>
                <a:gridCol w="2514600">
                  <a:extLst>
                    <a:ext uri="{9D8B030D-6E8A-4147-A177-3AD203B41FA5}">
                      <a16:colId xmlns:a16="http://schemas.microsoft.com/office/drawing/2014/main" val="1762705977"/>
                    </a:ext>
                  </a:extLst>
                </a:gridCol>
              </a:tblGrid>
              <a:tr h="977988">
                <a:tc>
                  <a:txBody>
                    <a:bodyPr/>
                    <a:lstStyle/>
                    <a:p>
                      <a:pPr algn="ctr"/>
                      <a:r>
                        <a:rPr lang="en-US" sz="3200" b="1" dirty="0"/>
                        <a:t>Legal Compliance Questionnaire</a:t>
                      </a:r>
                    </a:p>
                  </a:txBody>
                  <a:tcPr/>
                </a:tc>
                <a:tc>
                  <a:txBody>
                    <a:bodyPr/>
                    <a:lstStyle/>
                    <a:p>
                      <a:pPr algn="ctr"/>
                      <a:r>
                        <a:rPr lang="en-US" sz="3200" b="1" dirty="0"/>
                        <a:t>Previously</a:t>
                      </a:r>
                    </a:p>
                    <a:p>
                      <a:pPr algn="ctr"/>
                      <a:r>
                        <a:rPr lang="en-US" sz="3200" b="1" dirty="0"/>
                        <a:t>Responsible</a:t>
                      </a:r>
                    </a:p>
                  </a:txBody>
                  <a:tcPr/>
                </a:tc>
                <a:tc>
                  <a:txBody>
                    <a:bodyPr/>
                    <a:lstStyle/>
                    <a:p>
                      <a:pPr algn="ctr"/>
                      <a:r>
                        <a:rPr lang="en-US" sz="3200" b="1" dirty="0"/>
                        <a:t>Possible</a:t>
                      </a:r>
                    </a:p>
                    <a:p>
                      <a:pPr algn="ctr"/>
                      <a:r>
                        <a:rPr lang="en-US" sz="3200" b="1" dirty="0"/>
                        <a:t>Solution</a:t>
                      </a:r>
                    </a:p>
                  </a:txBody>
                  <a:tcPr/>
                </a:tc>
                <a:extLst>
                  <a:ext uri="{0D108BD9-81ED-4DB2-BD59-A6C34878D82A}">
                    <a16:rowId xmlns:a16="http://schemas.microsoft.com/office/drawing/2014/main" val="1338823092"/>
                  </a:ext>
                </a:extLst>
              </a:tr>
              <a:tr h="7277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kern="1200" dirty="0">
                          <a:solidFill>
                            <a:schemeClr val="dk1"/>
                          </a:solidFill>
                          <a:effectLst/>
                          <a:latin typeface="+mn-lt"/>
                          <a:ea typeface="+mn-ea"/>
                          <a:cs typeface="+mn-cs"/>
                        </a:rPr>
                        <a:t>Section: Pupils and Employees – page 12</a:t>
                      </a:r>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9436323"/>
                  </a:ext>
                </a:extLst>
              </a:tr>
              <a:tr h="24796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 Was school in session for at least 180 days or did the Governing Body adopt and receive approval from the Department of Education for a calendar with an equivalent number of minutes of instruction per school year based on a different number of days of instruction? </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CPA auditors</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SPCSA staff using Epicenter</a:t>
                      </a:r>
                    </a:p>
                    <a:p>
                      <a:endParaRPr lang="en-US" dirty="0"/>
                    </a:p>
                  </a:txBody>
                  <a:tcPr/>
                </a:tc>
                <a:extLst>
                  <a:ext uri="{0D108BD9-81ED-4DB2-BD59-A6C34878D82A}">
                    <a16:rowId xmlns:a16="http://schemas.microsoft.com/office/drawing/2014/main" val="4179816605"/>
                  </a:ext>
                </a:extLst>
              </a:tr>
            </a:tbl>
          </a:graphicData>
        </a:graphic>
      </p:graphicFrame>
      <p:sp>
        <p:nvSpPr>
          <p:cNvPr id="4" name="Slide Number Placeholder 3">
            <a:extLst>
              <a:ext uri="{FF2B5EF4-FFF2-40B4-BE49-F238E27FC236}">
                <a16:creationId xmlns:a16="http://schemas.microsoft.com/office/drawing/2014/main" id="{0489FC96-B1E0-46B3-BF99-4EAEF8B85582}"/>
              </a:ext>
            </a:extLst>
          </p:cNvPr>
          <p:cNvSpPr>
            <a:spLocks noGrp="1"/>
          </p:cNvSpPr>
          <p:nvPr>
            <p:ph type="sldNum" sz="quarter" idx="12"/>
          </p:nvPr>
        </p:nvSpPr>
        <p:spPr/>
        <p:txBody>
          <a:bodyPr/>
          <a:lstStyle/>
          <a:p>
            <a:fld id="{7B526063-9E46-452F-B0C3-62E9A9F5F179}" type="slidenum">
              <a:rPr lang="en-US" smtClean="0"/>
              <a:t>10</a:t>
            </a:fld>
            <a:endParaRPr lang="en-US"/>
          </a:p>
        </p:txBody>
      </p:sp>
    </p:spTree>
    <p:extLst>
      <p:ext uri="{BB962C8B-B14F-4D97-AF65-F5344CB8AC3E}">
        <p14:creationId xmlns:p14="http://schemas.microsoft.com/office/powerpoint/2010/main" val="2346289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AEDDF-A43E-4453-BB8D-C4571DE8ED9C}"/>
              </a:ext>
            </a:extLst>
          </p:cNvPr>
          <p:cNvSpPr>
            <a:spLocks noGrp="1"/>
          </p:cNvSpPr>
          <p:nvPr>
            <p:ph type="title"/>
          </p:nvPr>
        </p:nvSpPr>
        <p:spPr/>
        <p:txBody>
          <a:bodyPr/>
          <a:lstStyle/>
          <a:p>
            <a:r>
              <a:rPr lang="en-US" b="1" dirty="0"/>
              <a:t>Initial Findings</a:t>
            </a:r>
          </a:p>
        </p:txBody>
      </p:sp>
      <p:graphicFrame>
        <p:nvGraphicFramePr>
          <p:cNvPr id="5" name="Content Placeholder 4">
            <a:extLst>
              <a:ext uri="{FF2B5EF4-FFF2-40B4-BE49-F238E27FC236}">
                <a16:creationId xmlns:a16="http://schemas.microsoft.com/office/drawing/2014/main" id="{F1F5A3C9-9A49-4C7D-AB78-11719D05A215}"/>
              </a:ext>
            </a:extLst>
          </p:cNvPr>
          <p:cNvGraphicFramePr>
            <a:graphicFrameLocks noGrp="1"/>
          </p:cNvGraphicFramePr>
          <p:nvPr>
            <p:ph idx="1"/>
            <p:extLst>
              <p:ext uri="{D42A27DB-BD31-4B8C-83A1-F6EECF244321}">
                <p14:modId xmlns:p14="http://schemas.microsoft.com/office/powerpoint/2010/main" val="2074353173"/>
              </p:ext>
            </p:extLst>
          </p:nvPr>
        </p:nvGraphicFramePr>
        <p:xfrm>
          <a:off x="838200" y="1811111"/>
          <a:ext cx="10515600" cy="4232646"/>
        </p:xfrm>
        <a:graphic>
          <a:graphicData uri="http://schemas.openxmlformats.org/drawingml/2006/table">
            <a:tbl>
              <a:tblPr firstRow="1" bandRow="1">
                <a:tableStyleId>{5C22544A-7EE6-4342-B048-85BDC9FD1C3A}</a:tableStyleId>
              </a:tblPr>
              <a:tblGrid>
                <a:gridCol w="4978400">
                  <a:extLst>
                    <a:ext uri="{9D8B030D-6E8A-4147-A177-3AD203B41FA5}">
                      <a16:colId xmlns:a16="http://schemas.microsoft.com/office/drawing/2014/main" val="2804554603"/>
                    </a:ext>
                  </a:extLst>
                </a:gridCol>
                <a:gridCol w="3022600">
                  <a:extLst>
                    <a:ext uri="{9D8B030D-6E8A-4147-A177-3AD203B41FA5}">
                      <a16:colId xmlns:a16="http://schemas.microsoft.com/office/drawing/2014/main" val="4272197803"/>
                    </a:ext>
                  </a:extLst>
                </a:gridCol>
                <a:gridCol w="2514600">
                  <a:extLst>
                    <a:ext uri="{9D8B030D-6E8A-4147-A177-3AD203B41FA5}">
                      <a16:colId xmlns:a16="http://schemas.microsoft.com/office/drawing/2014/main" val="1762705977"/>
                    </a:ext>
                  </a:extLst>
                </a:gridCol>
              </a:tblGrid>
              <a:tr h="977988">
                <a:tc>
                  <a:txBody>
                    <a:bodyPr/>
                    <a:lstStyle/>
                    <a:p>
                      <a:pPr algn="ctr"/>
                      <a:r>
                        <a:rPr lang="en-US" sz="3200" b="1" dirty="0"/>
                        <a:t>Legal Compliance Questionnaire</a:t>
                      </a:r>
                    </a:p>
                  </a:txBody>
                  <a:tcPr/>
                </a:tc>
                <a:tc>
                  <a:txBody>
                    <a:bodyPr/>
                    <a:lstStyle/>
                    <a:p>
                      <a:pPr algn="ctr"/>
                      <a:r>
                        <a:rPr lang="en-US" sz="3200" b="1" dirty="0"/>
                        <a:t>Previously</a:t>
                      </a:r>
                    </a:p>
                    <a:p>
                      <a:pPr algn="ctr"/>
                      <a:r>
                        <a:rPr lang="en-US" sz="3200" b="1" dirty="0"/>
                        <a:t>Responsible</a:t>
                      </a:r>
                    </a:p>
                  </a:txBody>
                  <a:tcPr/>
                </a:tc>
                <a:tc>
                  <a:txBody>
                    <a:bodyPr/>
                    <a:lstStyle/>
                    <a:p>
                      <a:pPr algn="ctr"/>
                      <a:r>
                        <a:rPr lang="en-US" sz="3200" b="1" dirty="0"/>
                        <a:t>Possible</a:t>
                      </a:r>
                    </a:p>
                    <a:p>
                      <a:pPr algn="ctr"/>
                      <a:r>
                        <a:rPr lang="en-US" sz="3200" b="1" dirty="0"/>
                        <a:t>Solution</a:t>
                      </a:r>
                    </a:p>
                  </a:txBody>
                  <a:tcPr/>
                </a:tc>
                <a:extLst>
                  <a:ext uri="{0D108BD9-81ED-4DB2-BD59-A6C34878D82A}">
                    <a16:rowId xmlns:a16="http://schemas.microsoft.com/office/drawing/2014/main" val="1338823092"/>
                  </a:ext>
                </a:extLst>
              </a:tr>
              <a:tr h="6861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kern="1200" dirty="0">
                          <a:solidFill>
                            <a:schemeClr val="dk1"/>
                          </a:solidFill>
                          <a:effectLst/>
                          <a:latin typeface="+mn-lt"/>
                          <a:ea typeface="+mn-ea"/>
                          <a:cs typeface="+mn-cs"/>
                        </a:rPr>
                        <a:t>Section: Tuition – page 19</a:t>
                      </a:r>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653968110"/>
                  </a:ext>
                </a:extLst>
              </a:tr>
              <a:tr h="24796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  Did the school refrain from charging fees that may be considered tuition?</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CPA auditors</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SPCSA staff checking school handbooks using Epicenter</a:t>
                      </a:r>
                    </a:p>
                    <a:p>
                      <a:endParaRPr lang="en-US" dirty="0"/>
                    </a:p>
                  </a:txBody>
                  <a:tcPr/>
                </a:tc>
                <a:extLst>
                  <a:ext uri="{0D108BD9-81ED-4DB2-BD59-A6C34878D82A}">
                    <a16:rowId xmlns:a16="http://schemas.microsoft.com/office/drawing/2014/main" val="4179816605"/>
                  </a:ext>
                </a:extLst>
              </a:tr>
            </a:tbl>
          </a:graphicData>
        </a:graphic>
      </p:graphicFrame>
      <p:sp>
        <p:nvSpPr>
          <p:cNvPr id="4" name="Slide Number Placeholder 3">
            <a:extLst>
              <a:ext uri="{FF2B5EF4-FFF2-40B4-BE49-F238E27FC236}">
                <a16:creationId xmlns:a16="http://schemas.microsoft.com/office/drawing/2014/main" id="{0489FC96-B1E0-46B3-BF99-4EAEF8B85582}"/>
              </a:ext>
            </a:extLst>
          </p:cNvPr>
          <p:cNvSpPr>
            <a:spLocks noGrp="1"/>
          </p:cNvSpPr>
          <p:nvPr>
            <p:ph type="sldNum" sz="quarter" idx="12"/>
          </p:nvPr>
        </p:nvSpPr>
        <p:spPr/>
        <p:txBody>
          <a:bodyPr/>
          <a:lstStyle/>
          <a:p>
            <a:fld id="{7B526063-9E46-452F-B0C3-62E9A9F5F179}" type="slidenum">
              <a:rPr lang="en-US" smtClean="0"/>
              <a:t>11</a:t>
            </a:fld>
            <a:endParaRPr lang="en-US"/>
          </a:p>
        </p:txBody>
      </p:sp>
    </p:spTree>
    <p:extLst>
      <p:ext uri="{BB962C8B-B14F-4D97-AF65-F5344CB8AC3E}">
        <p14:creationId xmlns:p14="http://schemas.microsoft.com/office/powerpoint/2010/main" val="1635387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B3805-D728-444A-A389-FD0C20D91157}"/>
              </a:ext>
            </a:extLst>
          </p:cNvPr>
          <p:cNvSpPr>
            <a:spLocks noGrp="1"/>
          </p:cNvSpPr>
          <p:nvPr>
            <p:ph type="title"/>
          </p:nvPr>
        </p:nvSpPr>
        <p:spPr/>
        <p:txBody>
          <a:bodyPr/>
          <a:lstStyle/>
          <a:p>
            <a:r>
              <a:rPr lang="en-US" b="1" dirty="0"/>
              <a:t>Summary of Key Takeaways</a:t>
            </a:r>
          </a:p>
        </p:txBody>
      </p:sp>
      <p:sp>
        <p:nvSpPr>
          <p:cNvPr id="3" name="Content Placeholder 2">
            <a:extLst>
              <a:ext uri="{FF2B5EF4-FFF2-40B4-BE49-F238E27FC236}">
                <a16:creationId xmlns:a16="http://schemas.microsoft.com/office/drawing/2014/main" id="{BB3FABFB-CF0B-4E54-A239-6F679A97B7B0}"/>
              </a:ext>
            </a:extLst>
          </p:cNvPr>
          <p:cNvSpPr>
            <a:spLocks noGrp="1"/>
          </p:cNvSpPr>
          <p:nvPr>
            <p:ph idx="1"/>
          </p:nvPr>
        </p:nvSpPr>
        <p:spPr/>
        <p:txBody>
          <a:bodyPr/>
          <a:lstStyle/>
          <a:p>
            <a:pPr>
              <a:buFont typeface="Wingdings" panose="05000000000000000000" pitchFamily="2" charset="2"/>
              <a:buChar char="ü"/>
            </a:pPr>
            <a:r>
              <a:rPr lang="en-US" dirty="0"/>
              <a:t>The majority of inquiries within the Legal Compliance Questionnaire have merit for schools, SPCSA staff and the Authority</a:t>
            </a:r>
          </a:p>
          <a:p>
            <a:pPr>
              <a:buFont typeface="Wingdings" panose="05000000000000000000" pitchFamily="2" charset="2"/>
              <a:buChar char="ü"/>
            </a:pPr>
            <a:endParaRPr lang="en-US" dirty="0"/>
          </a:p>
          <a:p>
            <a:pPr>
              <a:buFont typeface="Wingdings" panose="05000000000000000000" pitchFamily="2" charset="2"/>
              <a:buChar char="ü"/>
            </a:pPr>
            <a:r>
              <a:rPr lang="en-US" dirty="0"/>
              <a:t>A number of mechanisms are available to SPCSA staff to effectively monitor school compliance</a:t>
            </a:r>
          </a:p>
          <a:p>
            <a:pPr>
              <a:buFont typeface="Wingdings" panose="05000000000000000000" pitchFamily="2" charset="2"/>
              <a:buChar char="ü"/>
            </a:pPr>
            <a:endParaRPr lang="en-US" dirty="0"/>
          </a:p>
          <a:p>
            <a:pPr>
              <a:buFont typeface="Wingdings" panose="05000000000000000000" pitchFamily="2" charset="2"/>
              <a:buChar char="ü"/>
            </a:pPr>
            <a:r>
              <a:rPr lang="en-US" dirty="0"/>
              <a:t>An overhaul of the SPCSA organizational framework can result in effective monitoring and clear expectations while </a:t>
            </a:r>
            <a:r>
              <a:rPr lang="en-US"/>
              <a:t>eliminating unnecessary </a:t>
            </a:r>
            <a:r>
              <a:rPr lang="en-US" dirty="0"/>
              <a:t>additional work for staff and schools</a:t>
            </a:r>
          </a:p>
          <a:p>
            <a:pPr>
              <a:buFont typeface="Wingdings" panose="05000000000000000000" pitchFamily="2" charset="2"/>
              <a:buChar char="ü"/>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A55EEDA7-D0E6-4749-84F0-444C452DF4CF}"/>
              </a:ext>
            </a:extLst>
          </p:cNvPr>
          <p:cNvSpPr>
            <a:spLocks noGrp="1"/>
          </p:cNvSpPr>
          <p:nvPr>
            <p:ph type="sldNum" sz="quarter" idx="12"/>
          </p:nvPr>
        </p:nvSpPr>
        <p:spPr/>
        <p:txBody>
          <a:bodyPr/>
          <a:lstStyle/>
          <a:p>
            <a:fld id="{7B526063-9E46-452F-B0C3-62E9A9F5F179}" type="slidenum">
              <a:rPr lang="en-US" smtClean="0"/>
              <a:t>12</a:t>
            </a:fld>
            <a:endParaRPr lang="en-US"/>
          </a:p>
        </p:txBody>
      </p:sp>
    </p:spTree>
    <p:extLst>
      <p:ext uri="{BB962C8B-B14F-4D97-AF65-F5344CB8AC3E}">
        <p14:creationId xmlns:p14="http://schemas.microsoft.com/office/powerpoint/2010/main" val="1975626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1C84A-4119-46D4-B7CB-48A9E5484CDE}"/>
              </a:ext>
            </a:extLst>
          </p:cNvPr>
          <p:cNvSpPr>
            <a:spLocks noGrp="1"/>
          </p:cNvSpPr>
          <p:nvPr>
            <p:ph type="title"/>
          </p:nvPr>
        </p:nvSpPr>
        <p:spPr/>
        <p:txBody>
          <a:bodyPr/>
          <a:lstStyle/>
          <a:p>
            <a:r>
              <a:rPr lang="en-US" b="1" dirty="0"/>
              <a:t>Next Steps</a:t>
            </a:r>
          </a:p>
        </p:txBody>
      </p:sp>
      <p:graphicFrame>
        <p:nvGraphicFramePr>
          <p:cNvPr id="5" name="Content Placeholder 4">
            <a:extLst>
              <a:ext uri="{FF2B5EF4-FFF2-40B4-BE49-F238E27FC236}">
                <a16:creationId xmlns:a16="http://schemas.microsoft.com/office/drawing/2014/main" id="{267132F5-9780-4897-A943-1DB5DDFEF4A8}"/>
              </a:ext>
            </a:extLst>
          </p:cNvPr>
          <p:cNvGraphicFramePr>
            <a:graphicFrameLocks noGrp="1"/>
          </p:cNvGraphicFramePr>
          <p:nvPr>
            <p:ph idx="1"/>
            <p:extLst>
              <p:ext uri="{D42A27DB-BD31-4B8C-83A1-F6EECF244321}">
                <p14:modId xmlns:p14="http://schemas.microsoft.com/office/powerpoint/2010/main" val="2513794418"/>
              </p:ext>
            </p:extLst>
          </p:nvPr>
        </p:nvGraphicFramePr>
        <p:xfrm>
          <a:off x="838200" y="1825625"/>
          <a:ext cx="10515600" cy="3442564"/>
        </p:xfrm>
        <a:graphic>
          <a:graphicData uri="http://schemas.openxmlformats.org/drawingml/2006/table">
            <a:tbl>
              <a:tblPr firstRow="1" bandRow="1">
                <a:tableStyleId>{5C22544A-7EE6-4342-B048-85BDC9FD1C3A}</a:tableStyleId>
              </a:tblPr>
              <a:tblGrid>
                <a:gridCol w="5157355">
                  <a:extLst>
                    <a:ext uri="{9D8B030D-6E8A-4147-A177-3AD203B41FA5}">
                      <a16:colId xmlns:a16="http://schemas.microsoft.com/office/drawing/2014/main" val="1289326514"/>
                    </a:ext>
                  </a:extLst>
                </a:gridCol>
                <a:gridCol w="2732809">
                  <a:extLst>
                    <a:ext uri="{9D8B030D-6E8A-4147-A177-3AD203B41FA5}">
                      <a16:colId xmlns:a16="http://schemas.microsoft.com/office/drawing/2014/main" val="1817559007"/>
                    </a:ext>
                  </a:extLst>
                </a:gridCol>
                <a:gridCol w="2625436">
                  <a:extLst>
                    <a:ext uri="{9D8B030D-6E8A-4147-A177-3AD203B41FA5}">
                      <a16:colId xmlns:a16="http://schemas.microsoft.com/office/drawing/2014/main" val="2891256641"/>
                    </a:ext>
                  </a:extLst>
                </a:gridCol>
              </a:tblGrid>
              <a:tr h="445580">
                <a:tc>
                  <a:txBody>
                    <a:bodyPr/>
                    <a:lstStyle/>
                    <a:p>
                      <a:pPr algn="ctr"/>
                      <a:r>
                        <a:rPr lang="en-US" dirty="0"/>
                        <a:t>Action Item</a:t>
                      </a:r>
                    </a:p>
                  </a:txBody>
                  <a:tcPr/>
                </a:tc>
                <a:tc>
                  <a:txBody>
                    <a:bodyPr/>
                    <a:lstStyle/>
                    <a:p>
                      <a:pPr algn="ctr"/>
                      <a:r>
                        <a:rPr lang="en-US" dirty="0"/>
                        <a:t>Stakeholders</a:t>
                      </a:r>
                    </a:p>
                  </a:txBody>
                  <a:tcPr/>
                </a:tc>
                <a:tc>
                  <a:txBody>
                    <a:bodyPr/>
                    <a:lstStyle/>
                    <a:p>
                      <a:pPr algn="ctr"/>
                      <a:r>
                        <a:rPr lang="en-US" dirty="0"/>
                        <a:t>Anticipated Timeline</a:t>
                      </a:r>
                    </a:p>
                  </a:txBody>
                  <a:tcPr/>
                </a:tc>
                <a:extLst>
                  <a:ext uri="{0D108BD9-81ED-4DB2-BD59-A6C34878D82A}">
                    <a16:rowId xmlns:a16="http://schemas.microsoft.com/office/drawing/2014/main" val="2217626795"/>
                  </a:ext>
                </a:extLst>
              </a:tr>
              <a:tr h="445580">
                <a:tc>
                  <a:txBody>
                    <a:bodyPr/>
                    <a:lstStyle/>
                    <a:p>
                      <a:r>
                        <a:rPr lang="en-US" dirty="0"/>
                        <a:t>Complete review of Legal Compliance Questionnaire</a:t>
                      </a:r>
                    </a:p>
                  </a:txBody>
                  <a:tcPr anchor="ctr"/>
                </a:tc>
                <a:tc>
                  <a:txBody>
                    <a:bodyPr/>
                    <a:lstStyle/>
                    <a:p>
                      <a:pPr algn="ctr"/>
                      <a:r>
                        <a:rPr lang="en-US" dirty="0"/>
                        <a:t>SPCSA Staff</a:t>
                      </a:r>
                    </a:p>
                  </a:txBody>
                  <a:tcPr anchor="ctr"/>
                </a:tc>
                <a:tc>
                  <a:txBody>
                    <a:bodyPr/>
                    <a:lstStyle/>
                    <a:p>
                      <a:pPr algn="ctr"/>
                      <a:r>
                        <a:rPr lang="en-US" dirty="0"/>
                        <a:t>December – January 2019</a:t>
                      </a:r>
                    </a:p>
                  </a:txBody>
                  <a:tcPr anchor="ctr"/>
                </a:tc>
                <a:extLst>
                  <a:ext uri="{0D108BD9-81ED-4DB2-BD59-A6C34878D82A}">
                    <a16:rowId xmlns:a16="http://schemas.microsoft.com/office/drawing/2014/main" val="2747190684"/>
                  </a:ext>
                </a:extLst>
              </a:tr>
              <a:tr h="445580">
                <a:tc>
                  <a:txBody>
                    <a:bodyPr/>
                    <a:lstStyle/>
                    <a:p>
                      <a:r>
                        <a:rPr lang="en-US" dirty="0"/>
                        <a:t>Compare findings with current SPCSA tools </a:t>
                      </a:r>
                    </a:p>
                  </a:txBody>
                  <a:tcPr anchor="ctr"/>
                </a:tc>
                <a:tc>
                  <a:txBody>
                    <a:bodyPr/>
                    <a:lstStyle/>
                    <a:p>
                      <a:pPr algn="ctr"/>
                      <a:r>
                        <a:rPr lang="en-US" dirty="0"/>
                        <a:t>SPCSA Staff</a:t>
                      </a:r>
                    </a:p>
                  </a:txBody>
                  <a:tcPr anchor="ctr"/>
                </a:tc>
                <a:tc>
                  <a:txBody>
                    <a:bodyPr/>
                    <a:lstStyle/>
                    <a:p>
                      <a:pPr algn="ctr"/>
                      <a:r>
                        <a:rPr lang="en-US" dirty="0"/>
                        <a:t>December – January 2019</a:t>
                      </a:r>
                    </a:p>
                  </a:txBody>
                  <a:tcPr anchor="ctr"/>
                </a:tc>
                <a:extLst>
                  <a:ext uri="{0D108BD9-81ED-4DB2-BD59-A6C34878D82A}">
                    <a16:rowId xmlns:a16="http://schemas.microsoft.com/office/drawing/2014/main" val="916633138"/>
                  </a:ext>
                </a:extLst>
              </a:tr>
              <a:tr h="445580">
                <a:tc>
                  <a:txBody>
                    <a:bodyPr/>
                    <a:lstStyle/>
                    <a:p>
                      <a:r>
                        <a:rPr lang="en-US" dirty="0"/>
                        <a:t>Determine essential indicators and compliance items</a:t>
                      </a:r>
                    </a:p>
                  </a:txBody>
                  <a:tcPr anchor="ctr"/>
                </a:tc>
                <a:tc>
                  <a:txBody>
                    <a:bodyPr/>
                    <a:lstStyle/>
                    <a:p>
                      <a:pPr algn="ctr"/>
                      <a:r>
                        <a:rPr lang="en-US" dirty="0"/>
                        <a:t>SPCSA Staff</a:t>
                      </a:r>
                    </a:p>
                  </a:txBody>
                  <a:tcPr anchor="ctr"/>
                </a:tc>
                <a:tc>
                  <a:txBody>
                    <a:bodyPr/>
                    <a:lstStyle/>
                    <a:p>
                      <a:pPr algn="ctr"/>
                      <a:r>
                        <a:rPr lang="en-US" dirty="0"/>
                        <a:t>January – February 2019</a:t>
                      </a:r>
                    </a:p>
                  </a:txBody>
                  <a:tcPr anchor="ctr"/>
                </a:tc>
                <a:extLst>
                  <a:ext uri="{0D108BD9-81ED-4DB2-BD59-A6C34878D82A}">
                    <a16:rowId xmlns:a16="http://schemas.microsoft.com/office/drawing/2014/main" val="238201257"/>
                  </a:ext>
                </a:extLst>
              </a:tr>
              <a:tr h="445580">
                <a:tc>
                  <a:txBody>
                    <a:bodyPr/>
                    <a:lstStyle/>
                    <a:p>
                      <a:r>
                        <a:rPr lang="en-US" dirty="0"/>
                        <a:t>Update the Authority on progress</a:t>
                      </a:r>
                    </a:p>
                  </a:txBody>
                  <a:tcPr anchor="ctr"/>
                </a:tc>
                <a:tc>
                  <a:txBody>
                    <a:bodyPr/>
                    <a:lstStyle/>
                    <a:p>
                      <a:pPr algn="ctr"/>
                      <a:r>
                        <a:rPr lang="en-US" dirty="0"/>
                        <a:t>SPCSA Staff and Authority</a:t>
                      </a:r>
                    </a:p>
                  </a:txBody>
                  <a:tcPr anchor="ctr"/>
                </a:tc>
                <a:tc>
                  <a:txBody>
                    <a:bodyPr/>
                    <a:lstStyle/>
                    <a:p>
                      <a:pPr algn="ctr"/>
                      <a:r>
                        <a:rPr lang="en-US" dirty="0"/>
                        <a:t>February 2019</a:t>
                      </a:r>
                    </a:p>
                  </a:txBody>
                  <a:tcPr anchor="ctr"/>
                </a:tc>
                <a:extLst>
                  <a:ext uri="{0D108BD9-81ED-4DB2-BD59-A6C34878D82A}">
                    <a16:rowId xmlns:a16="http://schemas.microsoft.com/office/drawing/2014/main" val="3331805929"/>
                  </a:ext>
                </a:extLst>
              </a:tr>
              <a:tr h="769084">
                <a:tc>
                  <a:txBody>
                    <a:bodyPr/>
                    <a:lstStyle/>
                    <a:p>
                      <a:r>
                        <a:rPr lang="en-US" dirty="0"/>
                        <a:t>Engage with charter community and key stakeholders</a:t>
                      </a:r>
                    </a:p>
                  </a:txBody>
                  <a:tcPr anchor="ctr"/>
                </a:tc>
                <a:tc>
                  <a:txBody>
                    <a:bodyPr/>
                    <a:lstStyle/>
                    <a:p>
                      <a:pPr algn="ctr"/>
                      <a:r>
                        <a:rPr lang="en-US" dirty="0"/>
                        <a:t>SPCSA Staff and </a:t>
                      </a:r>
                    </a:p>
                    <a:p>
                      <a:pPr algn="ctr"/>
                      <a:r>
                        <a:rPr lang="en-US" dirty="0"/>
                        <a:t>External Stakeholders</a:t>
                      </a:r>
                    </a:p>
                  </a:txBody>
                  <a:tcPr anchor="ctr"/>
                </a:tc>
                <a:tc>
                  <a:txBody>
                    <a:bodyPr/>
                    <a:lstStyle/>
                    <a:p>
                      <a:pPr algn="ctr"/>
                      <a:r>
                        <a:rPr lang="en-US" dirty="0"/>
                        <a:t>February – April 2019</a:t>
                      </a:r>
                    </a:p>
                  </a:txBody>
                  <a:tcPr anchor="ctr"/>
                </a:tc>
                <a:extLst>
                  <a:ext uri="{0D108BD9-81ED-4DB2-BD59-A6C34878D82A}">
                    <a16:rowId xmlns:a16="http://schemas.microsoft.com/office/drawing/2014/main" val="736782274"/>
                  </a:ext>
                </a:extLst>
              </a:tr>
              <a:tr h="445580">
                <a:tc>
                  <a:txBody>
                    <a:bodyPr/>
                    <a:lstStyle/>
                    <a:p>
                      <a:r>
                        <a:rPr lang="en-US" dirty="0"/>
                        <a:t>Presentation to SPCSA Board for Possible Action</a:t>
                      </a:r>
                    </a:p>
                  </a:txBody>
                  <a:tcPr anchor="ctr"/>
                </a:tc>
                <a:tc>
                  <a:txBody>
                    <a:bodyPr/>
                    <a:lstStyle/>
                    <a:p>
                      <a:pPr algn="ctr"/>
                      <a:r>
                        <a:rPr lang="en-US" dirty="0"/>
                        <a:t>SPCSA Staff and Authority</a:t>
                      </a:r>
                    </a:p>
                  </a:txBody>
                  <a:tcPr anchor="ctr"/>
                </a:tc>
                <a:tc>
                  <a:txBody>
                    <a:bodyPr/>
                    <a:lstStyle/>
                    <a:p>
                      <a:pPr algn="ctr"/>
                      <a:r>
                        <a:rPr lang="en-US" dirty="0"/>
                        <a:t>April – May 2019</a:t>
                      </a:r>
                    </a:p>
                  </a:txBody>
                  <a:tcPr anchor="ctr"/>
                </a:tc>
                <a:extLst>
                  <a:ext uri="{0D108BD9-81ED-4DB2-BD59-A6C34878D82A}">
                    <a16:rowId xmlns:a16="http://schemas.microsoft.com/office/drawing/2014/main" val="1779239420"/>
                  </a:ext>
                </a:extLst>
              </a:tr>
            </a:tbl>
          </a:graphicData>
        </a:graphic>
      </p:graphicFrame>
      <p:sp>
        <p:nvSpPr>
          <p:cNvPr id="4" name="Slide Number Placeholder 3">
            <a:extLst>
              <a:ext uri="{FF2B5EF4-FFF2-40B4-BE49-F238E27FC236}">
                <a16:creationId xmlns:a16="http://schemas.microsoft.com/office/drawing/2014/main" id="{9F3F71C0-BC98-4F57-B0DC-B7B68124D29F}"/>
              </a:ext>
            </a:extLst>
          </p:cNvPr>
          <p:cNvSpPr>
            <a:spLocks noGrp="1"/>
          </p:cNvSpPr>
          <p:nvPr>
            <p:ph type="sldNum" sz="quarter" idx="12"/>
          </p:nvPr>
        </p:nvSpPr>
        <p:spPr/>
        <p:txBody>
          <a:bodyPr/>
          <a:lstStyle/>
          <a:p>
            <a:fld id="{7B526063-9E46-452F-B0C3-62E9A9F5F179}" type="slidenum">
              <a:rPr lang="en-US" smtClean="0"/>
              <a:t>13</a:t>
            </a:fld>
            <a:endParaRPr lang="en-US"/>
          </a:p>
        </p:txBody>
      </p:sp>
    </p:spTree>
    <p:extLst>
      <p:ext uri="{BB962C8B-B14F-4D97-AF65-F5344CB8AC3E}">
        <p14:creationId xmlns:p14="http://schemas.microsoft.com/office/powerpoint/2010/main" val="1970472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06C2C-23FD-4B9B-A814-30C8AA6C5493}"/>
              </a:ext>
            </a:extLst>
          </p:cNvPr>
          <p:cNvSpPr>
            <a:spLocks noGrp="1"/>
          </p:cNvSpPr>
          <p:nvPr>
            <p:ph type="title"/>
          </p:nvPr>
        </p:nvSpPr>
        <p:spPr/>
        <p:txBody>
          <a:bodyPr/>
          <a:lstStyle/>
          <a:p>
            <a:pPr algn="ctr"/>
            <a:r>
              <a:rPr lang="en-US" b="1" dirty="0"/>
              <a:t>What is a Performance Framework?</a:t>
            </a:r>
          </a:p>
        </p:txBody>
      </p:sp>
      <p:graphicFrame>
        <p:nvGraphicFramePr>
          <p:cNvPr id="5" name="Content Placeholder 4">
            <a:extLst>
              <a:ext uri="{FF2B5EF4-FFF2-40B4-BE49-F238E27FC236}">
                <a16:creationId xmlns:a16="http://schemas.microsoft.com/office/drawing/2014/main" id="{304D2A97-D800-4002-A7DB-08ABDCB3DC67}"/>
              </a:ext>
            </a:extLst>
          </p:cNvPr>
          <p:cNvGraphicFramePr>
            <a:graphicFrameLocks noGrp="1"/>
          </p:cNvGraphicFramePr>
          <p:nvPr>
            <p:ph idx="1"/>
            <p:extLst>
              <p:ext uri="{D42A27DB-BD31-4B8C-83A1-F6EECF244321}">
                <p14:modId xmlns:p14="http://schemas.microsoft.com/office/powerpoint/2010/main" val="447841839"/>
              </p:ext>
            </p:extLst>
          </p:nvPr>
        </p:nvGraphicFramePr>
        <p:xfrm>
          <a:off x="4591454" y="1690688"/>
          <a:ext cx="6956899"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CDE50CEC-1777-4172-A721-B019F9F0325D}"/>
              </a:ext>
            </a:extLst>
          </p:cNvPr>
          <p:cNvSpPr>
            <a:spLocks noGrp="1"/>
          </p:cNvSpPr>
          <p:nvPr>
            <p:ph type="sldNum" sz="quarter" idx="12"/>
          </p:nvPr>
        </p:nvSpPr>
        <p:spPr/>
        <p:txBody>
          <a:bodyPr/>
          <a:lstStyle/>
          <a:p>
            <a:fld id="{7B526063-9E46-452F-B0C3-62E9A9F5F179}" type="slidenum">
              <a:rPr lang="en-US" smtClean="0"/>
              <a:t>2</a:t>
            </a:fld>
            <a:endParaRPr lang="en-US"/>
          </a:p>
        </p:txBody>
      </p:sp>
      <p:sp>
        <p:nvSpPr>
          <p:cNvPr id="6" name="TextBox 5">
            <a:extLst>
              <a:ext uri="{FF2B5EF4-FFF2-40B4-BE49-F238E27FC236}">
                <a16:creationId xmlns:a16="http://schemas.microsoft.com/office/drawing/2014/main" id="{3FC55667-B4A3-44BD-9685-DEA39A554274}"/>
              </a:ext>
            </a:extLst>
          </p:cNvPr>
          <p:cNvSpPr txBox="1"/>
          <p:nvPr/>
        </p:nvSpPr>
        <p:spPr>
          <a:xfrm>
            <a:off x="838199" y="1799617"/>
            <a:ext cx="3996447" cy="3754874"/>
          </a:xfrm>
          <a:prstGeom prst="rect">
            <a:avLst/>
          </a:prstGeom>
          <a:noFill/>
        </p:spPr>
        <p:txBody>
          <a:bodyPr wrap="square" rtlCol="0">
            <a:spAutoFit/>
          </a:bodyPr>
          <a:lstStyle/>
          <a:p>
            <a:pPr marL="285750" indent="-285750">
              <a:buFontTx/>
              <a:buChar char="-"/>
            </a:pPr>
            <a:r>
              <a:rPr lang="en-US" sz="2000" b="1" dirty="0"/>
              <a:t>Document that sets forth agreed upon expectations of performance and compliance</a:t>
            </a:r>
          </a:p>
          <a:p>
            <a:pPr marL="285750" indent="-285750">
              <a:buFontTx/>
              <a:buChar char="-"/>
            </a:pPr>
            <a:endParaRPr lang="en-US" sz="2000" b="1" dirty="0"/>
          </a:p>
          <a:p>
            <a:pPr marL="285750" indent="-285750">
              <a:buFontTx/>
              <a:buChar char="-"/>
            </a:pPr>
            <a:r>
              <a:rPr lang="en-US" sz="2000" b="1" dirty="0"/>
              <a:t>Established in the charter agreement</a:t>
            </a:r>
          </a:p>
          <a:p>
            <a:pPr marL="285750" indent="-285750">
              <a:buFontTx/>
              <a:buChar char="-"/>
            </a:pPr>
            <a:endParaRPr lang="en-US" sz="2000" b="1" dirty="0"/>
          </a:p>
          <a:p>
            <a:pPr marL="285750" indent="-285750">
              <a:buFontTx/>
              <a:buChar char="-"/>
            </a:pPr>
            <a:r>
              <a:rPr lang="en-US" sz="2000" b="1" dirty="0"/>
              <a:t>Basis for school evaluations, monitoring, and intervention that informs high-stakes decisions by an authorizer</a:t>
            </a:r>
          </a:p>
          <a:p>
            <a:pPr marL="285750" indent="-285750">
              <a:buFontTx/>
              <a:buChar char="-"/>
            </a:pPr>
            <a:endParaRPr lang="en-US" dirty="0"/>
          </a:p>
        </p:txBody>
      </p:sp>
    </p:spTree>
    <p:extLst>
      <p:ext uri="{BB962C8B-B14F-4D97-AF65-F5344CB8AC3E}">
        <p14:creationId xmlns:p14="http://schemas.microsoft.com/office/powerpoint/2010/main" val="312528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D09F8-5E51-4EED-BDA5-55478712F1B4}"/>
              </a:ext>
            </a:extLst>
          </p:cNvPr>
          <p:cNvSpPr>
            <a:spLocks noGrp="1"/>
          </p:cNvSpPr>
          <p:nvPr>
            <p:ph type="title"/>
          </p:nvPr>
        </p:nvSpPr>
        <p:spPr/>
        <p:txBody>
          <a:bodyPr/>
          <a:lstStyle/>
          <a:p>
            <a:pPr algn="ctr"/>
            <a:r>
              <a:rPr lang="en-US" b="1" dirty="0"/>
              <a:t>What is a Performance Framework?</a:t>
            </a:r>
          </a:p>
        </p:txBody>
      </p:sp>
      <p:graphicFrame>
        <p:nvGraphicFramePr>
          <p:cNvPr id="7" name="Content Placeholder 6">
            <a:extLst>
              <a:ext uri="{FF2B5EF4-FFF2-40B4-BE49-F238E27FC236}">
                <a16:creationId xmlns:a16="http://schemas.microsoft.com/office/drawing/2014/main" id="{CC477FF7-6659-4D15-B2DB-13A3E4A6DA75}"/>
              </a:ext>
            </a:extLst>
          </p:cNvPr>
          <p:cNvGraphicFramePr>
            <a:graphicFrameLocks noGrp="1"/>
          </p:cNvGraphicFramePr>
          <p:nvPr>
            <p:ph idx="1"/>
            <p:extLst>
              <p:ext uri="{D42A27DB-BD31-4B8C-83A1-F6EECF244321}">
                <p14:modId xmlns:p14="http://schemas.microsoft.com/office/powerpoint/2010/main" val="208447979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9CE8290B-8E39-46BE-B596-0368EF2F89BD}"/>
              </a:ext>
            </a:extLst>
          </p:cNvPr>
          <p:cNvSpPr>
            <a:spLocks noGrp="1"/>
          </p:cNvSpPr>
          <p:nvPr>
            <p:ph type="sldNum" sz="quarter" idx="12"/>
          </p:nvPr>
        </p:nvSpPr>
        <p:spPr/>
        <p:txBody>
          <a:bodyPr/>
          <a:lstStyle/>
          <a:p>
            <a:fld id="{7B526063-9E46-452F-B0C3-62E9A9F5F179}" type="slidenum">
              <a:rPr lang="en-US" smtClean="0"/>
              <a:t>3</a:t>
            </a:fld>
            <a:endParaRPr lang="en-US"/>
          </a:p>
        </p:txBody>
      </p:sp>
      <p:sp>
        <p:nvSpPr>
          <p:cNvPr id="8" name="TextBox 7">
            <a:extLst>
              <a:ext uri="{FF2B5EF4-FFF2-40B4-BE49-F238E27FC236}">
                <a16:creationId xmlns:a16="http://schemas.microsoft.com/office/drawing/2014/main" id="{E75EDFE3-2EA8-4AE7-BDD2-572BBACF1AC1}"/>
              </a:ext>
            </a:extLst>
          </p:cNvPr>
          <p:cNvSpPr txBox="1"/>
          <p:nvPr/>
        </p:nvSpPr>
        <p:spPr>
          <a:xfrm>
            <a:off x="807394" y="6356350"/>
            <a:ext cx="6546715" cy="369332"/>
          </a:xfrm>
          <a:prstGeom prst="rect">
            <a:avLst/>
          </a:prstGeom>
          <a:noFill/>
        </p:spPr>
        <p:txBody>
          <a:bodyPr wrap="square" rtlCol="0">
            <a:spAutoFit/>
          </a:bodyPr>
          <a:lstStyle/>
          <a:p>
            <a:r>
              <a:rPr lang="en-US" dirty="0"/>
              <a:t>Source: </a:t>
            </a:r>
            <a:r>
              <a:rPr lang="en-US" dirty="0">
                <a:hlinkClick r:id="rId8"/>
              </a:rPr>
              <a:t>NACSA Core Performance Framework and Guidance</a:t>
            </a:r>
            <a:endParaRPr lang="en-US" dirty="0"/>
          </a:p>
        </p:txBody>
      </p:sp>
    </p:spTree>
    <p:extLst>
      <p:ext uri="{BB962C8B-B14F-4D97-AF65-F5344CB8AC3E}">
        <p14:creationId xmlns:p14="http://schemas.microsoft.com/office/powerpoint/2010/main" val="4242775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5900-0424-4080-ABBD-7DAD7E8029E5}"/>
              </a:ext>
            </a:extLst>
          </p:cNvPr>
          <p:cNvSpPr>
            <a:spLocks noGrp="1"/>
          </p:cNvSpPr>
          <p:nvPr>
            <p:ph type="title"/>
          </p:nvPr>
        </p:nvSpPr>
        <p:spPr/>
        <p:txBody>
          <a:bodyPr/>
          <a:lstStyle/>
          <a:p>
            <a:pPr algn="ctr"/>
            <a:r>
              <a:rPr lang="en-US" b="1" dirty="0"/>
              <a:t>Organizational Framework</a:t>
            </a:r>
          </a:p>
        </p:txBody>
      </p:sp>
      <p:graphicFrame>
        <p:nvGraphicFramePr>
          <p:cNvPr id="5" name="Content Placeholder 4">
            <a:extLst>
              <a:ext uri="{FF2B5EF4-FFF2-40B4-BE49-F238E27FC236}">
                <a16:creationId xmlns:a16="http://schemas.microsoft.com/office/drawing/2014/main" id="{7D64D180-D78D-40A8-AADC-9AB354878B34}"/>
              </a:ext>
            </a:extLst>
          </p:cNvPr>
          <p:cNvGraphicFramePr>
            <a:graphicFrameLocks noGrp="1"/>
          </p:cNvGraphicFramePr>
          <p:nvPr>
            <p:ph idx="1"/>
            <p:extLst>
              <p:ext uri="{D42A27DB-BD31-4B8C-83A1-F6EECF244321}">
                <p14:modId xmlns:p14="http://schemas.microsoft.com/office/powerpoint/2010/main" val="830464354"/>
              </p:ext>
            </p:extLst>
          </p:nvPr>
        </p:nvGraphicFramePr>
        <p:xfrm>
          <a:off x="437745" y="1825624"/>
          <a:ext cx="11303540" cy="3154938"/>
        </p:xfrm>
        <a:graphic>
          <a:graphicData uri="http://schemas.openxmlformats.org/drawingml/2006/table">
            <a:tbl>
              <a:tblPr firstRow="1" bandRow="1">
                <a:tableStyleId>{5C22544A-7EE6-4342-B048-85BDC9FD1C3A}</a:tableStyleId>
              </a:tblPr>
              <a:tblGrid>
                <a:gridCol w="3647219">
                  <a:extLst>
                    <a:ext uri="{9D8B030D-6E8A-4147-A177-3AD203B41FA5}">
                      <a16:colId xmlns:a16="http://schemas.microsoft.com/office/drawing/2014/main" val="4277808140"/>
                    </a:ext>
                  </a:extLst>
                </a:gridCol>
                <a:gridCol w="7656321">
                  <a:extLst>
                    <a:ext uri="{9D8B030D-6E8A-4147-A177-3AD203B41FA5}">
                      <a16:colId xmlns:a16="http://schemas.microsoft.com/office/drawing/2014/main" val="4272132032"/>
                    </a:ext>
                  </a:extLst>
                </a:gridCol>
              </a:tblGrid>
              <a:tr h="525823">
                <a:tc>
                  <a:txBody>
                    <a:bodyPr/>
                    <a:lstStyle/>
                    <a:p>
                      <a:pPr algn="ctr"/>
                      <a:r>
                        <a:rPr lang="en-US" dirty="0"/>
                        <a:t>Category/Indicator</a:t>
                      </a:r>
                    </a:p>
                  </a:txBody>
                  <a:tcPr/>
                </a:tc>
                <a:tc>
                  <a:txBody>
                    <a:bodyPr/>
                    <a:lstStyle/>
                    <a:p>
                      <a:pPr algn="ctr"/>
                      <a:r>
                        <a:rPr lang="en-US" dirty="0"/>
                        <a:t>How is this evaluated by the Authorizer?</a:t>
                      </a:r>
                    </a:p>
                  </a:txBody>
                  <a:tcPr/>
                </a:tc>
                <a:extLst>
                  <a:ext uri="{0D108BD9-81ED-4DB2-BD59-A6C34878D82A}">
                    <a16:rowId xmlns:a16="http://schemas.microsoft.com/office/drawing/2014/main" val="3097396996"/>
                  </a:ext>
                </a:extLst>
              </a:tr>
              <a:tr h="525823">
                <a:tc>
                  <a:txBody>
                    <a:bodyPr/>
                    <a:lstStyle/>
                    <a:p>
                      <a:pPr algn="ctr"/>
                      <a:r>
                        <a:rPr lang="en-US" dirty="0"/>
                        <a:t>Education Program</a:t>
                      </a:r>
                    </a:p>
                  </a:txBody>
                  <a:tcPr/>
                </a:tc>
                <a:tc>
                  <a:txBody>
                    <a:bodyPr/>
                    <a:lstStyle/>
                    <a:p>
                      <a:pPr algn="ctr"/>
                      <a:r>
                        <a:rPr lang="en-US" i="1" dirty="0"/>
                        <a:t>Adherence to the material terms of its proposed program</a:t>
                      </a:r>
                    </a:p>
                  </a:txBody>
                  <a:tcPr/>
                </a:tc>
                <a:extLst>
                  <a:ext uri="{0D108BD9-81ED-4DB2-BD59-A6C34878D82A}">
                    <a16:rowId xmlns:a16="http://schemas.microsoft.com/office/drawing/2014/main" val="1355096080"/>
                  </a:ext>
                </a:extLst>
              </a:tr>
              <a:tr h="525823">
                <a:tc>
                  <a:txBody>
                    <a:bodyPr/>
                    <a:lstStyle/>
                    <a:p>
                      <a:pPr algn="ctr"/>
                      <a:r>
                        <a:rPr lang="en-US" dirty="0"/>
                        <a:t>Financial Management and Oversight</a:t>
                      </a:r>
                    </a:p>
                  </a:txBody>
                  <a:tcPr/>
                </a:tc>
                <a:tc>
                  <a:txBody>
                    <a:bodyPr/>
                    <a:lstStyle/>
                    <a:p>
                      <a:pPr algn="ctr"/>
                      <a:r>
                        <a:rPr lang="en-US" i="1" dirty="0"/>
                        <a:t>Audit results and audit findings</a:t>
                      </a:r>
                    </a:p>
                  </a:txBody>
                  <a:tcPr/>
                </a:tc>
                <a:extLst>
                  <a:ext uri="{0D108BD9-81ED-4DB2-BD59-A6C34878D82A}">
                    <a16:rowId xmlns:a16="http://schemas.microsoft.com/office/drawing/2014/main" val="1803565771"/>
                  </a:ext>
                </a:extLst>
              </a:tr>
              <a:tr h="525823">
                <a:tc>
                  <a:txBody>
                    <a:bodyPr/>
                    <a:lstStyle/>
                    <a:p>
                      <a:pPr algn="ctr"/>
                      <a:r>
                        <a:rPr lang="en-US" dirty="0"/>
                        <a:t>Governance and Reporting</a:t>
                      </a:r>
                    </a:p>
                  </a:txBody>
                  <a:tcPr/>
                </a:tc>
                <a:tc>
                  <a:txBody>
                    <a:bodyPr/>
                    <a:lstStyle/>
                    <a:p>
                      <a:pPr algn="ctr"/>
                      <a:r>
                        <a:rPr lang="en-US" i="1" dirty="0"/>
                        <a:t>Board compliance with governance-related laws</a:t>
                      </a:r>
                    </a:p>
                  </a:txBody>
                  <a:tcPr/>
                </a:tc>
                <a:extLst>
                  <a:ext uri="{0D108BD9-81ED-4DB2-BD59-A6C34878D82A}">
                    <a16:rowId xmlns:a16="http://schemas.microsoft.com/office/drawing/2014/main" val="2189224380"/>
                  </a:ext>
                </a:extLst>
              </a:tr>
              <a:tr h="525823">
                <a:tc>
                  <a:txBody>
                    <a:bodyPr/>
                    <a:lstStyle/>
                    <a:p>
                      <a:pPr algn="ctr"/>
                      <a:r>
                        <a:rPr lang="en-US" dirty="0"/>
                        <a:t>Students and Employees</a:t>
                      </a:r>
                    </a:p>
                  </a:txBody>
                  <a:tcPr/>
                </a:tc>
                <a:tc>
                  <a:txBody>
                    <a:bodyPr/>
                    <a:lstStyle/>
                    <a:p>
                      <a:pPr algn="ctr"/>
                      <a:r>
                        <a:rPr lang="en-US" i="1" dirty="0"/>
                        <a:t>Adherence to state and federal laws and regulations</a:t>
                      </a:r>
                    </a:p>
                  </a:txBody>
                  <a:tcPr/>
                </a:tc>
                <a:extLst>
                  <a:ext uri="{0D108BD9-81ED-4DB2-BD59-A6C34878D82A}">
                    <a16:rowId xmlns:a16="http://schemas.microsoft.com/office/drawing/2014/main" val="1738134495"/>
                  </a:ext>
                </a:extLst>
              </a:tr>
              <a:tr h="525823">
                <a:tc>
                  <a:txBody>
                    <a:bodyPr/>
                    <a:lstStyle/>
                    <a:p>
                      <a:pPr algn="ctr"/>
                      <a:r>
                        <a:rPr lang="en-US" dirty="0"/>
                        <a:t>School Environment</a:t>
                      </a:r>
                    </a:p>
                  </a:txBody>
                  <a:tcPr/>
                </a:tc>
                <a:tc>
                  <a:txBody>
                    <a:bodyPr/>
                    <a:lstStyle/>
                    <a:p>
                      <a:pPr algn="ctr"/>
                      <a:r>
                        <a:rPr lang="en-US" i="1" dirty="0"/>
                        <a:t>Compliance with facility, transportation, food and health service requirements</a:t>
                      </a:r>
                    </a:p>
                  </a:txBody>
                  <a:tcPr/>
                </a:tc>
                <a:extLst>
                  <a:ext uri="{0D108BD9-81ED-4DB2-BD59-A6C34878D82A}">
                    <a16:rowId xmlns:a16="http://schemas.microsoft.com/office/drawing/2014/main" val="2381956503"/>
                  </a:ext>
                </a:extLst>
              </a:tr>
            </a:tbl>
          </a:graphicData>
        </a:graphic>
      </p:graphicFrame>
      <p:sp>
        <p:nvSpPr>
          <p:cNvPr id="4" name="Slide Number Placeholder 3">
            <a:extLst>
              <a:ext uri="{FF2B5EF4-FFF2-40B4-BE49-F238E27FC236}">
                <a16:creationId xmlns:a16="http://schemas.microsoft.com/office/drawing/2014/main" id="{6528D029-6707-483E-A75B-3C40CAC4208A}"/>
              </a:ext>
            </a:extLst>
          </p:cNvPr>
          <p:cNvSpPr>
            <a:spLocks noGrp="1"/>
          </p:cNvSpPr>
          <p:nvPr>
            <p:ph type="sldNum" sz="quarter" idx="12"/>
          </p:nvPr>
        </p:nvSpPr>
        <p:spPr/>
        <p:txBody>
          <a:bodyPr/>
          <a:lstStyle/>
          <a:p>
            <a:fld id="{7B526063-9E46-452F-B0C3-62E9A9F5F179}" type="slidenum">
              <a:rPr lang="en-US" smtClean="0"/>
              <a:t>4</a:t>
            </a:fld>
            <a:endParaRPr lang="en-US"/>
          </a:p>
        </p:txBody>
      </p:sp>
    </p:spTree>
    <p:extLst>
      <p:ext uri="{BB962C8B-B14F-4D97-AF65-F5344CB8AC3E}">
        <p14:creationId xmlns:p14="http://schemas.microsoft.com/office/powerpoint/2010/main" val="1041652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6120A-8DC5-48CF-AE78-91DFBA4B5817}"/>
              </a:ext>
            </a:extLst>
          </p:cNvPr>
          <p:cNvSpPr>
            <a:spLocks noGrp="1"/>
          </p:cNvSpPr>
          <p:nvPr>
            <p:ph type="title"/>
          </p:nvPr>
        </p:nvSpPr>
        <p:spPr/>
        <p:txBody>
          <a:bodyPr/>
          <a:lstStyle/>
          <a:p>
            <a:pPr algn="ctr"/>
            <a:r>
              <a:rPr lang="en-US" b="1" dirty="0"/>
              <a:t>Legal Compliance Questionnaire</a:t>
            </a:r>
          </a:p>
        </p:txBody>
      </p:sp>
      <p:graphicFrame>
        <p:nvGraphicFramePr>
          <p:cNvPr id="5" name="Content Placeholder 4">
            <a:extLst>
              <a:ext uri="{FF2B5EF4-FFF2-40B4-BE49-F238E27FC236}">
                <a16:creationId xmlns:a16="http://schemas.microsoft.com/office/drawing/2014/main" id="{F39A7F5E-611D-4E75-80F1-5EFD157A815E}"/>
              </a:ext>
            </a:extLst>
          </p:cNvPr>
          <p:cNvGraphicFramePr>
            <a:graphicFrameLocks noGrp="1"/>
          </p:cNvGraphicFramePr>
          <p:nvPr>
            <p:ph idx="1"/>
            <p:extLst>
              <p:ext uri="{D42A27DB-BD31-4B8C-83A1-F6EECF244321}">
                <p14:modId xmlns:p14="http://schemas.microsoft.com/office/powerpoint/2010/main" val="1262044921"/>
              </p:ext>
            </p:extLst>
          </p:nvPr>
        </p:nvGraphicFramePr>
        <p:xfrm>
          <a:off x="2540546" y="1601888"/>
          <a:ext cx="7010400" cy="4815840"/>
        </p:xfrm>
        <a:graphic>
          <a:graphicData uri="http://schemas.openxmlformats.org/drawingml/2006/table">
            <a:tbl>
              <a:tblPr firstRow="1" bandRow="1">
                <a:tableStyleId>{5C22544A-7EE6-4342-B048-85BDC9FD1C3A}</a:tableStyleId>
              </a:tblPr>
              <a:tblGrid>
                <a:gridCol w="4142356">
                  <a:extLst>
                    <a:ext uri="{9D8B030D-6E8A-4147-A177-3AD203B41FA5}">
                      <a16:colId xmlns:a16="http://schemas.microsoft.com/office/drawing/2014/main" val="2955302058"/>
                    </a:ext>
                  </a:extLst>
                </a:gridCol>
                <a:gridCol w="2868044">
                  <a:extLst>
                    <a:ext uri="{9D8B030D-6E8A-4147-A177-3AD203B41FA5}">
                      <a16:colId xmlns:a16="http://schemas.microsoft.com/office/drawing/2014/main" val="1894821210"/>
                    </a:ext>
                  </a:extLst>
                </a:gridCol>
              </a:tblGrid>
              <a:tr h="370840">
                <a:tc>
                  <a:txBody>
                    <a:bodyPr/>
                    <a:lstStyle/>
                    <a:p>
                      <a:pPr algn="ctr"/>
                      <a:r>
                        <a:rPr lang="en-US" dirty="0"/>
                        <a:t>Compliance Section</a:t>
                      </a:r>
                    </a:p>
                  </a:txBody>
                  <a:tcPr/>
                </a:tc>
                <a:tc>
                  <a:txBody>
                    <a:bodyPr/>
                    <a:lstStyle/>
                    <a:p>
                      <a:pPr algn="ctr"/>
                      <a:r>
                        <a:rPr lang="en-US" dirty="0"/>
                        <a:t>Proposed Reviewer/Auditor</a:t>
                      </a:r>
                    </a:p>
                  </a:txBody>
                  <a:tcPr/>
                </a:tc>
                <a:extLst>
                  <a:ext uri="{0D108BD9-81ED-4DB2-BD59-A6C34878D82A}">
                    <a16:rowId xmlns:a16="http://schemas.microsoft.com/office/drawing/2014/main" val="4257420866"/>
                  </a:ext>
                </a:extLst>
              </a:tr>
              <a:tr h="370840">
                <a:tc>
                  <a:txBody>
                    <a:bodyPr/>
                    <a:lstStyle/>
                    <a:p>
                      <a:pPr algn="ctr"/>
                      <a:r>
                        <a:rPr lang="en-US" dirty="0"/>
                        <a:t>Personnel</a:t>
                      </a:r>
                    </a:p>
                  </a:txBody>
                  <a:tcPr/>
                </a:tc>
                <a:tc rowSpan="12">
                  <a:txBody>
                    <a:bodyPr/>
                    <a:lstStyle/>
                    <a:p>
                      <a:pPr algn="ctr"/>
                      <a:r>
                        <a:rPr lang="en-US" i="1" dirty="0"/>
                        <a:t>Certified Public Accountants were tasked with reviewing and approving compliance in each of these sections</a:t>
                      </a:r>
                    </a:p>
                  </a:txBody>
                  <a:tcPr anchor="ctr"/>
                </a:tc>
                <a:extLst>
                  <a:ext uri="{0D108BD9-81ED-4DB2-BD59-A6C34878D82A}">
                    <a16:rowId xmlns:a16="http://schemas.microsoft.com/office/drawing/2014/main" val="1958295032"/>
                  </a:ext>
                </a:extLst>
              </a:tr>
              <a:tr h="360721">
                <a:tc>
                  <a:txBody>
                    <a:bodyPr/>
                    <a:lstStyle/>
                    <a:p>
                      <a:pPr algn="ctr"/>
                      <a:r>
                        <a:rPr lang="en-US" dirty="0"/>
                        <a:t>Required Filings</a:t>
                      </a:r>
                    </a:p>
                  </a:txBody>
                  <a:tcPr/>
                </a:tc>
                <a:tc vMerge="1">
                  <a:txBody>
                    <a:bodyPr/>
                    <a:lstStyle/>
                    <a:p>
                      <a:pPr algn="ctr"/>
                      <a:endParaRPr lang="en-US" dirty="0"/>
                    </a:p>
                  </a:txBody>
                  <a:tcPr/>
                </a:tc>
                <a:extLst>
                  <a:ext uri="{0D108BD9-81ED-4DB2-BD59-A6C34878D82A}">
                    <a16:rowId xmlns:a16="http://schemas.microsoft.com/office/drawing/2014/main" val="4214892993"/>
                  </a:ext>
                </a:extLst>
              </a:tr>
              <a:tr h="370840">
                <a:tc>
                  <a:txBody>
                    <a:bodyPr/>
                    <a:lstStyle/>
                    <a:p>
                      <a:pPr algn="ctr"/>
                      <a:r>
                        <a:rPr lang="en-US" dirty="0"/>
                        <a:t>Special Education</a:t>
                      </a:r>
                    </a:p>
                  </a:txBody>
                  <a:tcPr/>
                </a:tc>
                <a:tc vMerge="1">
                  <a:txBody>
                    <a:bodyPr/>
                    <a:lstStyle/>
                    <a:p>
                      <a:pPr algn="ctr"/>
                      <a:endParaRPr lang="en-US" dirty="0"/>
                    </a:p>
                  </a:txBody>
                  <a:tcPr/>
                </a:tc>
                <a:extLst>
                  <a:ext uri="{0D108BD9-81ED-4DB2-BD59-A6C34878D82A}">
                    <a16:rowId xmlns:a16="http://schemas.microsoft.com/office/drawing/2014/main" val="2738380902"/>
                  </a:ext>
                </a:extLst>
              </a:tr>
              <a:tr h="370840">
                <a:tc>
                  <a:txBody>
                    <a:bodyPr/>
                    <a:lstStyle/>
                    <a:p>
                      <a:pPr algn="ctr"/>
                      <a:r>
                        <a:rPr lang="en-US" dirty="0"/>
                        <a:t>Services to English Language Learners</a:t>
                      </a:r>
                    </a:p>
                  </a:txBody>
                  <a:tcPr/>
                </a:tc>
                <a:tc vMerge="1">
                  <a:txBody>
                    <a:bodyPr/>
                    <a:lstStyle/>
                    <a:p>
                      <a:pPr algn="ctr"/>
                      <a:endParaRPr lang="en-US" dirty="0"/>
                    </a:p>
                  </a:txBody>
                  <a:tcPr/>
                </a:tc>
                <a:extLst>
                  <a:ext uri="{0D108BD9-81ED-4DB2-BD59-A6C34878D82A}">
                    <a16:rowId xmlns:a16="http://schemas.microsoft.com/office/drawing/2014/main" val="898768941"/>
                  </a:ext>
                </a:extLst>
              </a:tr>
              <a:tr h="370840">
                <a:tc>
                  <a:txBody>
                    <a:bodyPr/>
                    <a:lstStyle/>
                    <a:p>
                      <a:pPr algn="ctr"/>
                      <a:r>
                        <a:rPr lang="en-US" dirty="0"/>
                        <a:t>Governance</a:t>
                      </a:r>
                    </a:p>
                  </a:txBody>
                  <a:tcPr/>
                </a:tc>
                <a:tc vMerge="1">
                  <a:txBody>
                    <a:bodyPr/>
                    <a:lstStyle/>
                    <a:p>
                      <a:pPr algn="ctr"/>
                      <a:endParaRPr lang="en-US" dirty="0"/>
                    </a:p>
                  </a:txBody>
                  <a:tcPr/>
                </a:tc>
                <a:extLst>
                  <a:ext uri="{0D108BD9-81ED-4DB2-BD59-A6C34878D82A}">
                    <a16:rowId xmlns:a16="http://schemas.microsoft.com/office/drawing/2014/main" val="1656171250"/>
                  </a:ext>
                </a:extLst>
              </a:tr>
              <a:tr h="370840">
                <a:tc>
                  <a:txBody>
                    <a:bodyPr/>
                    <a:lstStyle/>
                    <a:p>
                      <a:pPr algn="ctr"/>
                      <a:r>
                        <a:rPr lang="en-US" dirty="0"/>
                        <a:t>EMO Oversight</a:t>
                      </a:r>
                    </a:p>
                  </a:txBody>
                  <a:tcPr/>
                </a:tc>
                <a:tc vMerge="1">
                  <a:txBody>
                    <a:bodyPr/>
                    <a:lstStyle/>
                    <a:p>
                      <a:pPr algn="ctr"/>
                      <a:endParaRPr lang="en-US" dirty="0"/>
                    </a:p>
                  </a:txBody>
                  <a:tcPr/>
                </a:tc>
                <a:extLst>
                  <a:ext uri="{0D108BD9-81ED-4DB2-BD59-A6C34878D82A}">
                    <a16:rowId xmlns:a16="http://schemas.microsoft.com/office/drawing/2014/main" val="2621155722"/>
                  </a:ext>
                </a:extLst>
              </a:tr>
              <a:tr h="370840">
                <a:tc>
                  <a:txBody>
                    <a:bodyPr/>
                    <a:lstStyle/>
                    <a:p>
                      <a:pPr algn="ctr"/>
                      <a:r>
                        <a:rPr lang="en-US" dirty="0"/>
                        <a:t>Financial Management</a:t>
                      </a:r>
                    </a:p>
                  </a:txBody>
                  <a:tcPr/>
                </a:tc>
                <a:tc vMerge="1">
                  <a:txBody>
                    <a:bodyPr/>
                    <a:lstStyle/>
                    <a:p>
                      <a:pPr algn="ctr"/>
                      <a:endParaRPr lang="en-US" dirty="0"/>
                    </a:p>
                  </a:txBody>
                  <a:tcPr/>
                </a:tc>
                <a:extLst>
                  <a:ext uri="{0D108BD9-81ED-4DB2-BD59-A6C34878D82A}">
                    <a16:rowId xmlns:a16="http://schemas.microsoft.com/office/drawing/2014/main" val="1623914983"/>
                  </a:ext>
                </a:extLst>
              </a:tr>
              <a:tr h="370840">
                <a:tc>
                  <a:txBody>
                    <a:bodyPr/>
                    <a:lstStyle/>
                    <a:p>
                      <a:pPr algn="ctr"/>
                      <a:r>
                        <a:rPr lang="en-US" dirty="0"/>
                        <a:t>Pupils and Employees</a:t>
                      </a:r>
                    </a:p>
                  </a:txBody>
                  <a:tcPr/>
                </a:tc>
                <a:tc vMerge="1">
                  <a:txBody>
                    <a:bodyPr/>
                    <a:lstStyle/>
                    <a:p>
                      <a:pPr algn="ctr"/>
                      <a:endParaRPr lang="en-US" dirty="0"/>
                    </a:p>
                  </a:txBody>
                  <a:tcPr/>
                </a:tc>
                <a:extLst>
                  <a:ext uri="{0D108BD9-81ED-4DB2-BD59-A6C34878D82A}">
                    <a16:rowId xmlns:a16="http://schemas.microsoft.com/office/drawing/2014/main" val="795474624"/>
                  </a:ext>
                </a:extLst>
              </a:tr>
              <a:tr h="370840">
                <a:tc>
                  <a:txBody>
                    <a:bodyPr/>
                    <a:lstStyle/>
                    <a:p>
                      <a:pPr algn="ctr"/>
                      <a:r>
                        <a:rPr lang="en-US" dirty="0"/>
                        <a:t>Open Meeting Law </a:t>
                      </a:r>
                    </a:p>
                  </a:txBody>
                  <a:tcPr/>
                </a:tc>
                <a:tc vMerge="1">
                  <a:txBody>
                    <a:bodyPr/>
                    <a:lstStyle/>
                    <a:p>
                      <a:pPr algn="ctr"/>
                      <a:endParaRPr lang="en-US" dirty="0"/>
                    </a:p>
                  </a:txBody>
                  <a:tcPr/>
                </a:tc>
                <a:extLst>
                  <a:ext uri="{0D108BD9-81ED-4DB2-BD59-A6C34878D82A}">
                    <a16:rowId xmlns:a16="http://schemas.microsoft.com/office/drawing/2014/main" val="3602752854"/>
                  </a:ext>
                </a:extLst>
              </a:tr>
              <a:tr h="370840">
                <a:tc>
                  <a:txBody>
                    <a:bodyPr/>
                    <a:lstStyle/>
                    <a:p>
                      <a:pPr algn="ctr"/>
                      <a:r>
                        <a:rPr lang="en-US" dirty="0"/>
                        <a:t>Insurance Requirements</a:t>
                      </a:r>
                    </a:p>
                  </a:txBody>
                  <a:tcPr/>
                </a:tc>
                <a:tc vMerge="1">
                  <a:txBody>
                    <a:bodyPr/>
                    <a:lstStyle/>
                    <a:p>
                      <a:pPr algn="ctr"/>
                      <a:endParaRPr lang="en-US" dirty="0"/>
                    </a:p>
                  </a:txBody>
                  <a:tcPr/>
                </a:tc>
                <a:extLst>
                  <a:ext uri="{0D108BD9-81ED-4DB2-BD59-A6C34878D82A}">
                    <a16:rowId xmlns:a16="http://schemas.microsoft.com/office/drawing/2014/main" val="3960377833"/>
                  </a:ext>
                </a:extLst>
              </a:tr>
              <a:tr h="370840">
                <a:tc>
                  <a:txBody>
                    <a:bodyPr/>
                    <a:lstStyle/>
                    <a:p>
                      <a:pPr algn="ctr"/>
                      <a:r>
                        <a:rPr lang="en-US" dirty="0"/>
                        <a:t>Tuition</a:t>
                      </a:r>
                    </a:p>
                  </a:txBody>
                  <a:tcPr/>
                </a:tc>
                <a:tc vMerge="1">
                  <a:txBody>
                    <a:bodyPr/>
                    <a:lstStyle/>
                    <a:p>
                      <a:pPr algn="ctr"/>
                      <a:endParaRPr lang="en-US" dirty="0"/>
                    </a:p>
                  </a:txBody>
                  <a:tcPr/>
                </a:tc>
                <a:extLst>
                  <a:ext uri="{0D108BD9-81ED-4DB2-BD59-A6C34878D82A}">
                    <a16:rowId xmlns:a16="http://schemas.microsoft.com/office/drawing/2014/main" val="3345572388"/>
                  </a:ext>
                </a:extLst>
              </a:tr>
              <a:tr h="370840">
                <a:tc>
                  <a:txBody>
                    <a:bodyPr/>
                    <a:lstStyle/>
                    <a:p>
                      <a:pPr algn="ctr"/>
                      <a:r>
                        <a:rPr lang="en-US" dirty="0"/>
                        <a:t>Records Management</a:t>
                      </a:r>
                    </a:p>
                  </a:txBody>
                  <a:tcPr/>
                </a:tc>
                <a:tc vMerge="1">
                  <a:txBody>
                    <a:bodyPr/>
                    <a:lstStyle/>
                    <a:p>
                      <a:pPr algn="ctr"/>
                      <a:endParaRPr lang="en-US" dirty="0"/>
                    </a:p>
                  </a:txBody>
                  <a:tcPr/>
                </a:tc>
                <a:extLst>
                  <a:ext uri="{0D108BD9-81ED-4DB2-BD59-A6C34878D82A}">
                    <a16:rowId xmlns:a16="http://schemas.microsoft.com/office/drawing/2014/main" val="189182319"/>
                  </a:ext>
                </a:extLst>
              </a:tr>
            </a:tbl>
          </a:graphicData>
        </a:graphic>
      </p:graphicFrame>
      <p:sp>
        <p:nvSpPr>
          <p:cNvPr id="4" name="Slide Number Placeholder 3">
            <a:extLst>
              <a:ext uri="{FF2B5EF4-FFF2-40B4-BE49-F238E27FC236}">
                <a16:creationId xmlns:a16="http://schemas.microsoft.com/office/drawing/2014/main" id="{1E0D5F55-2F55-4AE5-B96C-FB1BFEDD91E2}"/>
              </a:ext>
            </a:extLst>
          </p:cNvPr>
          <p:cNvSpPr>
            <a:spLocks noGrp="1"/>
          </p:cNvSpPr>
          <p:nvPr>
            <p:ph type="sldNum" sz="quarter" idx="12"/>
          </p:nvPr>
        </p:nvSpPr>
        <p:spPr/>
        <p:txBody>
          <a:bodyPr/>
          <a:lstStyle/>
          <a:p>
            <a:fld id="{7B526063-9E46-452F-B0C3-62E9A9F5F179}" type="slidenum">
              <a:rPr lang="en-US" smtClean="0"/>
              <a:t>5</a:t>
            </a:fld>
            <a:endParaRPr lang="en-US"/>
          </a:p>
        </p:txBody>
      </p:sp>
    </p:spTree>
    <p:extLst>
      <p:ext uri="{BB962C8B-B14F-4D97-AF65-F5344CB8AC3E}">
        <p14:creationId xmlns:p14="http://schemas.microsoft.com/office/powerpoint/2010/main" val="557035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6120A-8DC5-48CF-AE78-91DFBA4B5817}"/>
              </a:ext>
            </a:extLst>
          </p:cNvPr>
          <p:cNvSpPr>
            <a:spLocks noGrp="1"/>
          </p:cNvSpPr>
          <p:nvPr>
            <p:ph type="title"/>
          </p:nvPr>
        </p:nvSpPr>
        <p:spPr>
          <a:xfrm>
            <a:off x="573932" y="365125"/>
            <a:ext cx="11040894" cy="1325563"/>
          </a:xfrm>
        </p:spPr>
        <p:txBody>
          <a:bodyPr>
            <a:normAutofit/>
          </a:bodyPr>
          <a:lstStyle/>
          <a:p>
            <a:pPr algn="ctr"/>
            <a:r>
              <a:rPr lang="en-US" sz="3600" b="1" u="sng" dirty="0"/>
              <a:t>Overlay</a:t>
            </a:r>
            <a:r>
              <a:rPr lang="en-US" sz="3600" b="1" dirty="0"/>
              <a:t> </a:t>
            </a:r>
            <a:r>
              <a:rPr lang="en-US" sz="3600" dirty="0"/>
              <a:t>of</a:t>
            </a:r>
            <a:r>
              <a:rPr lang="en-US" sz="3600" b="1" dirty="0"/>
              <a:t> </a:t>
            </a:r>
            <a:r>
              <a:rPr lang="en-US" sz="3600" dirty="0"/>
              <a:t>Legal Compliance Questionnaire</a:t>
            </a:r>
            <a:br>
              <a:rPr lang="en-US" sz="3600" dirty="0"/>
            </a:br>
            <a:r>
              <a:rPr lang="en-US" sz="3600" dirty="0"/>
              <a:t>with Organizational Framework Principles</a:t>
            </a:r>
          </a:p>
        </p:txBody>
      </p:sp>
      <p:graphicFrame>
        <p:nvGraphicFramePr>
          <p:cNvPr id="5" name="Content Placeholder 4">
            <a:extLst>
              <a:ext uri="{FF2B5EF4-FFF2-40B4-BE49-F238E27FC236}">
                <a16:creationId xmlns:a16="http://schemas.microsoft.com/office/drawing/2014/main" id="{F39A7F5E-611D-4E75-80F1-5EFD157A815E}"/>
              </a:ext>
            </a:extLst>
          </p:cNvPr>
          <p:cNvGraphicFramePr>
            <a:graphicFrameLocks noGrp="1"/>
          </p:cNvGraphicFramePr>
          <p:nvPr>
            <p:ph idx="1"/>
            <p:extLst>
              <p:ext uri="{D42A27DB-BD31-4B8C-83A1-F6EECF244321}">
                <p14:modId xmlns:p14="http://schemas.microsoft.com/office/powerpoint/2010/main" val="2271356904"/>
              </p:ext>
            </p:extLst>
          </p:nvPr>
        </p:nvGraphicFramePr>
        <p:xfrm>
          <a:off x="1313234" y="1465204"/>
          <a:ext cx="9494196" cy="5369561"/>
        </p:xfrm>
        <a:graphic>
          <a:graphicData uri="http://schemas.openxmlformats.org/drawingml/2006/table">
            <a:tbl>
              <a:tblPr firstRow="1" bandRow="1">
                <a:tableStyleId>{5C22544A-7EE6-4342-B048-85BDC9FD1C3A}</a:tableStyleId>
              </a:tblPr>
              <a:tblGrid>
                <a:gridCol w="3871609">
                  <a:extLst>
                    <a:ext uri="{9D8B030D-6E8A-4147-A177-3AD203B41FA5}">
                      <a16:colId xmlns:a16="http://schemas.microsoft.com/office/drawing/2014/main" val="2955302058"/>
                    </a:ext>
                  </a:extLst>
                </a:gridCol>
                <a:gridCol w="2866103">
                  <a:extLst>
                    <a:ext uri="{9D8B030D-6E8A-4147-A177-3AD203B41FA5}">
                      <a16:colId xmlns:a16="http://schemas.microsoft.com/office/drawing/2014/main" val="1894821210"/>
                    </a:ext>
                  </a:extLst>
                </a:gridCol>
                <a:gridCol w="2756484">
                  <a:extLst>
                    <a:ext uri="{9D8B030D-6E8A-4147-A177-3AD203B41FA5}">
                      <a16:colId xmlns:a16="http://schemas.microsoft.com/office/drawing/2014/main" val="2595991792"/>
                    </a:ext>
                  </a:extLst>
                </a:gridCol>
              </a:tblGrid>
              <a:tr h="370840">
                <a:tc>
                  <a:txBody>
                    <a:bodyPr/>
                    <a:lstStyle/>
                    <a:p>
                      <a:pPr algn="ctr"/>
                      <a:r>
                        <a:rPr lang="en-US" dirty="0"/>
                        <a:t>Compliance Section</a:t>
                      </a:r>
                    </a:p>
                  </a:txBody>
                  <a:tcPr anchor="ctr"/>
                </a:tc>
                <a:tc>
                  <a:txBody>
                    <a:bodyPr/>
                    <a:lstStyle/>
                    <a:p>
                      <a:pPr algn="ctr"/>
                      <a:r>
                        <a:rPr lang="en-US" dirty="0"/>
                        <a:t>Proposed Reviewer/Auditor</a:t>
                      </a:r>
                    </a:p>
                  </a:txBody>
                  <a:tcPr anchor="ctr"/>
                </a:tc>
                <a:tc>
                  <a:txBody>
                    <a:bodyPr/>
                    <a:lstStyle/>
                    <a:p>
                      <a:pPr algn="ctr"/>
                      <a:r>
                        <a:rPr lang="en-US" dirty="0"/>
                        <a:t>Organizational Framework</a:t>
                      </a:r>
                    </a:p>
                  </a:txBody>
                  <a:tcPr anchor="ctr"/>
                </a:tc>
                <a:extLst>
                  <a:ext uri="{0D108BD9-81ED-4DB2-BD59-A6C34878D82A}">
                    <a16:rowId xmlns:a16="http://schemas.microsoft.com/office/drawing/2014/main" val="4257420866"/>
                  </a:ext>
                </a:extLst>
              </a:tr>
              <a:tr h="370840">
                <a:tc>
                  <a:txBody>
                    <a:bodyPr/>
                    <a:lstStyle/>
                    <a:p>
                      <a:pPr algn="ctr"/>
                      <a:r>
                        <a:rPr lang="en-US" dirty="0"/>
                        <a:t>Personnel</a:t>
                      </a:r>
                    </a:p>
                  </a:txBody>
                  <a:tcPr>
                    <a:solidFill>
                      <a:schemeClr val="accent1">
                        <a:lumMod val="40000"/>
                        <a:lumOff val="60000"/>
                      </a:schemeClr>
                    </a:solidFill>
                  </a:tcPr>
                </a:tc>
                <a:tc rowSpan="23">
                  <a:txBody>
                    <a:bodyPr/>
                    <a:lstStyle/>
                    <a:p>
                      <a:pPr algn="ctr"/>
                      <a:r>
                        <a:rPr lang="en-US" i="1" dirty="0"/>
                        <a:t>Certified Public Accountants were tasked with reviewing and approving compliance in each of these sections</a:t>
                      </a:r>
                    </a:p>
                  </a:txBody>
                  <a:tcPr anchor="ctr">
                    <a:solidFill>
                      <a:schemeClr val="accent1">
                        <a:lumMod val="60000"/>
                        <a:lumOff val="40000"/>
                      </a:schemeClr>
                    </a:solidFill>
                  </a:tcPr>
                </a:tc>
                <a:tc rowSpan="2">
                  <a:txBody>
                    <a:bodyPr/>
                    <a:lstStyle/>
                    <a:p>
                      <a:pPr algn="ctr"/>
                      <a:r>
                        <a:rPr lang="en-US" i="1" dirty="0"/>
                        <a:t>Students and Employees</a:t>
                      </a:r>
                    </a:p>
                  </a:txBody>
                  <a:tcPr anchor="ctr">
                    <a:solidFill>
                      <a:schemeClr val="accent1">
                        <a:lumMod val="40000"/>
                        <a:lumOff val="60000"/>
                      </a:schemeClr>
                    </a:solidFill>
                  </a:tcPr>
                </a:tc>
                <a:extLst>
                  <a:ext uri="{0D108BD9-81ED-4DB2-BD59-A6C34878D82A}">
                    <a16:rowId xmlns:a16="http://schemas.microsoft.com/office/drawing/2014/main" val="1958295032"/>
                  </a:ext>
                </a:extLst>
              </a:tr>
              <a:tr h="0">
                <a:tc rowSpan="2">
                  <a:txBody>
                    <a:bodyPr/>
                    <a:lstStyle/>
                    <a:p>
                      <a:pPr algn="ctr"/>
                      <a:r>
                        <a:rPr lang="en-US" dirty="0"/>
                        <a:t>Required Filings</a:t>
                      </a:r>
                    </a:p>
                  </a:txBody>
                  <a:tcPr>
                    <a:solidFill>
                      <a:schemeClr val="accent1">
                        <a:lumMod val="40000"/>
                        <a:lumOff val="60000"/>
                      </a:schemeClr>
                    </a:solidFill>
                  </a:tcPr>
                </a:tc>
                <a:tc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4214892993"/>
                  </a:ext>
                </a:extLst>
              </a:tr>
              <a:tr h="349250">
                <a:tc vMerge="1">
                  <a:txBody>
                    <a:bodyPr/>
                    <a:lstStyle/>
                    <a:p>
                      <a:endParaRPr lang="en-US"/>
                    </a:p>
                  </a:txBody>
                  <a:tcPr/>
                </a:tc>
                <a:tc vMerge="1">
                  <a:txBody>
                    <a:bodyPr/>
                    <a:lstStyle/>
                    <a:p>
                      <a:endParaRPr lang="en-US"/>
                    </a:p>
                  </a:txBody>
                  <a:tcPr/>
                </a:tc>
                <a:tc rowSpan="2">
                  <a:txBody>
                    <a:bodyPr/>
                    <a:lstStyle/>
                    <a:p>
                      <a:pPr algn="ctr"/>
                      <a:r>
                        <a:rPr lang="en-US" i="1" dirty="0"/>
                        <a:t>Financial Management</a:t>
                      </a:r>
                    </a:p>
                  </a:txBody>
                  <a:tcPr anchor="ctr">
                    <a:solidFill>
                      <a:schemeClr val="bg1">
                        <a:lumMod val="95000"/>
                      </a:schemeClr>
                    </a:solidFill>
                  </a:tcPr>
                </a:tc>
                <a:extLst>
                  <a:ext uri="{0D108BD9-81ED-4DB2-BD59-A6C34878D82A}">
                    <a16:rowId xmlns:a16="http://schemas.microsoft.com/office/drawing/2014/main" val="3898336644"/>
                  </a:ext>
                </a:extLst>
              </a:tr>
              <a:tr h="0">
                <a:tc rowSpan="2">
                  <a:txBody>
                    <a:bodyPr/>
                    <a:lstStyle/>
                    <a:p>
                      <a:pPr algn="ctr"/>
                      <a:r>
                        <a:rPr lang="en-US" dirty="0"/>
                        <a:t>Special Education</a:t>
                      </a:r>
                    </a:p>
                  </a:txBody>
                  <a:tcPr>
                    <a:solidFill>
                      <a:schemeClr val="accent1">
                        <a:lumMod val="40000"/>
                        <a:lumOff val="60000"/>
                      </a:schemeClr>
                    </a:solidFill>
                  </a:tcPr>
                </a:tc>
                <a:tc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2738380902"/>
                  </a:ext>
                </a:extLst>
              </a:tr>
              <a:tr h="332740">
                <a:tc vMerge="1">
                  <a:txBody>
                    <a:bodyPr/>
                    <a:lstStyle/>
                    <a:p>
                      <a:endParaRPr lang="en-US"/>
                    </a:p>
                  </a:txBody>
                  <a:tcPr/>
                </a:tc>
                <a:tc vMerge="1">
                  <a:txBody>
                    <a:bodyPr/>
                    <a:lstStyle/>
                    <a:p>
                      <a:endParaRPr lang="en-US"/>
                    </a:p>
                  </a:txBody>
                  <a:tcPr/>
                </a:tc>
                <a:tc rowSpan="2">
                  <a:txBody>
                    <a:bodyPr/>
                    <a:lstStyle/>
                    <a:p>
                      <a:pPr algn="ctr"/>
                      <a:r>
                        <a:rPr lang="en-US" i="1" dirty="0"/>
                        <a:t>Education Program</a:t>
                      </a:r>
                    </a:p>
                  </a:txBody>
                  <a:tcPr anchor="ctr">
                    <a:solidFill>
                      <a:schemeClr val="accent1">
                        <a:lumMod val="40000"/>
                        <a:lumOff val="60000"/>
                      </a:schemeClr>
                    </a:solidFill>
                  </a:tcPr>
                </a:tc>
                <a:extLst>
                  <a:ext uri="{0D108BD9-81ED-4DB2-BD59-A6C34878D82A}">
                    <a16:rowId xmlns:a16="http://schemas.microsoft.com/office/drawing/2014/main" val="273425730"/>
                  </a:ext>
                </a:extLst>
              </a:tr>
              <a:tr h="0">
                <a:tc rowSpan="2">
                  <a:txBody>
                    <a:bodyPr/>
                    <a:lstStyle/>
                    <a:p>
                      <a:pPr algn="ctr"/>
                      <a:r>
                        <a:rPr lang="en-US" dirty="0"/>
                        <a:t>Services to English Language Learners</a:t>
                      </a:r>
                    </a:p>
                  </a:txBody>
                  <a:tcPr>
                    <a:solidFill>
                      <a:schemeClr val="accent1">
                        <a:lumMod val="40000"/>
                        <a:lumOff val="60000"/>
                      </a:schemeClr>
                    </a:solidFill>
                  </a:tcPr>
                </a:tc>
                <a:tc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898768941"/>
                  </a:ext>
                </a:extLst>
              </a:tr>
              <a:tr h="316230">
                <a:tc vMerge="1">
                  <a:txBody>
                    <a:bodyPr/>
                    <a:lstStyle/>
                    <a:p>
                      <a:endParaRPr lang="en-US"/>
                    </a:p>
                  </a:txBody>
                  <a:tcPr/>
                </a:tc>
                <a:tc vMerge="1">
                  <a:txBody>
                    <a:bodyPr/>
                    <a:lstStyle/>
                    <a:p>
                      <a:endParaRPr lang="en-US"/>
                    </a:p>
                  </a:txBody>
                  <a:tcPr/>
                </a:tc>
                <a:tc rowSpan="2">
                  <a:txBody>
                    <a:bodyPr/>
                    <a:lstStyle/>
                    <a:p>
                      <a:pPr algn="ctr"/>
                      <a:r>
                        <a:rPr lang="en-US" i="1" dirty="0"/>
                        <a:t>Education Program</a:t>
                      </a:r>
                    </a:p>
                  </a:txBody>
                  <a:tcPr anchor="ctr">
                    <a:solidFill>
                      <a:schemeClr val="bg1">
                        <a:lumMod val="95000"/>
                      </a:schemeClr>
                    </a:solidFill>
                  </a:tcPr>
                </a:tc>
                <a:extLst>
                  <a:ext uri="{0D108BD9-81ED-4DB2-BD59-A6C34878D82A}">
                    <a16:rowId xmlns:a16="http://schemas.microsoft.com/office/drawing/2014/main" val="2841014646"/>
                  </a:ext>
                </a:extLst>
              </a:tr>
              <a:tr h="0">
                <a:tc rowSpan="2">
                  <a:txBody>
                    <a:bodyPr/>
                    <a:lstStyle/>
                    <a:p>
                      <a:pPr algn="ctr"/>
                      <a:r>
                        <a:rPr lang="en-US" dirty="0"/>
                        <a:t>Governance</a:t>
                      </a:r>
                    </a:p>
                  </a:txBody>
                  <a:tcPr>
                    <a:solidFill>
                      <a:schemeClr val="accent1">
                        <a:lumMod val="40000"/>
                        <a:lumOff val="60000"/>
                      </a:schemeClr>
                    </a:solidFill>
                  </a:tcPr>
                </a:tc>
                <a:tc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1656171250"/>
                  </a:ext>
                </a:extLst>
              </a:tr>
              <a:tr h="367453">
                <a:tc vMerge="1">
                  <a:txBody>
                    <a:bodyPr/>
                    <a:lstStyle/>
                    <a:p>
                      <a:endParaRPr lang="en-US"/>
                    </a:p>
                  </a:txBody>
                  <a:tcPr/>
                </a:tc>
                <a:tc vMerge="1">
                  <a:txBody>
                    <a:bodyPr/>
                    <a:lstStyle/>
                    <a:p>
                      <a:endParaRPr lang="en-US"/>
                    </a:p>
                  </a:txBody>
                  <a:tcPr/>
                </a:tc>
                <a:tc rowSpan="2">
                  <a:txBody>
                    <a:bodyPr/>
                    <a:lstStyle/>
                    <a:p>
                      <a:pPr algn="ctr"/>
                      <a:r>
                        <a:rPr lang="en-US" i="1" dirty="0"/>
                        <a:t>Governance and Reporting</a:t>
                      </a:r>
                    </a:p>
                  </a:txBody>
                  <a:tcPr anchor="ctr">
                    <a:solidFill>
                      <a:schemeClr val="accent1">
                        <a:lumMod val="40000"/>
                        <a:lumOff val="60000"/>
                      </a:schemeClr>
                    </a:solidFill>
                  </a:tcPr>
                </a:tc>
                <a:extLst>
                  <a:ext uri="{0D108BD9-81ED-4DB2-BD59-A6C34878D82A}">
                    <a16:rowId xmlns:a16="http://schemas.microsoft.com/office/drawing/2014/main" val="3619359784"/>
                  </a:ext>
                </a:extLst>
              </a:tr>
              <a:tr h="0">
                <a:tc rowSpan="2">
                  <a:txBody>
                    <a:bodyPr/>
                    <a:lstStyle/>
                    <a:p>
                      <a:pPr algn="ctr"/>
                      <a:r>
                        <a:rPr lang="en-US" dirty="0"/>
                        <a:t>EMO Oversight</a:t>
                      </a:r>
                    </a:p>
                  </a:txBody>
                  <a:tcPr>
                    <a:solidFill>
                      <a:schemeClr val="accent1">
                        <a:lumMod val="40000"/>
                        <a:lumOff val="60000"/>
                      </a:schemeClr>
                    </a:solidFill>
                  </a:tcPr>
                </a:tc>
                <a:tc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2621155722"/>
                  </a:ext>
                </a:extLst>
              </a:tr>
              <a:tr h="350520">
                <a:tc vMerge="1">
                  <a:txBody>
                    <a:bodyPr/>
                    <a:lstStyle/>
                    <a:p>
                      <a:endParaRPr lang="en-US"/>
                    </a:p>
                  </a:txBody>
                  <a:tcPr/>
                </a:tc>
                <a:tc vMerge="1">
                  <a:txBody>
                    <a:bodyPr/>
                    <a:lstStyle/>
                    <a:p>
                      <a:endParaRPr lang="en-US"/>
                    </a:p>
                  </a:txBody>
                  <a:tcPr/>
                </a:tc>
                <a:tc rowSpan="2">
                  <a:txBody>
                    <a:bodyPr/>
                    <a:lstStyle/>
                    <a:p>
                      <a:pPr algn="ctr"/>
                      <a:r>
                        <a:rPr lang="en-US" i="1" dirty="0"/>
                        <a:t>Governance and Reporting</a:t>
                      </a:r>
                    </a:p>
                  </a:txBody>
                  <a:tcPr anchor="ctr">
                    <a:solidFill>
                      <a:schemeClr val="bg1">
                        <a:lumMod val="95000"/>
                      </a:schemeClr>
                    </a:solidFill>
                  </a:tcPr>
                </a:tc>
                <a:extLst>
                  <a:ext uri="{0D108BD9-81ED-4DB2-BD59-A6C34878D82A}">
                    <a16:rowId xmlns:a16="http://schemas.microsoft.com/office/drawing/2014/main" val="1335472751"/>
                  </a:ext>
                </a:extLst>
              </a:tr>
              <a:tr h="0">
                <a:tc rowSpan="2">
                  <a:txBody>
                    <a:bodyPr/>
                    <a:lstStyle/>
                    <a:p>
                      <a:pPr algn="ctr"/>
                      <a:r>
                        <a:rPr lang="en-US" dirty="0"/>
                        <a:t>Financial Management</a:t>
                      </a:r>
                    </a:p>
                  </a:txBody>
                  <a:tcPr>
                    <a:solidFill>
                      <a:schemeClr val="accent1">
                        <a:lumMod val="40000"/>
                        <a:lumOff val="60000"/>
                      </a:schemeClr>
                    </a:solidFill>
                  </a:tcPr>
                </a:tc>
                <a:tc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1623914983"/>
                  </a:ext>
                </a:extLst>
              </a:tr>
              <a:tr h="333587">
                <a:tc vMerge="1">
                  <a:txBody>
                    <a:bodyPr/>
                    <a:lstStyle/>
                    <a:p>
                      <a:endParaRPr lang="en-US"/>
                    </a:p>
                  </a:txBody>
                  <a:tcPr/>
                </a:tc>
                <a:tc vMerge="1">
                  <a:txBody>
                    <a:bodyPr/>
                    <a:lstStyle/>
                    <a:p>
                      <a:endParaRPr lang="en-US"/>
                    </a:p>
                  </a:txBody>
                  <a:tcPr/>
                </a:tc>
                <a:tc rowSpan="2">
                  <a:txBody>
                    <a:bodyPr/>
                    <a:lstStyle/>
                    <a:p>
                      <a:pPr algn="ctr"/>
                      <a:r>
                        <a:rPr lang="en-US" i="1" dirty="0"/>
                        <a:t>Financial Management</a:t>
                      </a:r>
                    </a:p>
                  </a:txBody>
                  <a:tcPr anchor="ctr">
                    <a:solidFill>
                      <a:schemeClr val="accent1">
                        <a:lumMod val="40000"/>
                        <a:lumOff val="60000"/>
                      </a:schemeClr>
                    </a:solidFill>
                  </a:tcPr>
                </a:tc>
                <a:extLst>
                  <a:ext uri="{0D108BD9-81ED-4DB2-BD59-A6C34878D82A}">
                    <a16:rowId xmlns:a16="http://schemas.microsoft.com/office/drawing/2014/main" val="551817760"/>
                  </a:ext>
                </a:extLst>
              </a:tr>
              <a:tr h="0">
                <a:tc rowSpan="2">
                  <a:txBody>
                    <a:bodyPr/>
                    <a:lstStyle/>
                    <a:p>
                      <a:pPr algn="ctr"/>
                      <a:r>
                        <a:rPr lang="en-US" dirty="0"/>
                        <a:t>Pupils and Employees</a:t>
                      </a:r>
                    </a:p>
                  </a:txBody>
                  <a:tcPr>
                    <a:solidFill>
                      <a:schemeClr val="accent1">
                        <a:lumMod val="40000"/>
                        <a:lumOff val="60000"/>
                      </a:schemeClr>
                    </a:solidFill>
                  </a:tcPr>
                </a:tc>
                <a:tc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795474624"/>
                  </a:ext>
                </a:extLst>
              </a:tr>
              <a:tr h="316653">
                <a:tc vMerge="1">
                  <a:txBody>
                    <a:bodyPr/>
                    <a:lstStyle/>
                    <a:p>
                      <a:endParaRPr lang="en-US"/>
                    </a:p>
                  </a:txBody>
                  <a:tcPr/>
                </a:tc>
                <a:tc vMerge="1">
                  <a:txBody>
                    <a:bodyPr/>
                    <a:lstStyle/>
                    <a:p>
                      <a:endParaRPr lang="en-US"/>
                    </a:p>
                  </a:txBody>
                  <a:tcPr/>
                </a:tc>
                <a:tc rowSpan="2">
                  <a:txBody>
                    <a:bodyPr/>
                    <a:lstStyle/>
                    <a:p>
                      <a:pPr algn="ctr"/>
                      <a:r>
                        <a:rPr lang="en-US" i="1" dirty="0"/>
                        <a:t>Students and Employees</a:t>
                      </a:r>
                    </a:p>
                  </a:txBody>
                  <a:tcPr anchor="ctr">
                    <a:solidFill>
                      <a:schemeClr val="bg1">
                        <a:lumMod val="95000"/>
                      </a:schemeClr>
                    </a:solidFill>
                  </a:tcPr>
                </a:tc>
                <a:extLst>
                  <a:ext uri="{0D108BD9-81ED-4DB2-BD59-A6C34878D82A}">
                    <a16:rowId xmlns:a16="http://schemas.microsoft.com/office/drawing/2014/main" val="2876640740"/>
                  </a:ext>
                </a:extLst>
              </a:tr>
              <a:tr h="0">
                <a:tc rowSpan="2">
                  <a:txBody>
                    <a:bodyPr/>
                    <a:lstStyle/>
                    <a:p>
                      <a:pPr algn="ctr"/>
                      <a:r>
                        <a:rPr lang="en-US" dirty="0"/>
                        <a:t>Open Meeting Law </a:t>
                      </a:r>
                    </a:p>
                  </a:txBody>
                  <a:tcPr>
                    <a:solidFill>
                      <a:schemeClr val="accent1">
                        <a:lumMod val="40000"/>
                        <a:lumOff val="60000"/>
                      </a:schemeClr>
                    </a:solidFill>
                  </a:tcPr>
                </a:tc>
                <a:tc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3602752854"/>
                  </a:ext>
                </a:extLst>
              </a:tr>
              <a:tr h="369147">
                <a:tc vMerge="1">
                  <a:txBody>
                    <a:bodyPr/>
                    <a:lstStyle/>
                    <a:p>
                      <a:endParaRPr lang="en-US"/>
                    </a:p>
                  </a:txBody>
                  <a:tcPr/>
                </a:tc>
                <a:tc vMerge="1">
                  <a:txBody>
                    <a:bodyPr/>
                    <a:lstStyle/>
                    <a:p>
                      <a:endParaRPr lang="en-US"/>
                    </a:p>
                  </a:txBody>
                  <a:tcPr/>
                </a:tc>
                <a:tc rowSpan="2">
                  <a:txBody>
                    <a:bodyPr/>
                    <a:lstStyle/>
                    <a:p>
                      <a:pPr algn="ctr"/>
                      <a:r>
                        <a:rPr lang="en-US" i="1" dirty="0"/>
                        <a:t>Governance and Reporting</a:t>
                      </a:r>
                    </a:p>
                  </a:txBody>
                  <a:tcPr anchor="ctr">
                    <a:solidFill>
                      <a:schemeClr val="accent1">
                        <a:lumMod val="40000"/>
                        <a:lumOff val="60000"/>
                      </a:schemeClr>
                    </a:solidFill>
                  </a:tcPr>
                </a:tc>
                <a:extLst>
                  <a:ext uri="{0D108BD9-81ED-4DB2-BD59-A6C34878D82A}">
                    <a16:rowId xmlns:a16="http://schemas.microsoft.com/office/drawing/2014/main" val="114315732"/>
                  </a:ext>
                </a:extLst>
              </a:tr>
              <a:tr h="0">
                <a:tc rowSpan="2">
                  <a:txBody>
                    <a:bodyPr/>
                    <a:lstStyle/>
                    <a:p>
                      <a:pPr algn="ctr"/>
                      <a:r>
                        <a:rPr lang="en-US" dirty="0"/>
                        <a:t>Insurance Requirements</a:t>
                      </a:r>
                    </a:p>
                  </a:txBody>
                  <a:tcPr>
                    <a:solidFill>
                      <a:schemeClr val="accent1">
                        <a:lumMod val="40000"/>
                        <a:lumOff val="60000"/>
                      </a:schemeClr>
                    </a:solidFill>
                  </a:tcPr>
                </a:tc>
                <a:tc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3960377833"/>
                  </a:ext>
                </a:extLst>
              </a:tr>
              <a:tr h="369570">
                <a:tc vMerge="1">
                  <a:txBody>
                    <a:bodyPr/>
                    <a:lstStyle/>
                    <a:p>
                      <a:endParaRPr lang="en-US"/>
                    </a:p>
                  </a:txBody>
                  <a:tcPr/>
                </a:tc>
                <a:tc vMerge="1">
                  <a:txBody>
                    <a:bodyPr/>
                    <a:lstStyle/>
                    <a:p>
                      <a:endParaRPr lang="en-US"/>
                    </a:p>
                  </a:txBody>
                  <a:tcPr/>
                </a:tc>
                <a:tc rowSpan="2">
                  <a:txBody>
                    <a:bodyPr/>
                    <a:lstStyle/>
                    <a:p>
                      <a:pPr algn="ctr"/>
                      <a:r>
                        <a:rPr lang="en-US" i="1" dirty="0"/>
                        <a:t>School Environment</a:t>
                      </a:r>
                    </a:p>
                  </a:txBody>
                  <a:tcPr anchor="ctr">
                    <a:solidFill>
                      <a:schemeClr val="bg1">
                        <a:lumMod val="95000"/>
                      </a:schemeClr>
                    </a:solidFill>
                  </a:tcPr>
                </a:tc>
                <a:extLst>
                  <a:ext uri="{0D108BD9-81ED-4DB2-BD59-A6C34878D82A}">
                    <a16:rowId xmlns:a16="http://schemas.microsoft.com/office/drawing/2014/main" val="1914697666"/>
                  </a:ext>
                </a:extLst>
              </a:tr>
              <a:tr h="0">
                <a:tc rowSpan="2">
                  <a:txBody>
                    <a:bodyPr/>
                    <a:lstStyle/>
                    <a:p>
                      <a:pPr algn="ctr"/>
                      <a:r>
                        <a:rPr lang="en-US" dirty="0"/>
                        <a:t>Tuition</a:t>
                      </a:r>
                    </a:p>
                  </a:txBody>
                  <a:tcPr>
                    <a:solidFill>
                      <a:schemeClr val="accent1">
                        <a:lumMod val="40000"/>
                        <a:lumOff val="60000"/>
                      </a:schemeClr>
                    </a:solidFill>
                  </a:tcPr>
                </a:tc>
                <a:tc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3345572388"/>
                  </a:ext>
                </a:extLst>
              </a:tr>
              <a:tr h="369994">
                <a:tc vMerge="1">
                  <a:txBody>
                    <a:bodyPr/>
                    <a:lstStyle/>
                    <a:p>
                      <a:endParaRPr lang="en-US"/>
                    </a:p>
                  </a:txBody>
                  <a:tcPr/>
                </a:tc>
                <a:tc vMerge="1">
                  <a:txBody>
                    <a:bodyPr/>
                    <a:lstStyle/>
                    <a:p>
                      <a:endParaRPr lang="en-US"/>
                    </a:p>
                  </a:txBody>
                  <a:tcPr/>
                </a:tc>
                <a:tc rowSpan="2">
                  <a:txBody>
                    <a:bodyPr/>
                    <a:lstStyle/>
                    <a:p>
                      <a:pPr algn="ctr"/>
                      <a:r>
                        <a:rPr lang="en-US" i="1" dirty="0"/>
                        <a:t>Students and Employees</a:t>
                      </a:r>
                    </a:p>
                  </a:txBody>
                  <a:tcPr anchor="ctr">
                    <a:solidFill>
                      <a:schemeClr val="accent1">
                        <a:lumMod val="40000"/>
                        <a:lumOff val="60000"/>
                      </a:schemeClr>
                    </a:solidFill>
                  </a:tcPr>
                </a:tc>
                <a:extLst>
                  <a:ext uri="{0D108BD9-81ED-4DB2-BD59-A6C34878D82A}">
                    <a16:rowId xmlns:a16="http://schemas.microsoft.com/office/drawing/2014/main" val="2451393120"/>
                  </a:ext>
                </a:extLst>
              </a:tr>
              <a:tr h="0">
                <a:tc rowSpan="2">
                  <a:txBody>
                    <a:bodyPr/>
                    <a:lstStyle/>
                    <a:p>
                      <a:pPr algn="ctr"/>
                      <a:r>
                        <a:rPr lang="en-US" dirty="0"/>
                        <a:t>Records Management</a:t>
                      </a:r>
                    </a:p>
                  </a:txBody>
                  <a:tcPr>
                    <a:solidFill>
                      <a:schemeClr val="accent1">
                        <a:lumMod val="40000"/>
                        <a:lumOff val="60000"/>
                      </a:schemeClr>
                    </a:solidFill>
                  </a:tcPr>
                </a:tc>
                <a:tc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189182319"/>
                  </a:ext>
                </a:extLst>
              </a:tr>
              <a:tr h="370417">
                <a:tc vMerge="1">
                  <a:txBody>
                    <a:bodyPr/>
                    <a:lstStyle/>
                    <a:p>
                      <a:endParaRPr lang="en-US"/>
                    </a:p>
                  </a:txBody>
                  <a:tcPr/>
                </a:tc>
                <a:tc vMerge="1">
                  <a:txBody>
                    <a:bodyPr/>
                    <a:lstStyle/>
                    <a:p>
                      <a:endParaRPr lang="en-US"/>
                    </a:p>
                  </a:txBody>
                  <a:tcPr/>
                </a:tc>
                <a:tc>
                  <a:txBody>
                    <a:bodyPr/>
                    <a:lstStyle/>
                    <a:p>
                      <a:pPr algn="ctr"/>
                      <a:r>
                        <a:rPr lang="en-US" i="1" dirty="0"/>
                        <a:t>Students and Employees</a:t>
                      </a:r>
                    </a:p>
                  </a:txBody>
                  <a:tcPr anchor="ctr">
                    <a:solidFill>
                      <a:schemeClr val="bg1">
                        <a:lumMod val="95000"/>
                      </a:schemeClr>
                    </a:solidFill>
                  </a:tcPr>
                </a:tc>
                <a:extLst>
                  <a:ext uri="{0D108BD9-81ED-4DB2-BD59-A6C34878D82A}">
                    <a16:rowId xmlns:a16="http://schemas.microsoft.com/office/drawing/2014/main" val="3597456789"/>
                  </a:ext>
                </a:extLst>
              </a:tr>
            </a:tbl>
          </a:graphicData>
        </a:graphic>
      </p:graphicFrame>
      <p:sp>
        <p:nvSpPr>
          <p:cNvPr id="4" name="Slide Number Placeholder 3">
            <a:extLst>
              <a:ext uri="{FF2B5EF4-FFF2-40B4-BE49-F238E27FC236}">
                <a16:creationId xmlns:a16="http://schemas.microsoft.com/office/drawing/2014/main" id="{1E0D5F55-2F55-4AE5-B96C-FB1BFEDD91E2}"/>
              </a:ext>
            </a:extLst>
          </p:cNvPr>
          <p:cNvSpPr>
            <a:spLocks noGrp="1"/>
          </p:cNvSpPr>
          <p:nvPr>
            <p:ph type="sldNum" sz="quarter" idx="12"/>
          </p:nvPr>
        </p:nvSpPr>
        <p:spPr/>
        <p:txBody>
          <a:bodyPr/>
          <a:lstStyle/>
          <a:p>
            <a:fld id="{7B526063-9E46-452F-B0C3-62E9A9F5F179}" type="slidenum">
              <a:rPr lang="en-US" smtClean="0"/>
              <a:t>6</a:t>
            </a:fld>
            <a:endParaRPr lang="en-US"/>
          </a:p>
        </p:txBody>
      </p:sp>
    </p:spTree>
    <p:extLst>
      <p:ext uri="{BB962C8B-B14F-4D97-AF65-F5344CB8AC3E}">
        <p14:creationId xmlns:p14="http://schemas.microsoft.com/office/powerpoint/2010/main" val="3637688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AEDDF-A43E-4453-BB8D-C4571DE8ED9C}"/>
              </a:ext>
            </a:extLst>
          </p:cNvPr>
          <p:cNvSpPr>
            <a:spLocks noGrp="1"/>
          </p:cNvSpPr>
          <p:nvPr>
            <p:ph type="title"/>
          </p:nvPr>
        </p:nvSpPr>
        <p:spPr/>
        <p:txBody>
          <a:bodyPr/>
          <a:lstStyle/>
          <a:p>
            <a:r>
              <a:rPr lang="en-US" b="1" dirty="0"/>
              <a:t>Initial Findings</a:t>
            </a:r>
          </a:p>
        </p:txBody>
      </p:sp>
      <p:graphicFrame>
        <p:nvGraphicFramePr>
          <p:cNvPr id="5" name="Content Placeholder 4">
            <a:extLst>
              <a:ext uri="{FF2B5EF4-FFF2-40B4-BE49-F238E27FC236}">
                <a16:creationId xmlns:a16="http://schemas.microsoft.com/office/drawing/2014/main" id="{F1F5A3C9-9A49-4C7D-AB78-11719D05A215}"/>
              </a:ext>
            </a:extLst>
          </p:cNvPr>
          <p:cNvGraphicFramePr>
            <a:graphicFrameLocks noGrp="1"/>
          </p:cNvGraphicFramePr>
          <p:nvPr>
            <p:ph idx="1"/>
            <p:extLst>
              <p:ext uri="{D42A27DB-BD31-4B8C-83A1-F6EECF244321}">
                <p14:modId xmlns:p14="http://schemas.microsoft.com/office/powerpoint/2010/main" val="827120994"/>
              </p:ext>
            </p:extLst>
          </p:nvPr>
        </p:nvGraphicFramePr>
        <p:xfrm>
          <a:off x="838200" y="1825624"/>
          <a:ext cx="10515600" cy="2966509"/>
        </p:xfrm>
        <a:graphic>
          <a:graphicData uri="http://schemas.openxmlformats.org/drawingml/2006/table">
            <a:tbl>
              <a:tblPr firstRow="1" bandRow="1">
                <a:tableStyleId>{5C22544A-7EE6-4342-B048-85BDC9FD1C3A}</a:tableStyleId>
              </a:tblPr>
              <a:tblGrid>
                <a:gridCol w="4826000">
                  <a:extLst>
                    <a:ext uri="{9D8B030D-6E8A-4147-A177-3AD203B41FA5}">
                      <a16:colId xmlns:a16="http://schemas.microsoft.com/office/drawing/2014/main" val="2804554603"/>
                    </a:ext>
                  </a:extLst>
                </a:gridCol>
                <a:gridCol w="2514600">
                  <a:extLst>
                    <a:ext uri="{9D8B030D-6E8A-4147-A177-3AD203B41FA5}">
                      <a16:colId xmlns:a16="http://schemas.microsoft.com/office/drawing/2014/main" val="4272197803"/>
                    </a:ext>
                  </a:extLst>
                </a:gridCol>
                <a:gridCol w="3175000">
                  <a:extLst>
                    <a:ext uri="{9D8B030D-6E8A-4147-A177-3AD203B41FA5}">
                      <a16:colId xmlns:a16="http://schemas.microsoft.com/office/drawing/2014/main" val="1762705977"/>
                    </a:ext>
                  </a:extLst>
                </a:gridCol>
              </a:tblGrid>
              <a:tr h="1137709">
                <a:tc>
                  <a:txBody>
                    <a:bodyPr/>
                    <a:lstStyle/>
                    <a:p>
                      <a:pPr algn="ctr"/>
                      <a:r>
                        <a:rPr lang="en-US" sz="3200" b="1" dirty="0"/>
                        <a:t>Legal Compliance Questionnaire</a:t>
                      </a:r>
                    </a:p>
                  </a:txBody>
                  <a:tcPr/>
                </a:tc>
                <a:tc>
                  <a:txBody>
                    <a:bodyPr/>
                    <a:lstStyle/>
                    <a:p>
                      <a:pPr algn="ctr"/>
                      <a:r>
                        <a:rPr lang="en-US" sz="3200" b="1" dirty="0"/>
                        <a:t>Previously</a:t>
                      </a:r>
                    </a:p>
                    <a:p>
                      <a:pPr algn="ctr"/>
                      <a:r>
                        <a:rPr lang="en-US" sz="3200" b="1" dirty="0"/>
                        <a:t>Responsible</a:t>
                      </a:r>
                    </a:p>
                  </a:txBody>
                  <a:tcPr/>
                </a:tc>
                <a:tc>
                  <a:txBody>
                    <a:bodyPr/>
                    <a:lstStyle/>
                    <a:p>
                      <a:pPr algn="ctr"/>
                      <a:r>
                        <a:rPr lang="en-US" sz="3200" b="1" dirty="0"/>
                        <a:t>Possible</a:t>
                      </a:r>
                    </a:p>
                    <a:p>
                      <a:pPr algn="ctr"/>
                      <a:r>
                        <a:rPr lang="en-US" sz="3200" b="1" dirty="0"/>
                        <a:t>Solution</a:t>
                      </a:r>
                    </a:p>
                  </a:txBody>
                  <a:tcPr/>
                </a:tc>
                <a:extLst>
                  <a:ext uri="{0D108BD9-81ED-4DB2-BD59-A6C34878D82A}">
                    <a16:rowId xmlns:a16="http://schemas.microsoft.com/office/drawing/2014/main" val="1338823092"/>
                  </a:ext>
                </a:extLst>
              </a:tr>
              <a:tr h="3989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kern="1200" dirty="0">
                          <a:solidFill>
                            <a:schemeClr val="dk1"/>
                          </a:solidFill>
                          <a:effectLst/>
                          <a:latin typeface="+mn-lt"/>
                          <a:ea typeface="+mn-ea"/>
                          <a:cs typeface="+mn-cs"/>
                        </a:rPr>
                        <a:t>Section: Personnel – page 5</a:t>
                      </a:r>
                      <a:endParaRPr lang="en-US" u="sng" dirty="0"/>
                    </a:p>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315896068"/>
                  </a:ext>
                </a:extLst>
              </a:tr>
              <a:tr h="3989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3. Did the charter school maintain up-to-date fingerprints of all Governing Body members as of the testing date? </a:t>
                      </a:r>
                      <a:r>
                        <a:rPr lang="en-US" sz="1800" b="1" kern="1200" dirty="0">
                          <a:solidFill>
                            <a:schemeClr val="dk1"/>
                          </a:solidFill>
                          <a:effectLst/>
                          <a:latin typeface="+mn-lt"/>
                          <a:ea typeface="+mn-ea"/>
                          <a:cs typeface="+mn-cs"/>
                        </a:rPr>
                        <a:t>NRS 388A.323.</a:t>
                      </a:r>
                    </a:p>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CPA auditors</a:t>
                      </a:r>
                    </a:p>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School board self-certification</a:t>
                      </a:r>
                    </a:p>
                    <a:p>
                      <a:endParaRPr lang="en-US" dirty="0"/>
                    </a:p>
                  </a:txBody>
                  <a:tcPr/>
                </a:tc>
                <a:extLst>
                  <a:ext uri="{0D108BD9-81ED-4DB2-BD59-A6C34878D82A}">
                    <a16:rowId xmlns:a16="http://schemas.microsoft.com/office/drawing/2014/main" val="4179816605"/>
                  </a:ext>
                </a:extLst>
              </a:tr>
            </a:tbl>
          </a:graphicData>
        </a:graphic>
      </p:graphicFrame>
      <p:sp>
        <p:nvSpPr>
          <p:cNvPr id="4" name="Slide Number Placeholder 3">
            <a:extLst>
              <a:ext uri="{FF2B5EF4-FFF2-40B4-BE49-F238E27FC236}">
                <a16:creationId xmlns:a16="http://schemas.microsoft.com/office/drawing/2014/main" id="{0489FC96-B1E0-46B3-BF99-4EAEF8B85582}"/>
              </a:ext>
            </a:extLst>
          </p:cNvPr>
          <p:cNvSpPr>
            <a:spLocks noGrp="1"/>
          </p:cNvSpPr>
          <p:nvPr>
            <p:ph type="sldNum" sz="quarter" idx="12"/>
          </p:nvPr>
        </p:nvSpPr>
        <p:spPr/>
        <p:txBody>
          <a:bodyPr/>
          <a:lstStyle/>
          <a:p>
            <a:fld id="{7B526063-9E46-452F-B0C3-62E9A9F5F179}" type="slidenum">
              <a:rPr lang="en-US" smtClean="0"/>
              <a:t>7</a:t>
            </a:fld>
            <a:endParaRPr lang="en-US"/>
          </a:p>
        </p:txBody>
      </p:sp>
    </p:spTree>
    <p:extLst>
      <p:ext uri="{BB962C8B-B14F-4D97-AF65-F5344CB8AC3E}">
        <p14:creationId xmlns:p14="http://schemas.microsoft.com/office/powerpoint/2010/main" val="348602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AEDDF-A43E-4453-BB8D-C4571DE8ED9C}"/>
              </a:ext>
            </a:extLst>
          </p:cNvPr>
          <p:cNvSpPr>
            <a:spLocks noGrp="1"/>
          </p:cNvSpPr>
          <p:nvPr>
            <p:ph type="title"/>
          </p:nvPr>
        </p:nvSpPr>
        <p:spPr/>
        <p:txBody>
          <a:bodyPr/>
          <a:lstStyle/>
          <a:p>
            <a:r>
              <a:rPr lang="en-US" b="1" dirty="0"/>
              <a:t>Initial Findings</a:t>
            </a:r>
          </a:p>
        </p:txBody>
      </p:sp>
      <p:graphicFrame>
        <p:nvGraphicFramePr>
          <p:cNvPr id="5" name="Content Placeholder 4">
            <a:extLst>
              <a:ext uri="{FF2B5EF4-FFF2-40B4-BE49-F238E27FC236}">
                <a16:creationId xmlns:a16="http://schemas.microsoft.com/office/drawing/2014/main" id="{F1F5A3C9-9A49-4C7D-AB78-11719D05A215}"/>
              </a:ext>
            </a:extLst>
          </p:cNvPr>
          <p:cNvGraphicFramePr>
            <a:graphicFrameLocks noGrp="1"/>
          </p:cNvGraphicFramePr>
          <p:nvPr>
            <p:ph idx="1"/>
            <p:extLst>
              <p:ext uri="{D42A27DB-BD31-4B8C-83A1-F6EECF244321}">
                <p14:modId xmlns:p14="http://schemas.microsoft.com/office/powerpoint/2010/main" val="17088274"/>
              </p:ext>
            </p:extLst>
          </p:nvPr>
        </p:nvGraphicFramePr>
        <p:xfrm>
          <a:off x="838200" y="1825625"/>
          <a:ext cx="10515600" cy="4135005"/>
        </p:xfrm>
        <a:graphic>
          <a:graphicData uri="http://schemas.openxmlformats.org/drawingml/2006/table">
            <a:tbl>
              <a:tblPr firstRow="1" bandRow="1">
                <a:tableStyleId>{5C22544A-7EE6-4342-B048-85BDC9FD1C3A}</a:tableStyleId>
              </a:tblPr>
              <a:tblGrid>
                <a:gridCol w="4978400">
                  <a:extLst>
                    <a:ext uri="{9D8B030D-6E8A-4147-A177-3AD203B41FA5}">
                      <a16:colId xmlns:a16="http://schemas.microsoft.com/office/drawing/2014/main" val="2804554603"/>
                    </a:ext>
                  </a:extLst>
                </a:gridCol>
                <a:gridCol w="3022600">
                  <a:extLst>
                    <a:ext uri="{9D8B030D-6E8A-4147-A177-3AD203B41FA5}">
                      <a16:colId xmlns:a16="http://schemas.microsoft.com/office/drawing/2014/main" val="4272197803"/>
                    </a:ext>
                  </a:extLst>
                </a:gridCol>
                <a:gridCol w="2514600">
                  <a:extLst>
                    <a:ext uri="{9D8B030D-6E8A-4147-A177-3AD203B41FA5}">
                      <a16:colId xmlns:a16="http://schemas.microsoft.com/office/drawing/2014/main" val="1762705977"/>
                    </a:ext>
                  </a:extLst>
                </a:gridCol>
              </a:tblGrid>
              <a:tr h="977988">
                <a:tc>
                  <a:txBody>
                    <a:bodyPr/>
                    <a:lstStyle/>
                    <a:p>
                      <a:pPr algn="ctr"/>
                      <a:r>
                        <a:rPr lang="en-US" sz="3200" b="1" dirty="0"/>
                        <a:t>Legal Compliance Questionnaire</a:t>
                      </a:r>
                    </a:p>
                  </a:txBody>
                  <a:tcPr/>
                </a:tc>
                <a:tc>
                  <a:txBody>
                    <a:bodyPr/>
                    <a:lstStyle/>
                    <a:p>
                      <a:pPr algn="ctr"/>
                      <a:r>
                        <a:rPr lang="en-US" sz="3200" b="1" dirty="0"/>
                        <a:t>Previously </a:t>
                      </a:r>
                    </a:p>
                    <a:p>
                      <a:pPr algn="ctr"/>
                      <a:r>
                        <a:rPr lang="en-US" sz="3200" b="1" dirty="0"/>
                        <a:t>Responsible</a:t>
                      </a:r>
                    </a:p>
                  </a:txBody>
                  <a:tcPr/>
                </a:tc>
                <a:tc>
                  <a:txBody>
                    <a:bodyPr/>
                    <a:lstStyle/>
                    <a:p>
                      <a:pPr algn="ctr"/>
                      <a:r>
                        <a:rPr lang="en-US" sz="3200" b="1" dirty="0"/>
                        <a:t>Possible</a:t>
                      </a:r>
                    </a:p>
                    <a:p>
                      <a:pPr algn="ctr"/>
                      <a:r>
                        <a:rPr lang="en-US" sz="3200" b="1" dirty="0"/>
                        <a:t>Solution</a:t>
                      </a:r>
                    </a:p>
                  </a:txBody>
                  <a:tcPr/>
                </a:tc>
                <a:extLst>
                  <a:ext uri="{0D108BD9-81ED-4DB2-BD59-A6C34878D82A}">
                    <a16:rowId xmlns:a16="http://schemas.microsoft.com/office/drawing/2014/main" val="1338823092"/>
                  </a:ext>
                </a:extLst>
              </a:tr>
              <a:tr h="5885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Section: Governance – page 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413980221"/>
                  </a:ext>
                </a:extLst>
              </a:tr>
              <a:tr h="24796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 The governing body ensured that all draft minutes were uploaded into Epicenter within 30 business days of the most recent board meeting and that the final minutes were uploaded within 10 days of their approval by the governing body.  The draft and final minutes were also provided to the Department of Education by these deadlines. </a:t>
                      </a:r>
                      <a:r>
                        <a:rPr lang="en-US" sz="1800" b="1" kern="1200" dirty="0">
                          <a:solidFill>
                            <a:schemeClr val="dk1"/>
                          </a:solidFill>
                          <a:effectLst/>
                          <a:latin typeface="+mn-lt"/>
                          <a:ea typeface="+mn-ea"/>
                          <a:cs typeface="+mn-cs"/>
                        </a:rPr>
                        <a:t>NAC 386.345</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CPA auditors</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SPCSA staff using Epicenter</a:t>
                      </a:r>
                    </a:p>
                    <a:p>
                      <a:endParaRPr lang="en-US" dirty="0"/>
                    </a:p>
                  </a:txBody>
                  <a:tcPr/>
                </a:tc>
                <a:extLst>
                  <a:ext uri="{0D108BD9-81ED-4DB2-BD59-A6C34878D82A}">
                    <a16:rowId xmlns:a16="http://schemas.microsoft.com/office/drawing/2014/main" val="4179816605"/>
                  </a:ext>
                </a:extLst>
              </a:tr>
            </a:tbl>
          </a:graphicData>
        </a:graphic>
      </p:graphicFrame>
      <p:sp>
        <p:nvSpPr>
          <p:cNvPr id="4" name="Slide Number Placeholder 3">
            <a:extLst>
              <a:ext uri="{FF2B5EF4-FFF2-40B4-BE49-F238E27FC236}">
                <a16:creationId xmlns:a16="http://schemas.microsoft.com/office/drawing/2014/main" id="{0489FC96-B1E0-46B3-BF99-4EAEF8B85582}"/>
              </a:ext>
            </a:extLst>
          </p:cNvPr>
          <p:cNvSpPr>
            <a:spLocks noGrp="1"/>
          </p:cNvSpPr>
          <p:nvPr>
            <p:ph type="sldNum" sz="quarter" idx="12"/>
          </p:nvPr>
        </p:nvSpPr>
        <p:spPr/>
        <p:txBody>
          <a:bodyPr/>
          <a:lstStyle/>
          <a:p>
            <a:fld id="{7B526063-9E46-452F-B0C3-62E9A9F5F179}" type="slidenum">
              <a:rPr lang="en-US" smtClean="0"/>
              <a:t>8</a:t>
            </a:fld>
            <a:endParaRPr lang="en-US"/>
          </a:p>
        </p:txBody>
      </p:sp>
    </p:spTree>
    <p:extLst>
      <p:ext uri="{BB962C8B-B14F-4D97-AF65-F5344CB8AC3E}">
        <p14:creationId xmlns:p14="http://schemas.microsoft.com/office/powerpoint/2010/main" val="3153766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AEDDF-A43E-4453-BB8D-C4571DE8ED9C}"/>
              </a:ext>
            </a:extLst>
          </p:cNvPr>
          <p:cNvSpPr>
            <a:spLocks noGrp="1"/>
          </p:cNvSpPr>
          <p:nvPr>
            <p:ph type="title"/>
          </p:nvPr>
        </p:nvSpPr>
        <p:spPr/>
        <p:txBody>
          <a:bodyPr/>
          <a:lstStyle/>
          <a:p>
            <a:r>
              <a:rPr lang="en-US" b="1" dirty="0"/>
              <a:t>Initial Findings</a:t>
            </a:r>
          </a:p>
        </p:txBody>
      </p:sp>
      <p:graphicFrame>
        <p:nvGraphicFramePr>
          <p:cNvPr id="5" name="Content Placeholder 4">
            <a:extLst>
              <a:ext uri="{FF2B5EF4-FFF2-40B4-BE49-F238E27FC236}">
                <a16:creationId xmlns:a16="http://schemas.microsoft.com/office/drawing/2014/main" id="{F1F5A3C9-9A49-4C7D-AB78-11719D05A215}"/>
              </a:ext>
            </a:extLst>
          </p:cNvPr>
          <p:cNvGraphicFramePr>
            <a:graphicFrameLocks noGrp="1"/>
          </p:cNvGraphicFramePr>
          <p:nvPr>
            <p:ph idx="1"/>
            <p:extLst>
              <p:ext uri="{D42A27DB-BD31-4B8C-83A1-F6EECF244321}">
                <p14:modId xmlns:p14="http://schemas.microsoft.com/office/powerpoint/2010/main" val="2987542540"/>
              </p:ext>
            </p:extLst>
          </p:nvPr>
        </p:nvGraphicFramePr>
        <p:xfrm>
          <a:off x="838200" y="1825625"/>
          <a:ext cx="10515600" cy="4238914"/>
        </p:xfrm>
        <a:graphic>
          <a:graphicData uri="http://schemas.openxmlformats.org/drawingml/2006/table">
            <a:tbl>
              <a:tblPr firstRow="1" bandRow="1">
                <a:tableStyleId>{5C22544A-7EE6-4342-B048-85BDC9FD1C3A}</a:tableStyleId>
              </a:tblPr>
              <a:tblGrid>
                <a:gridCol w="4978400">
                  <a:extLst>
                    <a:ext uri="{9D8B030D-6E8A-4147-A177-3AD203B41FA5}">
                      <a16:colId xmlns:a16="http://schemas.microsoft.com/office/drawing/2014/main" val="2804554603"/>
                    </a:ext>
                  </a:extLst>
                </a:gridCol>
                <a:gridCol w="2600036">
                  <a:extLst>
                    <a:ext uri="{9D8B030D-6E8A-4147-A177-3AD203B41FA5}">
                      <a16:colId xmlns:a16="http://schemas.microsoft.com/office/drawing/2014/main" val="4272197803"/>
                    </a:ext>
                  </a:extLst>
                </a:gridCol>
                <a:gridCol w="2937164">
                  <a:extLst>
                    <a:ext uri="{9D8B030D-6E8A-4147-A177-3AD203B41FA5}">
                      <a16:colId xmlns:a16="http://schemas.microsoft.com/office/drawing/2014/main" val="1762705977"/>
                    </a:ext>
                  </a:extLst>
                </a:gridCol>
              </a:tblGrid>
              <a:tr h="977988">
                <a:tc>
                  <a:txBody>
                    <a:bodyPr/>
                    <a:lstStyle/>
                    <a:p>
                      <a:pPr algn="ctr"/>
                      <a:r>
                        <a:rPr lang="en-US" sz="3200" b="1" dirty="0"/>
                        <a:t>Legal Compliance Questionnaire</a:t>
                      </a:r>
                    </a:p>
                  </a:txBody>
                  <a:tcPr/>
                </a:tc>
                <a:tc>
                  <a:txBody>
                    <a:bodyPr/>
                    <a:lstStyle/>
                    <a:p>
                      <a:pPr algn="ctr"/>
                      <a:r>
                        <a:rPr lang="en-US" sz="3200" b="1" dirty="0"/>
                        <a:t>Previously</a:t>
                      </a:r>
                    </a:p>
                    <a:p>
                      <a:pPr algn="ctr"/>
                      <a:r>
                        <a:rPr lang="en-US" sz="3200" b="1" dirty="0"/>
                        <a:t>Responsible</a:t>
                      </a:r>
                    </a:p>
                  </a:txBody>
                  <a:tcPr/>
                </a:tc>
                <a:tc>
                  <a:txBody>
                    <a:bodyPr/>
                    <a:lstStyle/>
                    <a:p>
                      <a:pPr algn="ctr"/>
                      <a:r>
                        <a:rPr lang="en-US" sz="3200" b="1" dirty="0"/>
                        <a:t>Possible</a:t>
                      </a:r>
                    </a:p>
                    <a:p>
                      <a:pPr algn="ctr"/>
                      <a:r>
                        <a:rPr lang="en-US" sz="3200" b="1" dirty="0"/>
                        <a:t>Solution</a:t>
                      </a:r>
                    </a:p>
                  </a:txBody>
                  <a:tcPr/>
                </a:tc>
                <a:extLst>
                  <a:ext uri="{0D108BD9-81ED-4DB2-BD59-A6C34878D82A}">
                    <a16:rowId xmlns:a16="http://schemas.microsoft.com/office/drawing/2014/main" val="1338823092"/>
                  </a:ext>
                </a:extLst>
              </a:tr>
              <a:tr h="6924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Section: Governance – page 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388122732"/>
                  </a:ext>
                </a:extLst>
              </a:tr>
              <a:tr h="24796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4. The governing body ensured that it held at least quarterly meetings. </a:t>
                      </a:r>
                      <a:r>
                        <a:rPr lang="en-US" sz="1800" b="1" kern="1200" dirty="0">
                          <a:solidFill>
                            <a:schemeClr val="dk1"/>
                          </a:solidFill>
                          <a:effectLst/>
                          <a:latin typeface="+mn-lt"/>
                          <a:ea typeface="+mn-ea"/>
                          <a:cs typeface="+mn-cs"/>
                        </a:rPr>
                        <a:t>NRS 388A.320(5)</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CPA auditors</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SPCSA staff using Epicenter and attending Board meetings as necessary</a:t>
                      </a:r>
                    </a:p>
                    <a:p>
                      <a:endParaRPr lang="en-US" dirty="0"/>
                    </a:p>
                  </a:txBody>
                  <a:tcPr/>
                </a:tc>
                <a:extLst>
                  <a:ext uri="{0D108BD9-81ED-4DB2-BD59-A6C34878D82A}">
                    <a16:rowId xmlns:a16="http://schemas.microsoft.com/office/drawing/2014/main" val="4179816605"/>
                  </a:ext>
                </a:extLst>
              </a:tr>
            </a:tbl>
          </a:graphicData>
        </a:graphic>
      </p:graphicFrame>
      <p:sp>
        <p:nvSpPr>
          <p:cNvPr id="4" name="Slide Number Placeholder 3">
            <a:extLst>
              <a:ext uri="{FF2B5EF4-FFF2-40B4-BE49-F238E27FC236}">
                <a16:creationId xmlns:a16="http://schemas.microsoft.com/office/drawing/2014/main" id="{0489FC96-B1E0-46B3-BF99-4EAEF8B85582}"/>
              </a:ext>
            </a:extLst>
          </p:cNvPr>
          <p:cNvSpPr>
            <a:spLocks noGrp="1"/>
          </p:cNvSpPr>
          <p:nvPr>
            <p:ph type="sldNum" sz="quarter" idx="12"/>
          </p:nvPr>
        </p:nvSpPr>
        <p:spPr/>
        <p:txBody>
          <a:bodyPr/>
          <a:lstStyle/>
          <a:p>
            <a:fld id="{7B526063-9E46-452F-B0C3-62E9A9F5F179}" type="slidenum">
              <a:rPr lang="en-US" smtClean="0"/>
              <a:t>9</a:t>
            </a:fld>
            <a:endParaRPr lang="en-US"/>
          </a:p>
        </p:txBody>
      </p:sp>
    </p:spTree>
    <p:extLst>
      <p:ext uri="{BB962C8B-B14F-4D97-AF65-F5344CB8AC3E}">
        <p14:creationId xmlns:p14="http://schemas.microsoft.com/office/powerpoint/2010/main" val="952558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5367</TotalTime>
  <Words>725</Words>
  <Application>Microsoft Office PowerPoint</Application>
  <PresentationFormat>Widescreen</PresentationFormat>
  <Paragraphs>170</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Black</vt:lpstr>
      <vt:lpstr>Calibri</vt:lpstr>
      <vt:lpstr>Calibri Light</vt:lpstr>
      <vt:lpstr>Wingdings</vt:lpstr>
      <vt:lpstr>Office Theme</vt:lpstr>
      <vt:lpstr>SPCSA Organizational Framework  &amp; Legal Compliance Questionnaire</vt:lpstr>
      <vt:lpstr>What is a Performance Framework?</vt:lpstr>
      <vt:lpstr>What is a Performance Framework?</vt:lpstr>
      <vt:lpstr>Organizational Framework</vt:lpstr>
      <vt:lpstr>Legal Compliance Questionnaire</vt:lpstr>
      <vt:lpstr>Overlay of Legal Compliance Questionnaire with Organizational Framework Principles</vt:lpstr>
      <vt:lpstr>Initial Findings</vt:lpstr>
      <vt:lpstr>Initial Findings</vt:lpstr>
      <vt:lpstr>Initial Findings</vt:lpstr>
      <vt:lpstr>Initial Findings</vt:lpstr>
      <vt:lpstr>Initial Findings</vt:lpstr>
      <vt:lpstr>Summary of Key Takeaways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Selcuk Ozdemir</dc:creator>
  <cp:lastModifiedBy>Mark Modrcin</cp:lastModifiedBy>
  <cp:revision>228</cp:revision>
  <cp:lastPrinted>2018-11-20T18:27:55Z</cp:lastPrinted>
  <dcterms:created xsi:type="dcterms:W3CDTF">2018-08-29T18:15:04Z</dcterms:created>
  <dcterms:modified xsi:type="dcterms:W3CDTF">2018-12-07T21:55:49Z</dcterms:modified>
</cp:coreProperties>
</file>