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73" r:id="rId2"/>
    <p:sldId id="394" r:id="rId3"/>
    <p:sldId id="373" r:id="rId4"/>
    <p:sldId id="396" r:id="rId5"/>
    <p:sldId id="397" r:id="rId6"/>
    <p:sldId id="398" r:id="rId7"/>
    <p:sldId id="399" r:id="rId8"/>
    <p:sldId id="400" r:id="rId9"/>
    <p:sldId id="389" r:id="rId10"/>
    <p:sldId id="392" r:id="rId11"/>
    <p:sldId id="401" r:id="rId1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42" autoAdjust="0"/>
  </p:normalViewPr>
  <p:slideViewPr>
    <p:cSldViewPr snapToGrid="0" snapToObjects="1">
      <p:cViewPr varScale="1">
        <p:scale>
          <a:sx n="103" d="100"/>
          <a:sy n="103" d="100"/>
        </p:scale>
        <p:origin x="2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6"/>
            <a:ext cx="3077739" cy="469424"/>
          </a:xfrm>
          <a:prstGeom prst="rect">
            <a:avLst/>
          </a:prstGeom>
        </p:spPr>
        <p:txBody>
          <a:bodyPr vert="horz" lIns="93742" tIns="46871" rIns="93742" bIns="46871" rtlCol="0"/>
          <a:lstStyle>
            <a:lvl1pPr algn="l">
              <a:defRPr sz="1200"/>
            </a:lvl1pPr>
          </a:lstStyle>
          <a:p>
            <a:endParaRPr lang="en-US"/>
          </a:p>
        </p:txBody>
      </p:sp>
      <p:sp>
        <p:nvSpPr>
          <p:cNvPr id="3" name="Date Placeholder 2"/>
          <p:cNvSpPr>
            <a:spLocks noGrp="1"/>
          </p:cNvSpPr>
          <p:nvPr>
            <p:ph type="dt" idx="1"/>
          </p:nvPr>
        </p:nvSpPr>
        <p:spPr>
          <a:xfrm>
            <a:off x="4023095" y="6"/>
            <a:ext cx="3077739" cy="469424"/>
          </a:xfrm>
          <a:prstGeom prst="rect">
            <a:avLst/>
          </a:prstGeom>
        </p:spPr>
        <p:txBody>
          <a:bodyPr vert="horz" lIns="93742" tIns="46871" rIns="93742" bIns="46871" rtlCol="0"/>
          <a:lstStyle>
            <a:lvl1pPr algn="r">
              <a:defRPr sz="1200"/>
            </a:lvl1pPr>
          </a:lstStyle>
          <a:p>
            <a:fld id="{43648788-3D7B-4733-8D76-139DC3E1B855}" type="datetimeFigureOut">
              <a:rPr lang="en-US" smtClean="0"/>
              <a:t>2/6/2018</a:t>
            </a:fld>
            <a:endParaRPr lang="en-US"/>
          </a:p>
        </p:txBody>
      </p:sp>
      <p:sp>
        <p:nvSpPr>
          <p:cNvPr id="4" name="Slide Image Placeholder 3"/>
          <p:cNvSpPr>
            <a:spLocks noGrp="1" noRot="1" noChangeAspect="1"/>
          </p:cNvSpPr>
          <p:nvPr>
            <p:ph type="sldImg" idx="2"/>
          </p:nvPr>
        </p:nvSpPr>
        <p:spPr>
          <a:xfrm>
            <a:off x="1206500" y="708025"/>
            <a:ext cx="4689475" cy="3517900"/>
          </a:xfrm>
          <a:prstGeom prst="rect">
            <a:avLst/>
          </a:prstGeom>
          <a:noFill/>
          <a:ln w="12700">
            <a:solidFill>
              <a:prstClr val="black"/>
            </a:solidFill>
          </a:ln>
        </p:spPr>
        <p:txBody>
          <a:bodyPr vert="horz" lIns="93742" tIns="46871" rIns="93742" bIns="46871" rtlCol="0" anchor="ctr"/>
          <a:lstStyle/>
          <a:p>
            <a:endParaRPr lang="en-US"/>
          </a:p>
        </p:txBody>
      </p:sp>
      <p:sp>
        <p:nvSpPr>
          <p:cNvPr id="5" name="Notes Placeholder 4"/>
          <p:cNvSpPr>
            <a:spLocks noGrp="1"/>
          </p:cNvSpPr>
          <p:nvPr>
            <p:ph type="body" sz="quarter" idx="3"/>
          </p:nvPr>
        </p:nvSpPr>
        <p:spPr>
          <a:xfrm>
            <a:off x="710248" y="4459530"/>
            <a:ext cx="5681980" cy="4224814"/>
          </a:xfrm>
          <a:prstGeom prst="rect">
            <a:avLst/>
          </a:prstGeom>
        </p:spPr>
        <p:txBody>
          <a:bodyPr vert="horz" lIns="93742" tIns="46871" rIns="93742" bIns="468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6"/>
            <a:ext cx="3077739" cy="469424"/>
          </a:xfrm>
          <a:prstGeom prst="rect">
            <a:avLst/>
          </a:prstGeom>
        </p:spPr>
        <p:txBody>
          <a:bodyPr vert="horz" lIns="93742" tIns="46871" rIns="93742" bIns="46871" rtlCol="0" anchor="b"/>
          <a:lstStyle>
            <a:lvl1pPr algn="l">
              <a:defRPr sz="1200"/>
            </a:lvl1pPr>
          </a:lstStyle>
          <a:p>
            <a:endParaRPr lang="en-US"/>
          </a:p>
        </p:txBody>
      </p:sp>
      <p:sp>
        <p:nvSpPr>
          <p:cNvPr id="7" name="Slide Number Placeholder 6"/>
          <p:cNvSpPr>
            <a:spLocks noGrp="1"/>
          </p:cNvSpPr>
          <p:nvPr>
            <p:ph type="sldNum" sz="quarter" idx="5"/>
          </p:nvPr>
        </p:nvSpPr>
        <p:spPr>
          <a:xfrm>
            <a:off x="4023095" y="8917426"/>
            <a:ext cx="3077739" cy="469424"/>
          </a:xfrm>
          <a:prstGeom prst="rect">
            <a:avLst/>
          </a:prstGeom>
        </p:spPr>
        <p:txBody>
          <a:bodyPr vert="horz" lIns="93742" tIns="46871" rIns="93742" bIns="46871" rtlCol="0" anchor="b"/>
          <a:lstStyle>
            <a:lvl1pPr algn="r">
              <a:defRPr sz="1200"/>
            </a:lvl1pPr>
          </a:lstStyle>
          <a:p>
            <a:fld id="{898DD79E-B820-417D-8CC5-919450BDE2A9}" type="slidenum">
              <a:rPr lang="en-US" smtClean="0"/>
              <a:t>‹#›</a:t>
            </a:fld>
            <a:endParaRPr lang="en-US"/>
          </a:p>
        </p:txBody>
      </p:sp>
    </p:spTree>
    <p:extLst>
      <p:ext uri="{BB962C8B-B14F-4D97-AF65-F5344CB8AC3E}">
        <p14:creationId xmlns:p14="http://schemas.microsoft.com/office/powerpoint/2010/main" val="63728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PPTcover_NVVA.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457200" y="2130425"/>
            <a:ext cx="3756315" cy="1470025"/>
          </a:xfrm>
        </p:spPr>
        <p:txBody>
          <a:bodyPr>
            <a:normAutofit/>
          </a:bodyPr>
          <a:lstStyle>
            <a:lvl1pPr>
              <a:defRPr sz="3200"/>
            </a:lvl1pPr>
          </a:lstStyle>
          <a:p>
            <a:r>
              <a:rPr lang="en-US" dirty="0"/>
              <a:t>Click to edit Master title style</a:t>
            </a:r>
          </a:p>
        </p:txBody>
      </p:sp>
      <p:sp>
        <p:nvSpPr>
          <p:cNvPr id="3" name="Subtitle 2"/>
          <p:cNvSpPr>
            <a:spLocks noGrp="1"/>
          </p:cNvSpPr>
          <p:nvPr>
            <p:ph type="subTitle" idx="1"/>
          </p:nvPr>
        </p:nvSpPr>
        <p:spPr>
          <a:xfrm>
            <a:off x="457200" y="4348410"/>
            <a:ext cx="3756315" cy="129038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4E9E61-038C-4D5E-986D-51547FCFD719}" type="datetime1">
              <a:rPr lang="en-US" smtClean="0"/>
              <a:t>2/6/2018</a:t>
            </a:fld>
            <a:endParaRPr lang="en-US"/>
          </a:p>
        </p:txBody>
      </p:sp>
      <p:sp>
        <p:nvSpPr>
          <p:cNvPr id="5" name="Footer Placeholder 4"/>
          <p:cNvSpPr>
            <a:spLocks noGrp="1"/>
          </p:cNvSpPr>
          <p:nvPr>
            <p:ph type="ftr" sz="quarter" idx="11"/>
          </p:nvPr>
        </p:nvSpPr>
        <p:spPr/>
        <p:txBody>
          <a:bodyPr/>
          <a:lstStyle/>
          <a:p>
            <a:r>
              <a:rPr lang="en-US"/>
              <a:t>Nevada Virtual Academy</a:t>
            </a:r>
          </a:p>
        </p:txBody>
      </p:sp>
      <p:sp>
        <p:nvSpPr>
          <p:cNvPr id="6" name="Slide Number Placeholder 5"/>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3313412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439BEE-767B-4919-ACB1-4212760D3167}" type="datetime1">
              <a:rPr lang="en-US" smtClean="0"/>
              <a:t>2/6/2018</a:t>
            </a:fld>
            <a:endParaRPr lang="en-US"/>
          </a:p>
        </p:txBody>
      </p:sp>
      <p:sp>
        <p:nvSpPr>
          <p:cNvPr id="5" name="Footer Placeholder 4"/>
          <p:cNvSpPr>
            <a:spLocks noGrp="1"/>
          </p:cNvSpPr>
          <p:nvPr>
            <p:ph type="ftr" sz="quarter" idx="11"/>
          </p:nvPr>
        </p:nvSpPr>
        <p:spPr/>
        <p:txBody>
          <a:bodyPr/>
          <a:lstStyle/>
          <a:p>
            <a:r>
              <a:rPr lang="en-US"/>
              <a:t>Nevada Virtual Academy</a:t>
            </a:r>
          </a:p>
        </p:txBody>
      </p:sp>
      <p:sp>
        <p:nvSpPr>
          <p:cNvPr id="6" name="Slide Number Placeholder 5"/>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86065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7E74C9-F43D-4D09-9E9E-8AE06EBC90D3}" type="datetime1">
              <a:rPr lang="en-US" smtClean="0"/>
              <a:t>2/6/2018</a:t>
            </a:fld>
            <a:endParaRPr lang="en-US"/>
          </a:p>
        </p:txBody>
      </p:sp>
      <p:sp>
        <p:nvSpPr>
          <p:cNvPr id="5" name="Footer Placeholder 4"/>
          <p:cNvSpPr>
            <a:spLocks noGrp="1"/>
          </p:cNvSpPr>
          <p:nvPr>
            <p:ph type="ftr" sz="quarter" idx="11"/>
          </p:nvPr>
        </p:nvSpPr>
        <p:spPr/>
        <p:txBody>
          <a:bodyPr/>
          <a:lstStyle/>
          <a:p>
            <a:r>
              <a:rPr lang="en-US"/>
              <a:t>Nevada Virtual Academy</a:t>
            </a:r>
          </a:p>
        </p:txBody>
      </p:sp>
      <p:sp>
        <p:nvSpPr>
          <p:cNvPr id="6" name="Slide Number Placeholder 5"/>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1604657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PPTinside_NVVA.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4000" cy="7065818"/>
          </a:xfrm>
          <a:prstGeom prst="rect">
            <a:avLst/>
          </a:prstGeom>
        </p:spPr>
      </p:pic>
      <p:sp>
        <p:nvSpPr>
          <p:cNvPr id="2" name="Title 1"/>
          <p:cNvSpPr>
            <a:spLocks noGrp="1"/>
          </p:cNvSpPr>
          <p:nvPr>
            <p:ph type="title"/>
          </p:nvPr>
        </p:nvSpPr>
        <p:spPr>
          <a:xfrm>
            <a:off x="262743" y="219893"/>
            <a:ext cx="6886053" cy="612208"/>
          </a:xfrm>
        </p:spPr>
        <p:txBody>
          <a:bodyPr>
            <a:noAutofit/>
          </a:bodyPr>
          <a:lstStyle>
            <a:lvl1pPr algn="l">
              <a:defRPr sz="3800" b="1">
                <a:solidFill>
                  <a:schemeClr val="bg1"/>
                </a:solidFill>
                <a:latin typeface="Arial"/>
                <a:cs typeface="Aria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226A55-BBA3-4C5C-8349-F7862F960328}" type="datetime1">
              <a:rPr lang="en-US" smtClean="0"/>
              <a:t>2/6/2018</a:t>
            </a:fld>
            <a:endParaRPr lang="en-US"/>
          </a:p>
        </p:txBody>
      </p:sp>
      <p:sp>
        <p:nvSpPr>
          <p:cNvPr id="5" name="Footer Placeholder 4"/>
          <p:cNvSpPr>
            <a:spLocks noGrp="1"/>
          </p:cNvSpPr>
          <p:nvPr>
            <p:ph type="ftr" sz="quarter" idx="11"/>
          </p:nvPr>
        </p:nvSpPr>
        <p:spPr/>
        <p:txBody>
          <a:bodyPr/>
          <a:lstStyle/>
          <a:p>
            <a:r>
              <a:rPr lang="en-US"/>
              <a:t>Nevada Virtual Academy</a:t>
            </a:r>
          </a:p>
        </p:txBody>
      </p:sp>
      <p:sp>
        <p:nvSpPr>
          <p:cNvPr id="6" name="Slide Number Placeholder 5"/>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314327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6E20E6-B1B9-45E9-A38C-F18A5559B458}" type="datetime1">
              <a:rPr lang="en-US" smtClean="0"/>
              <a:t>2/6/2018</a:t>
            </a:fld>
            <a:endParaRPr lang="en-US"/>
          </a:p>
        </p:txBody>
      </p:sp>
      <p:sp>
        <p:nvSpPr>
          <p:cNvPr id="5" name="Footer Placeholder 4"/>
          <p:cNvSpPr>
            <a:spLocks noGrp="1"/>
          </p:cNvSpPr>
          <p:nvPr>
            <p:ph type="ftr" sz="quarter" idx="11"/>
          </p:nvPr>
        </p:nvSpPr>
        <p:spPr/>
        <p:txBody>
          <a:bodyPr/>
          <a:lstStyle/>
          <a:p>
            <a:r>
              <a:rPr lang="en-US"/>
              <a:t>Nevada Virtual Academy</a:t>
            </a:r>
          </a:p>
        </p:txBody>
      </p:sp>
      <p:sp>
        <p:nvSpPr>
          <p:cNvPr id="6" name="Slide Number Placeholder 5"/>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996880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310C1C-F72A-4960-8D1A-4EBE73A40F0E}" type="datetime1">
              <a:rPr lang="en-US" smtClean="0"/>
              <a:t>2/6/2018</a:t>
            </a:fld>
            <a:endParaRPr lang="en-US"/>
          </a:p>
        </p:txBody>
      </p:sp>
      <p:sp>
        <p:nvSpPr>
          <p:cNvPr id="6" name="Footer Placeholder 5"/>
          <p:cNvSpPr>
            <a:spLocks noGrp="1"/>
          </p:cNvSpPr>
          <p:nvPr>
            <p:ph type="ftr" sz="quarter" idx="11"/>
          </p:nvPr>
        </p:nvSpPr>
        <p:spPr/>
        <p:txBody>
          <a:bodyPr/>
          <a:lstStyle/>
          <a:p>
            <a:r>
              <a:rPr lang="en-US"/>
              <a:t>Nevada Virtual Academy</a:t>
            </a:r>
          </a:p>
        </p:txBody>
      </p:sp>
      <p:sp>
        <p:nvSpPr>
          <p:cNvPr id="7" name="Slide Number Placeholder 6"/>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3173199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287191-D535-49B4-96C3-85398D8E6B40}" type="datetime1">
              <a:rPr lang="en-US" smtClean="0"/>
              <a:t>2/6/2018</a:t>
            </a:fld>
            <a:endParaRPr lang="en-US"/>
          </a:p>
        </p:txBody>
      </p:sp>
      <p:sp>
        <p:nvSpPr>
          <p:cNvPr id="8" name="Footer Placeholder 7"/>
          <p:cNvSpPr>
            <a:spLocks noGrp="1"/>
          </p:cNvSpPr>
          <p:nvPr>
            <p:ph type="ftr" sz="quarter" idx="11"/>
          </p:nvPr>
        </p:nvSpPr>
        <p:spPr/>
        <p:txBody>
          <a:bodyPr/>
          <a:lstStyle/>
          <a:p>
            <a:r>
              <a:rPr lang="en-US"/>
              <a:t>Nevada Virtual Academy</a:t>
            </a:r>
          </a:p>
        </p:txBody>
      </p:sp>
      <p:sp>
        <p:nvSpPr>
          <p:cNvPr id="9" name="Slide Number Placeholder 8"/>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319509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3F1B83-E4F2-405F-A065-F1F1DE7F2942}" type="datetime1">
              <a:rPr lang="en-US" smtClean="0"/>
              <a:t>2/6/2018</a:t>
            </a:fld>
            <a:endParaRPr lang="en-US"/>
          </a:p>
        </p:txBody>
      </p:sp>
      <p:sp>
        <p:nvSpPr>
          <p:cNvPr id="4" name="Footer Placeholder 3"/>
          <p:cNvSpPr>
            <a:spLocks noGrp="1"/>
          </p:cNvSpPr>
          <p:nvPr>
            <p:ph type="ftr" sz="quarter" idx="11"/>
          </p:nvPr>
        </p:nvSpPr>
        <p:spPr/>
        <p:txBody>
          <a:bodyPr/>
          <a:lstStyle/>
          <a:p>
            <a:r>
              <a:rPr lang="en-US"/>
              <a:t>Nevada Virtual Academy</a:t>
            </a:r>
          </a:p>
        </p:txBody>
      </p:sp>
      <p:sp>
        <p:nvSpPr>
          <p:cNvPr id="5" name="Slide Number Placeholder 4"/>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209169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9C141-CA96-44DE-A324-1A2BED042595}" type="datetime1">
              <a:rPr lang="en-US" smtClean="0"/>
              <a:t>2/6/2018</a:t>
            </a:fld>
            <a:endParaRPr lang="en-US"/>
          </a:p>
        </p:txBody>
      </p:sp>
      <p:sp>
        <p:nvSpPr>
          <p:cNvPr id="3" name="Footer Placeholder 2"/>
          <p:cNvSpPr>
            <a:spLocks noGrp="1"/>
          </p:cNvSpPr>
          <p:nvPr>
            <p:ph type="ftr" sz="quarter" idx="11"/>
          </p:nvPr>
        </p:nvSpPr>
        <p:spPr/>
        <p:txBody>
          <a:bodyPr/>
          <a:lstStyle/>
          <a:p>
            <a:r>
              <a:rPr lang="en-US"/>
              <a:t>Nevada Virtual Academy</a:t>
            </a:r>
          </a:p>
        </p:txBody>
      </p:sp>
      <p:sp>
        <p:nvSpPr>
          <p:cNvPr id="4" name="Slide Number Placeholder 3"/>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278357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20F172-24F3-49A8-ADF3-5E62CDD70AC2}" type="datetime1">
              <a:rPr lang="en-US" smtClean="0"/>
              <a:t>2/6/2018</a:t>
            </a:fld>
            <a:endParaRPr lang="en-US"/>
          </a:p>
        </p:txBody>
      </p:sp>
      <p:sp>
        <p:nvSpPr>
          <p:cNvPr id="6" name="Footer Placeholder 5"/>
          <p:cNvSpPr>
            <a:spLocks noGrp="1"/>
          </p:cNvSpPr>
          <p:nvPr>
            <p:ph type="ftr" sz="quarter" idx="11"/>
          </p:nvPr>
        </p:nvSpPr>
        <p:spPr/>
        <p:txBody>
          <a:bodyPr/>
          <a:lstStyle/>
          <a:p>
            <a:r>
              <a:rPr lang="en-US"/>
              <a:t>Nevada Virtual Academy</a:t>
            </a:r>
          </a:p>
        </p:txBody>
      </p:sp>
      <p:sp>
        <p:nvSpPr>
          <p:cNvPr id="7" name="Slide Number Placeholder 6"/>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1781298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6377AA-2511-4861-A094-E8E5A7C89754}" type="datetime1">
              <a:rPr lang="en-US" smtClean="0"/>
              <a:t>2/6/2018</a:t>
            </a:fld>
            <a:endParaRPr lang="en-US"/>
          </a:p>
        </p:txBody>
      </p:sp>
      <p:sp>
        <p:nvSpPr>
          <p:cNvPr id="6" name="Footer Placeholder 5"/>
          <p:cNvSpPr>
            <a:spLocks noGrp="1"/>
          </p:cNvSpPr>
          <p:nvPr>
            <p:ph type="ftr" sz="quarter" idx="11"/>
          </p:nvPr>
        </p:nvSpPr>
        <p:spPr/>
        <p:txBody>
          <a:bodyPr/>
          <a:lstStyle/>
          <a:p>
            <a:r>
              <a:rPr lang="en-US"/>
              <a:t>Nevada Virtual Academy</a:t>
            </a:r>
          </a:p>
        </p:txBody>
      </p:sp>
      <p:sp>
        <p:nvSpPr>
          <p:cNvPr id="7" name="Slide Number Placeholder 6"/>
          <p:cNvSpPr>
            <a:spLocks noGrp="1"/>
          </p:cNvSpPr>
          <p:nvPr>
            <p:ph type="sldNum" sz="quarter" idx="12"/>
          </p:nvPr>
        </p:nvSpPr>
        <p:spPr/>
        <p:txBody>
          <a:bodyPr/>
          <a:lstStyle/>
          <a:p>
            <a:fld id="{143995DA-9346-CA46-85B8-1BAF9BD84134}" type="slidenum">
              <a:rPr lang="en-US" smtClean="0"/>
              <a:t>‹#›</a:t>
            </a:fld>
            <a:endParaRPr lang="en-US"/>
          </a:p>
        </p:txBody>
      </p:sp>
    </p:spTree>
    <p:extLst>
      <p:ext uri="{BB962C8B-B14F-4D97-AF65-F5344CB8AC3E}">
        <p14:creationId xmlns:p14="http://schemas.microsoft.com/office/powerpoint/2010/main" val="113398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1CFA3-83F9-4ADB-9004-E34BA6A1A18B}" type="datetime1">
              <a:rPr lang="en-US" smtClean="0"/>
              <a:t>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Nevada Virtual Academy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995DA-9346-CA46-85B8-1BAF9BD84134}" type="slidenum">
              <a:rPr lang="en-US" smtClean="0"/>
              <a:t>‹#›</a:t>
            </a:fld>
            <a:endParaRPr lang="en-US"/>
          </a:p>
        </p:txBody>
      </p:sp>
    </p:spTree>
    <p:extLst>
      <p:ext uri="{BB962C8B-B14F-4D97-AF65-F5344CB8AC3E}">
        <p14:creationId xmlns:p14="http://schemas.microsoft.com/office/powerpoint/2010/main" val="3747466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69776" y="2667333"/>
            <a:ext cx="395922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700">
                <a:solidFill>
                  <a:schemeClr val="tx1"/>
                </a:solidFill>
                <a:latin typeface="Times" charset="0"/>
                <a:ea typeface="ＭＳ Ｐゴシック" charset="0"/>
                <a:cs typeface="ＭＳ Ｐゴシック" charset="0"/>
              </a:defRPr>
            </a:lvl1pPr>
            <a:lvl2pPr marL="742950" indent="-285750">
              <a:defRPr sz="2700">
                <a:solidFill>
                  <a:schemeClr val="tx1"/>
                </a:solidFill>
                <a:latin typeface="Times" charset="0"/>
                <a:ea typeface="ＭＳ Ｐゴシック" charset="0"/>
              </a:defRPr>
            </a:lvl2pPr>
            <a:lvl3pPr marL="1143000" indent="-228600">
              <a:defRPr sz="2700">
                <a:solidFill>
                  <a:schemeClr val="tx1"/>
                </a:solidFill>
                <a:latin typeface="Times" charset="0"/>
                <a:ea typeface="ＭＳ Ｐゴシック" charset="0"/>
              </a:defRPr>
            </a:lvl3pPr>
            <a:lvl4pPr marL="1600200" indent="-228600">
              <a:defRPr sz="2700">
                <a:solidFill>
                  <a:schemeClr val="tx1"/>
                </a:solidFill>
                <a:latin typeface="Times" charset="0"/>
                <a:ea typeface="ＭＳ Ｐゴシック" charset="0"/>
              </a:defRPr>
            </a:lvl4pPr>
            <a:lvl5pPr marL="2057400" indent="-228600">
              <a:defRPr sz="2700">
                <a:solidFill>
                  <a:schemeClr val="tx1"/>
                </a:solidFill>
                <a:latin typeface="Times" charset="0"/>
                <a:ea typeface="ＭＳ Ｐゴシック" charset="0"/>
              </a:defRPr>
            </a:lvl5pPr>
            <a:lvl6pPr marL="2514600" indent="-228600" eaLnBrk="0" fontAlgn="base" hangingPunct="0">
              <a:spcBef>
                <a:spcPct val="0"/>
              </a:spcBef>
              <a:spcAft>
                <a:spcPct val="0"/>
              </a:spcAft>
              <a:defRPr sz="2700">
                <a:solidFill>
                  <a:schemeClr val="tx1"/>
                </a:solidFill>
                <a:latin typeface="Times" charset="0"/>
                <a:ea typeface="ＭＳ Ｐゴシック" charset="0"/>
              </a:defRPr>
            </a:lvl6pPr>
            <a:lvl7pPr marL="2971800" indent="-228600" eaLnBrk="0" fontAlgn="base" hangingPunct="0">
              <a:spcBef>
                <a:spcPct val="0"/>
              </a:spcBef>
              <a:spcAft>
                <a:spcPct val="0"/>
              </a:spcAft>
              <a:defRPr sz="2700">
                <a:solidFill>
                  <a:schemeClr val="tx1"/>
                </a:solidFill>
                <a:latin typeface="Times" charset="0"/>
                <a:ea typeface="ＭＳ Ｐゴシック" charset="0"/>
              </a:defRPr>
            </a:lvl7pPr>
            <a:lvl8pPr marL="3429000" indent="-228600" eaLnBrk="0" fontAlgn="base" hangingPunct="0">
              <a:spcBef>
                <a:spcPct val="0"/>
              </a:spcBef>
              <a:spcAft>
                <a:spcPct val="0"/>
              </a:spcAft>
              <a:defRPr sz="2700">
                <a:solidFill>
                  <a:schemeClr val="tx1"/>
                </a:solidFill>
                <a:latin typeface="Times" charset="0"/>
                <a:ea typeface="ＭＳ Ｐゴシック" charset="0"/>
              </a:defRPr>
            </a:lvl8pPr>
            <a:lvl9pPr marL="3886200" indent="-228600" eaLnBrk="0" fontAlgn="base" hangingPunct="0">
              <a:spcBef>
                <a:spcPct val="0"/>
              </a:spcBef>
              <a:spcAft>
                <a:spcPct val="0"/>
              </a:spcAft>
              <a:defRPr sz="2700">
                <a:solidFill>
                  <a:schemeClr val="tx1"/>
                </a:solidFill>
                <a:latin typeface="Times" charset="0"/>
                <a:ea typeface="ＭＳ Ｐゴシック" charset="0"/>
              </a:defRPr>
            </a:lvl9pPr>
          </a:lstStyle>
          <a:p>
            <a:pPr algn="ctr">
              <a:defRPr/>
            </a:pPr>
            <a:r>
              <a:rPr lang="en-US" sz="4400" b="1" dirty="0">
                <a:solidFill>
                  <a:prstClr val="black"/>
                </a:solidFill>
                <a:latin typeface="Adobe Fangsong Std R" pitchFamily="18" charset="-128"/>
                <a:ea typeface="Adobe Fangsong Std R" pitchFamily="18" charset="-128"/>
              </a:rPr>
              <a:t>Nevada Virtual Academy </a:t>
            </a:r>
          </a:p>
          <a:p>
            <a:pPr algn="ctr">
              <a:defRPr/>
            </a:pPr>
            <a:r>
              <a:rPr lang="en-US" sz="2000" dirty="0">
                <a:solidFill>
                  <a:prstClr val="black"/>
                </a:solidFill>
                <a:latin typeface="Adobe Fangsong Std R" pitchFamily="18" charset="-128"/>
                <a:ea typeface="Adobe Fangsong Std R" pitchFamily="18" charset="-128"/>
              </a:rPr>
              <a:t>K8 Continuous Improvement Plan and Evaluation</a:t>
            </a:r>
          </a:p>
          <a:p>
            <a:pPr algn="ctr">
              <a:defRPr/>
            </a:pPr>
            <a:r>
              <a:rPr lang="en-US" sz="2000" dirty="0">
                <a:solidFill>
                  <a:prstClr val="black"/>
                </a:solidFill>
                <a:latin typeface="Adobe Fangsong Std R" pitchFamily="18" charset="-128"/>
                <a:ea typeface="Adobe Fangsong Std R" pitchFamily="18" charset="-128"/>
              </a:rPr>
              <a:t>2/2/18</a:t>
            </a:r>
          </a:p>
        </p:txBody>
      </p:sp>
      <p:sp>
        <p:nvSpPr>
          <p:cNvPr id="3" name="Footer Placeholder 2"/>
          <p:cNvSpPr>
            <a:spLocks noGrp="1"/>
          </p:cNvSpPr>
          <p:nvPr>
            <p:ph type="ftr" sz="quarter" idx="11"/>
          </p:nvPr>
        </p:nvSpPr>
        <p:spPr/>
        <p:txBody>
          <a:bodyPr/>
          <a:lstStyle/>
          <a:p>
            <a:r>
              <a:rPr lang="en-US" dirty="0"/>
              <a:t>Nevada Virtual Academy</a:t>
            </a:r>
          </a:p>
        </p:txBody>
      </p:sp>
      <p:sp>
        <p:nvSpPr>
          <p:cNvPr id="4" name="Slide Number Placeholder 3"/>
          <p:cNvSpPr>
            <a:spLocks noGrp="1"/>
          </p:cNvSpPr>
          <p:nvPr>
            <p:ph type="sldNum" sz="quarter" idx="12"/>
          </p:nvPr>
        </p:nvSpPr>
        <p:spPr/>
        <p:txBody>
          <a:bodyPr/>
          <a:lstStyle/>
          <a:p>
            <a:fld id="{143995DA-9346-CA46-85B8-1BAF9BD84134}" type="slidenum">
              <a:rPr lang="en-US" smtClean="0"/>
              <a:t>1</a:t>
            </a:fld>
            <a:endParaRPr lang="en-US"/>
          </a:p>
        </p:txBody>
      </p:sp>
    </p:spTree>
    <p:extLst>
      <p:ext uri="{BB962C8B-B14F-4D97-AF65-F5344CB8AC3E}">
        <p14:creationId xmlns:p14="http://schemas.microsoft.com/office/powerpoint/2010/main" val="848324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82DD6-9855-4AEC-ABC0-D6425B9181A1}"/>
              </a:ext>
            </a:extLst>
          </p:cNvPr>
          <p:cNvSpPr>
            <a:spLocks noGrp="1"/>
          </p:cNvSpPr>
          <p:nvPr>
            <p:ph type="title"/>
          </p:nvPr>
        </p:nvSpPr>
        <p:spPr/>
        <p:txBody>
          <a:bodyPr/>
          <a:lstStyle/>
          <a:p>
            <a:r>
              <a:rPr lang="en-US" sz="2000" dirty="0"/>
              <a:t>Continuous Improvement Plan and Evaluation (CIPE) continued</a:t>
            </a:r>
          </a:p>
        </p:txBody>
      </p:sp>
      <p:sp>
        <p:nvSpPr>
          <p:cNvPr id="3" name="Content Placeholder 2">
            <a:extLst>
              <a:ext uri="{FF2B5EF4-FFF2-40B4-BE49-F238E27FC236}">
                <a16:creationId xmlns:a16="http://schemas.microsoft.com/office/drawing/2014/main" id="{686EC5BD-0F86-468B-81E2-A4C2A473446F}"/>
              </a:ext>
            </a:extLst>
          </p:cNvPr>
          <p:cNvSpPr>
            <a:spLocks noGrp="1"/>
          </p:cNvSpPr>
          <p:nvPr>
            <p:ph idx="1"/>
          </p:nvPr>
        </p:nvSpPr>
        <p:spPr/>
        <p:txBody>
          <a:bodyPr>
            <a:normAutofit fontScale="55000" lnSpcReduction="20000"/>
          </a:bodyPr>
          <a:lstStyle/>
          <a:p>
            <a:pPr marL="0" lvl="0" indent="0">
              <a:buNone/>
            </a:pPr>
            <a:r>
              <a:rPr lang="en-US" dirty="0"/>
              <a:t>8.	</a:t>
            </a:r>
            <a:r>
              <a:rPr lang="en-US" u="sng" dirty="0"/>
              <a:t>Summer Programming </a:t>
            </a:r>
            <a:r>
              <a:rPr lang="en-US" dirty="0"/>
              <a:t>– use of New Nevada Funding to support student learning 	in June to enhance their academic acquisition (Mark12 for ELA support) (#4).</a:t>
            </a:r>
          </a:p>
          <a:p>
            <a:pPr marL="0" lvl="0" indent="0">
              <a:buNone/>
            </a:pPr>
            <a:r>
              <a:rPr lang="en-US" dirty="0"/>
              <a:t>9.	</a:t>
            </a:r>
            <a:r>
              <a:rPr lang="en-US" u="sng" dirty="0"/>
              <a:t>Attendance Tracking Enhancements –</a:t>
            </a:r>
            <a:r>
              <a:rPr lang="en-US" dirty="0"/>
              <a:t> Instructional Sessions, Blended Instruction, 	and OLS/OMS 	attendance tracking will be modified and monitored to ensure 	positive school attendance for students (#2).</a:t>
            </a:r>
          </a:p>
          <a:p>
            <a:pPr marL="0" lvl="0" indent="0">
              <a:buNone/>
            </a:pPr>
            <a:r>
              <a:rPr lang="en-US" dirty="0"/>
              <a:t>10.	</a:t>
            </a:r>
            <a:r>
              <a:rPr lang="en-US" u="sng" dirty="0"/>
              <a:t>Parent/Learning Coach Support  - </a:t>
            </a:r>
            <a:r>
              <a:rPr lang="en-US" dirty="0"/>
              <a:t> Parent University/Courses and communication 	protocols to connect more effectively with families and students (#2).</a:t>
            </a:r>
          </a:p>
          <a:p>
            <a:pPr marL="0" lvl="0" indent="0">
              <a:buNone/>
            </a:pPr>
            <a:r>
              <a:rPr lang="en-US" dirty="0"/>
              <a:t>11.	</a:t>
            </a:r>
            <a:r>
              <a:rPr lang="en-US" u="sng" dirty="0"/>
              <a:t>Family Academic Support Team (FAST) </a:t>
            </a:r>
            <a:r>
              <a:rPr lang="en-US" dirty="0"/>
              <a:t>– Team of trained school professionals 	who work with families to overcome academic, social, emotional, medical and/or 	community challenges.  This holistic approach includes early intervention, 	support services and connecting families with wraparound services (#2, #3). </a:t>
            </a:r>
          </a:p>
          <a:p>
            <a:pPr marL="0" lvl="0" indent="0">
              <a:buNone/>
            </a:pPr>
            <a:r>
              <a:rPr lang="en-US" dirty="0"/>
              <a:t>12.	</a:t>
            </a:r>
            <a:r>
              <a:rPr lang="en-US" u="sng" dirty="0"/>
              <a:t>Staff Professional Development </a:t>
            </a:r>
            <a:r>
              <a:rPr lang="en-US" dirty="0"/>
              <a:t>- PD Thursdays/Testing Environment and Teaching 	Best Practices on an ongoing basis to enhance Instructional Practices (#5).</a:t>
            </a:r>
          </a:p>
          <a:p>
            <a:pPr marL="0" lvl="0" indent="0">
              <a:buNone/>
            </a:pPr>
            <a:r>
              <a:rPr lang="en-US" dirty="0"/>
              <a:t>13.	</a:t>
            </a:r>
            <a:r>
              <a:rPr lang="en-US" u="sng" dirty="0"/>
              <a:t>Additional Supports (#5)</a:t>
            </a:r>
          </a:p>
          <a:p>
            <a:pPr lvl="1"/>
            <a:r>
              <a:rPr lang="en-US" dirty="0"/>
              <a:t>Literacy Specialist – see CIPE 3</a:t>
            </a:r>
          </a:p>
          <a:p>
            <a:pPr lvl="1"/>
            <a:r>
              <a:rPr lang="en-US" dirty="0"/>
              <a:t>RTI Interventionist – see CIPE 4</a:t>
            </a:r>
          </a:p>
          <a:p>
            <a:pPr lvl="1"/>
            <a:r>
              <a:rPr lang="en-US" dirty="0"/>
              <a:t>Academic Advisors – see CIPE 8 and 9</a:t>
            </a:r>
          </a:p>
          <a:p>
            <a:pPr marL="0" indent="0">
              <a:buNone/>
            </a:pPr>
            <a:endParaRPr lang="en-US" dirty="0"/>
          </a:p>
        </p:txBody>
      </p:sp>
      <p:sp>
        <p:nvSpPr>
          <p:cNvPr id="4" name="Footer Placeholder 3">
            <a:extLst>
              <a:ext uri="{FF2B5EF4-FFF2-40B4-BE49-F238E27FC236}">
                <a16:creationId xmlns:a16="http://schemas.microsoft.com/office/drawing/2014/main" id="{F89BC438-2672-4E50-BBF4-61A1CCC951DF}"/>
              </a:ext>
            </a:extLst>
          </p:cNvPr>
          <p:cNvSpPr>
            <a:spLocks noGrp="1"/>
          </p:cNvSpPr>
          <p:nvPr>
            <p:ph type="ftr" sz="quarter" idx="11"/>
          </p:nvPr>
        </p:nvSpPr>
        <p:spPr/>
        <p:txBody>
          <a:bodyPr/>
          <a:lstStyle/>
          <a:p>
            <a:r>
              <a:rPr lang="en-US"/>
              <a:t>Nevada Virtual Academy</a:t>
            </a:r>
          </a:p>
        </p:txBody>
      </p:sp>
      <p:sp>
        <p:nvSpPr>
          <p:cNvPr id="5" name="Slide Number Placeholder 4">
            <a:extLst>
              <a:ext uri="{FF2B5EF4-FFF2-40B4-BE49-F238E27FC236}">
                <a16:creationId xmlns:a16="http://schemas.microsoft.com/office/drawing/2014/main" id="{09D58874-D53F-40F6-A30B-A417E19F9B88}"/>
              </a:ext>
            </a:extLst>
          </p:cNvPr>
          <p:cNvSpPr>
            <a:spLocks noGrp="1"/>
          </p:cNvSpPr>
          <p:nvPr>
            <p:ph type="sldNum" sz="quarter" idx="12"/>
          </p:nvPr>
        </p:nvSpPr>
        <p:spPr/>
        <p:txBody>
          <a:bodyPr/>
          <a:lstStyle/>
          <a:p>
            <a:fld id="{143995DA-9346-CA46-85B8-1BAF9BD84134}" type="slidenum">
              <a:rPr lang="en-US" smtClean="0"/>
              <a:t>10</a:t>
            </a:fld>
            <a:endParaRPr lang="en-US"/>
          </a:p>
        </p:txBody>
      </p:sp>
    </p:spTree>
    <p:extLst>
      <p:ext uri="{BB962C8B-B14F-4D97-AF65-F5344CB8AC3E}">
        <p14:creationId xmlns:p14="http://schemas.microsoft.com/office/powerpoint/2010/main" val="3230189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2C64-3725-4E2C-B1C0-3C51C765C0F1}"/>
              </a:ext>
            </a:extLst>
          </p:cNvPr>
          <p:cNvSpPr>
            <a:spLocks noGrp="1"/>
          </p:cNvSpPr>
          <p:nvPr>
            <p:ph type="title"/>
          </p:nvPr>
        </p:nvSpPr>
        <p:spPr/>
        <p:txBody>
          <a:bodyPr/>
          <a:lstStyle/>
          <a:p>
            <a:r>
              <a:rPr lang="en-US" dirty="0"/>
              <a:t>Long-Term Goals</a:t>
            </a:r>
          </a:p>
        </p:txBody>
      </p:sp>
      <p:sp>
        <p:nvSpPr>
          <p:cNvPr id="3" name="Content Placeholder 2">
            <a:extLst>
              <a:ext uri="{FF2B5EF4-FFF2-40B4-BE49-F238E27FC236}">
                <a16:creationId xmlns:a16="http://schemas.microsoft.com/office/drawing/2014/main" id="{693DAF99-9210-44C4-B1E5-A1278DEE7E73}"/>
              </a:ext>
            </a:extLst>
          </p:cNvPr>
          <p:cNvSpPr>
            <a:spLocks noGrp="1"/>
          </p:cNvSpPr>
          <p:nvPr>
            <p:ph idx="1"/>
          </p:nvPr>
        </p:nvSpPr>
        <p:spPr/>
        <p:txBody>
          <a:bodyPr/>
          <a:lstStyle/>
          <a:p>
            <a:r>
              <a:rPr lang="en-US" dirty="0"/>
              <a:t>Nevada Virtual Academy’s K5 program, by the end of the 2018-19 school-year, will be at minimum, a 3-star program through the implementation of our Continuous Improvement Plan and Evaluation.</a:t>
            </a:r>
          </a:p>
        </p:txBody>
      </p:sp>
      <p:sp>
        <p:nvSpPr>
          <p:cNvPr id="4" name="Footer Placeholder 3">
            <a:extLst>
              <a:ext uri="{FF2B5EF4-FFF2-40B4-BE49-F238E27FC236}">
                <a16:creationId xmlns:a16="http://schemas.microsoft.com/office/drawing/2014/main" id="{2BB50825-4C5E-4874-BFD9-D601334FD100}"/>
              </a:ext>
            </a:extLst>
          </p:cNvPr>
          <p:cNvSpPr>
            <a:spLocks noGrp="1"/>
          </p:cNvSpPr>
          <p:nvPr>
            <p:ph type="ftr" sz="quarter" idx="11"/>
          </p:nvPr>
        </p:nvSpPr>
        <p:spPr/>
        <p:txBody>
          <a:bodyPr/>
          <a:lstStyle/>
          <a:p>
            <a:r>
              <a:rPr lang="en-US"/>
              <a:t>Nevada Virtual Academy</a:t>
            </a:r>
          </a:p>
        </p:txBody>
      </p:sp>
      <p:sp>
        <p:nvSpPr>
          <p:cNvPr id="5" name="Slide Number Placeholder 4">
            <a:extLst>
              <a:ext uri="{FF2B5EF4-FFF2-40B4-BE49-F238E27FC236}">
                <a16:creationId xmlns:a16="http://schemas.microsoft.com/office/drawing/2014/main" id="{D6FBEC3A-3C40-4811-A4FD-D0B2DA8B3EB2}"/>
              </a:ext>
            </a:extLst>
          </p:cNvPr>
          <p:cNvSpPr>
            <a:spLocks noGrp="1"/>
          </p:cNvSpPr>
          <p:nvPr>
            <p:ph type="sldNum" sz="quarter" idx="12"/>
          </p:nvPr>
        </p:nvSpPr>
        <p:spPr/>
        <p:txBody>
          <a:bodyPr/>
          <a:lstStyle/>
          <a:p>
            <a:fld id="{143995DA-9346-CA46-85B8-1BAF9BD84134}" type="slidenum">
              <a:rPr lang="en-US" smtClean="0"/>
              <a:t>11</a:t>
            </a:fld>
            <a:endParaRPr lang="en-US" dirty="0"/>
          </a:p>
        </p:txBody>
      </p:sp>
    </p:spTree>
    <p:extLst>
      <p:ext uri="{BB962C8B-B14F-4D97-AF65-F5344CB8AC3E}">
        <p14:creationId xmlns:p14="http://schemas.microsoft.com/office/powerpoint/2010/main" val="3494716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6DA32-144E-474D-B6BD-C7DB9FD2F1AD}"/>
              </a:ext>
            </a:extLst>
          </p:cNvPr>
          <p:cNvSpPr>
            <a:spLocks noGrp="1"/>
          </p:cNvSpPr>
          <p:nvPr>
            <p:ph type="title"/>
          </p:nvPr>
        </p:nvSpPr>
        <p:spPr/>
        <p:txBody>
          <a:bodyPr/>
          <a:lstStyle/>
          <a:p>
            <a:r>
              <a:rPr lang="en-US" sz="2000" dirty="0"/>
              <a:t>17-18 NVVA Elementary Program Goals</a:t>
            </a:r>
          </a:p>
        </p:txBody>
      </p:sp>
      <p:sp>
        <p:nvSpPr>
          <p:cNvPr id="3" name="Content Placeholder 2">
            <a:extLst>
              <a:ext uri="{FF2B5EF4-FFF2-40B4-BE49-F238E27FC236}">
                <a16:creationId xmlns:a16="http://schemas.microsoft.com/office/drawing/2014/main" id="{B372577D-69FF-4164-AB46-4E8858B0C2C5}"/>
              </a:ext>
            </a:extLst>
          </p:cNvPr>
          <p:cNvSpPr>
            <a:spLocks noGrp="1"/>
          </p:cNvSpPr>
          <p:nvPr>
            <p:ph idx="1"/>
          </p:nvPr>
        </p:nvSpPr>
        <p:spPr/>
        <p:txBody>
          <a:bodyPr>
            <a:normAutofit fontScale="85000" lnSpcReduction="20000"/>
          </a:bodyPr>
          <a:lstStyle/>
          <a:p>
            <a:pPr marL="0" lvl="0" indent="0">
              <a:buNone/>
            </a:pPr>
            <a:r>
              <a:rPr lang="en-US" dirty="0"/>
              <a:t>Improve Elementary Program from 1 star to at least a 2 star program by:</a:t>
            </a:r>
          </a:p>
          <a:p>
            <a:pPr marL="0" lvl="0" indent="0">
              <a:buNone/>
            </a:pPr>
            <a:endParaRPr lang="en-US" dirty="0"/>
          </a:p>
          <a:p>
            <a:pPr marL="514350" lvl="0" indent="-514350">
              <a:buFont typeface="+mj-lt"/>
              <a:buAutoNum type="arabicPeriod"/>
            </a:pPr>
            <a:r>
              <a:rPr lang="en-US" dirty="0"/>
              <a:t>Improving student proficiency and growth as measured by SBAC for grades 3-5.</a:t>
            </a:r>
          </a:p>
          <a:p>
            <a:pPr marL="514350" lvl="0" indent="-514350">
              <a:buFont typeface="+mj-lt"/>
              <a:buAutoNum type="arabicPeriod"/>
            </a:pPr>
            <a:r>
              <a:rPr lang="en-US" dirty="0"/>
              <a:t>Improving student engagement and attendance and reducing chronic absenteeism. </a:t>
            </a:r>
          </a:p>
          <a:p>
            <a:pPr marL="0" lvl="0" indent="0">
              <a:buNone/>
            </a:pPr>
            <a:endParaRPr lang="en-US" dirty="0"/>
          </a:p>
          <a:p>
            <a:pPr marL="0" lvl="0" indent="0">
              <a:buNone/>
            </a:pPr>
            <a:r>
              <a:rPr lang="en-US" dirty="0"/>
              <a:t>This will be accomplished through NVVA’s Continuous Improvement Plan and Evaluation (CIPE) using research based school improvement strategies. </a:t>
            </a:r>
          </a:p>
          <a:p>
            <a:endParaRPr lang="en-US" dirty="0"/>
          </a:p>
        </p:txBody>
      </p:sp>
      <p:sp>
        <p:nvSpPr>
          <p:cNvPr id="4" name="Footer Placeholder 3">
            <a:extLst>
              <a:ext uri="{FF2B5EF4-FFF2-40B4-BE49-F238E27FC236}">
                <a16:creationId xmlns:a16="http://schemas.microsoft.com/office/drawing/2014/main" id="{0BB21167-588E-4B54-9821-C78AE90633F2}"/>
              </a:ext>
            </a:extLst>
          </p:cNvPr>
          <p:cNvSpPr>
            <a:spLocks noGrp="1"/>
          </p:cNvSpPr>
          <p:nvPr>
            <p:ph type="ftr" sz="quarter" idx="11"/>
          </p:nvPr>
        </p:nvSpPr>
        <p:spPr/>
        <p:txBody>
          <a:bodyPr/>
          <a:lstStyle/>
          <a:p>
            <a:r>
              <a:rPr lang="en-US"/>
              <a:t>Nevada Virtual Academy</a:t>
            </a:r>
          </a:p>
        </p:txBody>
      </p:sp>
      <p:sp>
        <p:nvSpPr>
          <p:cNvPr id="5" name="Slide Number Placeholder 4">
            <a:extLst>
              <a:ext uri="{FF2B5EF4-FFF2-40B4-BE49-F238E27FC236}">
                <a16:creationId xmlns:a16="http://schemas.microsoft.com/office/drawing/2014/main" id="{918BDE1E-815A-4B29-AA20-BD4D1AE28808}"/>
              </a:ext>
            </a:extLst>
          </p:cNvPr>
          <p:cNvSpPr>
            <a:spLocks noGrp="1"/>
          </p:cNvSpPr>
          <p:nvPr>
            <p:ph type="sldNum" sz="quarter" idx="12"/>
          </p:nvPr>
        </p:nvSpPr>
        <p:spPr/>
        <p:txBody>
          <a:bodyPr/>
          <a:lstStyle/>
          <a:p>
            <a:fld id="{143995DA-9346-CA46-85B8-1BAF9BD84134}" type="slidenum">
              <a:rPr lang="en-US" smtClean="0"/>
              <a:t>2</a:t>
            </a:fld>
            <a:endParaRPr lang="en-US"/>
          </a:p>
        </p:txBody>
      </p:sp>
    </p:spTree>
    <p:extLst>
      <p:ext uri="{BB962C8B-B14F-4D97-AF65-F5344CB8AC3E}">
        <p14:creationId xmlns:p14="http://schemas.microsoft.com/office/powerpoint/2010/main" val="193606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CDC69-899A-4678-9B05-13D466B205A9}"/>
              </a:ext>
            </a:extLst>
          </p:cNvPr>
          <p:cNvSpPr>
            <a:spLocks noGrp="1"/>
          </p:cNvSpPr>
          <p:nvPr>
            <p:ph type="title"/>
          </p:nvPr>
        </p:nvSpPr>
        <p:spPr/>
        <p:txBody>
          <a:bodyPr/>
          <a:lstStyle/>
          <a:p>
            <a:r>
              <a:rPr lang="en-US" sz="2000" dirty="0"/>
              <a:t>Effective School Improvement Strategies</a:t>
            </a:r>
          </a:p>
        </p:txBody>
      </p:sp>
      <p:sp>
        <p:nvSpPr>
          <p:cNvPr id="4" name="Footer Placeholder 3">
            <a:extLst>
              <a:ext uri="{FF2B5EF4-FFF2-40B4-BE49-F238E27FC236}">
                <a16:creationId xmlns:a16="http://schemas.microsoft.com/office/drawing/2014/main" id="{1F0EC5F0-DA70-4F1F-B5B3-659C2114B0BD}"/>
              </a:ext>
            </a:extLst>
          </p:cNvPr>
          <p:cNvSpPr>
            <a:spLocks noGrp="1"/>
          </p:cNvSpPr>
          <p:nvPr>
            <p:ph type="ftr" sz="quarter" idx="11"/>
          </p:nvPr>
        </p:nvSpPr>
        <p:spPr/>
        <p:txBody>
          <a:bodyPr/>
          <a:lstStyle/>
          <a:p>
            <a:r>
              <a:rPr lang="en-US"/>
              <a:t>Nevada Virtual Academy</a:t>
            </a:r>
          </a:p>
        </p:txBody>
      </p:sp>
      <p:sp>
        <p:nvSpPr>
          <p:cNvPr id="5" name="Slide Number Placeholder 4">
            <a:extLst>
              <a:ext uri="{FF2B5EF4-FFF2-40B4-BE49-F238E27FC236}">
                <a16:creationId xmlns:a16="http://schemas.microsoft.com/office/drawing/2014/main" id="{890D7498-FA11-4AEC-BDBE-5BB1E518E2D6}"/>
              </a:ext>
            </a:extLst>
          </p:cNvPr>
          <p:cNvSpPr>
            <a:spLocks noGrp="1"/>
          </p:cNvSpPr>
          <p:nvPr>
            <p:ph type="sldNum" sz="quarter" idx="12"/>
          </p:nvPr>
        </p:nvSpPr>
        <p:spPr/>
        <p:txBody>
          <a:bodyPr/>
          <a:lstStyle/>
          <a:p>
            <a:fld id="{143995DA-9346-CA46-85B8-1BAF9BD84134}" type="slidenum">
              <a:rPr lang="en-US" smtClean="0"/>
              <a:t>3</a:t>
            </a:fld>
            <a:endParaRPr lang="en-US"/>
          </a:p>
        </p:txBody>
      </p:sp>
      <p:sp>
        <p:nvSpPr>
          <p:cNvPr id="3" name="Content Placeholder 2">
            <a:extLst>
              <a:ext uri="{FF2B5EF4-FFF2-40B4-BE49-F238E27FC236}">
                <a16:creationId xmlns:a16="http://schemas.microsoft.com/office/drawing/2014/main" id="{7437F4C3-0EB8-451C-84BE-C441E06434DF}"/>
              </a:ext>
            </a:extLst>
          </p:cNvPr>
          <p:cNvSpPr>
            <a:spLocks noGrp="1"/>
          </p:cNvSpPr>
          <p:nvPr>
            <p:ph idx="1"/>
          </p:nvPr>
        </p:nvSpPr>
        <p:spPr/>
        <p:txBody>
          <a:bodyPr>
            <a:normAutofit fontScale="85000" lnSpcReduction="20000"/>
          </a:bodyPr>
          <a:lstStyle/>
          <a:p>
            <a:pPr marL="0" lvl="0" indent="0">
              <a:buNone/>
            </a:pPr>
            <a:r>
              <a:rPr lang="en-US" dirty="0"/>
              <a:t>Research based School Improvement Strategies include:</a:t>
            </a:r>
          </a:p>
          <a:p>
            <a:pPr marL="0" lvl="0" indent="0">
              <a:buNone/>
            </a:pPr>
            <a:endParaRPr lang="en-US" dirty="0"/>
          </a:p>
          <a:p>
            <a:pPr marL="0" lvl="0" indent="0">
              <a:buNone/>
            </a:pPr>
            <a:r>
              <a:rPr lang="en-US" dirty="0"/>
              <a:t>1)	Data Driven Instruction</a:t>
            </a:r>
          </a:p>
          <a:p>
            <a:pPr marL="0" lvl="0" indent="0">
              <a:buNone/>
            </a:pPr>
            <a:r>
              <a:rPr lang="en-US" dirty="0"/>
              <a:t>2) 	Culture of High Expectations</a:t>
            </a:r>
          </a:p>
          <a:p>
            <a:pPr marL="0" lvl="0" indent="0">
              <a:buNone/>
            </a:pPr>
            <a:r>
              <a:rPr lang="en-US" dirty="0"/>
              <a:t>3) 	Frequent and Intensive Interventions </a:t>
            </a:r>
          </a:p>
          <a:p>
            <a:pPr marL="0" lvl="0" indent="0">
              <a:buNone/>
            </a:pPr>
            <a:r>
              <a:rPr lang="en-US" dirty="0"/>
              <a:t>	(multi-tiered support)</a:t>
            </a:r>
          </a:p>
          <a:p>
            <a:pPr marL="0" lvl="0" indent="0">
              <a:buNone/>
            </a:pPr>
            <a:r>
              <a:rPr lang="en-US" dirty="0"/>
              <a:t>4) 	Extended School Day</a:t>
            </a:r>
          </a:p>
          <a:p>
            <a:pPr marL="0" lvl="0" indent="0">
              <a:buNone/>
            </a:pPr>
            <a:r>
              <a:rPr lang="en-US" dirty="0"/>
              <a:t>5)	Excellence in Teaching and Leadership  </a:t>
            </a:r>
          </a:p>
          <a:p>
            <a:pPr marL="0" lvl="0" indent="0">
              <a:buNone/>
            </a:pPr>
            <a:endParaRPr lang="en-US" dirty="0"/>
          </a:p>
          <a:p>
            <a:pPr marL="0" lvl="0" indent="0">
              <a:buNone/>
            </a:pPr>
            <a:r>
              <a:rPr lang="en-US" dirty="0"/>
              <a:t>NVVA will incorporate each of these strategies in its CIPE.</a:t>
            </a:r>
          </a:p>
          <a:p>
            <a:endParaRPr lang="en-US" dirty="0"/>
          </a:p>
        </p:txBody>
      </p:sp>
    </p:spTree>
    <p:extLst>
      <p:ext uri="{BB962C8B-B14F-4D97-AF65-F5344CB8AC3E}">
        <p14:creationId xmlns:p14="http://schemas.microsoft.com/office/powerpoint/2010/main" val="384330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6DA32-144E-474D-B6BD-C7DB9FD2F1AD}"/>
              </a:ext>
            </a:extLst>
          </p:cNvPr>
          <p:cNvSpPr>
            <a:spLocks noGrp="1"/>
          </p:cNvSpPr>
          <p:nvPr>
            <p:ph type="title"/>
          </p:nvPr>
        </p:nvSpPr>
        <p:spPr/>
        <p:txBody>
          <a:bodyPr/>
          <a:lstStyle/>
          <a:p>
            <a:r>
              <a:rPr lang="en-US" sz="3200" dirty="0"/>
              <a:t>Data Driven Instruction Model #1</a:t>
            </a:r>
          </a:p>
        </p:txBody>
      </p:sp>
      <p:sp>
        <p:nvSpPr>
          <p:cNvPr id="3" name="Content Placeholder 2">
            <a:extLst>
              <a:ext uri="{FF2B5EF4-FFF2-40B4-BE49-F238E27FC236}">
                <a16:creationId xmlns:a16="http://schemas.microsoft.com/office/drawing/2014/main" id="{B372577D-69FF-4164-AB46-4E8858B0C2C5}"/>
              </a:ext>
            </a:extLst>
          </p:cNvPr>
          <p:cNvSpPr>
            <a:spLocks noGrp="1"/>
          </p:cNvSpPr>
          <p:nvPr>
            <p:ph idx="1"/>
          </p:nvPr>
        </p:nvSpPr>
        <p:spPr/>
        <p:txBody>
          <a:bodyPr>
            <a:normAutofit fontScale="92500" lnSpcReduction="20000"/>
          </a:bodyPr>
          <a:lstStyle/>
          <a:p>
            <a:pPr lvl="0"/>
            <a:r>
              <a:rPr lang="en-US" u="sng" dirty="0"/>
              <a:t>Use of MAP/Summit Math interim assessment- </a:t>
            </a:r>
            <a:r>
              <a:rPr lang="en-US" dirty="0"/>
              <a:t>results to target and deliver differentiated instruction to students in small groups to increase student learning and growth (October to January to March).</a:t>
            </a:r>
          </a:p>
          <a:p>
            <a:pPr marL="0" lvl="0" indent="0">
              <a:buNone/>
            </a:pPr>
            <a:endParaRPr lang="en-US" dirty="0"/>
          </a:p>
          <a:p>
            <a:pPr lvl="0"/>
            <a:r>
              <a:rPr lang="en-US" u="sng" dirty="0"/>
              <a:t>Data Discussions </a:t>
            </a:r>
            <a:r>
              <a:rPr lang="en-US" dirty="0"/>
              <a:t>- Staff will review student attendance, academic progress, and teacher achievement data using NVVA’s Data Tracker with each teacher weekly to pinpoint areas of focus and follow up to maximize student success.</a:t>
            </a:r>
          </a:p>
          <a:p>
            <a:endParaRPr lang="en-US" dirty="0"/>
          </a:p>
        </p:txBody>
      </p:sp>
      <p:sp>
        <p:nvSpPr>
          <p:cNvPr id="4" name="Footer Placeholder 3">
            <a:extLst>
              <a:ext uri="{FF2B5EF4-FFF2-40B4-BE49-F238E27FC236}">
                <a16:creationId xmlns:a16="http://schemas.microsoft.com/office/drawing/2014/main" id="{0BB21167-588E-4B54-9821-C78AE90633F2}"/>
              </a:ext>
            </a:extLst>
          </p:cNvPr>
          <p:cNvSpPr>
            <a:spLocks noGrp="1"/>
          </p:cNvSpPr>
          <p:nvPr>
            <p:ph type="ftr" sz="quarter" idx="11"/>
          </p:nvPr>
        </p:nvSpPr>
        <p:spPr/>
        <p:txBody>
          <a:bodyPr/>
          <a:lstStyle/>
          <a:p>
            <a:r>
              <a:rPr lang="en-US"/>
              <a:t>Nevada Virtual Academy</a:t>
            </a:r>
          </a:p>
        </p:txBody>
      </p:sp>
      <p:sp>
        <p:nvSpPr>
          <p:cNvPr id="5" name="Slide Number Placeholder 4">
            <a:extLst>
              <a:ext uri="{FF2B5EF4-FFF2-40B4-BE49-F238E27FC236}">
                <a16:creationId xmlns:a16="http://schemas.microsoft.com/office/drawing/2014/main" id="{918BDE1E-815A-4B29-AA20-BD4D1AE28808}"/>
              </a:ext>
            </a:extLst>
          </p:cNvPr>
          <p:cNvSpPr>
            <a:spLocks noGrp="1"/>
          </p:cNvSpPr>
          <p:nvPr>
            <p:ph type="sldNum" sz="quarter" idx="12"/>
          </p:nvPr>
        </p:nvSpPr>
        <p:spPr/>
        <p:txBody>
          <a:bodyPr/>
          <a:lstStyle/>
          <a:p>
            <a:fld id="{143995DA-9346-CA46-85B8-1BAF9BD84134}" type="slidenum">
              <a:rPr lang="en-US" smtClean="0"/>
              <a:t>4</a:t>
            </a:fld>
            <a:endParaRPr lang="en-US"/>
          </a:p>
        </p:txBody>
      </p:sp>
    </p:spTree>
    <p:extLst>
      <p:ext uri="{BB962C8B-B14F-4D97-AF65-F5344CB8AC3E}">
        <p14:creationId xmlns:p14="http://schemas.microsoft.com/office/powerpoint/2010/main" val="1612034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A66C2-657E-4AB6-9669-DA724338932F}"/>
              </a:ext>
            </a:extLst>
          </p:cNvPr>
          <p:cNvSpPr>
            <a:spLocks noGrp="1"/>
          </p:cNvSpPr>
          <p:nvPr>
            <p:ph type="title"/>
          </p:nvPr>
        </p:nvSpPr>
        <p:spPr>
          <a:xfrm>
            <a:off x="0" y="213363"/>
            <a:ext cx="6886053" cy="612208"/>
          </a:xfrm>
        </p:spPr>
        <p:txBody>
          <a:bodyPr/>
          <a:lstStyle/>
          <a:p>
            <a:r>
              <a:rPr lang="en-US" sz="3200" dirty="0"/>
              <a:t>Culture of High Expectations #2</a:t>
            </a:r>
          </a:p>
        </p:txBody>
      </p:sp>
      <p:sp>
        <p:nvSpPr>
          <p:cNvPr id="3" name="Content Placeholder 2">
            <a:extLst>
              <a:ext uri="{FF2B5EF4-FFF2-40B4-BE49-F238E27FC236}">
                <a16:creationId xmlns:a16="http://schemas.microsoft.com/office/drawing/2014/main" id="{36CF28EE-E05F-4D2D-8329-DFF809787D35}"/>
              </a:ext>
            </a:extLst>
          </p:cNvPr>
          <p:cNvSpPr>
            <a:spLocks noGrp="1"/>
          </p:cNvSpPr>
          <p:nvPr>
            <p:ph idx="1"/>
          </p:nvPr>
        </p:nvSpPr>
        <p:spPr/>
        <p:txBody>
          <a:bodyPr>
            <a:normAutofit fontScale="70000" lnSpcReduction="20000"/>
          </a:bodyPr>
          <a:lstStyle/>
          <a:p>
            <a:r>
              <a:rPr lang="en-US" u="sng" dirty="0"/>
              <a:t>Literacy Plan </a:t>
            </a:r>
            <a:r>
              <a:rPr lang="en-US" dirty="0"/>
              <a:t>– creation and implementation of an updated/responsive Literacy 	Plan with the support of </a:t>
            </a:r>
            <a:r>
              <a:rPr lang="en-US" dirty="0" err="1"/>
              <a:t>McRel</a:t>
            </a:r>
            <a:r>
              <a:rPr lang="en-US" dirty="0"/>
              <a:t> Consulting.</a:t>
            </a:r>
          </a:p>
          <a:p>
            <a:r>
              <a:rPr lang="en-US" u="sng" dirty="0"/>
              <a:t>Differentiated Instruction</a:t>
            </a:r>
            <a:r>
              <a:rPr lang="en-US" dirty="0"/>
              <a:t>-  student instructional levels implemented which will connect with daily tiered instruction and the creation of our Class Connect Sessions and Instruction.</a:t>
            </a:r>
          </a:p>
          <a:p>
            <a:r>
              <a:rPr lang="en-US" u="sng" dirty="0"/>
              <a:t>Attendance Tracking Enhancements –</a:t>
            </a:r>
            <a:r>
              <a:rPr lang="en-US" dirty="0"/>
              <a:t> Instructional Sessions, Blended Instruction, 	and OLS/OMS attendance tracking will be modified and monitored to ensure positive school attendance for students.</a:t>
            </a:r>
          </a:p>
          <a:p>
            <a:r>
              <a:rPr lang="en-US" u="sng" dirty="0"/>
              <a:t>Parent/Learning Coach Support  - </a:t>
            </a:r>
            <a:r>
              <a:rPr lang="en-US" dirty="0"/>
              <a:t> Parent University/Courses and communication protocols to connect more effectively with families and students.</a:t>
            </a:r>
          </a:p>
          <a:p>
            <a:endParaRPr lang="en-US" dirty="0"/>
          </a:p>
        </p:txBody>
      </p:sp>
      <p:sp>
        <p:nvSpPr>
          <p:cNvPr id="4" name="Footer Placeholder 3">
            <a:extLst>
              <a:ext uri="{FF2B5EF4-FFF2-40B4-BE49-F238E27FC236}">
                <a16:creationId xmlns:a16="http://schemas.microsoft.com/office/drawing/2014/main" id="{757C8187-415B-4BF8-89FD-42D262E78871}"/>
              </a:ext>
            </a:extLst>
          </p:cNvPr>
          <p:cNvSpPr>
            <a:spLocks noGrp="1"/>
          </p:cNvSpPr>
          <p:nvPr>
            <p:ph type="ftr" sz="quarter" idx="11"/>
          </p:nvPr>
        </p:nvSpPr>
        <p:spPr/>
        <p:txBody>
          <a:bodyPr/>
          <a:lstStyle/>
          <a:p>
            <a:r>
              <a:rPr lang="en-US"/>
              <a:t>Nevada Virtual Academy</a:t>
            </a:r>
          </a:p>
        </p:txBody>
      </p:sp>
      <p:sp>
        <p:nvSpPr>
          <p:cNvPr id="5" name="Slide Number Placeholder 4">
            <a:extLst>
              <a:ext uri="{FF2B5EF4-FFF2-40B4-BE49-F238E27FC236}">
                <a16:creationId xmlns:a16="http://schemas.microsoft.com/office/drawing/2014/main" id="{1C8CD62B-AF40-4552-9AFC-71F447E80C31}"/>
              </a:ext>
            </a:extLst>
          </p:cNvPr>
          <p:cNvSpPr>
            <a:spLocks noGrp="1"/>
          </p:cNvSpPr>
          <p:nvPr>
            <p:ph type="sldNum" sz="quarter" idx="12"/>
          </p:nvPr>
        </p:nvSpPr>
        <p:spPr/>
        <p:txBody>
          <a:bodyPr/>
          <a:lstStyle/>
          <a:p>
            <a:fld id="{143995DA-9346-CA46-85B8-1BAF9BD84134}" type="slidenum">
              <a:rPr lang="en-US" smtClean="0"/>
              <a:t>5</a:t>
            </a:fld>
            <a:endParaRPr lang="en-US"/>
          </a:p>
        </p:txBody>
      </p:sp>
    </p:spTree>
    <p:extLst>
      <p:ext uri="{BB962C8B-B14F-4D97-AF65-F5344CB8AC3E}">
        <p14:creationId xmlns:p14="http://schemas.microsoft.com/office/powerpoint/2010/main" val="2141978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3FFF-4E44-4343-B4FD-46A5AD5E960A}"/>
              </a:ext>
            </a:extLst>
          </p:cNvPr>
          <p:cNvSpPr>
            <a:spLocks noGrp="1"/>
          </p:cNvSpPr>
          <p:nvPr>
            <p:ph type="title"/>
          </p:nvPr>
        </p:nvSpPr>
        <p:spPr/>
        <p:txBody>
          <a:bodyPr/>
          <a:lstStyle/>
          <a:p>
            <a:r>
              <a:rPr lang="en-US" sz="2000" dirty="0"/>
              <a:t>Frequent and Intensive Interventions (MTSS) #3</a:t>
            </a:r>
          </a:p>
        </p:txBody>
      </p:sp>
      <p:sp>
        <p:nvSpPr>
          <p:cNvPr id="3" name="Content Placeholder 2">
            <a:extLst>
              <a:ext uri="{FF2B5EF4-FFF2-40B4-BE49-F238E27FC236}">
                <a16:creationId xmlns:a16="http://schemas.microsoft.com/office/drawing/2014/main" id="{4054C6FA-73E7-4B34-BBBC-5F8203A6FD0E}"/>
              </a:ext>
            </a:extLst>
          </p:cNvPr>
          <p:cNvSpPr>
            <a:spLocks noGrp="1"/>
          </p:cNvSpPr>
          <p:nvPr>
            <p:ph idx="1"/>
          </p:nvPr>
        </p:nvSpPr>
        <p:spPr/>
        <p:txBody>
          <a:bodyPr>
            <a:normAutofit fontScale="77500" lnSpcReduction="20000"/>
          </a:bodyPr>
          <a:lstStyle/>
          <a:p>
            <a:r>
              <a:rPr lang="en-US" u="sng" dirty="0"/>
              <a:t>Blended/Pathway Changes </a:t>
            </a:r>
            <a:r>
              <a:rPr lang="en-US" dirty="0"/>
              <a:t>– newly created guidelines  which emphasize face-to-	face support for struggling students and instructional pathways that address 	students’ 	individual academic needs.</a:t>
            </a:r>
          </a:p>
          <a:p>
            <a:r>
              <a:rPr lang="en-US" u="sng" dirty="0"/>
              <a:t>Response To Instruction (RTI) </a:t>
            </a:r>
            <a:r>
              <a:rPr lang="en-US" dirty="0"/>
              <a:t>– requirements, interventions, </a:t>
            </a:r>
            <a:r>
              <a:rPr lang="en-US" b="1" i="1" dirty="0"/>
              <a:t>progress 	monitoring</a:t>
            </a:r>
            <a:r>
              <a:rPr lang="en-US" dirty="0"/>
              <a:t>, supporting and documenting our most neediest students’ needs and progress.</a:t>
            </a:r>
          </a:p>
          <a:p>
            <a:r>
              <a:rPr lang="en-US" u="sng" dirty="0"/>
              <a:t>Family Academic Support Team (FAST) </a:t>
            </a:r>
            <a:r>
              <a:rPr lang="en-US" dirty="0"/>
              <a:t>– Team of trained school professionals 	who work with families to overcome academic, social, emotional, medical and/or 	community challenges.  This holistic approach includes early intervention, 	support services and connecting families with wraparound services.</a:t>
            </a:r>
          </a:p>
          <a:p>
            <a:endParaRPr lang="en-US" dirty="0"/>
          </a:p>
        </p:txBody>
      </p:sp>
      <p:sp>
        <p:nvSpPr>
          <p:cNvPr id="4" name="Footer Placeholder 3">
            <a:extLst>
              <a:ext uri="{FF2B5EF4-FFF2-40B4-BE49-F238E27FC236}">
                <a16:creationId xmlns:a16="http://schemas.microsoft.com/office/drawing/2014/main" id="{E55133E2-7B40-49BB-9C63-F10B7021B893}"/>
              </a:ext>
            </a:extLst>
          </p:cNvPr>
          <p:cNvSpPr>
            <a:spLocks noGrp="1"/>
          </p:cNvSpPr>
          <p:nvPr>
            <p:ph type="ftr" sz="quarter" idx="11"/>
          </p:nvPr>
        </p:nvSpPr>
        <p:spPr/>
        <p:txBody>
          <a:bodyPr/>
          <a:lstStyle/>
          <a:p>
            <a:r>
              <a:rPr lang="en-US"/>
              <a:t>Nevada Virtual Academy</a:t>
            </a:r>
          </a:p>
        </p:txBody>
      </p:sp>
      <p:sp>
        <p:nvSpPr>
          <p:cNvPr id="5" name="Slide Number Placeholder 4">
            <a:extLst>
              <a:ext uri="{FF2B5EF4-FFF2-40B4-BE49-F238E27FC236}">
                <a16:creationId xmlns:a16="http://schemas.microsoft.com/office/drawing/2014/main" id="{B7ECEBAE-43A2-481D-A858-EF106D3CD3DC}"/>
              </a:ext>
            </a:extLst>
          </p:cNvPr>
          <p:cNvSpPr>
            <a:spLocks noGrp="1"/>
          </p:cNvSpPr>
          <p:nvPr>
            <p:ph type="sldNum" sz="quarter" idx="12"/>
          </p:nvPr>
        </p:nvSpPr>
        <p:spPr/>
        <p:txBody>
          <a:bodyPr/>
          <a:lstStyle/>
          <a:p>
            <a:fld id="{143995DA-9346-CA46-85B8-1BAF9BD84134}" type="slidenum">
              <a:rPr lang="en-US" smtClean="0"/>
              <a:t>6</a:t>
            </a:fld>
            <a:endParaRPr lang="en-US"/>
          </a:p>
        </p:txBody>
      </p:sp>
    </p:spTree>
    <p:extLst>
      <p:ext uri="{BB962C8B-B14F-4D97-AF65-F5344CB8AC3E}">
        <p14:creationId xmlns:p14="http://schemas.microsoft.com/office/powerpoint/2010/main" val="585065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05E66-746F-4893-9FB4-D4891FAEA934}"/>
              </a:ext>
            </a:extLst>
          </p:cNvPr>
          <p:cNvSpPr>
            <a:spLocks noGrp="1"/>
          </p:cNvSpPr>
          <p:nvPr>
            <p:ph type="title"/>
          </p:nvPr>
        </p:nvSpPr>
        <p:spPr/>
        <p:txBody>
          <a:bodyPr/>
          <a:lstStyle/>
          <a:p>
            <a:r>
              <a:rPr lang="en-US" dirty="0"/>
              <a:t>Extended School Day #4</a:t>
            </a:r>
          </a:p>
        </p:txBody>
      </p:sp>
      <p:sp>
        <p:nvSpPr>
          <p:cNvPr id="3" name="Content Placeholder 2">
            <a:extLst>
              <a:ext uri="{FF2B5EF4-FFF2-40B4-BE49-F238E27FC236}">
                <a16:creationId xmlns:a16="http://schemas.microsoft.com/office/drawing/2014/main" id="{24F1E44D-FBC7-41A1-B74C-C2F2CAFCACDB}"/>
              </a:ext>
            </a:extLst>
          </p:cNvPr>
          <p:cNvSpPr>
            <a:spLocks noGrp="1"/>
          </p:cNvSpPr>
          <p:nvPr>
            <p:ph idx="1"/>
          </p:nvPr>
        </p:nvSpPr>
        <p:spPr/>
        <p:txBody>
          <a:bodyPr/>
          <a:lstStyle/>
          <a:p>
            <a:r>
              <a:rPr lang="en-US" u="sng" dirty="0"/>
              <a:t>Summer Programming </a:t>
            </a:r>
            <a:r>
              <a:rPr lang="en-US" dirty="0"/>
              <a:t>– use of New Nevada Funding to support student learning 	in June to enhance their academic acquisition (Mark12 for ELA support).</a:t>
            </a:r>
          </a:p>
          <a:p>
            <a:r>
              <a:rPr lang="en-US" u="sng" dirty="0"/>
              <a:t>After-School Activities </a:t>
            </a:r>
            <a:r>
              <a:rPr lang="en-US" dirty="0"/>
              <a:t>– implement continuous after school academic activities to encourage on-going learning and resources for families. </a:t>
            </a:r>
          </a:p>
        </p:txBody>
      </p:sp>
      <p:sp>
        <p:nvSpPr>
          <p:cNvPr id="4" name="Footer Placeholder 3">
            <a:extLst>
              <a:ext uri="{FF2B5EF4-FFF2-40B4-BE49-F238E27FC236}">
                <a16:creationId xmlns:a16="http://schemas.microsoft.com/office/drawing/2014/main" id="{19644659-8F45-480D-8BB7-1CE52EDA6037}"/>
              </a:ext>
            </a:extLst>
          </p:cNvPr>
          <p:cNvSpPr>
            <a:spLocks noGrp="1"/>
          </p:cNvSpPr>
          <p:nvPr>
            <p:ph type="ftr" sz="quarter" idx="11"/>
          </p:nvPr>
        </p:nvSpPr>
        <p:spPr/>
        <p:txBody>
          <a:bodyPr/>
          <a:lstStyle/>
          <a:p>
            <a:r>
              <a:rPr lang="en-US"/>
              <a:t>Nevada Virtual Academy</a:t>
            </a:r>
          </a:p>
        </p:txBody>
      </p:sp>
      <p:sp>
        <p:nvSpPr>
          <p:cNvPr id="5" name="Slide Number Placeholder 4">
            <a:extLst>
              <a:ext uri="{FF2B5EF4-FFF2-40B4-BE49-F238E27FC236}">
                <a16:creationId xmlns:a16="http://schemas.microsoft.com/office/drawing/2014/main" id="{C7A32B2B-570C-4E41-9218-E1349B12F135}"/>
              </a:ext>
            </a:extLst>
          </p:cNvPr>
          <p:cNvSpPr>
            <a:spLocks noGrp="1"/>
          </p:cNvSpPr>
          <p:nvPr>
            <p:ph type="sldNum" sz="quarter" idx="12"/>
          </p:nvPr>
        </p:nvSpPr>
        <p:spPr/>
        <p:txBody>
          <a:bodyPr/>
          <a:lstStyle/>
          <a:p>
            <a:fld id="{143995DA-9346-CA46-85B8-1BAF9BD84134}" type="slidenum">
              <a:rPr lang="en-US" smtClean="0"/>
              <a:t>7</a:t>
            </a:fld>
            <a:endParaRPr lang="en-US"/>
          </a:p>
        </p:txBody>
      </p:sp>
    </p:spTree>
    <p:extLst>
      <p:ext uri="{BB962C8B-B14F-4D97-AF65-F5344CB8AC3E}">
        <p14:creationId xmlns:p14="http://schemas.microsoft.com/office/powerpoint/2010/main" val="4140599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DA459-9885-419A-8EE4-D0F3343B30F2}"/>
              </a:ext>
            </a:extLst>
          </p:cNvPr>
          <p:cNvSpPr>
            <a:spLocks noGrp="1"/>
          </p:cNvSpPr>
          <p:nvPr>
            <p:ph type="title"/>
          </p:nvPr>
        </p:nvSpPr>
        <p:spPr/>
        <p:txBody>
          <a:bodyPr/>
          <a:lstStyle/>
          <a:p>
            <a:r>
              <a:rPr lang="en-US" sz="2400" dirty="0"/>
              <a:t>Excellence in Teaching and Leadership #5</a:t>
            </a:r>
          </a:p>
        </p:txBody>
      </p:sp>
      <p:sp>
        <p:nvSpPr>
          <p:cNvPr id="3" name="Content Placeholder 2">
            <a:extLst>
              <a:ext uri="{FF2B5EF4-FFF2-40B4-BE49-F238E27FC236}">
                <a16:creationId xmlns:a16="http://schemas.microsoft.com/office/drawing/2014/main" id="{FC8EA398-73C2-44CF-8802-C48AC1A97885}"/>
              </a:ext>
            </a:extLst>
          </p:cNvPr>
          <p:cNvSpPr>
            <a:spLocks noGrp="1"/>
          </p:cNvSpPr>
          <p:nvPr>
            <p:ph idx="1"/>
          </p:nvPr>
        </p:nvSpPr>
        <p:spPr/>
        <p:txBody>
          <a:bodyPr>
            <a:normAutofit fontScale="70000" lnSpcReduction="20000"/>
          </a:bodyPr>
          <a:lstStyle/>
          <a:p>
            <a:r>
              <a:rPr lang="en-US" u="sng" dirty="0"/>
              <a:t>Enhanced Instructional Model – </a:t>
            </a:r>
            <a:r>
              <a:rPr lang="en-US" dirty="0"/>
              <a:t>K-5 will utilize the nationally recognized On-Line School (OLS) curriculum, scope and sequence with fidelity, which includes a prescriptive and consistent approach.  This will include a comprehensive GAP analysis to supplement instruction to ensure that Nevada Content Standards are being met at the various Tiered Levels.</a:t>
            </a:r>
          </a:p>
          <a:p>
            <a:r>
              <a:rPr lang="en-US" u="sng" dirty="0"/>
              <a:t>Staff Professional Development </a:t>
            </a:r>
            <a:r>
              <a:rPr lang="en-US" dirty="0"/>
              <a:t>- PD Thursdays/Testing Environment and Teaching 	Best Practices on an ongoing basis to enhance Instructional Practices.</a:t>
            </a:r>
          </a:p>
          <a:p>
            <a:r>
              <a:rPr lang="en-US" u="sng" dirty="0"/>
              <a:t>Additional Supports (#5)</a:t>
            </a:r>
          </a:p>
          <a:p>
            <a:pPr lvl="1"/>
            <a:r>
              <a:rPr lang="en-US" dirty="0"/>
              <a:t>Literacy Specialist – see CIPE 3</a:t>
            </a:r>
          </a:p>
          <a:p>
            <a:pPr lvl="1"/>
            <a:r>
              <a:rPr lang="en-US" dirty="0"/>
              <a:t>RTI Interventionist – see CIPE 4</a:t>
            </a:r>
          </a:p>
          <a:p>
            <a:pPr lvl="1"/>
            <a:r>
              <a:rPr lang="en-US" dirty="0"/>
              <a:t>Academic Advisors – see CIPE 8 and 9</a:t>
            </a:r>
            <a:endParaRPr lang="en-US" u="sng" dirty="0"/>
          </a:p>
          <a:p>
            <a:endParaRPr lang="en-US" dirty="0"/>
          </a:p>
        </p:txBody>
      </p:sp>
      <p:sp>
        <p:nvSpPr>
          <p:cNvPr id="4" name="Footer Placeholder 3">
            <a:extLst>
              <a:ext uri="{FF2B5EF4-FFF2-40B4-BE49-F238E27FC236}">
                <a16:creationId xmlns:a16="http://schemas.microsoft.com/office/drawing/2014/main" id="{66EC8181-0F0A-4B05-8863-1703C4944DDD}"/>
              </a:ext>
            </a:extLst>
          </p:cNvPr>
          <p:cNvSpPr>
            <a:spLocks noGrp="1"/>
          </p:cNvSpPr>
          <p:nvPr>
            <p:ph type="ftr" sz="quarter" idx="11"/>
          </p:nvPr>
        </p:nvSpPr>
        <p:spPr/>
        <p:txBody>
          <a:bodyPr/>
          <a:lstStyle/>
          <a:p>
            <a:r>
              <a:rPr lang="en-US"/>
              <a:t>Nevada Virtual Academy</a:t>
            </a:r>
          </a:p>
        </p:txBody>
      </p:sp>
      <p:sp>
        <p:nvSpPr>
          <p:cNvPr id="5" name="Slide Number Placeholder 4">
            <a:extLst>
              <a:ext uri="{FF2B5EF4-FFF2-40B4-BE49-F238E27FC236}">
                <a16:creationId xmlns:a16="http://schemas.microsoft.com/office/drawing/2014/main" id="{491B16AB-76A4-4FAF-A2E8-C30A57AE3E19}"/>
              </a:ext>
            </a:extLst>
          </p:cNvPr>
          <p:cNvSpPr>
            <a:spLocks noGrp="1"/>
          </p:cNvSpPr>
          <p:nvPr>
            <p:ph type="sldNum" sz="quarter" idx="12"/>
          </p:nvPr>
        </p:nvSpPr>
        <p:spPr/>
        <p:txBody>
          <a:bodyPr/>
          <a:lstStyle/>
          <a:p>
            <a:fld id="{143995DA-9346-CA46-85B8-1BAF9BD84134}" type="slidenum">
              <a:rPr lang="en-US" smtClean="0"/>
              <a:t>8</a:t>
            </a:fld>
            <a:endParaRPr lang="en-US"/>
          </a:p>
        </p:txBody>
      </p:sp>
    </p:spTree>
    <p:extLst>
      <p:ext uri="{BB962C8B-B14F-4D97-AF65-F5344CB8AC3E}">
        <p14:creationId xmlns:p14="http://schemas.microsoft.com/office/powerpoint/2010/main" val="1087646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8352-5DF7-446E-9528-0F4F614782B0}"/>
              </a:ext>
            </a:extLst>
          </p:cNvPr>
          <p:cNvSpPr>
            <a:spLocks noGrp="1"/>
          </p:cNvSpPr>
          <p:nvPr>
            <p:ph type="title"/>
          </p:nvPr>
        </p:nvSpPr>
        <p:spPr/>
        <p:txBody>
          <a:bodyPr/>
          <a:lstStyle/>
          <a:p>
            <a:r>
              <a:rPr lang="en-US" sz="2000" dirty="0"/>
              <a:t>Continuous Improvement Plan and Evaluation (CIPE)</a:t>
            </a:r>
          </a:p>
        </p:txBody>
      </p:sp>
      <p:sp>
        <p:nvSpPr>
          <p:cNvPr id="3" name="Content Placeholder 2">
            <a:extLst>
              <a:ext uri="{FF2B5EF4-FFF2-40B4-BE49-F238E27FC236}">
                <a16:creationId xmlns:a16="http://schemas.microsoft.com/office/drawing/2014/main" id="{A97A71AF-20A4-44E0-A07C-AA9116B82E68}"/>
              </a:ext>
            </a:extLst>
          </p:cNvPr>
          <p:cNvSpPr>
            <a:spLocks noGrp="1"/>
          </p:cNvSpPr>
          <p:nvPr>
            <p:ph idx="1"/>
          </p:nvPr>
        </p:nvSpPr>
        <p:spPr/>
        <p:txBody>
          <a:bodyPr>
            <a:normAutofit fontScale="47500" lnSpcReduction="20000"/>
          </a:bodyPr>
          <a:lstStyle/>
          <a:p>
            <a:pPr marL="514350" lvl="0" indent="-514350">
              <a:buAutoNum type="arabicPeriod"/>
            </a:pPr>
            <a:r>
              <a:rPr lang="en-US" u="sng" dirty="0"/>
              <a:t>Enhanced Instructional Model – </a:t>
            </a:r>
            <a:r>
              <a:rPr lang="en-US" dirty="0"/>
              <a:t>K-5 will utilize the nationally recognized On-Line School (OLS) curriculum, scope and sequence with fidelity, which includes a prescriptive and consistent approach.  This will include a comprehensive GAP analysis to supplement instruction to ensure that Nevada Content Standards are being met at the various Tiered Levels (#1, #5).  </a:t>
            </a:r>
            <a:endParaRPr lang="en-US" u="sng" dirty="0"/>
          </a:p>
          <a:p>
            <a:pPr marL="0" lvl="0" indent="0">
              <a:buNone/>
            </a:pPr>
            <a:r>
              <a:rPr lang="en-US" dirty="0"/>
              <a:t>2.	</a:t>
            </a:r>
            <a:r>
              <a:rPr lang="en-US" u="sng" dirty="0"/>
              <a:t>Blended/Pathway Changes </a:t>
            </a:r>
            <a:r>
              <a:rPr lang="en-US" dirty="0"/>
              <a:t>– newly created guidelines  which emphasize face-to-	face support 	for struggling students and instructional pathways that address 	students’ 	individual academic 	needs (#3).</a:t>
            </a:r>
          </a:p>
          <a:p>
            <a:pPr marL="0" lvl="0" indent="0">
              <a:buNone/>
            </a:pPr>
            <a:r>
              <a:rPr lang="en-US" dirty="0"/>
              <a:t>3.	</a:t>
            </a:r>
            <a:r>
              <a:rPr lang="en-US" u="sng" dirty="0"/>
              <a:t>Literacy Plan </a:t>
            </a:r>
            <a:r>
              <a:rPr lang="en-US" dirty="0"/>
              <a:t>– creation and implementation of an updated/responsive Literacy 	Plan with the 	support of </a:t>
            </a:r>
            <a:r>
              <a:rPr lang="en-US" dirty="0" err="1"/>
              <a:t>McRel</a:t>
            </a:r>
            <a:r>
              <a:rPr lang="en-US" dirty="0"/>
              <a:t> Consulting (#2, #4).</a:t>
            </a:r>
          </a:p>
          <a:p>
            <a:pPr marL="0" lvl="0" indent="0">
              <a:buNone/>
            </a:pPr>
            <a:r>
              <a:rPr lang="en-US" dirty="0"/>
              <a:t>4.	</a:t>
            </a:r>
            <a:r>
              <a:rPr lang="en-US" u="sng" dirty="0"/>
              <a:t>Response To Instruction (RTI) </a:t>
            </a:r>
            <a:r>
              <a:rPr lang="en-US" dirty="0"/>
              <a:t>– requirements, interventions, </a:t>
            </a:r>
            <a:r>
              <a:rPr lang="en-US" b="1" i="1" dirty="0"/>
              <a:t>progress 	monitoring</a:t>
            </a:r>
            <a:r>
              <a:rPr lang="en-US" dirty="0"/>
              <a:t>, supporting 	and documenting our most neediest students needs and progress (#3).</a:t>
            </a:r>
          </a:p>
          <a:p>
            <a:pPr marL="0" lvl="0" indent="0">
              <a:buNone/>
            </a:pPr>
            <a:r>
              <a:rPr lang="en-US" dirty="0"/>
              <a:t>5.	</a:t>
            </a:r>
            <a:r>
              <a:rPr lang="en-US" u="sng" dirty="0"/>
              <a:t>Data Discussions </a:t>
            </a:r>
            <a:r>
              <a:rPr lang="en-US" dirty="0"/>
              <a:t>– ongoing and periodic discussions with teachers to review their 	individual 	students’ progress and improvement strategies (#1).</a:t>
            </a:r>
          </a:p>
          <a:p>
            <a:pPr marL="514350" lvl="0" indent="-514350">
              <a:buAutoNum type="arabicPeriod" startAt="6"/>
            </a:pPr>
            <a:r>
              <a:rPr lang="en-US" u="sng" dirty="0"/>
              <a:t>Differentiated Instruction</a:t>
            </a:r>
            <a:r>
              <a:rPr lang="en-US" dirty="0"/>
              <a:t>-  student instructional levels implemented which will 	connect with daily tiered instruction and the creation of our Class Connect Sessions and Instruction (#1, #2, #3).</a:t>
            </a:r>
          </a:p>
          <a:p>
            <a:pPr marL="514350" indent="-514350">
              <a:buFont typeface="Arial"/>
              <a:buAutoNum type="arabicPeriod" startAt="6"/>
            </a:pPr>
            <a:r>
              <a:rPr lang="en-US" u="sng" dirty="0"/>
              <a:t>After-School Activities </a:t>
            </a:r>
            <a:r>
              <a:rPr lang="en-US" dirty="0"/>
              <a:t>– implement continuous after school academic activities to encourage on-going learning and resources for families (#4). </a:t>
            </a:r>
          </a:p>
          <a:p>
            <a:pPr marL="0" lvl="0" indent="0">
              <a:buNone/>
            </a:pPr>
            <a:endParaRPr lang="en-US" dirty="0"/>
          </a:p>
          <a:p>
            <a:pPr marL="514350" lvl="0" indent="-514350">
              <a:buAutoNum type="arabicPeriod" startAt="6"/>
            </a:pPr>
            <a:endParaRPr lang="en-US" dirty="0"/>
          </a:p>
          <a:p>
            <a:pPr marL="0" lvl="0" indent="0">
              <a:buNone/>
            </a:pPr>
            <a:endParaRPr lang="en-US" dirty="0"/>
          </a:p>
        </p:txBody>
      </p:sp>
      <p:sp>
        <p:nvSpPr>
          <p:cNvPr id="4" name="Footer Placeholder 3">
            <a:extLst>
              <a:ext uri="{FF2B5EF4-FFF2-40B4-BE49-F238E27FC236}">
                <a16:creationId xmlns:a16="http://schemas.microsoft.com/office/drawing/2014/main" id="{4FE57DE7-C09E-4FA8-83AE-2715F72A75BD}"/>
              </a:ext>
            </a:extLst>
          </p:cNvPr>
          <p:cNvSpPr>
            <a:spLocks noGrp="1"/>
          </p:cNvSpPr>
          <p:nvPr>
            <p:ph type="ftr" sz="quarter" idx="11"/>
          </p:nvPr>
        </p:nvSpPr>
        <p:spPr/>
        <p:txBody>
          <a:bodyPr/>
          <a:lstStyle/>
          <a:p>
            <a:r>
              <a:rPr lang="en-US" dirty="0"/>
              <a:t>Nevada Virtual Academy</a:t>
            </a:r>
          </a:p>
        </p:txBody>
      </p:sp>
      <p:sp>
        <p:nvSpPr>
          <p:cNvPr id="5" name="Slide Number Placeholder 4">
            <a:extLst>
              <a:ext uri="{FF2B5EF4-FFF2-40B4-BE49-F238E27FC236}">
                <a16:creationId xmlns:a16="http://schemas.microsoft.com/office/drawing/2014/main" id="{EB363988-84A6-4B00-B5B1-16D1DEBE16F5}"/>
              </a:ext>
            </a:extLst>
          </p:cNvPr>
          <p:cNvSpPr>
            <a:spLocks noGrp="1"/>
          </p:cNvSpPr>
          <p:nvPr>
            <p:ph type="sldNum" sz="quarter" idx="12"/>
          </p:nvPr>
        </p:nvSpPr>
        <p:spPr/>
        <p:txBody>
          <a:bodyPr/>
          <a:lstStyle/>
          <a:p>
            <a:fld id="{143995DA-9346-CA46-85B8-1BAF9BD84134}" type="slidenum">
              <a:rPr lang="en-US" smtClean="0"/>
              <a:t>9</a:t>
            </a:fld>
            <a:endParaRPr lang="en-US"/>
          </a:p>
        </p:txBody>
      </p:sp>
    </p:spTree>
    <p:extLst>
      <p:ext uri="{BB962C8B-B14F-4D97-AF65-F5344CB8AC3E}">
        <p14:creationId xmlns:p14="http://schemas.microsoft.com/office/powerpoint/2010/main" val="3748931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56293</TotalTime>
  <Words>453</Words>
  <Application>Microsoft Office PowerPoint</Application>
  <PresentationFormat>On-screen Show (4:3)</PresentationFormat>
  <Paragraphs>87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ＭＳ Ｐゴシック</vt:lpstr>
      <vt:lpstr>Adobe Fangsong Std R</vt:lpstr>
      <vt:lpstr>Arial</vt:lpstr>
      <vt:lpstr>Calibri</vt:lpstr>
      <vt:lpstr>Office Theme</vt:lpstr>
      <vt:lpstr>PowerPoint Presentation</vt:lpstr>
      <vt:lpstr>17-18 NVVA Elementary Program Goals</vt:lpstr>
      <vt:lpstr>Effective School Improvement Strategies</vt:lpstr>
      <vt:lpstr>Data Driven Instruction Model #1</vt:lpstr>
      <vt:lpstr>Culture of High Expectations #2</vt:lpstr>
      <vt:lpstr>Frequent and Intensive Interventions (MTSS) #3</vt:lpstr>
      <vt:lpstr>Extended School Day #4</vt:lpstr>
      <vt:lpstr>Excellence in Teaching and Leadership #5</vt:lpstr>
      <vt:lpstr>Continuous Improvement Plan and Evaluation (CIPE)</vt:lpstr>
      <vt:lpstr>Continuous Improvement Plan and Evaluation (CIPE) continued</vt:lpstr>
      <vt:lpstr>Long-Term Goals</vt:lpstr>
    </vt:vector>
  </TitlesOfParts>
  <Company>K12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McElveen</dc:creator>
  <cp:lastModifiedBy>Danny Peltier</cp:lastModifiedBy>
  <cp:revision>227</cp:revision>
  <cp:lastPrinted>2018-01-29T23:00:27Z</cp:lastPrinted>
  <dcterms:created xsi:type="dcterms:W3CDTF">2015-03-12T16:00:11Z</dcterms:created>
  <dcterms:modified xsi:type="dcterms:W3CDTF">2018-02-06T21:42:53Z</dcterms:modified>
</cp:coreProperties>
</file>