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1" r:id="rId2"/>
    <p:sldId id="324" r:id="rId3"/>
    <p:sldId id="284" r:id="rId4"/>
    <p:sldId id="285" r:id="rId5"/>
    <p:sldId id="294" r:id="rId6"/>
    <p:sldId id="325" r:id="rId7"/>
    <p:sldId id="293" r:id="rId8"/>
    <p:sldId id="319" r:id="rId9"/>
    <p:sldId id="329" r:id="rId10"/>
    <p:sldId id="316" r:id="rId11"/>
    <p:sldId id="327" r:id="rId12"/>
    <p:sldId id="33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Kinne" initials="SK" lastIdx="2" clrIdx="0">
    <p:extLst>
      <p:ext uri="{19B8F6BF-5375-455C-9EA6-DF929625EA0E}">
        <p15:presenceInfo xmlns:p15="http://schemas.microsoft.com/office/powerpoint/2012/main" userId="S-1-5-21-2299061036-1456400898-4236979735-1124" providerId="AD"/>
      </p:ext>
    </p:extLst>
  </p:cmAuthor>
  <p:cmAuthor id="2" name="Mark Modrcin" initials="MM" lastIdx="3" clrIdx="1">
    <p:extLst>
      <p:ext uri="{19B8F6BF-5375-455C-9EA6-DF929625EA0E}">
        <p15:presenceInfo xmlns:p15="http://schemas.microsoft.com/office/powerpoint/2012/main" userId="S-1-5-21-2299061036-1456400898-4236979735-1129" providerId="AD"/>
      </p:ext>
    </p:extLst>
  </p:cmAuthor>
  <p:cmAuthor id="3" name="Rebecca Feiden" initials="RF" lastIdx="12" clrIdx="2">
    <p:extLst>
      <p:ext uri="{19B8F6BF-5375-455C-9EA6-DF929625EA0E}">
        <p15:presenceInfo xmlns:p15="http://schemas.microsoft.com/office/powerpoint/2012/main" userId="S-1-5-21-2299061036-1456400898-4236979735-1202" providerId="AD"/>
      </p:ext>
    </p:extLst>
  </p:cmAuthor>
  <p:cmAuthor id="4" name="Michael Dang" initials="MD" lastIdx="6" clrIdx="3">
    <p:extLst>
      <p:ext uri="{19B8F6BF-5375-455C-9EA6-DF929625EA0E}">
        <p15:presenceInfo xmlns:p15="http://schemas.microsoft.com/office/powerpoint/2012/main" userId="S-1-5-21-2299061036-1456400898-4236979735-1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391" autoAdjust="0"/>
    <p:restoredTop sz="79221" autoAdjust="0"/>
  </p:normalViewPr>
  <p:slideViewPr>
    <p:cSldViewPr snapToGrid="0">
      <p:cViewPr varScale="1">
        <p:scale>
          <a:sx n="54" d="100"/>
          <a:sy n="54" d="100"/>
        </p:scale>
        <p:origin x="666" y="66"/>
      </p:cViewPr>
      <p:guideLst>
        <p:guide pos="3840"/>
        <p:guide orient="horz" pos="2160"/>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p:scale>
          <a:sx n="200" d="100"/>
          <a:sy n="200" d="100"/>
        </p:scale>
        <p:origin x="1212" y="-16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8786D-8203-43D9-B172-8BB54CDFF1D6}"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7EAEF047-D5F2-48F8-8809-8B1CF9B8A4BC}">
      <dgm:prSet phldrT="[Text]"/>
      <dgm:spPr/>
      <dgm:t>
        <a:bodyPr/>
        <a:lstStyle/>
        <a:p>
          <a:r>
            <a:rPr lang="en-US" b="1" dirty="0"/>
            <a:t>Accountability</a:t>
          </a:r>
        </a:p>
      </dgm:t>
    </dgm:pt>
    <dgm:pt modelId="{E7A4D5D7-ECE9-465E-B2C0-5115ECBE751A}" type="parTrans" cxnId="{4F3A7AB2-B577-4D28-98AB-9F65E4D5C74B}">
      <dgm:prSet/>
      <dgm:spPr/>
      <dgm:t>
        <a:bodyPr/>
        <a:lstStyle/>
        <a:p>
          <a:endParaRPr lang="en-US"/>
        </a:p>
      </dgm:t>
    </dgm:pt>
    <dgm:pt modelId="{A50E3E44-8101-4584-AA6A-05C580B86E3F}" type="sibTrans" cxnId="{4F3A7AB2-B577-4D28-98AB-9F65E4D5C74B}">
      <dgm:prSet/>
      <dgm:spPr/>
      <dgm:t>
        <a:bodyPr/>
        <a:lstStyle/>
        <a:p>
          <a:endParaRPr lang="en-US"/>
        </a:p>
      </dgm:t>
    </dgm:pt>
    <dgm:pt modelId="{5AFA865E-A48D-496D-894D-D199EA8A8385}">
      <dgm:prSet phldrT="[Text]"/>
      <dgm:spPr/>
      <dgm:t>
        <a:bodyPr/>
        <a:lstStyle/>
        <a:p>
          <a:r>
            <a:rPr lang="en-US" b="1" dirty="0"/>
            <a:t>Autonomy</a:t>
          </a:r>
        </a:p>
      </dgm:t>
    </dgm:pt>
    <dgm:pt modelId="{BF66DE3A-F4F7-4A2E-A857-7B04C8E08AD1}" type="parTrans" cxnId="{BDDDD955-C2ED-4527-9A4A-EC1FABB7B1C6}">
      <dgm:prSet/>
      <dgm:spPr/>
      <dgm:t>
        <a:bodyPr/>
        <a:lstStyle/>
        <a:p>
          <a:endParaRPr lang="en-US"/>
        </a:p>
      </dgm:t>
    </dgm:pt>
    <dgm:pt modelId="{FE9526DA-766F-4DFA-80FD-D74FFC977F14}" type="sibTrans" cxnId="{BDDDD955-C2ED-4527-9A4A-EC1FABB7B1C6}">
      <dgm:prSet/>
      <dgm:spPr/>
      <dgm:t>
        <a:bodyPr/>
        <a:lstStyle/>
        <a:p>
          <a:endParaRPr lang="en-US"/>
        </a:p>
      </dgm:t>
    </dgm:pt>
    <dgm:pt modelId="{636E821B-EE18-46E8-B257-EE96706D32C7}" type="pres">
      <dgm:prSet presAssocID="{9248786D-8203-43D9-B172-8BB54CDFF1D6}" presName="compositeShape" presStyleCnt="0">
        <dgm:presLayoutVars>
          <dgm:chMax val="2"/>
          <dgm:dir/>
          <dgm:resizeHandles val="exact"/>
        </dgm:presLayoutVars>
      </dgm:prSet>
      <dgm:spPr/>
    </dgm:pt>
    <dgm:pt modelId="{1EA47FF0-16E4-4929-9525-E1A485E2B3C1}" type="pres">
      <dgm:prSet presAssocID="{9248786D-8203-43D9-B172-8BB54CDFF1D6}" presName="divider" presStyleLbl="fgShp" presStyleIdx="0" presStyleCnt="1"/>
      <dgm:spPr/>
    </dgm:pt>
    <dgm:pt modelId="{84A5AACE-1033-477F-AE92-62F5AC61DCB5}" type="pres">
      <dgm:prSet presAssocID="{7EAEF047-D5F2-48F8-8809-8B1CF9B8A4BC}" presName="downArrow" presStyleLbl="node1" presStyleIdx="0" presStyleCnt="2"/>
      <dgm:spPr/>
    </dgm:pt>
    <dgm:pt modelId="{6282D5DD-DCA4-4BCF-AC41-AAA827E80EE7}" type="pres">
      <dgm:prSet presAssocID="{7EAEF047-D5F2-48F8-8809-8B1CF9B8A4BC}" presName="downArrowText" presStyleLbl="revTx" presStyleIdx="0" presStyleCnt="2">
        <dgm:presLayoutVars>
          <dgm:bulletEnabled val="1"/>
        </dgm:presLayoutVars>
      </dgm:prSet>
      <dgm:spPr/>
    </dgm:pt>
    <dgm:pt modelId="{6F4A7263-9AAF-4321-AA4F-55E642AC5F42}" type="pres">
      <dgm:prSet presAssocID="{5AFA865E-A48D-496D-894D-D199EA8A8385}" presName="upArrow" presStyleLbl="node1" presStyleIdx="1" presStyleCnt="2"/>
      <dgm:spPr/>
    </dgm:pt>
    <dgm:pt modelId="{8E55574F-2857-4F5D-B89C-2D411E3C2F5E}" type="pres">
      <dgm:prSet presAssocID="{5AFA865E-A48D-496D-894D-D199EA8A8385}" presName="upArrowText" presStyleLbl="revTx" presStyleIdx="1" presStyleCnt="2">
        <dgm:presLayoutVars>
          <dgm:bulletEnabled val="1"/>
        </dgm:presLayoutVars>
      </dgm:prSet>
      <dgm:spPr/>
    </dgm:pt>
  </dgm:ptLst>
  <dgm:cxnLst>
    <dgm:cxn modelId="{45D70775-F719-479E-BF3F-8D2A8AFFE7E2}" type="presOf" srcId="{9248786D-8203-43D9-B172-8BB54CDFF1D6}" destId="{636E821B-EE18-46E8-B257-EE96706D32C7}" srcOrd="0" destOrd="0" presId="urn:microsoft.com/office/officeart/2005/8/layout/arrow3"/>
    <dgm:cxn modelId="{BDDDD955-C2ED-4527-9A4A-EC1FABB7B1C6}" srcId="{9248786D-8203-43D9-B172-8BB54CDFF1D6}" destId="{5AFA865E-A48D-496D-894D-D199EA8A8385}" srcOrd="1" destOrd="0" parTransId="{BF66DE3A-F4F7-4A2E-A857-7B04C8E08AD1}" sibTransId="{FE9526DA-766F-4DFA-80FD-D74FFC977F14}"/>
    <dgm:cxn modelId="{4F3A7AB2-B577-4D28-98AB-9F65E4D5C74B}" srcId="{9248786D-8203-43D9-B172-8BB54CDFF1D6}" destId="{7EAEF047-D5F2-48F8-8809-8B1CF9B8A4BC}" srcOrd="0" destOrd="0" parTransId="{E7A4D5D7-ECE9-465E-B2C0-5115ECBE751A}" sibTransId="{A50E3E44-8101-4584-AA6A-05C580B86E3F}"/>
    <dgm:cxn modelId="{72FCA3CD-E050-46C5-9EF3-FD2C939C0ED9}" type="presOf" srcId="{7EAEF047-D5F2-48F8-8809-8B1CF9B8A4BC}" destId="{6282D5DD-DCA4-4BCF-AC41-AAA827E80EE7}" srcOrd="0" destOrd="0" presId="urn:microsoft.com/office/officeart/2005/8/layout/arrow3"/>
    <dgm:cxn modelId="{B8398DCF-159A-458F-BFC6-E41595914A1C}" type="presOf" srcId="{5AFA865E-A48D-496D-894D-D199EA8A8385}" destId="{8E55574F-2857-4F5D-B89C-2D411E3C2F5E}" srcOrd="0" destOrd="0" presId="urn:microsoft.com/office/officeart/2005/8/layout/arrow3"/>
    <dgm:cxn modelId="{DEB34128-F564-48E4-9792-B83136A37DFD}" type="presParOf" srcId="{636E821B-EE18-46E8-B257-EE96706D32C7}" destId="{1EA47FF0-16E4-4929-9525-E1A485E2B3C1}" srcOrd="0" destOrd="0" presId="urn:microsoft.com/office/officeart/2005/8/layout/arrow3"/>
    <dgm:cxn modelId="{D8444051-FFA4-4FE7-AA2F-2A7F534F792B}" type="presParOf" srcId="{636E821B-EE18-46E8-B257-EE96706D32C7}" destId="{84A5AACE-1033-477F-AE92-62F5AC61DCB5}" srcOrd="1" destOrd="0" presId="urn:microsoft.com/office/officeart/2005/8/layout/arrow3"/>
    <dgm:cxn modelId="{00C5DE91-DCC7-4A28-A9F8-20A7BBE2A8AF}" type="presParOf" srcId="{636E821B-EE18-46E8-B257-EE96706D32C7}" destId="{6282D5DD-DCA4-4BCF-AC41-AAA827E80EE7}" srcOrd="2" destOrd="0" presId="urn:microsoft.com/office/officeart/2005/8/layout/arrow3"/>
    <dgm:cxn modelId="{68A8BE1E-2BB2-4468-8A2D-B2C973937B1B}" type="presParOf" srcId="{636E821B-EE18-46E8-B257-EE96706D32C7}" destId="{6F4A7263-9AAF-4321-AA4F-55E642AC5F42}" srcOrd="3" destOrd="0" presId="urn:microsoft.com/office/officeart/2005/8/layout/arrow3"/>
    <dgm:cxn modelId="{9DA9C1D2-BF8F-42CF-830C-59C21C26E144}" type="presParOf" srcId="{636E821B-EE18-46E8-B257-EE96706D32C7}" destId="{8E55574F-2857-4F5D-B89C-2D411E3C2F5E}"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CEFE2-DB6E-4A47-8821-03BFC82CB4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3D97821-FFDB-4E8D-92B5-1B1129365681}">
      <dgm:prSet phldrT="[Text]"/>
      <dgm:spPr/>
      <dgm:t>
        <a:bodyPr/>
        <a:lstStyle/>
        <a:p>
          <a:r>
            <a:rPr lang="en-US" dirty="0"/>
            <a:t>Academic</a:t>
          </a:r>
        </a:p>
      </dgm:t>
    </dgm:pt>
    <dgm:pt modelId="{3F15546F-4A98-41D8-AF6C-AD11C817BF24}" type="parTrans" cxnId="{57E1F5C3-7084-48EF-A7B2-57ECB0B33CFE}">
      <dgm:prSet/>
      <dgm:spPr/>
      <dgm:t>
        <a:bodyPr/>
        <a:lstStyle/>
        <a:p>
          <a:endParaRPr lang="en-US"/>
        </a:p>
      </dgm:t>
    </dgm:pt>
    <dgm:pt modelId="{C43A963A-8E0E-4891-83D1-8DC4EDC37F81}" type="sibTrans" cxnId="{57E1F5C3-7084-48EF-A7B2-57ECB0B33CFE}">
      <dgm:prSet/>
      <dgm:spPr/>
      <dgm:t>
        <a:bodyPr/>
        <a:lstStyle/>
        <a:p>
          <a:endParaRPr lang="en-US"/>
        </a:p>
      </dgm:t>
    </dgm:pt>
    <dgm:pt modelId="{163ED5F0-F7C9-40DA-9A92-C6390BE37767}">
      <dgm:prSet phldrT="[Text]"/>
      <dgm:spPr>
        <a:solidFill>
          <a:srgbClr val="FF0000"/>
        </a:solidFill>
      </dgm:spPr>
      <dgm:t>
        <a:bodyPr/>
        <a:lstStyle/>
        <a:p>
          <a:r>
            <a:rPr lang="en-US" dirty="0"/>
            <a:t>Financial</a:t>
          </a:r>
        </a:p>
      </dgm:t>
    </dgm:pt>
    <dgm:pt modelId="{6991BDDA-A1A3-45C8-81F3-95BF9FB174A6}" type="parTrans" cxnId="{7337EDC3-E23A-4970-8319-D649B02DA257}">
      <dgm:prSet/>
      <dgm:spPr/>
      <dgm:t>
        <a:bodyPr/>
        <a:lstStyle/>
        <a:p>
          <a:endParaRPr lang="en-US"/>
        </a:p>
      </dgm:t>
    </dgm:pt>
    <dgm:pt modelId="{195B2112-59F8-431C-91B5-5A055E1E5028}" type="sibTrans" cxnId="{7337EDC3-E23A-4970-8319-D649B02DA257}">
      <dgm:prSet/>
      <dgm:spPr/>
      <dgm:t>
        <a:bodyPr/>
        <a:lstStyle/>
        <a:p>
          <a:endParaRPr lang="en-US"/>
        </a:p>
      </dgm:t>
    </dgm:pt>
    <dgm:pt modelId="{12D7FFEE-DE4D-405B-B820-80074D884C5D}">
      <dgm:prSet phldrT="[Text]"/>
      <dgm:spPr>
        <a:solidFill>
          <a:schemeClr val="accent1"/>
        </a:solidFill>
      </dgm:spPr>
      <dgm:t>
        <a:bodyPr/>
        <a:lstStyle/>
        <a:p>
          <a:r>
            <a:rPr lang="en-US" b="1" dirty="0"/>
            <a:t>Organizational</a:t>
          </a:r>
        </a:p>
      </dgm:t>
    </dgm:pt>
    <dgm:pt modelId="{15A745DE-CDA5-4236-9F97-8E16BB3E45C8}" type="parTrans" cxnId="{3D9F9C49-55A3-4588-9736-681847AB70FD}">
      <dgm:prSet/>
      <dgm:spPr/>
      <dgm:t>
        <a:bodyPr/>
        <a:lstStyle/>
        <a:p>
          <a:endParaRPr lang="en-US"/>
        </a:p>
      </dgm:t>
    </dgm:pt>
    <dgm:pt modelId="{87F09CEE-7565-4522-89AF-C80CACEE16C9}" type="sibTrans" cxnId="{3D9F9C49-55A3-4588-9736-681847AB70FD}">
      <dgm:prSet/>
      <dgm:spPr/>
      <dgm:t>
        <a:bodyPr/>
        <a:lstStyle/>
        <a:p>
          <a:endParaRPr lang="en-US"/>
        </a:p>
      </dgm:t>
    </dgm:pt>
    <dgm:pt modelId="{0CEB5FD0-5841-406C-8443-8A434815173A}">
      <dgm:prSet phldrT="[Text]"/>
      <dgm:spPr/>
      <dgm:t>
        <a:bodyPr/>
        <a:lstStyle/>
        <a:p>
          <a:r>
            <a:rPr lang="en-US" dirty="0"/>
            <a:t>Is the educational program a success?</a:t>
          </a:r>
        </a:p>
      </dgm:t>
    </dgm:pt>
    <dgm:pt modelId="{D06EED4F-08D1-424F-8F2C-763841801DCF}" type="parTrans" cxnId="{295B9324-AF23-49D1-B40C-63660BC07655}">
      <dgm:prSet/>
      <dgm:spPr/>
      <dgm:t>
        <a:bodyPr/>
        <a:lstStyle/>
        <a:p>
          <a:endParaRPr lang="en-US"/>
        </a:p>
      </dgm:t>
    </dgm:pt>
    <dgm:pt modelId="{BF84A85C-3A81-4737-A4B0-814F980CF70A}" type="sibTrans" cxnId="{295B9324-AF23-49D1-B40C-63660BC07655}">
      <dgm:prSet/>
      <dgm:spPr/>
      <dgm:t>
        <a:bodyPr/>
        <a:lstStyle/>
        <a:p>
          <a:endParaRPr lang="en-US"/>
        </a:p>
      </dgm:t>
    </dgm:pt>
    <dgm:pt modelId="{95425DE9-579A-46FD-991D-2D19F663878E}">
      <dgm:prSet phldrT="[Text]"/>
      <dgm:spPr/>
      <dgm:t>
        <a:bodyPr/>
        <a:lstStyle/>
        <a:p>
          <a:r>
            <a:rPr lang="en-US" dirty="0"/>
            <a:t>Is the school financially viable?</a:t>
          </a:r>
        </a:p>
      </dgm:t>
    </dgm:pt>
    <dgm:pt modelId="{B9EC9A1F-E455-41B2-83B2-E3122FF405F2}" type="parTrans" cxnId="{EDA19BA7-EE09-4BC3-9749-D2CA1BF3DF48}">
      <dgm:prSet/>
      <dgm:spPr/>
      <dgm:t>
        <a:bodyPr/>
        <a:lstStyle/>
        <a:p>
          <a:endParaRPr lang="en-US"/>
        </a:p>
      </dgm:t>
    </dgm:pt>
    <dgm:pt modelId="{911DE783-B8EF-43CD-B6A5-7C573832CAF3}" type="sibTrans" cxnId="{EDA19BA7-EE09-4BC3-9749-D2CA1BF3DF48}">
      <dgm:prSet/>
      <dgm:spPr/>
      <dgm:t>
        <a:bodyPr/>
        <a:lstStyle/>
        <a:p>
          <a:endParaRPr lang="en-US"/>
        </a:p>
      </dgm:t>
    </dgm:pt>
    <dgm:pt modelId="{6A457060-948A-4956-A0EB-25ED0838BB93}">
      <dgm:prSet phldrT="[Text]"/>
      <dgm:spPr/>
      <dgm:t>
        <a:bodyPr/>
        <a:lstStyle/>
        <a:p>
          <a:r>
            <a:rPr lang="en-US" dirty="0"/>
            <a:t>Is the organization effective and well run?</a:t>
          </a:r>
        </a:p>
      </dgm:t>
    </dgm:pt>
    <dgm:pt modelId="{24AE363D-DB16-4650-840F-6F3220645A67}" type="parTrans" cxnId="{0B9D4487-28E0-4654-BD13-E2D5B93098D0}">
      <dgm:prSet/>
      <dgm:spPr/>
      <dgm:t>
        <a:bodyPr/>
        <a:lstStyle/>
        <a:p>
          <a:endParaRPr lang="en-US"/>
        </a:p>
      </dgm:t>
    </dgm:pt>
    <dgm:pt modelId="{EFA1C1BA-F101-4E29-9C74-B2768AAA0F32}" type="sibTrans" cxnId="{0B9D4487-28E0-4654-BD13-E2D5B93098D0}">
      <dgm:prSet/>
      <dgm:spPr/>
      <dgm:t>
        <a:bodyPr/>
        <a:lstStyle/>
        <a:p>
          <a:endParaRPr lang="en-US"/>
        </a:p>
      </dgm:t>
    </dgm:pt>
    <dgm:pt modelId="{3BE9F4F3-4D88-48C8-819E-F9FAF57FC34F}" type="pres">
      <dgm:prSet presAssocID="{7B0CEFE2-DB6E-4A47-8821-03BFC82CB4A0}" presName="linear" presStyleCnt="0">
        <dgm:presLayoutVars>
          <dgm:dir/>
          <dgm:animLvl val="lvl"/>
          <dgm:resizeHandles val="exact"/>
        </dgm:presLayoutVars>
      </dgm:prSet>
      <dgm:spPr/>
    </dgm:pt>
    <dgm:pt modelId="{7C35227E-D206-49D5-88B2-85AD7502A375}" type="pres">
      <dgm:prSet presAssocID="{33D97821-FFDB-4E8D-92B5-1B1129365681}" presName="parentLin" presStyleCnt="0"/>
      <dgm:spPr/>
    </dgm:pt>
    <dgm:pt modelId="{01BE45EC-33A6-4B02-8928-BE4AE5CD4D32}" type="pres">
      <dgm:prSet presAssocID="{33D97821-FFDB-4E8D-92B5-1B1129365681}" presName="parentLeftMargin" presStyleLbl="node1" presStyleIdx="0" presStyleCnt="3"/>
      <dgm:spPr/>
    </dgm:pt>
    <dgm:pt modelId="{C779A9E1-1E50-4B90-A81B-31260FD0839E}" type="pres">
      <dgm:prSet presAssocID="{33D97821-FFDB-4E8D-92B5-1B1129365681}" presName="parentText" presStyleLbl="node1" presStyleIdx="0" presStyleCnt="3">
        <dgm:presLayoutVars>
          <dgm:chMax val="0"/>
          <dgm:bulletEnabled val="1"/>
        </dgm:presLayoutVars>
      </dgm:prSet>
      <dgm:spPr/>
    </dgm:pt>
    <dgm:pt modelId="{9062FB6B-B665-418E-8EBC-02295C2FD0DB}" type="pres">
      <dgm:prSet presAssocID="{33D97821-FFDB-4E8D-92B5-1B1129365681}" presName="negativeSpace" presStyleCnt="0"/>
      <dgm:spPr/>
    </dgm:pt>
    <dgm:pt modelId="{28C79B9B-5E61-48C7-ABF6-4364AA6CFB19}" type="pres">
      <dgm:prSet presAssocID="{33D97821-FFDB-4E8D-92B5-1B1129365681}" presName="childText" presStyleLbl="conFgAcc1" presStyleIdx="0" presStyleCnt="3">
        <dgm:presLayoutVars>
          <dgm:bulletEnabled val="1"/>
        </dgm:presLayoutVars>
      </dgm:prSet>
      <dgm:spPr/>
    </dgm:pt>
    <dgm:pt modelId="{7C7B8765-3E2E-4B90-9CE7-827ACB8CBD6E}" type="pres">
      <dgm:prSet presAssocID="{C43A963A-8E0E-4891-83D1-8DC4EDC37F81}" presName="spaceBetweenRectangles" presStyleCnt="0"/>
      <dgm:spPr/>
    </dgm:pt>
    <dgm:pt modelId="{6DCD2352-FE2D-4D8A-ACFC-0B97D474B9DB}" type="pres">
      <dgm:prSet presAssocID="{163ED5F0-F7C9-40DA-9A92-C6390BE37767}" presName="parentLin" presStyleCnt="0"/>
      <dgm:spPr/>
    </dgm:pt>
    <dgm:pt modelId="{EB041074-4715-4175-BBB4-FD30AC89030B}" type="pres">
      <dgm:prSet presAssocID="{163ED5F0-F7C9-40DA-9A92-C6390BE37767}" presName="parentLeftMargin" presStyleLbl="node1" presStyleIdx="0" presStyleCnt="3"/>
      <dgm:spPr/>
    </dgm:pt>
    <dgm:pt modelId="{A2358461-1805-4778-8337-65E67F163DB2}" type="pres">
      <dgm:prSet presAssocID="{163ED5F0-F7C9-40DA-9A92-C6390BE37767}" presName="parentText" presStyleLbl="node1" presStyleIdx="1" presStyleCnt="3">
        <dgm:presLayoutVars>
          <dgm:chMax val="0"/>
          <dgm:bulletEnabled val="1"/>
        </dgm:presLayoutVars>
      </dgm:prSet>
      <dgm:spPr/>
    </dgm:pt>
    <dgm:pt modelId="{014F3765-B44C-4C93-8FD7-5D4D4AFE4B80}" type="pres">
      <dgm:prSet presAssocID="{163ED5F0-F7C9-40DA-9A92-C6390BE37767}" presName="negativeSpace" presStyleCnt="0"/>
      <dgm:spPr/>
    </dgm:pt>
    <dgm:pt modelId="{EFB71ABB-36FA-4417-BF69-25BA33C642E8}" type="pres">
      <dgm:prSet presAssocID="{163ED5F0-F7C9-40DA-9A92-C6390BE37767}" presName="childText" presStyleLbl="conFgAcc1" presStyleIdx="1" presStyleCnt="3">
        <dgm:presLayoutVars>
          <dgm:bulletEnabled val="1"/>
        </dgm:presLayoutVars>
      </dgm:prSet>
      <dgm:spPr/>
    </dgm:pt>
    <dgm:pt modelId="{496CB7CD-2947-4FA4-90D1-84B5DA1D65F5}" type="pres">
      <dgm:prSet presAssocID="{195B2112-59F8-431C-91B5-5A055E1E5028}" presName="spaceBetweenRectangles" presStyleCnt="0"/>
      <dgm:spPr/>
    </dgm:pt>
    <dgm:pt modelId="{F1B6C9AB-A336-4FE3-8458-CB4260210E0F}" type="pres">
      <dgm:prSet presAssocID="{12D7FFEE-DE4D-405B-B820-80074D884C5D}" presName="parentLin" presStyleCnt="0"/>
      <dgm:spPr/>
    </dgm:pt>
    <dgm:pt modelId="{2DC27917-74F9-4EE7-A700-FAED31096609}" type="pres">
      <dgm:prSet presAssocID="{12D7FFEE-DE4D-405B-B820-80074D884C5D}" presName="parentLeftMargin" presStyleLbl="node1" presStyleIdx="1" presStyleCnt="3"/>
      <dgm:spPr/>
    </dgm:pt>
    <dgm:pt modelId="{CD3B7C80-6B49-43C5-9456-D367514E2DD5}" type="pres">
      <dgm:prSet presAssocID="{12D7FFEE-DE4D-405B-B820-80074D884C5D}" presName="parentText" presStyleLbl="node1" presStyleIdx="2" presStyleCnt="3">
        <dgm:presLayoutVars>
          <dgm:chMax val="0"/>
          <dgm:bulletEnabled val="1"/>
        </dgm:presLayoutVars>
      </dgm:prSet>
      <dgm:spPr/>
    </dgm:pt>
    <dgm:pt modelId="{3D0DD674-6533-4D9B-9F66-0205BBB9D7FF}" type="pres">
      <dgm:prSet presAssocID="{12D7FFEE-DE4D-405B-B820-80074D884C5D}" presName="negativeSpace" presStyleCnt="0"/>
      <dgm:spPr/>
    </dgm:pt>
    <dgm:pt modelId="{4867DC2B-4E96-4BBC-84C9-44A813798676}" type="pres">
      <dgm:prSet presAssocID="{12D7FFEE-DE4D-405B-B820-80074D884C5D}" presName="childText" presStyleLbl="conFgAcc1" presStyleIdx="2" presStyleCnt="3">
        <dgm:presLayoutVars>
          <dgm:bulletEnabled val="1"/>
        </dgm:presLayoutVars>
      </dgm:prSet>
      <dgm:spPr/>
    </dgm:pt>
  </dgm:ptLst>
  <dgm:cxnLst>
    <dgm:cxn modelId="{5610CF12-44A2-4683-8D7E-0AFCE0C2668D}" type="presOf" srcId="{12D7FFEE-DE4D-405B-B820-80074D884C5D}" destId="{2DC27917-74F9-4EE7-A700-FAED31096609}" srcOrd="0" destOrd="0" presId="urn:microsoft.com/office/officeart/2005/8/layout/list1"/>
    <dgm:cxn modelId="{FB63B214-B867-4A2E-B75A-8712C2F96E09}" type="presOf" srcId="{95425DE9-579A-46FD-991D-2D19F663878E}" destId="{EFB71ABB-36FA-4417-BF69-25BA33C642E8}" srcOrd="0" destOrd="0" presId="urn:microsoft.com/office/officeart/2005/8/layout/list1"/>
    <dgm:cxn modelId="{295B9324-AF23-49D1-B40C-63660BC07655}" srcId="{33D97821-FFDB-4E8D-92B5-1B1129365681}" destId="{0CEB5FD0-5841-406C-8443-8A434815173A}" srcOrd="0" destOrd="0" parTransId="{D06EED4F-08D1-424F-8F2C-763841801DCF}" sibTransId="{BF84A85C-3A81-4737-A4B0-814F980CF70A}"/>
    <dgm:cxn modelId="{49F09239-F755-4A54-9AC7-C1828645334D}" type="presOf" srcId="{163ED5F0-F7C9-40DA-9A92-C6390BE37767}" destId="{EB041074-4715-4175-BBB4-FD30AC89030B}" srcOrd="0" destOrd="0" presId="urn:microsoft.com/office/officeart/2005/8/layout/list1"/>
    <dgm:cxn modelId="{3D9F9C49-55A3-4588-9736-681847AB70FD}" srcId="{7B0CEFE2-DB6E-4A47-8821-03BFC82CB4A0}" destId="{12D7FFEE-DE4D-405B-B820-80074D884C5D}" srcOrd="2" destOrd="0" parTransId="{15A745DE-CDA5-4236-9F97-8E16BB3E45C8}" sibTransId="{87F09CEE-7565-4522-89AF-C80CACEE16C9}"/>
    <dgm:cxn modelId="{D1B13B73-36D9-4592-87E5-FE951B6A12B2}" type="presOf" srcId="{33D97821-FFDB-4E8D-92B5-1B1129365681}" destId="{C779A9E1-1E50-4B90-A81B-31260FD0839E}" srcOrd="1" destOrd="0" presId="urn:microsoft.com/office/officeart/2005/8/layout/list1"/>
    <dgm:cxn modelId="{CB78437E-B634-40FE-9817-012B92792FFF}" type="presOf" srcId="{6A457060-948A-4956-A0EB-25ED0838BB93}" destId="{4867DC2B-4E96-4BBC-84C9-44A813798676}" srcOrd="0" destOrd="0" presId="urn:microsoft.com/office/officeart/2005/8/layout/list1"/>
    <dgm:cxn modelId="{0B9D4487-28E0-4654-BD13-E2D5B93098D0}" srcId="{12D7FFEE-DE4D-405B-B820-80074D884C5D}" destId="{6A457060-948A-4956-A0EB-25ED0838BB93}" srcOrd="0" destOrd="0" parTransId="{24AE363D-DB16-4650-840F-6F3220645A67}" sibTransId="{EFA1C1BA-F101-4E29-9C74-B2768AAA0F32}"/>
    <dgm:cxn modelId="{014E9D93-29D5-48B4-AE31-60E2CC3181CE}" type="presOf" srcId="{33D97821-FFDB-4E8D-92B5-1B1129365681}" destId="{01BE45EC-33A6-4B02-8928-BE4AE5CD4D32}" srcOrd="0" destOrd="0" presId="urn:microsoft.com/office/officeart/2005/8/layout/list1"/>
    <dgm:cxn modelId="{175A42A0-7CDD-4DBF-BF9F-54BCCA836D06}" type="presOf" srcId="{0CEB5FD0-5841-406C-8443-8A434815173A}" destId="{28C79B9B-5E61-48C7-ABF6-4364AA6CFB19}" srcOrd="0" destOrd="0" presId="urn:microsoft.com/office/officeart/2005/8/layout/list1"/>
    <dgm:cxn modelId="{EDA19BA7-EE09-4BC3-9749-D2CA1BF3DF48}" srcId="{163ED5F0-F7C9-40DA-9A92-C6390BE37767}" destId="{95425DE9-579A-46FD-991D-2D19F663878E}" srcOrd="0" destOrd="0" parTransId="{B9EC9A1F-E455-41B2-83B2-E3122FF405F2}" sibTransId="{911DE783-B8EF-43CD-B6A5-7C573832CAF3}"/>
    <dgm:cxn modelId="{7337EDC3-E23A-4970-8319-D649B02DA257}" srcId="{7B0CEFE2-DB6E-4A47-8821-03BFC82CB4A0}" destId="{163ED5F0-F7C9-40DA-9A92-C6390BE37767}" srcOrd="1" destOrd="0" parTransId="{6991BDDA-A1A3-45C8-81F3-95BF9FB174A6}" sibTransId="{195B2112-59F8-431C-91B5-5A055E1E5028}"/>
    <dgm:cxn modelId="{57E1F5C3-7084-48EF-A7B2-57ECB0B33CFE}" srcId="{7B0CEFE2-DB6E-4A47-8821-03BFC82CB4A0}" destId="{33D97821-FFDB-4E8D-92B5-1B1129365681}" srcOrd="0" destOrd="0" parTransId="{3F15546F-4A98-41D8-AF6C-AD11C817BF24}" sibTransId="{C43A963A-8E0E-4891-83D1-8DC4EDC37F81}"/>
    <dgm:cxn modelId="{A312D6DA-3433-401B-9B16-712BE1125148}" type="presOf" srcId="{163ED5F0-F7C9-40DA-9A92-C6390BE37767}" destId="{A2358461-1805-4778-8337-65E67F163DB2}" srcOrd="1" destOrd="0" presId="urn:microsoft.com/office/officeart/2005/8/layout/list1"/>
    <dgm:cxn modelId="{5CEB42F2-DFBA-4844-AE0A-5F94CE9C4F1E}" type="presOf" srcId="{12D7FFEE-DE4D-405B-B820-80074D884C5D}" destId="{CD3B7C80-6B49-43C5-9456-D367514E2DD5}" srcOrd="1" destOrd="0" presId="urn:microsoft.com/office/officeart/2005/8/layout/list1"/>
    <dgm:cxn modelId="{468ADBFB-92CA-4003-9E36-B7377A491BBF}" type="presOf" srcId="{7B0CEFE2-DB6E-4A47-8821-03BFC82CB4A0}" destId="{3BE9F4F3-4D88-48C8-819E-F9FAF57FC34F}" srcOrd="0" destOrd="0" presId="urn:microsoft.com/office/officeart/2005/8/layout/list1"/>
    <dgm:cxn modelId="{8E3B1003-A11C-4426-A47B-429385EA6969}" type="presParOf" srcId="{3BE9F4F3-4D88-48C8-819E-F9FAF57FC34F}" destId="{7C35227E-D206-49D5-88B2-85AD7502A375}" srcOrd="0" destOrd="0" presId="urn:microsoft.com/office/officeart/2005/8/layout/list1"/>
    <dgm:cxn modelId="{988B439E-7FBE-489B-8F95-6222A372BCA9}" type="presParOf" srcId="{7C35227E-D206-49D5-88B2-85AD7502A375}" destId="{01BE45EC-33A6-4B02-8928-BE4AE5CD4D32}" srcOrd="0" destOrd="0" presId="urn:microsoft.com/office/officeart/2005/8/layout/list1"/>
    <dgm:cxn modelId="{ACFC9D56-59C7-4B3F-AAB0-C43BB71F543E}" type="presParOf" srcId="{7C35227E-D206-49D5-88B2-85AD7502A375}" destId="{C779A9E1-1E50-4B90-A81B-31260FD0839E}" srcOrd="1" destOrd="0" presId="urn:microsoft.com/office/officeart/2005/8/layout/list1"/>
    <dgm:cxn modelId="{9FD053F3-F2CC-406C-AF80-AD5557D6E573}" type="presParOf" srcId="{3BE9F4F3-4D88-48C8-819E-F9FAF57FC34F}" destId="{9062FB6B-B665-418E-8EBC-02295C2FD0DB}" srcOrd="1" destOrd="0" presId="urn:microsoft.com/office/officeart/2005/8/layout/list1"/>
    <dgm:cxn modelId="{18E95787-B028-43D0-AEBB-90F4A1CCC5F7}" type="presParOf" srcId="{3BE9F4F3-4D88-48C8-819E-F9FAF57FC34F}" destId="{28C79B9B-5E61-48C7-ABF6-4364AA6CFB19}" srcOrd="2" destOrd="0" presId="urn:microsoft.com/office/officeart/2005/8/layout/list1"/>
    <dgm:cxn modelId="{2A8C7802-B1D1-4F97-B086-4E2DA6B68D4F}" type="presParOf" srcId="{3BE9F4F3-4D88-48C8-819E-F9FAF57FC34F}" destId="{7C7B8765-3E2E-4B90-9CE7-827ACB8CBD6E}" srcOrd="3" destOrd="0" presId="urn:microsoft.com/office/officeart/2005/8/layout/list1"/>
    <dgm:cxn modelId="{4B083B99-4C72-448A-B405-24506A44CB15}" type="presParOf" srcId="{3BE9F4F3-4D88-48C8-819E-F9FAF57FC34F}" destId="{6DCD2352-FE2D-4D8A-ACFC-0B97D474B9DB}" srcOrd="4" destOrd="0" presId="urn:microsoft.com/office/officeart/2005/8/layout/list1"/>
    <dgm:cxn modelId="{3E0FBC6A-AC15-4953-9BB8-CCD384560EA3}" type="presParOf" srcId="{6DCD2352-FE2D-4D8A-ACFC-0B97D474B9DB}" destId="{EB041074-4715-4175-BBB4-FD30AC89030B}" srcOrd="0" destOrd="0" presId="urn:microsoft.com/office/officeart/2005/8/layout/list1"/>
    <dgm:cxn modelId="{43AE14ED-B131-4816-937E-081D84479A87}" type="presParOf" srcId="{6DCD2352-FE2D-4D8A-ACFC-0B97D474B9DB}" destId="{A2358461-1805-4778-8337-65E67F163DB2}" srcOrd="1" destOrd="0" presId="urn:microsoft.com/office/officeart/2005/8/layout/list1"/>
    <dgm:cxn modelId="{43782558-6746-4169-9814-8379D3BADAC7}" type="presParOf" srcId="{3BE9F4F3-4D88-48C8-819E-F9FAF57FC34F}" destId="{014F3765-B44C-4C93-8FD7-5D4D4AFE4B80}" srcOrd="5" destOrd="0" presId="urn:microsoft.com/office/officeart/2005/8/layout/list1"/>
    <dgm:cxn modelId="{8B2D3890-F515-4FAE-89A5-AE74A65199D1}" type="presParOf" srcId="{3BE9F4F3-4D88-48C8-819E-F9FAF57FC34F}" destId="{EFB71ABB-36FA-4417-BF69-25BA33C642E8}" srcOrd="6" destOrd="0" presId="urn:microsoft.com/office/officeart/2005/8/layout/list1"/>
    <dgm:cxn modelId="{980D9BB2-5B41-40FB-8DB9-25C9E9E00C90}" type="presParOf" srcId="{3BE9F4F3-4D88-48C8-819E-F9FAF57FC34F}" destId="{496CB7CD-2947-4FA4-90D1-84B5DA1D65F5}" srcOrd="7" destOrd="0" presId="urn:microsoft.com/office/officeart/2005/8/layout/list1"/>
    <dgm:cxn modelId="{1E35AA60-C637-4385-B290-924E189CF1DA}" type="presParOf" srcId="{3BE9F4F3-4D88-48C8-819E-F9FAF57FC34F}" destId="{F1B6C9AB-A336-4FE3-8458-CB4260210E0F}" srcOrd="8" destOrd="0" presId="urn:microsoft.com/office/officeart/2005/8/layout/list1"/>
    <dgm:cxn modelId="{8AB4698C-CE94-4228-8FCA-F6599B791B49}" type="presParOf" srcId="{F1B6C9AB-A336-4FE3-8458-CB4260210E0F}" destId="{2DC27917-74F9-4EE7-A700-FAED31096609}" srcOrd="0" destOrd="0" presId="urn:microsoft.com/office/officeart/2005/8/layout/list1"/>
    <dgm:cxn modelId="{4E026083-67DE-43B7-AFF3-BA82C25BD615}" type="presParOf" srcId="{F1B6C9AB-A336-4FE3-8458-CB4260210E0F}" destId="{CD3B7C80-6B49-43C5-9456-D367514E2DD5}" srcOrd="1" destOrd="0" presId="urn:microsoft.com/office/officeart/2005/8/layout/list1"/>
    <dgm:cxn modelId="{AAABA37A-2B9C-47D5-A760-B4E732933E59}" type="presParOf" srcId="{3BE9F4F3-4D88-48C8-819E-F9FAF57FC34F}" destId="{3D0DD674-6533-4D9B-9F66-0205BBB9D7FF}" srcOrd="9" destOrd="0" presId="urn:microsoft.com/office/officeart/2005/8/layout/list1"/>
    <dgm:cxn modelId="{6E205353-DB2A-4119-A404-632B14147A11}" type="presParOf" srcId="{3BE9F4F3-4D88-48C8-819E-F9FAF57FC34F}" destId="{4867DC2B-4E96-4BBC-84C9-44A81379867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B49449-BA9F-4CEF-8D10-7A4C0B88DB8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56998B-06CF-45F1-9518-E1DF894FCEB0}">
      <dgm:prSet phldrT="[Text]"/>
      <dgm:spPr/>
      <dgm:t>
        <a:bodyPr/>
        <a:lstStyle/>
        <a:p>
          <a:r>
            <a:rPr lang="en-US" dirty="0"/>
            <a:t>Notice of Concern</a:t>
          </a:r>
        </a:p>
      </dgm:t>
    </dgm:pt>
    <dgm:pt modelId="{D3B933B7-9DA1-4A1B-8F4D-DDC65A466F0C}" type="parTrans" cxnId="{98C12E82-01A9-4978-BBA9-E6ACA34A89B1}">
      <dgm:prSet/>
      <dgm:spPr/>
      <dgm:t>
        <a:bodyPr/>
        <a:lstStyle/>
        <a:p>
          <a:endParaRPr lang="en-US"/>
        </a:p>
      </dgm:t>
    </dgm:pt>
    <dgm:pt modelId="{1B3796B3-DE0B-47F1-B8E2-DFFBE0CB06B4}" type="sibTrans" cxnId="{98C12E82-01A9-4978-BBA9-E6ACA34A89B1}">
      <dgm:prSet/>
      <dgm:spPr/>
      <dgm:t>
        <a:bodyPr/>
        <a:lstStyle/>
        <a:p>
          <a:endParaRPr lang="en-US"/>
        </a:p>
      </dgm:t>
    </dgm:pt>
    <dgm:pt modelId="{B728407A-D5A1-4112-BB42-A27FDD30F2E7}">
      <dgm:prSet phldrT="[Text]"/>
      <dgm:spPr/>
      <dgm:t>
        <a:bodyPr/>
        <a:lstStyle/>
        <a:p>
          <a:r>
            <a:rPr lang="en-US" dirty="0"/>
            <a:t>Evidence of weak financial performance</a:t>
          </a:r>
        </a:p>
      </dgm:t>
    </dgm:pt>
    <dgm:pt modelId="{4C23E5FC-83B2-46D8-83D4-556D4439C555}" type="parTrans" cxnId="{9E78F213-30B2-4A75-8C9F-0C963D49E4DF}">
      <dgm:prSet/>
      <dgm:spPr/>
      <dgm:t>
        <a:bodyPr/>
        <a:lstStyle/>
        <a:p>
          <a:endParaRPr lang="en-US"/>
        </a:p>
      </dgm:t>
    </dgm:pt>
    <dgm:pt modelId="{1E835CBD-696F-4356-9DB7-43257085B39E}" type="sibTrans" cxnId="{9E78F213-30B2-4A75-8C9F-0C963D49E4DF}">
      <dgm:prSet/>
      <dgm:spPr/>
      <dgm:t>
        <a:bodyPr/>
        <a:lstStyle/>
        <a:p>
          <a:endParaRPr lang="en-US"/>
        </a:p>
      </dgm:t>
    </dgm:pt>
    <dgm:pt modelId="{5C5FC627-3E44-4680-84D0-360AA06A0495}">
      <dgm:prSet phldrT="[Text]"/>
      <dgm:spPr/>
      <dgm:t>
        <a:bodyPr/>
        <a:lstStyle/>
        <a:p>
          <a:r>
            <a:rPr lang="en-US" dirty="0"/>
            <a:t>Notice of Breach</a:t>
          </a:r>
        </a:p>
      </dgm:t>
    </dgm:pt>
    <dgm:pt modelId="{20A60E73-E9DA-4865-B1A8-788F84E35C8A}" type="parTrans" cxnId="{ACEFB924-72A6-47D2-905C-A80165BEBEE0}">
      <dgm:prSet/>
      <dgm:spPr/>
      <dgm:t>
        <a:bodyPr/>
        <a:lstStyle/>
        <a:p>
          <a:endParaRPr lang="en-US"/>
        </a:p>
      </dgm:t>
    </dgm:pt>
    <dgm:pt modelId="{DD2D7D20-C2FB-4409-8F5D-17945D81D28B}" type="sibTrans" cxnId="{ACEFB924-72A6-47D2-905C-A80165BEBEE0}">
      <dgm:prSet/>
      <dgm:spPr/>
      <dgm:t>
        <a:bodyPr/>
        <a:lstStyle/>
        <a:p>
          <a:endParaRPr lang="en-US"/>
        </a:p>
      </dgm:t>
    </dgm:pt>
    <dgm:pt modelId="{722E6FDE-E94A-4971-90F0-9AD4CF77938D}">
      <dgm:prSet phldrT="[Text]"/>
      <dgm:spPr/>
      <dgm:t>
        <a:bodyPr/>
        <a:lstStyle/>
        <a:p>
          <a:r>
            <a:rPr lang="en-US" dirty="0"/>
            <a:t>Continued evidence of weak financial performance</a:t>
          </a:r>
        </a:p>
      </dgm:t>
    </dgm:pt>
    <dgm:pt modelId="{E2EDC71A-BD03-42CA-B9E4-536454DD08A0}" type="parTrans" cxnId="{BBE2124A-992E-41BB-B878-39B2458AD2BA}">
      <dgm:prSet/>
      <dgm:spPr/>
      <dgm:t>
        <a:bodyPr/>
        <a:lstStyle/>
        <a:p>
          <a:endParaRPr lang="en-US"/>
        </a:p>
      </dgm:t>
    </dgm:pt>
    <dgm:pt modelId="{8F49230A-49D1-4482-8AAE-87B1F2872D7F}" type="sibTrans" cxnId="{BBE2124A-992E-41BB-B878-39B2458AD2BA}">
      <dgm:prSet/>
      <dgm:spPr/>
      <dgm:t>
        <a:bodyPr/>
        <a:lstStyle/>
        <a:p>
          <a:endParaRPr lang="en-US"/>
        </a:p>
      </dgm:t>
    </dgm:pt>
    <dgm:pt modelId="{89A34602-89FB-4E22-BC17-5D0D6A782C27}">
      <dgm:prSet phldrT="[Text]"/>
      <dgm:spPr/>
      <dgm:t>
        <a:bodyPr/>
        <a:lstStyle/>
        <a:p>
          <a:r>
            <a:rPr lang="en-US" dirty="0"/>
            <a:t>Failure to make progress to remedy failures or concerns</a:t>
          </a:r>
        </a:p>
      </dgm:t>
    </dgm:pt>
    <dgm:pt modelId="{B5674E44-B8F6-488A-A7BE-D5A7416992DC}" type="parTrans" cxnId="{B6E7F107-042F-4851-B9ED-CAFC31B14DDF}">
      <dgm:prSet/>
      <dgm:spPr/>
      <dgm:t>
        <a:bodyPr/>
        <a:lstStyle/>
        <a:p>
          <a:endParaRPr lang="en-US"/>
        </a:p>
      </dgm:t>
    </dgm:pt>
    <dgm:pt modelId="{6D54F8E4-7138-4C92-9480-0FA3C4FB2318}" type="sibTrans" cxnId="{B6E7F107-042F-4851-B9ED-CAFC31B14DDF}">
      <dgm:prSet/>
      <dgm:spPr/>
      <dgm:t>
        <a:bodyPr/>
        <a:lstStyle/>
        <a:p>
          <a:endParaRPr lang="en-US"/>
        </a:p>
      </dgm:t>
    </dgm:pt>
    <dgm:pt modelId="{6E07B79C-C3D0-48C1-83D9-8E8806A133E8}">
      <dgm:prSet phldrT="[Text]"/>
      <dgm:spPr/>
      <dgm:t>
        <a:bodyPr/>
        <a:lstStyle/>
        <a:p>
          <a:r>
            <a:rPr lang="en-US" dirty="0"/>
            <a:t>Notice of Intent to Revoke</a:t>
          </a:r>
        </a:p>
      </dgm:t>
    </dgm:pt>
    <dgm:pt modelId="{2FEEEC1A-8B73-46BC-B973-F2A01E17CB96}" type="parTrans" cxnId="{D97A80FF-21FF-47E9-9608-6B54AE148768}">
      <dgm:prSet/>
      <dgm:spPr/>
      <dgm:t>
        <a:bodyPr/>
        <a:lstStyle/>
        <a:p>
          <a:endParaRPr lang="en-US"/>
        </a:p>
      </dgm:t>
    </dgm:pt>
    <dgm:pt modelId="{361F8AE6-FC8B-422E-B578-4B795F6DFCAA}" type="sibTrans" cxnId="{D97A80FF-21FF-47E9-9608-6B54AE148768}">
      <dgm:prSet/>
      <dgm:spPr/>
      <dgm:t>
        <a:bodyPr/>
        <a:lstStyle/>
        <a:p>
          <a:endParaRPr lang="en-US"/>
        </a:p>
      </dgm:t>
    </dgm:pt>
    <dgm:pt modelId="{AF8927F0-F88C-4135-98A8-94C64DEB0290}">
      <dgm:prSet phldrT="[Text]"/>
      <dgm:spPr/>
      <dgm:t>
        <a:bodyPr/>
        <a:lstStyle/>
        <a:p>
          <a:endParaRPr lang="en-US" dirty="0"/>
        </a:p>
      </dgm:t>
    </dgm:pt>
    <dgm:pt modelId="{7F4399CC-4831-43BE-96EB-F9D012CEDF24}" type="parTrans" cxnId="{D421D1BF-57FC-4AE6-87FB-C8507AEDF531}">
      <dgm:prSet/>
      <dgm:spPr/>
      <dgm:t>
        <a:bodyPr/>
        <a:lstStyle/>
        <a:p>
          <a:endParaRPr lang="en-US"/>
        </a:p>
      </dgm:t>
    </dgm:pt>
    <dgm:pt modelId="{B8A331AE-362E-41CC-BD6C-44A034812367}" type="sibTrans" cxnId="{D421D1BF-57FC-4AE6-87FB-C8507AEDF531}">
      <dgm:prSet/>
      <dgm:spPr/>
      <dgm:t>
        <a:bodyPr/>
        <a:lstStyle/>
        <a:p>
          <a:endParaRPr lang="en-US"/>
        </a:p>
      </dgm:t>
    </dgm:pt>
    <dgm:pt modelId="{620F2406-A9DF-48BC-82B3-3E878049EE87}">
      <dgm:prSet phldrT="[Text]"/>
      <dgm:spPr/>
      <dgm:t>
        <a:bodyPr/>
        <a:lstStyle/>
        <a:p>
          <a:r>
            <a:rPr lang="en-US" dirty="0"/>
            <a:t>Patterns of significant concerns or weak financial performance</a:t>
          </a:r>
        </a:p>
      </dgm:t>
    </dgm:pt>
    <dgm:pt modelId="{FE5E6930-F2FD-46E3-AEF1-404ECA1385A0}" type="parTrans" cxnId="{CF7A47EA-1728-48CE-B1AB-DBBCB3D565DC}">
      <dgm:prSet/>
      <dgm:spPr/>
      <dgm:t>
        <a:bodyPr/>
        <a:lstStyle/>
        <a:p>
          <a:endParaRPr lang="en-US"/>
        </a:p>
      </dgm:t>
    </dgm:pt>
    <dgm:pt modelId="{5A633C75-18E5-4190-A806-50203DA2C836}" type="sibTrans" cxnId="{CF7A47EA-1728-48CE-B1AB-DBBCB3D565DC}">
      <dgm:prSet/>
      <dgm:spPr/>
      <dgm:t>
        <a:bodyPr/>
        <a:lstStyle/>
        <a:p>
          <a:endParaRPr lang="en-US"/>
        </a:p>
      </dgm:t>
    </dgm:pt>
    <dgm:pt modelId="{1A6FD36E-EC4A-4A1B-AC65-E8A1BA502CA8}" type="pres">
      <dgm:prSet presAssocID="{62B49449-BA9F-4CEF-8D10-7A4C0B88DB84}" presName="linearFlow" presStyleCnt="0">
        <dgm:presLayoutVars>
          <dgm:dir/>
          <dgm:animLvl val="lvl"/>
          <dgm:resizeHandles val="exact"/>
        </dgm:presLayoutVars>
      </dgm:prSet>
      <dgm:spPr/>
    </dgm:pt>
    <dgm:pt modelId="{CCA4C44E-3E71-49E2-9E04-BEB6E75AC0F5}" type="pres">
      <dgm:prSet presAssocID="{0656998B-06CF-45F1-9518-E1DF894FCEB0}" presName="composite" presStyleCnt="0"/>
      <dgm:spPr/>
    </dgm:pt>
    <dgm:pt modelId="{19627A0D-10C2-4A21-88E1-6A3BF5BACBE9}" type="pres">
      <dgm:prSet presAssocID="{0656998B-06CF-45F1-9518-E1DF894FCEB0}" presName="parentText" presStyleLbl="alignNode1" presStyleIdx="0" presStyleCnt="3">
        <dgm:presLayoutVars>
          <dgm:chMax val="1"/>
          <dgm:bulletEnabled val="1"/>
        </dgm:presLayoutVars>
      </dgm:prSet>
      <dgm:spPr/>
    </dgm:pt>
    <dgm:pt modelId="{A816496C-D910-4431-B748-36FDBA59413B}" type="pres">
      <dgm:prSet presAssocID="{0656998B-06CF-45F1-9518-E1DF894FCEB0}" presName="descendantText" presStyleLbl="alignAcc1" presStyleIdx="0" presStyleCnt="3">
        <dgm:presLayoutVars>
          <dgm:bulletEnabled val="1"/>
        </dgm:presLayoutVars>
      </dgm:prSet>
      <dgm:spPr/>
    </dgm:pt>
    <dgm:pt modelId="{DD43CDCA-6BFA-4C5A-836A-1153C43FFC22}" type="pres">
      <dgm:prSet presAssocID="{1B3796B3-DE0B-47F1-B8E2-DFFBE0CB06B4}" presName="sp" presStyleCnt="0"/>
      <dgm:spPr/>
    </dgm:pt>
    <dgm:pt modelId="{36B755EB-2FD2-42D0-88EE-D5F927896307}" type="pres">
      <dgm:prSet presAssocID="{5C5FC627-3E44-4680-84D0-360AA06A0495}" presName="composite" presStyleCnt="0"/>
      <dgm:spPr/>
    </dgm:pt>
    <dgm:pt modelId="{AE56B641-6F19-4EBF-B9D3-3913D5CD707F}" type="pres">
      <dgm:prSet presAssocID="{5C5FC627-3E44-4680-84D0-360AA06A0495}" presName="parentText" presStyleLbl="alignNode1" presStyleIdx="1" presStyleCnt="3">
        <dgm:presLayoutVars>
          <dgm:chMax val="1"/>
          <dgm:bulletEnabled val="1"/>
        </dgm:presLayoutVars>
      </dgm:prSet>
      <dgm:spPr/>
    </dgm:pt>
    <dgm:pt modelId="{1AAD7290-6930-4796-802D-2B40DD28FC6C}" type="pres">
      <dgm:prSet presAssocID="{5C5FC627-3E44-4680-84D0-360AA06A0495}" presName="descendantText" presStyleLbl="alignAcc1" presStyleIdx="1" presStyleCnt="3">
        <dgm:presLayoutVars>
          <dgm:bulletEnabled val="1"/>
        </dgm:presLayoutVars>
      </dgm:prSet>
      <dgm:spPr/>
    </dgm:pt>
    <dgm:pt modelId="{CBA9B514-9586-4011-ABE0-6CB92DB778CB}" type="pres">
      <dgm:prSet presAssocID="{DD2D7D20-C2FB-4409-8F5D-17945D81D28B}" presName="sp" presStyleCnt="0"/>
      <dgm:spPr/>
    </dgm:pt>
    <dgm:pt modelId="{6689666D-F760-43C1-B210-CE99C8211AFF}" type="pres">
      <dgm:prSet presAssocID="{6E07B79C-C3D0-48C1-83D9-8E8806A133E8}" presName="composite" presStyleCnt="0"/>
      <dgm:spPr/>
    </dgm:pt>
    <dgm:pt modelId="{7313307A-51C3-4144-964F-A0EDD7AA19E0}" type="pres">
      <dgm:prSet presAssocID="{6E07B79C-C3D0-48C1-83D9-8E8806A133E8}" presName="parentText" presStyleLbl="alignNode1" presStyleIdx="2" presStyleCnt="3">
        <dgm:presLayoutVars>
          <dgm:chMax val="1"/>
          <dgm:bulletEnabled val="1"/>
        </dgm:presLayoutVars>
      </dgm:prSet>
      <dgm:spPr/>
    </dgm:pt>
    <dgm:pt modelId="{33281E86-4D1F-4173-8DBB-47C26E9F5EDE}" type="pres">
      <dgm:prSet presAssocID="{6E07B79C-C3D0-48C1-83D9-8E8806A133E8}" presName="descendantText" presStyleLbl="alignAcc1" presStyleIdx="2" presStyleCnt="3">
        <dgm:presLayoutVars>
          <dgm:bulletEnabled val="1"/>
        </dgm:presLayoutVars>
      </dgm:prSet>
      <dgm:spPr/>
    </dgm:pt>
  </dgm:ptLst>
  <dgm:cxnLst>
    <dgm:cxn modelId="{B6E7F107-042F-4851-B9ED-CAFC31B14DDF}" srcId="{5C5FC627-3E44-4680-84D0-360AA06A0495}" destId="{89A34602-89FB-4E22-BC17-5D0D6A782C27}" srcOrd="1" destOrd="0" parTransId="{B5674E44-B8F6-488A-A7BE-D5A7416992DC}" sibTransId="{6D54F8E4-7138-4C92-9480-0FA3C4FB2318}"/>
    <dgm:cxn modelId="{9E78F213-30B2-4A75-8C9F-0C963D49E4DF}" srcId="{0656998B-06CF-45F1-9518-E1DF894FCEB0}" destId="{B728407A-D5A1-4112-BB42-A27FDD30F2E7}" srcOrd="0" destOrd="0" parTransId="{4C23E5FC-83B2-46D8-83D4-556D4439C555}" sibTransId="{1E835CBD-696F-4356-9DB7-43257085B39E}"/>
    <dgm:cxn modelId="{D3E6C41D-E1C0-4C72-B492-0B5A207063AC}" type="presOf" srcId="{722E6FDE-E94A-4971-90F0-9AD4CF77938D}" destId="{1AAD7290-6930-4796-802D-2B40DD28FC6C}" srcOrd="0" destOrd="0" presId="urn:microsoft.com/office/officeart/2005/8/layout/chevron2"/>
    <dgm:cxn modelId="{ACEFB924-72A6-47D2-905C-A80165BEBEE0}" srcId="{62B49449-BA9F-4CEF-8D10-7A4C0B88DB84}" destId="{5C5FC627-3E44-4680-84D0-360AA06A0495}" srcOrd="1" destOrd="0" parTransId="{20A60E73-E9DA-4865-B1A8-788F84E35C8A}" sibTransId="{DD2D7D20-C2FB-4409-8F5D-17945D81D28B}"/>
    <dgm:cxn modelId="{FC6E3860-549B-4835-8247-3C996B5C0A95}" type="presOf" srcId="{6E07B79C-C3D0-48C1-83D9-8E8806A133E8}" destId="{7313307A-51C3-4144-964F-A0EDD7AA19E0}" srcOrd="0" destOrd="0" presId="urn:microsoft.com/office/officeart/2005/8/layout/chevron2"/>
    <dgm:cxn modelId="{B9002749-A104-44C9-B62E-6A4054D2C7E9}" type="presOf" srcId="{AF8927F0-F88C-4135-98A8-94C64DEB0290}" destId="{33281E86-4D1F-4173-8DBB-47C26E9F5EDE}" srcOrd="0" destOrd="0" presId="urn:microsoft.com/office/officeart/2005/8/layout/chevron2"/>
    <dgm:cxn modelId="{BBE2124A-992E-41BB-B878-39B2458AD2BA}" srcId="{5C5FC627-3E44-4680-84D0-360AA06A0495}" destId="{722E6FDE-E94A-4971-90F0-9AD4CF77938D}" srcOrd="0" destOrd="0" parTransId="{E2EDC71A-BD03-42CA-B9E4-536454DD08A0}" sibTransId="{8F49230A-49D1-4482-8AAE-87B1F2872D7F}"/>
    <dgm:cxn modelId="{F23A5557-0C6C-4BF2-AED9-13BAEBC97CFD}" type="presOf" srcId="{5C5FC627-3E44-4680-84D0-360AA06A0495}" destId="{AE56B641-6F19-4EBF-B9D3-3913D5CD707F}" srcOrd="0" destOrd="0" presId="urn:microsoft.com/office/officeart/2005/8/layout/chevron2"/>
    <dgm:cxn modelId="{98C12E82-01A9-4978-BBA9-E6ACA34A89B1}" srcId="{62B49449-BA9F-4CEF-8D10-7A4C0B88DB84}" destId="{0656998B-06CF-45F1-9518-E1DF894FCEB0}" srcOrd="0" destOrd="0" parTransId="{D3B933B7-9DA1-4A1B-8F4D-DDC65A466F0C}" sibTransId="{1B3796B3-DE0B-47F1-B8E2-DFFBE0CB06B4}"/>
    <dgm:cxn modelId="{72F38E9D-876E-45C8-ACA3-6B3B17AC78E1}" type="presOf" srcId="{0656998B-06CF-45F1-9518-E1DF894FCEB0}" destId="{19627A0D-10C2-4A21-88E1-6A3BF5BACBE9}" srcOrd="0" destOrd="0" presId="urn:microsoft.com/office/officeart/2005/8/layout/chevron2"/>
    <dgm:cxn modelId="{5E65339E-E83C-4096-9530-292FEA8B2389}" type="presOf" srcId="{62B49449-BA9F-4CEF-8D10-7A4C0B88DB84}" destId="{1A6FD36E-EC4A-4A1B-AC65-E8A1BA502CA8}" srcOrd="0" destOrd="0" presId="urn:microsoft.com/office/officeart/2005/8/layout/chevron2"/>
    <dgm:cxn modelId="{56A321B0-9FBC-417F-95CE-D13AF10B5BE6}" type="presOf" srcId="{620F2406-A9DF-48BC-82B3-3E878049EE87}" destId="{33281E86-4D1F-4173-8DBB-47C26E9F5EDE}" srcOrd="0" destOrd="1" presId="urn:microsoft.com/office/officeart/2005/8/layout/chevron2"/>
    <dgm:cxn modelId="{D421D1BF-57FC-4AE6-87FB-C8507AEDF531}" srcId="{6E07B79C-C3D0-48C1-83D9-8E8806A133E8}" destId="{AF8927F0-F88C-4135-98A8-94C64DEB0290}" srcOrd="0" destOrd="0" parTransId="{7F4399CC-4831-43BE-96EB-F9D012CEDF24}" sibTransId="{B8A331AE-362E-41CC-BD6C-44A034812367}"/>
    <dgm:cxn modelId="{D40D18D3-05FB-4946-B442-BEB8F8B599F0}" type="presOf" srcId="{B728407A-D5A1-4112-BB42-A27FDD30F2E7}" destId="{A816496C-D910-4431-B748-36FDBA59413B}" srcOrd="0" destOrd="0" presId="urn:microsoft.com/office/officeart/2005/8/layout/chevron2"/>
    <dgm:cxn modelId="{B6C02CE6-2B83-489B-8A8C-A6666DC0048B}" type="presOf" srcId="{89A34602-89FB-4E22-BC17-5D0D6A782C27}" destId="{1AAD7290-6930-4796-802D-2B40DD28FC6C}" srcOrd="0" destOrd="1" presId="urn:microsoft.com/office/officeart/2005/8/layout/chevron2"/>
    <dgm:cxn modelId="{CF7A47EA-1728-48CE-B1AB-DBBCB3D565DC}" srcId="{6E07B79C-C3D0-48C1-83D9-8E8806A133E8}" destId="{620F2406-A9DF-48BC-82B3-3E878049EE87}" srcOrd="1" destOrd="0" parTransId="{FE5E6930-F2FD-46E3-AEF1-404ECA1385A0}" sibTransId="{5A633C75-18E5-4190-A806-50203DA2C836}"/>
    <dgm:cxn modelId="{D97A80FF-21FF-47E9-9608-6B54AE148768}" srcId="{62B49449-BA9F-4CEF-8D10-7A4C0B88DB84}" destId="{6E07B79C-C3D0-48C1-83D9-8E8806A133E8}" srcOrd="2" destOrd="0" parTransId="{2FEEEC1A-8B73-46BC-B973-F2A01E17CB96}" sibTransId="{361F8AE6-FC8B-422E-B578-4B795F6DFCAA}"/>
    <dgm:cxn modelId="{ABB2C36B-9F7D-46F6-9E88-8676C8AF4FA6}" type="presParOf" srcId="{1A6FD36E-EC4A-4A1B-AC65-E8A1BA502CA8}" destId="{CCA4C44E-3E71-49E2-9E04-BEB6E75AC0F5}" srcOrd="0" destOrd="0" presId="urn:microsoft.com/office/officeart/2005/8/layout/chevron2"/>
    <dgm:cxn modelId="{60D291E3-FEED-45DF-8B95-5C9C35E064B4}" type="presParOf" srcId="{CCA4C44E-3E71-49E2-9E04-BEB6E75AC0F5}" destId="{19627A0D-10C2-4A21-88E1-6A3BF5BACBE9}" srcOrd="0" destOrd="0" presId="urn:microsoft.com/office/officeart/2005/8/layout/chevron2"/>
    <dgm:cxn modelId="{D1D32563-ADB9-442E-A8B5-A98C187CE94A}" type="presParOf" srcId="{CCA4C44E-3E71-49E2-9E04-BEB6E75AC0F5}" destId="{A816496C-D910-4431-B748-36FDBA59413B}" srcOrd="1" destOrd="0" presId="urn:microsoft.com/office/officeart/2005/8/layout/chevron2"/>
    <dgm:cxn modelId="{B13EE5E9-0A86-48B6-8E92-907B3D4EDBAC}" type="presParOf" srcId="{1A6FD36E-EC4A-4A1B-AC65-E8A1BA502CA8}" destId="{DD43CDCA-6BFA-4C5A-836A-1153C43FFC22}" srcOrd="1" destOrd="0" presId="urn:microsoft.com/office/officeart/2005/8/layout/chevron2"/>
    <dgm:cxn modelId="{439E4226-FC1E-4158-A97D-68E62F6C44C9}" type="presParOf" srcId="{1A6FD36E-EC4A-4A1B-AC65-E8A1BA502CA8}" destId="{36B755EB-2FD2-42D0-88EE-D5F927896307}" srcOrd="2" destOrd="0" presId="urn:microsoft.com/office/officeart/2005/8/layout/chevron2"/>
    <dgm:cxn modelId="{9997D2B6-52CC-41F1-9DC5-3FA779264137}" type="presParOf" srcId="{36B755EB-2FD2-42D0-88EE-D5F927896307}" destId="{AE56B641-6F19-4EBF-B9D3-3913D5CD707F}" srcOrd="0" destOrd="0" presId="urn:microsoft.com/office/officeart/2005/8/layout/chevron2"/>
    <dgm:cxn modelId="{2A4DCA28-9DFB-4D07-9382-ECA0EC6D77BA}" type="presParOf" srcId="{36B755EB-2FD2-42D0-88EE-D5F927896307}" destId="{1AAD7290-6930-4796-802D-2B40DD28FC6C}" srcOrd="1" destOrd="0" presId="urn:microsoft.com/office/officeart/2005/8/layout/chevron2"/>
    <dgm:cxn modelId="{CD3EC9E3-2F2A-4D7D-ADEF-27A190A7453D}" type="presParOf" srcId="{1A6FD36E-EC4A-4A1B-AC65-E8A1BA502CA8}" destId="{CBA9B514-9586-4011-ABE0-6CB92DB778CB}" srcOrd="3" destOrd="0" presId="urn:microsoft.com/office/officeart/2005/8/layout/chevron2"/>
    <dgm:cxn modelId="{BE031878-E6FE-4916-BF19-B58FD58A0D9A}" type="presParOf" srcId="{1A6FD36E-EC4A-4A1B-AC65-E8A1BA502CA8}" destId="{6689666D-F760-43C1-B210-CE99C8211AFF}" srcOrd="4" destOrd="0" presId="urn:microsoft.com/office/officeart/2005/8/layout/chevron2"/>
    <dgm:cxn modelId="{57BA5C34-B08B-4EC3-B6F3-029E0CA89719}" type="presParOf" srcId="{6689666D-F760-43C1-B210-CE99C8211AFF}" destId="{7313307A-51C3-4144-964F-A0EDD7AA19E0}" srcOrd="0" destOrd="0" presId="urn:microsoft.com/office/officeart/2005/8/layout/chevron2"/>
    <dgm:cxn modelId="{26D67B4A-50CD-4CBA-9195-1D079412A704}" type="presParOf" srcId="{6689666D-F760-43C1-B210-CE99C8211AFF}" destId="{33281E86-4D1F-4173-8DBB-47C26E9F5EDE}"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47FF0-16E4-4929-9525-E1A485E2B3C1}">
      <dsp:nvSpPr>
        <dsp:cNvPr id="0" name=""/>
        <dsp:cNvSpPr/>
      </dsp:nvSpPr>
      <dsp:spPr>
        <a:xfrm rot="21300000">
          <a:off x="21348" y="1779778"/>
          <a:ext cx="6914201" cy="791780"/>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A5AACE-1033-477F-AE92-62F5AC61DCB5}">
      <dsp:nvSpPr>
        <dsp:cNvPr id="0" name=""/>
        <dsp:cNvSpPr/>
      </dsp:nvSpPr>
      <dsp:spPr>
        <a:xfrm>
          <a:off x="834827" y="217566"/>
          <a:ext cx="2087069" cy="174053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82D5DD-DCA4-4BCF-AC41-AAA827E80EE7}">
      <dsp:nvSpPr>
        <dsp:cNvPr id="0" name=""/>
        <dsp:cNvSpPr/>
      </dsp:nvSpPr>
      <dsp:spPr>
        <a:xfrm>
          <a:off x="3687156" y="0"/>
          <a:ext cx="2226207"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Accountability</a:t>
          </a:r>
        </a:p>
      </dsp:txBody>
      <dsp:txXfrm>
        <a:off x="3687156" y="0"/>
        <a:ext cx="2226207" cy="1827561"/>
      </dsp:txXfrm>
    </dsp:sp>
    <dsp:sp modelId="{6F4A7263-9AAF-4321-AA4F-55E642AC5F42}">
      <dsp:nvSpPr>
        <dsp:cNvPr id="0" name=""/>
        <dsp:cNvSpPr/>
      </dsp:nvSpPr>
      <dsp:spPr>
        <a:xfrm>
          <a:off x="4035001" y="2393235"/>
          <a:ext cx="2087069" cy="174053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55574F-2857-4F5D-B89C-2D411E3C2F5E}">
      <dsp:nvSpPr>
        <dsp:cNvPr id="0" name=""/>
        <dsp:cNvSpPr/>
      </dsp:nvSpPr>
      <dsp:spPr>
        <a:xfrm>
          <a:off x="1043534" y="2523776"/>
          <a:ext cx="2226207"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Autonomy</a:t>
          </a:r>
        </a:p>
      </dsp:txBody>
      <dsp:txXfrm>
        <a:off x="1043534" y="2523776"/>
        <a:ext cx="2226207" cy="1827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79B9B-5E61-48C7-ABF6-4364AA6CFB19}">
      <dsp:nvSpPr>
        <dsp:cNvPr id="0" name=""/>
        <dsp:cNvSpPr/>
      </dsp:nvSpPr>
      <dsp:spPr>
        <a:xfrm>
          <a:off x="0" y="414616"/>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educational program a success?</a:t>
          </a:r>
        </a:p>
      </dsp:txBody>
      <dsp:txXfrm>
        <a:off x="0" y="414616"/>
        <a:ext cx="10515600" cy="978075"/>
      </dsp:txXfrm>
    </dsp:sp>
    <dsp:sp modelId="{C779A9E1-1E50-4B90-A81B-31260FD0839E}">
      <dsp:nvSpPr>
        <dsp:cNvPr id="0" name=""/>
        <dsp:cNvSpPr/>
      </dsp:nvSpPr>
      <dsp:spPr>
        <a:xfrm>
          <a:off x="525780" y="75136"/>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kern="1200" dirty="0"/>
            <a:t>Academic</a:t>
          </a:r>
        </a:p>
      </dsp:txBody>
      <dsp:txXfrm>
        <a:off x="558924" y="108280"/>
        <a:ext cx="7294632" cy="612672"/>
      </dsp:txXfrm>
    </dsp:sp>
    <dsp:sp modelId="{EFB71ABB-36FA-4417-BF69-25BA33C642E8}">
      <dsp:nvSpPr>
        <dsp:cNvPr id="0" name=""/>
        <dsp:cNvSpPr/>
      </dsp:nvSpPr>
      <dsp:spPr>
        <a:xfrm>
          <a:off x="0" y="1856371"/>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school financially viable?</a:t>
          </a:r>
        </a:p>
      </dsp:txBody>
      <dsp:txXfrm>
        <a:off x="0" y="1856371"/>
        <a:ext cx="10515600" cy="978075"/>
      </dsp:txXfrm>
    </dsp:sp>
    <dsp:sp modelId="{A2358461-1805-4778-8337-65E67F163DB2}">
      <dsp:nvSpPr>
        <dsp:cNvPr id="0" name=""/>
        <dsp:cNvSpPr/>
      </dsp:nvSpPr>
      <dsp:spPr>
        <a:xfrm>
          <a:off x="525780" y="1516891"/>
          <a:ext cx="7360920" cy="67896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kern="1200" dirty="0"/>
            <a:t>Financial</a:t>
          </a:r>
        </a:p>
      </dsp:txBody>
      <dsp:txXfrm>
        <a:off x="558924" y="1550035"/>
        <a:ext cx="7294632" cy="612672"/>
      </dsp:txXfrm>
    </dsp:sp>
    <dsp:sp modelId="{4867DC2B-4E96-4BBC-84C9-44A813798676}">
      <dsp:nvSpPr>
        <dsp:cNvPr id="0" name=""/>
        <dsp:cNvSpPr/>
      </dsp:nvSpPr>
      <dsp:spPr>
        <a:xfrm>
          <a:off x="0" y="3298126"/>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organization effective and well run?</a:t>
          </a:r>
        </a:p>
      </dsp:txBody>
      <dsp:txXfrm>
        <a:off x="0" y="3298126"/>
        <a:ext cx="10515600" cy="978075"/>
      </dsp:txXfrm>
    </dsp:sp>
    <dsp:sp modelId="{CD3B7C80-6B49-43C5-9456-D367514E2DD5}">
      <dsp:nvSpPr>
        <dsp:cNvPr id="0" name=""/>
        <dsp:cNvSpPr/>
      </dsp:nvSpPr>
      <dsp:spPr>
        <a:xfrm>
          <a:off x="525780" y="2958646"/>
          <a:ext cx="7360920" cy="678960"/>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b="1" kern="1200" dirty="0"/>
            <a:t>Organizational</a:t>
          </a:r>
        </a:p>
      </dsp:txBody>
      <dsp:txXfrm>
        <a:off x="558924" y="2991790"/>
        <a:ext cx="7294632" cy="61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27A0D-10C2-4A21-88E1-6A3BF5BACBE9}">
      <dsp:nvSpPr>
        <dsp:cNvPr id="0" name=""/>
        <dsp:cNvSpPr/>
      </dsp:nvSpPr>
      <dsp:spPr>
        <a:xfrm rot="5400000">
          <a:off x="-299063" y="299665"/>
          <a:ext cx="1993755" cy="13956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Notice of Concern</a:t>
          </a:r>
        </a:p>
      </dsp:txBody>
      <dsp:txXfrm rot="-5400000">
        <a:off x="1" y="698415"/>
        <a:ext cx="1395628" cy="598127"/>
      </dsp:txXfrm>
    </dsp:sp>
    <dsp:sp modelId="{A816496C-D910-4431-B748-36FDBA59413B}">
      <dsp:nvSpPr>
        <dsp:cNvPr id="0" name=""/>
        <dsp:cNvSpPr/>
      </dsp:nvSpPr>
      <dsp:spPr>
        <a:xfrm rot="5400000">
          <a:off x="2839610" y="-1443379"/>
          <a:ext cx="1295940" cy="41839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Evidence of weak financial performance</a:t>
          </a:r>
        </a:p>
      </dsp:txBody>
      <dsp:txXfrm rot="-5400000">
        <a:off x="1395628" y="63866"/>
        <a:ext cx="4120642" cy="1169414"/>
      </dsp:txXfrm>
    </dsp:sp>
    <dsp:sp modelId="{AE56B641-6F19-4EBF-B9D3-3913D5CD707F}">
      <dsp:nvSpPr>
        <dsp:cNvPr id="0" name=""/>
        <dsp:cNvSpPr/>
      </dsp:nvSpPr>
      <dsp:spPr>
        <a:xfrm rot="5400000">
          <a:off x="-299063" y="2102741"/>
          <a:ext cx="1993755" cy="13956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Notice of Breach</a:t>
          </a:r>
        </a:p>
      </dsp:txBody>
      <dsp:txXfrm rot="-5400000">
        <a:off x="1" y="2501491"/>
        <a:ext cx="1395628" cy="598127"/>
      </dsp:txXfrm>
    </dsp:sp>
    <dsp:sp modelId="{1AAD7290-6930-4796-802D-2B40DD28FC6C}">
      <dsp:nvSpPr>
        <dsp:cNvPr id="0" name=""/>
        <dsp:cNvSpPr/>
      </dsp:nvSpPr>
      <dsp:spPr>
        <a:xfrm rot="5400000">
          <a:off x="2839610" y="359696"/>
          <a:ext cx="1295940" cy="41839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Continued evidence of weak financial performance</a:t>
          </a:r>
        </a:p>
        <a:p>
          <a:pPr marL="171450" lvl="1" indent="-171450" algn="l" defTabSz="844550">
            <a:lnSpc>
              <a:spcPct val="90000"/>
            </a:lnSpc>
            <a:spcBef>
              <a:spcPct val="0"/>
            </a:spcBef>
            <a:spcAft>
              <a:spcPct val="15000"/>
            </a:spcAft>
            <a:buChar char="•"/>
          </a:pPr>
          <a:r>
            <a:rPr lang="en-US" sz="1900" kern="1200" dirty="0"/>
            <a:t>Failure to make progress to remedy failures or concerns</a:t>
          </a:r>
        </a:p>
      </dsp:txBody>
      <dsp:txXfrm rot="-5400000">
        <a:off x="1395628" y="1866942"/>
        <a:ext cx="4120642" cy="1169414"/>
      </dsp:txXfrm>
    </dsp:sp>
    <dsp:sp modelId="{7313307A-51C3-4144-964F-A0EDD7AA19E0}">
      <dsp:nvSpPr>
        <dsp:cNvPr id="0" name=""/>
        <dsp:cNvSpPr/>
      </dsp:nvSpPr>
      <dsp:spPr>
        <a:xfrm rot="5400000">
          <a:off x="-299063" y="3905817"/>
          <a:ext cx="1993755" cy="13956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Notice of Intent to Revoke</a:t>
          </a:r>
        </a:p>
      </dsp:txBody>
      <dsp:txXfrm rot="-5400000">
        <a:off x="1" y="4304567"/>
        <a:ext cx="1395628" cy="598127"/>
      </dsp:txXfrm>
    </dsp:sp>
    <dsp:sp modelId="{33281E86-4D1F-4173-8DBB-47C26E9F5EDE}">
      <dsp:nvSpPr>
        <dsp:cNvPr id="0" name=""/>
        <dsp:cNvSpPr/>
      </dsp:nvSpPr>
      <dsp:spPr>
        <a:xfrm rot="5400000">
          <a:off x="2839610" y="2162772"/>
          <a:ext cx="1295940" cy="41839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r>
            <a:rPr lang="en-US" sz="1900" kern="1200" dirty="0"/>
            <a:t>Patterns of significant concerns or weak financial performance</a:t>
          </a:r>
        </a:p>
      </dsp:txBody>
      <dsp:txXfrm rot="-5400000">
        <a:off x="1395628" y="3670018"/>
        <a:ext cx="4120642" cy="1169414"/>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FE0C62-8073-4176-A45E-47EE9F4F3F38}"/>
              </a:ext>
            </a:extLst>
          </p:cNvPr>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a:extLst>
              <a:ext uri="{FF2B5EF4-FFF2-40B4-BE49-F238E27FC236}">
                <a16:creationId xmlns:a16="http://schemas.microsoft.com/office/drawing/2014/main" id="{1DBBD2CE-AA74-4CCB-BFC0-DE1FB61539DD}"/>
              </a:ext>
            </a:extLst>
          </p:cNvPr>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E2CCD5BC-DB7A-4192-BE8B-B64A54D4DCA4}" type="datetimeFigureOut">
              <a:rPr lang="en-US" smtClean="0"/>
              <a:t>12/1/2020</a:t>
            </a:fld>
            <a:endParaRPr lang="en-US"/>
          </a:p>
        </p:txBody>
      </p:sp>
      <p:sp>
        <p:nvSpPr>
          <p:cNvPr id="4" name="Footer Placeholder 3">
            <a:extLst>
              <a:ext uri="{FF2B5EF4-FFF2-40B4-BE49-F238E27FC236}">
                <a16:creationId xmlns:a16="http://schemas.microsoft.com/office/drawing/2014/main" id="{FE9D59B9-23CA-41D3-A8B4-A41C441D9D6F}"/>
              </a:ext>
            </a:extLst>
          </p:cNvPr>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DDEC2D-B247-427F-8717-B916D9013164}"/>
              </a:ext>
            </a:extLst>
          </p:cNvPr>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1B5F687C-007C-46BE-830B-B4B371FDB34A}" type="slidenum">
              <a:rPr lang="en-US" smtClean="0"/>
              <a:t>‹#›</a:t>
            </a:fld>
            <a:endParaRPr lang="en-US"/>
          </a:p>
        </p:txBody>
      </p:sp>
    </p:spTree>
    <p:extLst>
      <p:ext uri="{BB962C8B-B14F-4D97-AF65-F5344CB8AC3E}">
        <p14:creationId xmlns:p14="http://schemas.microsoft.com/office/powerpoint/2010/main" val="930962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7D88C4F0-192B-4AAA-ACF7-4064581A3EF8}" type="datetimeFigureOut">
              <a:rPr lang="en-US" smtClean="0"/>
              <a:t>12/1/2020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56CD789A-9E5B-488C-95B7-F7C3C5A99D53}" type="slidenum">
              <a:rPr lang="en-US" smtClean="0"/>
              <a:t>‹#›</a:t>
            </a:fld>
            <a:endParaRPr lang="en-US"/>
          </a:p>
        </p:txBody>
      </p:sp>
    </p:spTree>
    <p:extLst>
      <p:ext uri="{BB962C8B-B14F-4D97-AF65-F5344CB8AC3E}">
        <p14:creationId xmlns:p14="http://schemas.microsoft.com/office/powerpoint/2010/main" val="4157695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dirty="0"/>
          </a:p>
        </p:txBody>
      </p:sp>
      <p:sp>
        <p:nvSpPr>
          <p:cNvPr id="4" name="Slide Number Placeholder 3"/>
          <p:cNvSpPr>
            <a:spLocks noGrp="1"/>
          </p:cNvSpPr>
          <p:nvPr>
            <p:ph type="sldNum" sz="quarter" idx="10"/>
          </p:nvPr>
        </p:nvSpPr>
        <p:spPr/>
        <p:txBody>
          <a:bodyPr/>
          <a:lstStyle/>
          <a:p>
            <a:fld id="{56CD789A-9E5B-488C-95B7-F7C3C5A99D53}" type="slidenum">
              <a:rPr lang="en-US" smtClean="0"/>
              <a:t>1</a:t>
            </a:fld>
            <a:endParaRPr lang="en-US"/>
          </a:p>
        </p:txBody>
      </p:sp>
    </p:spTree>
    <p:extLst>
      <p:ext uri="{BB962C8B-B14F-4D97-AF65-F5344CB8AC3E}">
        <p14:creationId xmlns:p14="http://schemas.microsoft.com/office/powerpoint/2010/main" val="2314682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11</a:t>
            </a:fld>
            <a:endParaRPr lang="en-US"/>
          </a:p>
        </p:txBody>
      </p:sp>
    </p:spTree>
    <p:extLst>
      <p:ext uri="{BB962C8B-B14F-4D97-AF65-F5344CB8AC3E}">
        <p14:creationId xmlns:p14="http://schemas.microsoft.com/office/powerpoint/2010/main" val="2793308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12</a:t>
            </a:fld>
            <a:endParaRPr lang="en-US"/>
          </a:p>
        </p:txBody>
      </p:sp>
    </p:spTree>
    <p:extLst>
      <p:ext uri="{BB962C8B-B14F-4D97-AF65-F5344CB8AC3E}">
        <p14:creationId xmlns:p14="http://schemas.microsoft.com/office/powerpoint/2010/main" val="1934993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2</a:t>
            </a:fld>
            <a:endParaRPr lang="en-US"/>
          </a:p>
        </p:txBody>
      </p:sp>
    </p:spTree>
    <p:extLst>
      <p:ext uri="{BB962C8B-B14F-4D97-AF65-F5344CB8AC3E}">
        <p14:creationId xmlns:p14="http://schemas.microsoft.com/office/powerpoint/2010/main" val="269199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3</a:t>
            </a:fld>
            <a:endParaRPr lang="en-US"/>
          </a:p>
        </p:txBody>
      </p:sp>
    </p:spTree>
    <p:extLst>
      <p:ext uri="{BB962C8B-B14F-4D97-AF65-F5344CB8AC3E}">
        <p14:creationId xmlns:p14="http://schemas.microsoft.com/office/powerpoint/2010/main" val="38155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914266">
              <a:defRPr/>
            </a:pPr>
            <a:endParaRPr lang="en-US" dirty="0"/>
          </a:p>
          <a:p>
            <a:endParaRPr lang="en-US" dirty="0"/>
          </a:p>
        </p:txBody>
      </p:sp>
      <p:sp>
        <p:nvSpPr>
          <p:cNvPr id="4" name="Slide Number Placeholder 3"/>
          <p:cNvSpPr>
            <a:spLocks noGrp="1"/>
          </p:cNvSpPr>
          <p:nvPr>
            <p:ph type="sldNum" sz="quarter" idx="10"/>
          </p:nvPr>
        </p:nvSpPr>
        <p:spPr/>
        <p:txBody>
          <a:bodyPr/>
          <a:lstStyle/>
          <a:p>
            <a:fld id="{56CD789A-9E5B-488C-95B7-F7C3C5A99D53}" type="slidenum">
              <a:rPr lang="en-US" smtClean="0"/>
              <a:t>4</a:t>
            </a:fld>
            <a:endParaRPr lang="en-US"/>
          </a:p>
        </p:txBody>
      </p:sp>
    </p:spTree>
    <p:extLst>
      <p:ext uri="{BB962C8B-B14F-4D97-AF65-F5344CB8AC3E}">
        <p14:creationId xmlns:p14="http://schemas.microsoft.com/office/powerpoint/2010/main" val="3098866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5</a:t>
            </a:fld>
            <a:endParaRPr lang="en-US"/>
          </a:p>
        </p:txBody>
      </p:sp>
    </p:spTree>
    <p:extLst>
      <p:ext uri="{BB962C8B-B14F-4D97-AF65-F5344CB8AC3E}">
        <p14:creationId xmlns:p14="http://schemas.microsoft.com/office/powerpoint/2010/main" val="3531910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6</a:t>
            </a:fld>
            <a:endParaRPr lang="en-US"/>
          </a:p>
        </p:txBody>
      </p:sp>
    </p:spTree>
    <p:extLst>
      <p:ext uri="{BB962C8B-B14F-4D97-AF65-F5344CB8AC3E}">
        <p14:creationId xmlns:p14="http://schemas.microsoft.com/office/powerpoint/2010/main" val="3231133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7</a:t>
            </a:fld>
            <a:endParaRPr lang="en-US"/>
          </a:p>
        </p:txBody>
      </p:sp>
    </p:spTree>
    <p:extLst>
      <p:ext uri="{BB962C8B-B14F-4D97-AF65-F5344CB8AC3E}">
        <p14:creationId xmlns:p14="http://schemas.microsoft.com/office/powerpoint/2010/main" val="4217883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dirty="0">
              <a:latin typeface="Cambria" panose="02040503050406030204" pitchFamily="18" charset="0"/>
              <a:ea typeface="Cambria" panose="02040503050406030204" pitchFamily="18" charset="0"/>
            </a:endParaRPr>
          </a:p>
          <a:p>
            <a:endParaRPr lang="en-US" sz="1050" dirty="0">
              <a:latin typeface="Cambria" panose="02040503050406030204" pitchFamily="18" charset="0"/>
              <a:ea typeface="Cambria" panose="02040503050406030204" pitchFamily="18" charset="0"/>
            </a:endParaRPr>
          </a:p>
          <a:p>
            <a:endParaRPr lang="en-US" sz="1050" dirty="0">
              <a:latin typeface="Cambria" panose="02040503050406030204" pitchFamily="18" charset="0"/>
              <a:ea typeface="Cambria" panose="02040503050406030204" pitchFamily="18" charset="0"/>
            </a:endParaRPr>
          </a:p>
          <a:p>
            <a:r>
              <a:rPr lang="en-US" sz="1050" dirty="0">
                <a:latin typeface="Cambria" panose="02040503050406030204" pitchFamily="18" charset="0"/>
                <a:ea typeface="Cambria" panose="02040503050406030204" pitchFamily="18" charset="0"/>
              </a:rPr>
              <a:t>6/12 focus on this.  </a:t>
            </a:r>
          </a:p>
          <a:p>
            <a:endParaRPr lang="en-US" sz="1050" dirty="0">
              <a:latin typeface="Cambria" panose="02040503050406030204" pitchFamily="18" charset="0"/>
              <a:ea typeface="Cambria" panose="02040503050406030204" pitchFamily="18" charset="0"/>
            </a:endParaRPr>
          </a:p>
          <a:p>
            <a:r>
              <a:rPr lang="en-US" sz="1050" dirty="0">
                <a:latin typeface="Cambria" panose="02040503050406030204" pitchFamily="18" charset="0"/>
                <a:ea typeface="Cambria" panose="02040503050406030204" pitchFamily="18" charset="0"/>
              </a:rPr>
              <a:t>Meets Standard:</a:t>
            </a:r>
          </a:p>
          <a:p>
            <a:r>
              <a:rPr lang="en-US" sz="1050" dirty="0">
                <a:latin typeface="Cambria" panose="02040503050406030204" pitchFamily="18" charset="0"/>
                <a:ea typeface="Cambria" panose="02040503050406030204" pitchFamily="18" charset="0"/>
              </a:rPr>
              <a:t>The “Meets Standard” rating is defined by the threshold of success for the measure, or the target the school is expected to meet. In the Organizational Framework, this rating provides the detailed metrics against which the charter school is judged. If the school meets the target, then the authorizer does not need to follow up with the school or require corrective action. Schools do not meet the standard if failures are material in nature, meaning they are relevant to the authorizer’s accountability decisions.</a:t>
            </a:r>
          </a:p>
          <a:p>
            <a:r>
              <a:rPr lang="en-US" sz="1050" dirty="0">
                <a:latin typeface="Cambria" panose="02040503050406030204" pitchFamily="18" charset="0"/>
                <a:ea typeface="Cambria" panose="02040503050406030204" pitchFamily="18" charset="0"/>
              </a:rPr>
              <a:t>Does Not Meet Standard:</a:t>
            </a:r>
          </a:p>
          <a:p>
            <a:r>
              <a:rPr lang="en-US" sz="1050" dirty="0">
                <a:latin typeface="Cambria" panose="02040503050406030204" pitchFamily="18" charset="0"/>
                <a:ea typeface="Cambria" panose="02040503050406030204" pitchFamily="18" charset="0"/>
              </a:rPr>
              <a:t>The “Does Not Meet Standard” rating remains consistent for each measure in the Organizational Framework and reads:</a:t>
            </a:r>
          </a:p>
          <a:p>
            <a:r>
              <a:rPr lang="en-US" sz="1050" dirty="0">
                <a:latin typeface="Cambria" panose="02040503050406030204" pitchFamily="18" charset="0"/>
                <a:ea typeface="Cambria" panose="02040503050406030204" pitchFamily="18" charset="0"/>
              </a:rPr>
              <a:t>“ The school has failed to implement the program in the manner described above; the failure(s) were material, but the board has instituted remedies that have resulted in compliance or prompt and sufficient movement toward compliance to the satisfaction of the authorizer.”</a:t>
            </a:r>
          </a:p>
          <a:p>
            <a:r>
              <a:rPr lang="en-US" sz="1050" dirty="0">
                <a:latin typeface="Cambria" panose="02040503050406030204" pitchFamily="18" charset="0"/>
                <a:ea typeface="Cambria" panose="02040503050406030204" pitchFamily="18" charset="0"/>
              </a:rPr>
              <a:t>This means that the school has materially failed to meet the target at any point during the evaluation period; however, the failure(s) were not significant to the viability of the school and the board has either brought the school into compliance or has made sufficient progress toward compliance. Schools with a number of</a:t>
            </a:r>
          </a:p>
          <a:p>
            <a:r>
              <a:rPr lang="en-US" sz="1050" dirty="0">
                <a:latin typeface="Cambria" panose="02040503050406030204" pitchFamily="18" charset="0"/>
                <a:ea typeface="Cambria" panose="02040503050406030204" pitchFamily="18" charset="0"/>
              </a:rPr>
              <a:t>“Does Not Meet Standard” designations may be considered for non-renewal.</a:t>
            </a:r>
          </a:p>
        </p:txBody>
      </p:sp>
      <p:sp>
        <p:nvSpPr>
          <p:cNvPr id="4" name="Slide Number Placeholder 3"/>
          <p:cNvSpPr>
            <a:spLocks noGrp="1"/>
          </p:cNvSpPr>
          <p:nvPr>
            <p:ph type="sldNum" sz="quarter" idx="5"/>
          </p:nvPr>
        </p:nvSpPr>
        <p:spPr/>
        <p:txBody>
          <a:bodyPr/>
          <a:lstStyle/>
          <a:p>
            <a:fld id="{56CD789A-9E5B-488C-95B7-F7C3C5A99D53}" type="slidenum">
              <a:rPr lang="en-US" smtClean="0"/>
              <a:t>8</a:t>
            </a:fld>
            <a:endParaRPr lang="en-US"/>
          </a:p>
        </p:txBody>
      </p:sp>
    </p:spTree>
    <p:extLst>
      <p:ext uri="{BB962C8B-B14F-4D97-AF65-F5344CB8AC3E}">
        <p14:creationId xmlns:p14="http://schemas.microsoft.com/office/powerpoint/2010/main" val="3508889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10</a:t>
            </a:fld>
            <a:endParaRPr lang="en-US"/>
          </a:p>
        </p:txBody>
      </p:sp>
    </p:spTree>
    <p:extLst>
      <p:ext uri="{BB962C8B-B14F-4D97-AF65-F5344CB8AC3E}">
        <p14:creationId xmlns:p14="http://schemas.microsoft.com/office/powerpoint/2010/main" val="60156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9D8B-94E4-453E-862C-CE6EF2F4E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266C89-930C-48E2-A766-C71EBD4B71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3AC0E3-EAA2-4DA4-BB8A-D1BAA9376C71}"/>
              </a:ext>
            </a:extLst>
          </p:cNvPr>
          <p:cNvSpPr>
            <a:spLocks noGrp="1"/>
          </p:cNvSpPr>
          <p:nvPr>
            <p:ph type="dt" sz="half" idx="10"/>
          </p:nvPr>
        </p:nvSpPr>
        <p:spPr/>
        <p:txBody>
          <a:bodyPr/>
          <a:lstStyle/>
          <a:p>
            <a:fld id="{322ABB17-EA1D-4DAC-98F6-59955620A3FC}" type="datetime1">
              <a:rPr lang="en-US" smtClean="0"/>
              <a:t>12/1/2020</a:t>
            </a:fld>
            <a:endParaRPr lang="en-US"/>
          </a:p>
        </p:txBody>
      </p:sp>
      <p:sp>
        <p:nvSpPr>
          <p:cNvPr id="5" name="Footer Placeholder 4">
            <a:extLst>
              <a:ext uri="{FF2B5EF4-FFF2-40B4-BE49-F238E27FC236}">
                <a16:creationId xmlns:a16="http://schemas.microsoft.com/office/drawing/2014/main" id="{EFA662F5-B44B-4E62-8599-3A24F8AD0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7BE4B-CA98-4320-8414-C43608ED1B3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00219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D36D-CC8E-414D-9776-BA75A50AA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78DD17-EE04-4F8C-B436-BCBBEEF5EF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1A7FE-F030-4477-AEA5-B5FE65023B46}"/>
              </a:ext>
            </a:extLst>
          </p:cNvPr>
          <p:cNvSpPr>
            <a:spLocks noGrp="1"/>
          </p:cNvSpPr>
          <p:nvPr>
            <p:ph type="dt" sz="half" idx="10"/>
          </p:nvPr>
        </p:nvSpPr>
        <p:spPr/>
        <p:txBody>
          <a:bodyPr/>
          <a:lstStyle/>
          <a:p>
            <a:fld id="{B1E07ECB-4506-474B-B2BE-AC36562BC44C}" type="datetime1">
              <a:rPr lang="en-US" smtClean="0"/>
              <a:t>12/1/2020</a:t>
            </a:fld>
            <a:endParaRPr lang="en-US"/>
          </a:p>
        </p:txBody>
      </p:sp>
      <p:sp>
        <p:nvSpPr>
          <p:cNvPr id="5" name="Footer Placeholder 4">
            <a:extLst>
              <a:ext uri="{FF2B5EF4-FFF2-40B4-BE49-F238E27FC236}">
                <a16:creationId xmlns:a16="http://schemas.microsoft.com/office/drawing/2014/main" id="{E662A2E2-C9A5-4B0C-8A19-4765E2E28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2F7BA-6543-44DA-A6CB-D38A1E1CE597}"/>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146733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2D58B3-54CE-42C6-B40B-721B03C6DB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F75996-717B-466E-9E3F-C4EA61CD24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9167A-1F7D-4705-B851-0BFE391B6FA4}"/>
              </a:ext>
            </a:extLst>
          </p:cNvPr>
          <p:cNvSpPr>
            <a:spLocks noGrp="1"/>
          </p:cNvSpPr>
          <p:nvPr>
            <p:ph type="dt" sz="half" idx="10"/>
          </p:nvPr>
        </p:nvSpPr>
        <p:spPr/>
        <p:txBody>
          <a:bodyPr/>
          <a:lstStyle/>
          <a:p>
            <a:fld id="{F6EE5541-EFD4-4F96-AAB5-BAE21B5C1657}" type="datetime1">
              <a:rPr lang="en-US" smtClean="0"/>
              <a:t>12/1/2020</a:t>
            </a:fld>
            <a:endParaRPr lang="en-US"/>
          </a:p>
        </p:txBody>
      </p:sp>
      <p:sp>
        <p:nvSpPr>
          <p:cNvPr id="5" name="Footer Placeholder 4">
            <a:extLst>
              <a:ext uri="{FF2B5EF4-FFF2-40B4-BE49-F238E27FC236}">
                <a16:creationId xmlns:a16="http://schemas.microsoft.com/office/drawing/2014/main" id="{F94F9997-6705-48C6-BC9E-ADFFD0B0C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824A7-FA76-493E-9098-A0D8FE0849AC}"/>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43911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08D26-7D58-4308-A274-FB52B2043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3C187-71F2-4BA5-854D-0054DE6910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F8BF9-A871-48C3-B4D6-0C7268FD7AF5}"/>
              </a:ext>
            </a:extLst>
          </p:cNvPr>
          <p:cNvSpPr>
            <a:spLocks noGrp="1"/>
          </p:cNvSpPr>
          <p:nvPr>
            <p:ph type="dt" sz="half" idx="10"/>
          </p:nvPr>
        </p:nvSpPr>
        <p:spPr/>
        <p:txBody>
          <a:bodyPr/>
          <a:lstStyle/>
          <a:p>
            <a:fld id="{3E8DF59D-805E-4F44-94C8-EAF9B943836C}" type="datetime1">
              <a:rPr lang="en-US" smtClean="0"/>
              <a:t>12/1/2020</a:t>
            </a:fld>
            <a:endParaRPr lang="en-US"/>
          </a:p>
        </p:txBody>
      </p:sp>
      <p:sp>
        <p:nvSpPr>
          <p:cNvPr id="5" name="Footer Placeholder 4">
            <a:extLst>
              <a:ext uri="{FF2B5EF4-FFF2-40B4-BE49-F238E27FC236}">
                <a16:creationId xmlns:a16="http://schemas.microsoft.com/office/drawing/2014/main" id="{7B7CF13F-9CD8-4EC1-8594-93794F299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B2C5B-F44E-4EEC-AFF6-A2C8BA0C0E1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13934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3C03-F037-4614-A4DD-B029AFF5A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A2577F-1D5F-496B-A9DD-A30E0E735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874ED3-0BEE-4FF2-8101-5DD4909376F1}"/>
              </a:ext>
            </a:extLst>
          </p:cNvPr>
          <p:cNvSpPr>
            <a:spLocks noGrp="1"/>
          </p:cNvSpPr>
          <p:nvPr>
            <p:ph type="dt" sz="half" idx="10"/>
          </p:nvPr>
        </p:nvSpPr>
        <p:spPr/>
        <p:txBody>
          <a:bodyPr/>
          <a:lstStyle/>
          <a:p>
            <a:fld id="{32F61A0A-68A0-4A73-AA69-94CAA640C239}" type="datetime1">
              <a:rPr lang="en-US" smtClean="0"/>
              <a:t>12/1/2020</a:t>
            </a:fld>
            <a:endParaRPr lang="en-US"/>
          </a:p>
        </p:txBody>
      </p:sp>
      <p:sp>
        <p:nvSpPr>
          <p:cNvPr id="5" name="Footer Placeholder 4">
            <a:extLst>
              <a:ext uri="{FF2B5EF4-FFF2-40B4-BE49-F238E27FC236}">
                <a16:creationId xmlns:a16="http://schemas.microsoft.com/office/drawing/2014/main" id="{56E70B07-6224-4E41-A488-DC9546A22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5297B-1B6B-45C7-AAD7-4A98221AF003}"/>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01279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7A11-FB87-4995-950B-0ED3C94F4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B7270-4314-494C-A767-3CC6CA1B91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F5308-49A4-4E44-8CCF-4669A1D005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9B20-B510-417B-A07C-CB1C8856D595}"/>
              </a:ext>
            </a:extLst>
          </p:cNvPr>
          <p:cNvSpPr>
            <a:spLocks noGrp="1"/>
          </p:cNvSpPr>
          <p:nvPr>
            <p:ph type="dt" sz="half" idx="10"/>
          </p:nvPr>
        </p:nvSpPr>
        <p:spPr/>
        <p:txBody>
          <a:bodyPr/>
          <a:lstStyle/>
          <a:p>
            <a:fld id="{F89A0E43-F169-4598-8FF6-BD0DE2DCC432}" type="datetime1">
              <a:rPr lang="en-US" smtClean="0"/>
              <a:t>12/1/2020</a:t>
            </a:fld>
            <a:endParaRPr lang="en-US"/>
          </a:p>
        </p:txBody>
      </p:sp>
      <p:sp>
        <p:nvSpPr>
          <p:cNvPr id="6" name="Footer Placeholder 5">
            <a:extLst>
              <a:ext uri="{FF2B5EF4-FFF2-40B4-BE49-F238E27FC236}">
                <a16:creationId xmlns:a16="http://schemas.microsoft.com/office/drawing/2014/main" id="{E3BE98BE-3267-439F-97F6-2C5456054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6DD7F-2617-4CA0-9F43-6E168DA536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7479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E68CC-7364-4BF4-9A33-7997D085F3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B76358-2B1E-4589-8959-BC051FCCE8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29154F-B246-4043-A074-822FE0B0C3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57FFE-E49B-4BAB-9B3F-9FE657B4E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FB4889-BE87-4629-B13C-31E0FEDEC0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B85476-594B-4954-BAE0-3C851007B60E}"/>
              </a:ext>
            </a:extLst>
          </p:cNvPr>
          <p:cNvSpPr>
            <a:spLocks noGrp="1"/>
          </p:cNvSpPr>
          <p:nvPr>
            <p:ph type="dt" sz="half" idx="10"/>
          </p:nvPr>
        </p:nvSpPr>
        <p:spPr/>
        <p:txBody>
          <a:bodyPr/>
          <a:lstStyle/>
          <a:p>
            <a:fld id="{ADBB0C11-4B54-4FBE-AD17-440C62CBEE4C}" type="datetime1">
              <a:rPr lang="en-US" smtClean="0"/>
              <a:t>12/1/2020</a:t>
            </a:fld>
            <a:endParaRPr lang="en-US"/>
          </a:p>
        </p:txBody>
      </p:sp>
      <p:sp>
        <p:nvSpPr>
          <p:cNvPr id="8" name="Footer Placeholder 7">
            <a:extLst>
              <a:ext uri="{FF2B5EF4-FFF2-40B4-BE49-F238E27FC236}">
                <a16:creationId xmlns:a16="http://schemas.microsoft.com/office/drawing/2014/main" id="{E7FC8C60-45A2-4B85-8B8C-1F0928D079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BFF387-2909-487F-B5D0-EFDBF28A8BCB}"/>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27341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6F95-143C-4852-9E06-D9BE25E41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6BCA73-D6B8-4287-A8CE-9BD666DABB7F}"/>
              </a:ext>
            </a:extLst>
          </p:cNvPr>
          <p:cNvSpPr>
            <a:spLocks noGrp="1"/>
          </p:cNvSpPr>
          <p:nvPr>
            <p:ph type="dt" sz="half" idx="10"/>
          </p:nvPr>
        </p:nvSpPr>
        <p:spPr/>
        <p:txBody>
          <a:bodyPr/>
          <a:lstStyle/>
          <a:p>
            <a:fld id="{867F758B-E2AD-4F4F-970C-66F482492D94}" type="datetime1">
              <a:rPr lang="en-US" smtClean="0"/>
              <a:t>12/1/2020</a:t>
            </a:fld>
            <a:endParaRPr lang="en-US"/>
          </a:p>
        </p:txBody>
      </p:sp>
      <p:sp>
        <p:nvSpPr>
          <p:cNvPr id="4" name="Footer Placeholder 3">
            <a:extLst>
              <a:ext uri="{FF2B5EF4-FFF2-40B4-BE49-F238E27FC236}">
                <a16:creationId xmlns:a16="http://schemas.microsoft.com/office/drawing/2014/main" id="{4CD42C9A-F451-47C0-BAC3-708BAB713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064388-FBD9-4FFA-9881-E12E62C7E05D}"/>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65429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1CA8FF-A19C-4696-81DB-C4F31C9F733E}"/>
              </a:ext>
            </a:extLst>
          </p:cNvPr>
          <p:cNvSpPr>
            <a:spLocks noGrp="1"/>
          </p:cNvSpPr>
          <p:nvPr>
            <p:ph type="dt" sz="half" idx="10"/>
          </p:nvPr>
        </p:nvSpPr>
        <p:spPr/>
        <p:txBody>
          <a:bodyPr/>
          <a:lstStyle/>
          <a:p>
            <a:fld id="{046249D3-ECB9-410D-9746-FE277FE61D21}" type="datetime1">
              <a:rPr lang="en-US" smtClean="0"/>
              <a:t>12/1/2020</a:t>
            </a:fld>
            <a:endParaRPr lang="en-US"/>
          </a:p>
        </p:txBody>
      </p:sp>
      <p:sp>
        <p:nvSpPr>
          <p:cNvPr id="3" name="Footer Placeholder 2">
            <a:extLst>
              <a:ext uri="{FF2B5EF4-FFF2-40B4-BE49-F238E27FC236}">
                <a16:creationId xmlns:a16="http://schemas.microsoft.com/office/drawing/2014/main" id="{E124D6BA-0B44-43BE-BC59-33555CF60C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75B96B-D0AB-41CE-BF1B-F57FB309B7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08090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1222-1020-460A-A1A6-F41C341BA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9E82E1-7BA3-4D06-92A0-786644EF95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9A26C-7006-42D6-8DBD-C4D709A50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0838B3-EB0C-4B60-B721-11F702FF8E9A}"/>
              </a:ext>
            </a:extLst>
          </p:cNvPr>
          <p:cNvSpPr>
            <a:spLocks noGrp="1"/>
          </p:cNvSpPr>
          <p:nvPr>
            <p:ph type="dt" sz="half" idx="10"/>
          </p:nvPr>
        </p:nvSpPr>
        <p:spPr/>
        <p:txBody>
          <a:bodyPr/>
          <a:lstStyle/>
          <a:p>
            <a:fld id="{4CAC3AA5-1B3E-44A0-8AAC-ADF372A1216E}" type="datetime1">
              <a:rPr lang="en-US" smtClean="0"/>
              <a:t>12/1/2020</a:t>
            </a:fld>
            <a:endParaRPr lang="en-US"/>
          </a:p>
        </p:txBody>
      </p:sp>
      <p:sp>
        <p:nvSpPr>
          <p:cNvPr id="6" name="Footer Placeholder 5">
            <a:extLst>
              <a:ext uri="{FF2B5EF4-FFF2-40B4-BE49-F238E27FC236}">
                <a16:creationId xmlns:a16="http://schemas.microsoft.com/office/drawing/2014/main" id="{59D26922-2DD9-4D7B-B5C2-9FB588310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3E617-9933-4F33-9288-C559A9D0A4C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33374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44791-0BD5-4EC8-A9AF-CC76A84BAE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0BD547-6D1A-49D4-8E47-2210586F19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D370A-25CB-49C3-AD24-7AAE9DC7B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2B1291-B499-4342-8F0A-D0AD748FA1EF}"/>
              </a:ext>
            </a:extLst>
          </p:cNvPr>
          <p:cNvSpPr>
            <a:spLocks noGrp="1"/>
          </p:cNvSpPr>
          <p:nvPr>
            <p:ph type="dt" sz="half" idx="10"/>
          </p:nvPr>
        </p:nvSpPr>
        <p:spPr/>
        <p:txBody>
          <a:bodyPr/>
          <a:lstStyle/>
          <a:p>
            <a:fld id="{9E658AEA-49B5-4602-A57B-74D88F015846}" type="datetime1">
              <a:rPr lang="en-US" smtClean="0"/>
              <a:t>12/1/2020</a:t>
            </a:fld>
            <a:endParaRPr lang="en-US"/>
          </a:p>
        </p:txBody>
      </p:sp>
      <p:sp>
        <p:nvSpPr>
          <p:cNvPr id="6" name="Footer Placeholder 5">
            <a:extLst>
              <a:ext uri="{FF2B5EF4-FFF2-40B4-BE49-F238E27FC236}">
                <a16:creationId xmlns:a16="http://schemas.microsoft.com/office/drawing/2014/main" id="{6A69E01B-BB2D-4E2D-A779-9379F375F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C8C063-FE52-4EFB-90A7-A254E106A538}"/>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557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5F6EA-AE17-4217-AF30-4A183883D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C5940E-A420-4053-BAA9-91F784EFBD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4E655-5065-4809-95D2-CF3CEDC99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01ACB-1241-4AB2-96F7-ABB3FB636262}" type="datetime1">
              <a:rPr lang="en-US" smtClean="0"/>
              <a:t>12/1/2020</a:t>
            </a:fld>
            <a:endParaRPr lang="en-US"/>
          </a:p>
        </p:txBody>
      </p:sp>
      <p:sp>
        <p:nvSpPr>
          <p:cNvPr id="5" name="Footer Placeholder 4">
            <a:extLst>
              <a:ext uri="{FF2B5EF4-FFF2-40B4-BE49-F238E27FC236}">
                <a16:creationId xmlns:a16="http://schemas.microsoft.com/office/drawing/2014/main" id="{AD2E8CED-2C59-4A53-A644-9309338313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92BA3-1148-4C24-B349-78CA350FCF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26063-9E46-452F-B0C3-62E9A9F5F179}" type="slidenum">
              <a:rPr lang="en-US" smtClean="0"/>
              <a:t>‹#›</a:t>
            </a:fld>
            <a:endParaRPr lang="en-US"/>
          </a:p>
        </p:txBody>
      </p:sp>
    </p:spTree>
    <p:extLst>
      <p:ext uri="{BB962C8B-B14F-4D97-AF65-F5344CB8AC3E}">
        <p14:creationId xmlns:p14="http://schemas.microsoft.com/office/powerpoint/2010/main" val="4935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hyperlink" Target="http://charterschools.nv.gov/uploadedFiles/CharterSchoolsnvgov/content/Grocers/200304-Charter-School-Performance-Framework-Guidance-FINAL.pdf" TargetMode="External"/><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qualitycharters.org/wp-content/uploads/2016/01/CorePerformanceFrameworkAndGuidance.pdf"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E066-E06B-4313-B154-2B9257674611}"/>
              </a:ext>
            </a:extLst>
          </p:cNvPr>
          <p:cNvSpPr>
            <a:spLocks noGrp="1"/>
          </p:cNvSpPr>
          <p:nvPr>
            <p:ph type="title"/>
          </p:nvPr>
        </p:nvSpPr>
        <p:spPr>
          <a:xfrm>
            <a:off x="676697" y="4089319"/>
            <a:ext cx="10846340" cy="1235412"/>
          </a:xfrm>
        </p:spPr>
        <p:txBody>
          <a:bodyPr>
            <a:normAutofit/>
          </a:bodyPr>
          <a:lstStyle/>
          <a:p>
            <a:pPr algn="ctr">
              <a:spcBef>
                <a:spcPts val="600"/>
              </a:spcBef>
              <a:spcAft>
                <a:spcPts val="600"/>
              </a:spcAft>
            </a:pPr>
            <a:r>
              <a:rPr lang="en-US" sz="3600" dirty="0">
                <a:latin typeface="Arial Black" panose="020B0A04020102020204" pitchFamily="34" charset="0"/>
              </a:rPr>
              <a:t>SPCSA Financial Performance Framework </a:t>
            </a:r>
            <a:endParaRPr lang="en-US" sz="3600" dirty="0">
              <a:latin typeface="Arial Black" panose="020B0A04020102020204" pitchFamily="34" charset="0"/>
              <a:cs typeface="Arial" panose="020B0604020202020204" pitchFamily="34" charset="0"/>
            </a:endParaRPr>
          </a:p>
        </p:txBody>
      </p:sp>
      <p:pic>
        <p:nvPicPr>
          <p:cNvPr id="5" name="Picture Placeholder 30">
            <a:extLst>
              <a:ext uri="{FF2B5EF4-FFF2-40B4-BE49-F238E27FC236}">
                <a16:creationId xmlns:a16="http://schemas.microsoft.com/office/drawing/2014/main" id="{F0E2CAF7-C660-409F-89FE-1D103010B405}"/>
              </a:ext>
            </a:extLst>
          </p:cNvPr>
          <p:cNvPicPr>
            <a:picLocks noChangeAspect="1"/>
          </p:cNvPicPr>
          <p:nvPr/>
        </p:nvPicPr>
        <p:blipFill>
          <a:blip r:embed="rId3"/>
          <a:stretch>
            <a:fillRect/>
          </a:stretch>
        </p:blipFill>
        <p:spPr>
          <a:xfrm>
            <a:off x="1916354" y="617841"/>
            <a:ext cx="8369030" cy="2904232"/>
          </a:xfrm>
          <a:prstGeom prst="rect">
            <a:avLst/>
          </a:prstGeom>
          <a:solidFill>
            <a:schemeClr val="accent1">
              <a:lumMod val="60000"/>
              <a:lumOff val="40000"/>
            </a:schemeClr>
          </a:solidFill>
        </p:spPr>
      </p:pic>
      <p:cxnSp>
        <p:nvCxnSpPr>
          <p:cNvPr id="6" name="Straight Connector 5">
            <a:extLst>
              <a:ext uri="{FF2B5EF4-FFF2-40B4-BE49-F238E27FC236}">
                <a16:creationId xmlns:a16="http://schemas.microsoft.com/office/drawing/2014/main" id="{42DFC15F-98B9-480E-9000-A2F2BEFAB6C0}"/>
              </a:ext>
            </a:extLst>
          </p:cNvPr>
          <p:cNvCxnSpPr>
            <a:cxnSpLocks/>
          </p:cNvCxnSpPr>
          <p:nvPr/>
        </p:nvCxnSpPr>
        <p:spPr>
          <a:xfrm>
            <a:off x="458985" y="3638782"/>
            <a:ext cx="11441185"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63CF9D3-B73C-4B79-BB90-CCA2F3FF41DC}"/>
              </a:ext>
            </a:extLst>
          </p:cNvPr>
          <p:cNvSpPr txBox="1"/>
          <p:nvPr/>
        </p:nvSpPr>
        <p:spPr>
          <a:xfrm>
            <a:off x="7733489" y="5963055"/>
            <a:ext cx="3959158" cy="369332"/>
          </a:xfrm>
          <a:prstGeom prst="rect">
            <a:avLst/>
          </a:prstGeom>
          <a:noFill/>
        </p:spPr>
        <p:txBody>
          <a:bodyPr wrap="square" rtlCol="0">
            <a:spAutoFit/>
          </a:bodyPr>
          <a:lstStyle/>
          <a:p>
            <a:pPr algn="r"/>
            <a:r>
              <a:rPr lang="en-US" dirty="0"/>
              <a:t>December 4, 2020</a:t>
            </a:r>
          </a:p>
        </p:txBody>
      </p:sp>
    </p:spTree>
    <p:extLst>
      <p:ext uri="{BB962C8B-B14F-4D97-AF65-F5344CB8AC3E}">
        <p14:creationId xmlns:p14="http://schemas.microsoft.com/office/powerpoint/2010/main" val="201833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C84A-4119-46D4-B7CB-48A9E5484CDE}"/>
              </a:ext>
            </a:extLst>
          </p:cNvPr>
          <p:cNvSpPr>
            <a:spLocks noGrp="1"/>
          </p:cNvSpPr>
          <p:nvPr>
            <p:ph type="title"/>
          </p:nvPr>
        </p:nvSpPr>
        <p:spPr>
          <a:xfrm>
            <a:off x="838200" y="365126"/>
            <a:ext cx="10515600" cy="998161"/>
          </a:xfrm>
        </p:spPr>
        <p:txBody>
          <a:bodyPr>
            <a:normAutofit/>
          </a:bodyPr>
          <a:lstStyle/>
          <a:p>
            <a:r>
              <a:rPr lang="en-US" b="1" dirty="0"/>
              <a:t>Interventions</a:t>
            </a:r>
          </a:p>
        </p:txBody>
      </p:sp>
      <p:sp>
        <p:nvSpPr>
          <p:cNvPr id="4" name="Slide Number Placeholder 3">
            <a:extLst>
              <a:ext uri="{FF2B5EF4-FFF2-40B4-BE49-F238E27FC236}">
                <a16:creationId xmlns:a16="http://schemas.microsoft.com/office/drawing/2014/main" id="{9F3F71C0-BC98-4F57-B0DC-B7B68124D29F}"/>
              </a:ext>
            </a:extLst>
          </p:cNvPr>
          <p:cNvSpPr>
            <a:spLocks noGrp="1"/>
          </p:cNvSpPr>
          <p:nvPr>
            <p:ph type="sldNum" sz="quarter" idx="12"/>
          </p:nvPr>
        </p:nvSpPr>
        <p:spPr/>
        <p:txBody>
          <a:bodyPr/>
          <a:lstStyle/>
          <a:p>
            <a:fld id="{7B526063-9E46-452F-B0C3-62E9A9F5F179}" type="slidenum">
              <a:rPr lang="en-US" smtClean="0"/>
              <a:t>10</a:t>
            </a:fld>
            <a:endParaRPr lang="en-US"/>
          </a:p>
        </p:txBody>
      </p:sp>
      <p:sp>
        <p:nvSpPr>
          <p:cNvPr id="8" name="TextBox 7">
            <a:extLst>
              <a:ext uri="{FF2B5EF4-FFF2-40B4-BE49-F238E27FC236}">
                <a16:creationId xmlns:a16="http://schemas.microsoft.com/office/drawing/2014/main" id="{2C38AD83-E8EE-4EAB-8AFE-276D96775419}"/>
              </a:ext>
            </a:extLst>
          </p:cNvPr>
          <p:cNvSpPr txBox="1"/>
          <p:nvPr/>
        </p:nvSpPr>
        <p:spPr>
          <a:xfrm>
            <a:off x="838200" y="1363287"/>
            <a:ext cx="5257800" cy="5016758"/>
          </a:xfrm>
          <a:prstGeom prst="rect">
            <a:avLst/>
          </a:prstGeom>
          <a:noFill/>
        </p:spPr>
        <p:txBody>
          <a:bodyPr wrap="square" rtlCol="0">
            <a:spAutoFit/>
          </a:bodyPr>
          <a:lstStyle/>
          <a:p>
            <a:r>
              <a:rPr lang="en-US" sz="2800" dirty="0"/>
              <a:t>“Occasionally, the routine Performance Framework process will result in adverse findings. Charter schools may fall </a:t>
            </a:r>
            <a:r>
              <a:rPr lang="en-US" sz="2800" b="1" dirty="0"/>
              <a:t>out of</a:t>
            </a:r>
            <a:r>
              <a:rPr lang="en-US" sz="2800" dirty="0"/>
              <a:t> </a:t>
            </a:r>
            <a:r>
              <a:rPr lang="en-US" sz="2800" b="1" dirty="0"/>
              <a:t>compliance on important legal or contractual requirements. </a:t>
            </a:r>
            <a:r>
              <a:rPr lang="en-US" sz="2800" dirty="0"/>
              <a:t>Academic standards</a:t>
            </a:r>
            <a:r>
              <a:rPr lang="en-US" sz="2800" b="1" dirty="0"/>
              <a:t> </a:t>
            </a:r>
            <a:r>
              <a:rPr lang="en-US" sz="2800" dirty="0"/>
              <a:t>may not be met. Financial sustainability may become an issue. When these situations occur, the Authority may respond in a number of ways.” </a:t>
            </a:r>
          </a:p>
          <a:p>
            <a:r>
              <a:rPr lang="en-US" sz="1200" i="1" dirty="0" err="1"/>
              <a:t>Pg</a:t>
            </a:r>
            <a:r>
              <a:rPr lang="en-US" sz="1200" i="1" dirty="0"/>
              <a:t> 5 </a:t>
            </a:r>
            <a:r>
              <a:rPr lang="en-US" sz="1200" i="1" dirty="0">
                <a:hlinkClick r:id="rId3"/>
              </a:rPr>
              <a:t>Charter School Performance Framework</a:t>
            </a:r>
            <a:endParaRPr lang="en-US" i="1" dirty="0"/>
          </a:p>
        </p:txBody>
      </p:sp>
      <p:graphicFrame>
        <p:nvGraphicFramePr>
          <p:cNvPr id="7" name="Content Placeholder 6">
            <a:extLst>
              <a:ext uri="{FF2B5EF4-FFF2-40B4-BE49-F238E27FC236}">
                <a16:creationId xmlns:a16="http://schemas.microsoft.com/office/drawing/2014/main" id="{E67986E5-1DE1-4C68-9A34-6B7DFC17A262}"/>
              </a:ext>
            </a:extLst>
          </p:cNvPr>
          <p:cNvGraphicFramePr>
            <a:graphicFrameLocks noGrp="1"/>
          </p:cNvGraphicFramePr>
          <p:nvPr>
            <p:ph idx="1"/>
            <p:extLst>
              <p:ext uri="{D42A27DB-BD31-4B8C-83A1-F6EECF244321}">
                <p14:modId xmlns:p14="http://schemas.microsoft.com/office/powerpoint/2010/main" val="3814037184"/>
              </p:ext>
            </p:extLst>
          </p:nvPr>
        </p:nvGraphicFramePr>
        <p:xfrm>
          <a:off x="6096000" y="778933"/>
          <a:ext cx="5579534" cy="56011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59907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As of December 4…</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4117050867"/>
              </p:ext>
            </p:extLst>
          </p:nvPr>
        </p:nvGraphicFramePr>
        <p:xfrm>
          <a:off x="876752" y="1262450"/>
          <a:ext cx="10488038" cy="5527287"/>
        </p:xfrm>
        <a:graphic>
          <a:graphicData uri="http://schemas.openxmlformats.org/drawingml/2006/table">
            <a:tbl>
              <a:tblPr firstRow="1" bandRow="1">
                <a:tableStyleId>{5C22544A-7EE6-4342-B048-85BDC9FD1C3A}</a:tableStyleId>
              </a:tblPr>
              <a:tblGrid>
                <a:gridCol w="10488038">
                  <a:extLst>
                    <a:ext uri="{9D8B030D-6E8A-4147-A177-3AD203B41FA5}">
                      <a16:colId xmlns:a16="http://schemas.microsoft.com/office/drawing/2014/main" val="4277808140"/>
                    </a:ext>
                  </a:extLst>
                </a:gridCol>
              </a:tblGrid>
              <a:tr h="553758">
                <a:tc>
                  <a:txBody>
                    <a:bodyPr/>
                    <a:lstStyle/>
                    <a:p>
                      <a:pPr algn="l"/>
                      <a:r>
                        <a:rPr lang="en-US" sz="2800" dirty="0"/>
                        <a:t>Key Milestones</a:t>
                      </a:r>
                    </a:p>
                  </a:txBody>
                  <a:tcPr/>
                </a:tc>
                <a:extLst>
                  <a:ext uri="{0D108BD9-81ED-4DB2-BD59-A6C34878D82A}">
                    <a16:rowId xmlns:a16="http://schemas.microsoft.com/office/drawing/2014/main" val="3097396996"/>
                  </a:ext>
                </a:extLst>
              </a:tr>
              <a:tr h="1095796">
                <a:tc>
                  <a:txBody>
                    <a:bodyPr/>
                    <a:lstStyle/>
                    <a:p>
                      <a:pPr marL="0" indent="0">
                        <a:buFont typeface="+mj-lt"/>
                        <a:buNone/>
                      </a:pPr>
                      <a:r>
                        <a:rPr lang="en-US" sz="2800" dirty="0"/>
                        <a:t>Authorizing staff have monitored quarterly reports throughout FY20</a:t>
                      </a:r>
                    </a:p>
                  </a:txBody>
                  <a:tcPr anchor="ctr"/>
                </a:tc>
                <a:extLst>
                  <a:ext uri="{0D108BD9-81ED-4DB2-BD59-A6C34878D82A}">
                    <a16:rowId xmlns:a16="http://schemas.microsoft.com/office/drawing/2014/main" val="1355096080"/>
                  </a:ext>
                </a:extLst>
              </a:tr>
              <a:tr h="953137">
                <a:tc>
                  <a:txBody>
                    <a:bodyPr/>
                    <a:lstStyle/>
                    <a:p>
                      <a:pPr marL="0" indent="0">
                        <a:buFont typeface="+mj-lt"/>
                        <a:buNone/>
                      </a:pPr>
                      <a:r>
                        <a:rPr lang="en-US" sz="2800" dirty="0"/>
                        <a:t>Audits have been presented to individual charter boards</a:t>
                      </a:r>
                    </a:p>
                  </a:txBody>
                  <a:tcPr anchor="ctr"/>
                </a:tc>
                <a:extLst>
                  <a:ext uri="{0D108BD9-81ED-4DB2-BD59-A6C34878D82A}">
                    <a16:rowId xmlns:a16="http://schemas.microsoft.com/office/drawing/2014/main" val="1803565771"/>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Audits are submitted to SPCSA, LCB and NDE by </a:t>
                      </a:r>
                      <a:r>
                        <a:rPr lang="en-US" sz="2800" b="1" dirty="0"/>
                        <a:t>December 1 </a:t>
                      </a:r>
                      <a:endParaRPr lang="en-US" sz="2800" b="0" dirty="0"/>
                    </a:p>
                  </a:txBody>
                  <a:tcPr anchor="ctr"/>
                </a:tc>
                <a:extLst>
                  <a:ext uri="{0D108BD9-81ED-4DB2-BD59-A6C34878D82A}">
                    <a16:rowId xmlns:a16="http://schemas.microsoft.com/office/drawing/2014/main" val="218922438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Preliminary results provided to schools by </a:t>
                      </a:r>
                      <a:r>
                        <a:rPr lang="en-US" sz="2800" b="1" dirty="0"/>
                        <a:t>December 18</a:t>
                      </a:r>
                    </a:p>
                  </a:txBody>
                  <a:tcPr anchor="ctr"/>
                </a:tc>
                <a:extLst>
                  <a:ext uri="{0D108BD9-81ED-4DB2-BD59-A6C34878D82A}">
                    <a16:rowId xmlns:a16="http://schemas.microsoft.com/office/drawing/2014/main" val="583289843"/>
                  </a:ext>
                </a:extLst>
              </a:tr>
              <a:tr h="1095796">
                <a:tc>
                  <a:txBody>
                    <a:bodyPr/>
                    <a:lstStyle/>
                    <a:p>
                      <a:pPr marL="0" indent="0">
                        <a:buFont typeface="+mj-lt"/>
                        <a:buNone/>
                      </a:pPr>
                      <a:r>
                        <a:rPr lang="en-US" sz="2800" dirty="0"/>
                        <a:t>Final data to be presented to the Authority on </a:t>
                      </a:r>
                      <a:r>
                        <a:rPr lang="en-US" sz="2800" b="1" dirty="0"/>
                        <a:t>January 22, 2021</a:t>
                      </a:r>
                    </a:p>
                  </a:txBody>
                  <a:tcPr anchor="ctr"/>
                </a:tc>
                <a:extLst>
                  <a:ext uri="{0D108BD9-81ED-4DB2-BD59-A6C34878D82A}">
                    <a16:rowId xmlns:a16="http://schemas.microsoft.com/office/drawing/2014/main" val="1738134495"/>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a:xfrm>
            <a:off x="8572048" y="6310312"/>
            <a:ext cx="2743200" cy="365125"/>
          </a:xfrm>
        </p:spPr>
        <p:txBody>
          <a:bodyPr/>
          <a:lstStyle/>
          <a:p>
            <a:fld id="{7B526063-9E46-452F-B0C3-62E9A9F5F179}" type="slidenum">
              <a:rPr lang="en-US" smtClean="0"/>
              <a:t>11</a:t>
            </a:fld>
            <a:endParaRPr lang="en-US"/>
          </a:p>
        </p:txBody>
      </p:sp>
    </p:spTree>
    <p:extLst>
      <p:ext uri="{BB962C8B-B14F-4D97-AF65-F5344CB8AC3E}">
        <p14:creationId xmlns:p14="http://schemas.microsoft.com/office/powerpoint/2010/main" val="1028259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Objectives of SPCSA Financial Framework</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nvPr>
        </p:nvGraphicFramePr>
        <p:xfrm>
          <a:off x="437744" y="1410510"/>
          <a:ext cx="10916056" cy="4027230"/>
        </p:xfrm>
        <a:graphic>
          <a:graphicData uri="http://schemas.openxmlformats.org/drawingml/2006/table">
            <a:tbl>
              <a:tblPr firstRow="1" bandRow="1">
                <a:tableStyleId>{5C22544A-7EE6-4342-B048-85BDC9FD1C3A}</a:tableStyleId>
              </a:tblPr>
              <a:tblGrid>
                <a:gridCol w="428018">
                  <a:extLst>
                    <a:ext uri="{9D8B030D-6E8A-4147-A177-3AD203B41FA5}">
                      <a16:colId xmlns:a16="http://schemas.microsoft.com/office/drawing/2014/main" val="3626259800"/>
                    </a:ext>
                  </a:extLst>
                </a:gridCol>
                <a:gridCol w="10488038">
                  <a:extLst>
                    <a:ext uri="{9D8B030D-6E8A-4147-A177-3AD203B41FA5}">
                      <a16:colId xmlns:a16="http://schemas.microsoft.com/office/drawing/2014/main" val="4277808140"/>
                    </a:ext>
                  </a:extLst>
                </a:gridCol>
              </a:tblGrid>
              <a:tr h="295162">
                <a:tc>
                  <a:txBody>
                    <a:bodyPr/>
                    <a:lstStyle/>
                    <a:p>
                      <a:pPr algn="ctr"/>
                      <a:endParaRPr lang="en-US" sz="800" dirty="0"/>
                    </a:p>
                  </a:txBody>
                  <a:tcPr/>
                </a:tc>
                <a:tc>
                  <a:txBody>
                    <a:bodyPr/>
                    <a:lstStyle/>
                    <a:p>
                      <a:pPr algn="ctr"/>
                      <a:endParaRPr lang="en-US" sz="1100" dirty="0"/>
                    </a:p>
                  </a:txBody>
                  <a:tcPr/>
                </a:tc>
                <a:extLst>
                  <a:ext uri="{0D108BD9-81ED-4DB2-BD59-A6C34878D82A}">
                    <a16:rowId xmlns:a16="http://schemas.microsoft.com/office/drawing/2014/main" val="3097396996"/>
                  </a:ext>
                </a:extLst>
              </a:tr>
              <a:tr h="918610">
                <a:tc>
                  <a:txBody>
                    <a:bodyPr/>
                    <a:lstStyle/>
                    <a:p>
                      <a:pPr algn="ctr"/>
                      <a:r>
                        <a:rPr lang="en-US" dirty="0"/>
                        <a:t>1</a:t>
                      </a:r>
                    </a:p>
                  </a:txBody>
                  <a:tcPr anchor="ctr"/>
                </a:tc>
                <a:tc>
                  <a:txBody>
                    <a:bodyPr/>
                    <a:lstStyle/>
                    <a:p>
                      <a:pPr marL="0" indent="0">
                        <a:buFont typeface="+mj-lt"/>
                        <a:buNone/>
                      </a:pPr>
                      <a:r>
                        <a:rPr lang="en-US" sz="2800" dirty="0"/>
                        <a:t>Enable SPCSA to fulfill its </a:t>
                      </a:r>
                      <a:r>
                        <a:rPr lang="en-US" sz="2800" b="1" dirty="0"/>
                        <a:t>mission </a:t>
                      </a:r>
                      <a:r>
                        <a:rPr lang="en-US" sz="2800" dirty="0"/>
                        <a:t>as authorizer and regulator</a:t>
                      </a:r>
                    </a:p>
                  </a:txBody>
                  <a:tcPr anchor="ctr"/>
                </a:tc>
                <a:extLst>
                  <a:ext uri="{0D108BD9-81ED-4DB2-BD59-A6C34878D82A}">
                    <a16:rowId xmlns:a16="http://schemas.microsoft.com/office/drawing/2014/main" val="1355096080"/>
                  </a:ext>
                </a:extLst>
              </a:tr>
              <a:tr h="1232611">
                <a:tc>
                  <a:txBody>
                    <a:bodyPr/>
                    <a:lstStyle/>
                    <a:p>
                      <a:pPr algn="ctr"/>
                      <a:r>
                        <a:rPr lang="en-US" dirty="0"/>
                        <a:t>2</a:t>
                      </a:r>
                    </a:p>
                  </a:txBody>
                  <a:tcPr anchor="ctr"/>
                </a:tc>
                <a:tc>
                  <a:txBody>
                    <a:bodyPr/>
                    <a:lstStyle/>
                    <a:p>
                      <a:pPr marL="0" indent="0">
                        <a:buFont typeface="+mj-lt"/>
                        <a:buNone/>
                      </a:pPr>
                      <a:r>
                        <a:rPr lang="en-US" sz="2800" dirty="0"/>
                        <a:t>Fulfill </a:t>
                      </a:r>
                      <a:r>
                        <a:rPr lang="en-US" sz="2800" b="1" dirty="0"/>
                        <a:t>NRS </a:t>
                      </a:r>
                      <a:r>
                        <a:rPr lang="en-US" sz="2800" dirty="0"/>
                        <a:t>388A.273</a:t>
                      </a:r>
                      <a:r>
                        <a:rPr lang="en-US" sz="2800" b="1" dirty="0"/>
                        <a:t> requirements </a:t>
                      </a:r>
                      <a:r>
                        <a:rPr lang="en-US" sz="2800" dirty="0"/>
                        <a:t>for</a:t>
                      </a:r>
                      <a:r>
                        <a:rPr lang="en-US" sz="2800" b="1" dirty="0"/>
                        <a:t> </a:t>
                      </a:r>
                      <a:r>
                        <a:rPr lang="en-US" sz="2800" dirty="0"/>
                        <a:t>performance indicators, measures and metrics for the </a:t>
                      </a:r>
                      <a:r>
                        <a:rPr lang="en-US" sz="2800" b="1" dirty="0"/>
                        <a:t>financial </a:t>
                      </a:r>
                      <a:r>
                        <a:rPr lang="en-US" sz="2800" dirty="0"/>
                        <a:t>category </a:t>
                      </a:r>
                    </a:p>
                  </a:txBody>
                  <a:tcPr anchor="ctr"/>
                </a:tc>
                <a:extLst>
                  <a:ext uri="{0D108BD9-81ED-4DB2-BD59-A6C34878D82A}">
                    <a16:rowId xmlns:a16="http://schemas.microsoft.com/office/drawing/2014/main" val="1803565771"/>
                  </a:ext>
                </a:extLst>
              </a:tr>
              <a:tr h="662237">
                <a:tc>
                  <a:txBody>
                    <a:bodyPr/>
                    <a:lstStyle/>
                    <a:p>
                      <a:pPr algn="ctr"/>
                      <a:r>
                        <a:rPr lang="en-US" dirty="0"/>
                        <a: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Fulfill public school </a:t>
                      </a:r>
                      <a:r>
                        <a:rPr lang="en-US" sz="2800" b="1" dirty="0"/>
                        <a:t>obligations, </a:t>
                      </a:r>
                      <a:r>
                        <a:rPr lang="en-US" sz="2800" dirty="0"/>
                        <a:t>provide </a:t>
                      </a:r>
                      <a:r>
                        <a:rPr lang="en-US" sz="2800" b="1" dirty="0"/>
                        <a:t>transparent reporting</a:t>
                      </a:r>
                      <a:endParaRPr lang="en-US" sz="2800" dirty="0"/>
                    </a:p>
                  </a:txBody>
                  <a:tcPr anchor="ctr"/>
                </a:tc>
                <a:extLst>
                  <a:ext uri="{0D108BD9-81ED-4DB2-BD59-A6C34878D82A}">
                    <a16:rowId xmlns:a16="http://schemas.microsoft.com/office/drawing/2014/main" val="2189224380"/>
                  </a:ext>
                </a:extLst>
              </a:tr>
              <a:tr h="918610">
                <a:tc>
                  <a:txBody>
                    <a:bodyPr/>
                    <a:lstStyle/>
                    <a:p>
                      <a:pPr algn="ctr"/>
                      <a:r>
                        <a:rPr lang="en-US" dirty="0"/>
                        <a:t>4</a:t>
                      </a:r>
                    </a:p>
                  </a:txBody>
                  <a:tcPr anchor="ctr"/>
                </a:tc>
                <a:tc>
                  <a:txBody>
                    <a:bodyPr/>
                    <a:lstStyle/>
                    <a:p>
                      <a:pPr marL="0" indent="0">
                        <a:buFont typeface="+mj-lt"/>
                        <a:buNone/>
                      </a:pPr>
                      <a:r>
                        <a:rPr lang="en-US" sz="2800" dirty="0"/>
                        <a:t>Convey SPCSA </a:t>
                      </a:r>
                      <a:r>
                        <a:rPr lang="en-US" sz="2800" b="1" dirty="0"/>
                        <a:t>expectations</a:t>
                      </a:r>
                      <a:r>
                        <a:rPr lang="en-US" sz="2800" dirty="0"/>
                        <a:t> of charter schools</a:t>
                      </a:r>
                    </a:p>
                  </a:txBody>
                  <a:tcPr anchor="ctr"/>
                </a:tc>
                <a:extLst>
                  <a:ext uri="{0D108BD9-81ED-4DB2-BD59-A6C34878D82A}">
                    <a16:rowId xmlns:a16="http://schemas.microsoft.com/office/drawing/2014/main" val="1738134495"/>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12</a:t>
            </a:fld>
            <a:endParaRPr lang="en-US"/>
          </a:p>
        </p:txBody>
      </p:sp>
    </p:spTree>
    <p:extLst>
      <p:ext uri="{BB962C8B-B14F-4D97-AF65-F5344CB8AC3E}">
        <p14:creationId xmlns:p14="http://schemas.microsoft.com/office/powerpoint/2010/main" val="428285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Objectives of SPCSA Financial Framework</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1124607866"/>
              </p:ext>
            </p:extLst>
          </p:nvPr>
        </p:nvGraphicFramePr>
        <p:xfrm>
          <a:off x="437744" y="1410510"/>
          <a:ext cx="10916056" cy="4027230"/>
        </p:xfrm>
        <a:graphic>
          <a:graphicData uri="http://schemas.openxmlformats.org/drawingml/2006/table">
            <a:tbl>
              <a:tblPr firstRow="1" bandRow="1">
                <a:tableStyleId>{5C22544A-7EE6-4342-B048-85BDC9FD1C3A}</a:tableStyleId>
              </a:tblPr>
              <a:tblGrid>
                <a:gridCol w="428018">
                  <a:extLst>
                    <a:ext uri="{9D8B030D-6E8A-4147-A177-3AD203B41FA5}">
                      <a16:colId xmlns:a16="http://schemas.microsoft.com/office/drawing/2014/main" val="3626259800"/>
                    </a:ext>
                  </a:extLst>
                </a:gridCol>
                <a:gridCol w="10488038">
                  <a:extLst>
                    <a:ext uri="{9D8B030D-6E8A-4147-A177-3AD203B41FA5}">
                      <a16:colId xmlns:a16="http://schemas.microsoft.com/office/drawing/2014/main" val="4277808140"/>
                    </a:ext>
                  </a:extLst>
                </a:gridCol>
              </a:tblGrid>
              <a:tr h="295162">
                <a:tc>
                  <a:txBody>
                    <a:bodyPr/>
                    <a:lstStyle/>
                    <a:p>
                      <a:pPr algn="ctr"/>
                      <a:endParaRPr lang="en-US" sz="800" dirty="0"/>
                    </a:p>
                  </a:txBody>
                  <a:tcPr/>
                </a:tc>
                <a:tc>
                  <a:txBody>
                    <a:bodyPr/>
                    <a:lstStyle/>
                    <a:p>
                      <a:pPr algn="ctr"/>
                      <a:endParaRPr lang="en-US" sz="1100" dirty="0"/>
                    </a:p>
                  </a:txBody>
                  <a:tcPr/>
                </a:tc>
                <a:extLst>
                  <a:ext uri="{0D108BD9-81ED-4DB2-BD59-A6C34878D82A}">
                    <a16:rowId xmlns:a16="http://schemas.microsoft.com/office/drawing/2014/main" val="3097396996"/>
                  </a:ext>
                </a:extLst>
              </a:tr>
              <a:tr h="918610">
                <a:tc>
                  <a:txBody>
                    <a:bodyPr/>
                    <a:lstStyle/>
                    <a:p>
                      <a:pPr algn="ctr"/>
                      <a:r>
                        <a:rPr lang="en-US" dirty="0"/>
                        <a:t>1</a:t>
                      </a:r>
                    </a:p>
                  </a:txBody>
                  <a:tcPr anchor="ctr"/>
                </a:tc>
                <a:tc>
                  <a:txBody>
                    <a:bodyPr/>
                    <a:lstStyle/>
                    <a:p>
                      <a:pPr marL="0" indent="0">
                        <a:buFont typeface="+mj-lt"/>
                        <a:buNone/>
                      </a:pPr>
                      <a:r>
                        <a:rPr lang="en-US" sz="2800" dirty="0"/>
                        <a:t>Enable SPCSA to fulfill its </a:t>
                      </a:r>
                      <a:r>
                        <a:rPr lang="en-US" sz="2800" b="1" dirty="0"/>
                        <a:t>mission </a:t>
                      </a:r>
                      <a:r>
                        <a:rPr lang="en-US" sz="2800" dirty="0"/>
                        <a:t>as authorizer and regulator</a:t>
                      </a:r>
                    </a:p>
                  </a:txBody>
                  <a:tcPr anchor="ctr"/>
                </a:tc>
                <a:extLst>
                  <a:ext uri="{0D108BD9-81ED-4DB2-BD59-A6C34878D82A}">
                    <a16:rowId xmlns:a16="http://schemas.microsoft.com/office/drawing/2014/main" val="1355096080"/>
                  </a:ext>
                </a:extLst>
              </a:tr>
              <a:tr h="1232611">
                <a:tc>
                  <a:txBody>
                    <a:bodyPr/>
                    <a:lstStyle/>
                    <a:p>
                      <a:pPr algn="ctr"/>
                      <a:r>
                        <a:rPr lang="en-US" dirty="0"/>
                        <a:t>2</a:t>
                      </a:r>
                    </a:p>
                  </a:txBody>
                  <a:tcPr anchor="ctr"/>
                </a:tc>
                <a:tc>
                  <a:txBody>
                    <a:bodyPr/>
                    <a:lstStyle/>
                    <a:p>
                      <a:pPr marL="0" indent="0">
                        <a:buFont typeface="+mj-lt"/>
                        <a:buNone/>
                      </a:pPr>
                      <a:r>
                        <a:rPr lang="en-US" sz="2800" dirty="0"/>
                        <a:t>Fulfill </a:t>
                      </a:r>
                      <a:r>
                        <a:rPr lang="en-US" sz="2800" b="1" dirty="0"/>
                        <a:t>NRS </a:t>
                      </a:r>
                      <a:r>
                        <a:rPr lang="en-US" sz="2800" dirty="0"/>
                        <a:t>388A.273</a:t>
                      </a:r>
                      <a:r>
                        <a:rPr lang="en-US" sz="2800" b="1" dirty="0"/>
                        <a:t> requirements </a:t>
                      </a:r>
                      <a:r>
                        <a:rPr lang="en-US" sz="2800" dirty="0"/>
                        <a:t>for</a:t>
                      </a:r>
                      <a:r>
                        <a:rPr lang="en-US" sz="2800" b="1" dirty="0"/>
                        <a:t> </a:t>
                      </a:r>
                      <a:r>
                        <a:rPr lang="en-US" sz="2800" dirty="0"/>
                        <a:t>performance indicators, measures and metrics for the </a:t>
                      </a:r>
                      <a:r>
                        <a:rPr lang="en-US" sz="2800" b="1" dirty="0"/>
                        <a:t>financial </a:t>
                      </a:r>
                      <a:r>
                        <a:rPr lang="en-US" sz="2800" dirty="0"/>
                        <a:t>category </a:t>
                      </a:r>
                    </a:p>
                  </a:txBody>
                  <a:tcPr anchor="ctr"/>
                </a:tc>
                <a:extLst>
                  <a:ext uri="{0D108BD9-81ED-4DB2-BD59-A6C34878D82A}">
                    <a16:rowId xmlns:a16="http://schemas.microsoft.com/office/drawing/2014/main" val="1803565771"/>
                  </a:ext>
                </a:extLst>
              </a:tr>
              <a:tr h="662237">
                <a:tc>
                  <a:txBody>
                    <a:bodyPr/>
                    <a:lstStyle/>
                    <a:p>
                      <a:pPr algn="ctr"/>
                      <a:r>
                        <a:rPr lang="en-US" dirty="0"/>
                        <a: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Fulfill public school </a:t>
                      </a:r>
                      <a:r>
                        <a:rPr lang="en-US" sz="2800" b="1" dirty="0"/>
                        <a:t>obligations, </a:t>
                      </a:r>
                      <a:r>
                        <a:rPr lang="en-US" sz="2800" dirty="0"/>
                        <a:t>provide </a:t>
                      </a:r>
                      <a:r>
                        <a:rPr lang="en-US" sz="2800" b="1" dirty="0"/>
                        <a:t>transparent reporting</a:t>
                      </a:r>
                      <a:endParaRPr lang="en-US" sz="2800" dirty="0"/>
                    </a:p>
                  </a:txBody>
                  <a:tcPr anchor="ctr"/>
                </a:tc>
                <a:extLst>
                  <a:ext uri="{0D108BD9-81ED-4DB2-BD59-A6C34878D82A}">
                    <a16:rowId xmlns:a16="http://schemas.microsoft.com/office/drawing/2014/main" val="2189224380"/>
                  </a:ext>
                </a:extLst>
              </a:tr>
              <a:tr h="918610">
                <a:tc>
                  <a:txBody>
                    <a:bodyPr/>
                    <a:lstStyle/>
                    <a:p>
                      <a:pPr algn="ctr"/>
                      <a:r>
                        <a:rPr lang="en-US" dirty="0"/>
                        <a:t>4</a:t>
                      </a:r>
                    </a:p>
                  </a:txBody>
                  <a:tcPr anchor="ctr"/>
                </a:tc>
                <a:tc>
                  <a:txBody>
                    <a:bodyPr/>
                    <a:lstStyle/>
                    <a:p>
                      <a:pPr marL="0" indent="0">
                        <a:buFont typeface="+mj-lt"/>
                        <a:buNone/>
                      </a:pPr>
                      <a:r>
                        <a:rPr lang="en-US" sz="2800" dirty="0"/>
                        <a:t>Convey SPCSA </a:t>
                      </a:r>
                      <a:r>
                        <a:rPr lang="en-US" sz="2800" b="1" dirty="0"/>
                        <a:t>expectations</a:t>
                      </a:r>
                      <a:r>
                        <a:rPr lang="en-US" sz="2800" dirty="0"/>
                        <a:t> of charter schools</a:t>
                      </a:r>
                    </a:p>
                  </a:txBody>
                  <a:tcPr anchor="ctr"/>
                </a:tc>
                <a:extLst>
                  <a:ext uri="{0D108BD9-81ED-4DB2-BD59-A6C34878D82A}">
                    <a16:rowId xmlns:a16="http://schemas.microsoft.com/office/drawing/2014/main" val="1738134495"/>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2</a:t>
            </a:fld>
            <a:endParaRPr lang="en-US"/>
          </a:p>
        </p:txBody>
      </p:sp>
    </p:spTree>
    <p:extLst>
      <p:ext uri="{BB962C8B-B14F-4D97-AF65-F5344CB8AC3E}">
        <p14:creationId xmlns:p14="http://schemas.microsoft.com/office/powerpoint/2010/main" val="238887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06C2C-23FD-4B9B-A814-30C8AA6C5493}"/>
              </a:ext>
            </a:extLst>
          </p:cNvPr>
          <p:cNvSpPr>
            <a:spLocks noGrp="1"/>
          </p:cNvSpPr>
          <p:nvPr>
            <p:ph type="title"/>
          </p:nvPr>
        </p:nvSpPr>
        <p:spPr/>
        <p:txBody>
          <a:bodyPr/>
          <a:lstStyle/>
          <a:p>
            <a:pPr algn="ctr"/>
            <a:r>
              <a:rPr lang="en-US" b="1" dirty="0"/>
              <a:t>What is a Performance Framework?</a:t>
            </a:r>
          </a:p>
        </p:txBody>
      </p:sp>
      <p:graphicFrame>
        <p:nvGraphicFramePr>
          <p:cNvPr id="5" name="Content Placeholder 4">
            <a:extLst>
              <a:ext uri="{FF2B5EF4-FFF2-40B4-BE49-F238E27FC236}">
                <a16:creationId xmlns:a16="http://schemas.microsoft.com/office/drawing/2014/main" id="{304D2A97-D800-4002-A7DB-08ABDCB3DC67}"/>
              </a:ext>
            </a:extLst>
          </p:cNvPr>
          <p:cNvGraphicFramePr>
            <a:graphicFrameLocks noGrp="1"/>
          </p:cNvGraphicFramePr>
          <p:nvPr>
            <p:ph idx="1"/>
            <p:extLst>
              <p:ext uri="{D42A27DB-BD31-4B8C-83A1-F6EECF244321}">
                <p14:modId xmlns:p14="http://schemas.microsoft.com/office/powerpoint/2010/main" val="447841839"/>
              </p:ext>
            </p:extLst>
          </p:nvPr>
        </p:nvGraphicFramePr>
        <p:xfrm>
          <a:off x="4591454" y="1690688"/>
          <a:ext cx="6956899"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CDE50CEC-1777-4172-A721-B019F9F0325D}"/>
              </a:ext>
            </a:extLst>
          </p:cNvPr>
          <p:cNvSpPr>
            <a:spLocks noGrp="1"/>
          </p:cNvSpPr>
          <p:nvPr>
            <p:ph type="sldNum" sz="quarter" idx="12"/>
          </p:nvPr>
        </p:nvSpPr>
        <p:spPr/>
        <p:txBody>
          <a:bodyPr/>
          <a:lstStyle/>
          <a:p>
            <a:fld id="{7B526063-9E46-452F-B0C3-62E9A9F5F179}" type="slidenum">
              <a:rPr lang="en-US" smtClean="0"/>
              <a:t>3</a:t>
            </a:fld>
            <a:endParaRPr lang="en-US"/>
          </a:p>
        </p:txBody>
      </p:sp>
      <p:sp>
        <p:nvSpPr>
          <p:cNvPr id="6" name="TextBox 5">
            <a:extLst>
              <a:ext uri="{FF2B5EF4-FFF2-40B4-BE49-F238E27FC236}">
                <a16:creationId xmlns:a16="http://schemas.microsoft.com/office/drawing/2014/main" id="{3FC55667-B4A3-44BD-9685-DEA39A554274}"/>
              </a:ext>
            </a:extLst>
          </p:cNvPr>
          <p:cNvSpPr txBox="1"/>
          <p:nvPr/>
        </p:nvSpPr>
        <p:spPr>
          <a:xfrm>
            <a:off x="838199" y="1799617"/>
            <a:ext cx="3996447" cy="3754874"/>
          </a:xfrm>
          <a:prstGeom prst="rect">
            <a:avLst/>
          </a:prstGeom>
          <a:noFill/>
        </p:spPr>
        <p:txBody>
          <a:bodyPr wrap="square" rtlCol="0">
            <a:spAutoFit/>
          </a:bodyPr>
          <a:lstStyle/>
          <a:p>
            <a:pPr marL="285750" indent="-285750">
              <a:buFontTx/>
              <a:buChar char="-"/>
            </a:pPr>
            <a:r>
              <a:rPr lang="en-US" sz="2000" b="1" dirty="0"/>
              <a:t>Document that sets forth agreed upon expectations of performance and compliance</a:t>
            </a:r>
          </a:p>
          <a:p>
            <a:pPr marL="285750" indent="-285750">
              <a:buFontTx/>
              <a:buChar char="-"/>
            </a:pPr>
            <a:endParaRPr lang="en-US" sz="2000" b="1" dirty="0"/>
          </a:p>
          <a:p>
            <a:pPr marL="285750" indent="-285750">
              <a:buFontTx/>
              <a:buChar char="-"/>
            </a:pPr>
            <a:r>
              <a:rPr lang="en-US" sz="2000" b="1" dirty="0"/>
              <a:t>Established in the charter agreement</a:t>
            </a:r>
          </a:p>
          <a:p>
            <a:pPr marL="285750" indent="-285750">
              <a:buFontTx/>
              <a:buChar char="-"/>
            </a:pPr>
            <a:endParaRPr lang="en-US" sz="2000" b="1" dirty="0"/>
          </a:p>
          <a:p>
            <a:pPr marL="285750" indent="-285750">
              <a:buFontTx/>
              <a:buChar char="-"/>
            </a:pPr>
            <a:r>
              <a:rPr lang="en-US" sz="2000" b="1" dirty="0"/>
              <a:t>Basis for school evaluations, monitoring, and intervention that informs high-stakes decisions by an authorizer</a:t>
            </a:r>
          </a:p>
          <a:p>
            <a:pPr marL="285750" indent="-285750">
              <a:buFontTx/>
              <a:buChar char="-"/>
            </a:pPr>
            <a:endParaRPr lang="en-US" dirty="0"/>
          </a:p>
        </p:txBody>
      </p:sp>
    </p:spTree>
    <p:extLst>
      <p:ext uri="{BB962C8B-B14F-4D97-AF65-F5344CB8AC3E}">
        <p14:creationId xmlns:p14="http://schemas.microsoft.com/office/powerpoint/2010/main" val="312528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09F8-5E51-4EED-BDA5-55478712F1B4}"/>
              </a:ext>
            </a:extLst>
          </p:cNvPr>
          <p:cNvSpPr>
            <a:spLocks noGrp="1"/>
          </p:cNvSpPr>
          <p:nvPr>
            <p:ph type="title"/>
          </p:nvPr>
        </p:nvSpPr>
        <p:spPr/>
        <p:txBody>
          <a:bodyPr/>
          <a:lstStyle/>
          <a:p>
            <a:pPr algn="ctr"/>
            <a:r>
              <a:rPr lang="en-US" b="1" dirty="0"/>
              <a:t>What is a Performance Framework?</a:t>
            </a:r>
          </a:p>
        </p:txBody>
      </p:sp>
      <p:graphicFrame>
        <p:nvGraphicFramePr>
          <p:cNvPr id="7" name="Content Placeholder 6">
            <a:extLst>
              <a:ext uri="{FF2B5EF4-FFF2-40B4-BE49-F238E27FC236}">
                <a16:creationId xmlns:a16="http://schemas.microsoft.com/office/drawing/2014/main" id="{CC477FF7-6659-4D15-B2DB-13A3E4A6DA75}"/>
              </a:ext>
            </a:extLst>
          </p:cNvPr>
          <p:cNvGraphicFramePr>
            <a:graphicFrameLocks noGrp="1"/>
          </p:cNvGraphicFramePr>
          <p:nvPr>
            <p:ph idx="1"/>
            <p:extLst>
              <p:ext uri="{D42A27DB-BD31-4B8C-83A1-F6EECF244321}">
                <p14:modId xmlns:p14="http://schemas.microsoft.com/office/powerpoint/2010/main" val="2448832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9CE8290B-8E39-46BE-B596-0368EF2F89BD}"/>
              </a:ext>
            </a:extLst>
          </p:cNvPr>
          <p:cNvSpPr>
            <a:spLocks noGrp="1"/>
          </p:cNvSpPr>
          <p:nvPr>
            <p:ph type="sldNum" sz="quarter" idx="12"/>
          </p:nvPr>
        </p:nvSpPr>
        <p:spPr/>
        <p:txBody>
          <a:bodyPr/>
          <a:lstStyle/>
          <a:p>
            <a:fld id="{7B526063-9E46-452F-B0C3-62E9A9F5F179}" type="slidenum">
              <a:rPr lang="en-US" smtClean="0"/>
              <a:t>4</a:t>
            </a:fld>
            <a:endParaRPr lang="en-US"/>
          </a:p>
        </p:txBody>
      </p:sp>
      <p:sp>
        <p:nvSpPr>
          <p:cNvPr id="8" name="TextBox 7">
            <a:extLst>
              <a:ext uri="{FF2B5EF4-FFF2-40B4-BE49-F238E27FC236}">
                <a16:creationId xmlns:a16="http://schemas.microsoft.com/office/drawing/2014/main" id="{E75EDFE3-2EA8-4AE7-BDD2-572BBACF1AC1}"/>
              </a:ext>
            </a:extLst>
          </p:cNvPr>
          <p:cNvSpPr txBox="1"/>
          <p:nvPr/>
        </p:nvSpPr>
        <p:spPr>
          <a:xfrm>
            <a:off x="807394" y="6356350"/>
            <a:ext cx="6546715" cy="369332"/>
          </a:xfrm>
          <a:prstGeom prst="rect">
            <a:avLst/>
          </a:prstGeom>
          <a:noFill/>
        </p:spPr>
        <p:txBody>
          <a:bodyPr wrap="square" rtlCol="0">
            <a:spAutoFit/>
          </a:bodyPr>
          <a:lstStyle/>
          <a:p>
            <a:r>
              <a:rPr lang="en-US" dirty="0"/>
              <a:t>Source: </a:t>
            </a:r>
            <a:r>
              <a:rPr lang="en-US" dirty="0">
                <a:hlinkClick r:id="rId8"/>
              </a:rPr>
              <a:t>NACSA Core Performance Framework and Guidance</a:t>
            </a:r>
            <a:endParaRPr lang="en-US" dirty="0"/>
          </a:p>
        </p:txBody>
      </p:sp>
    </p:spTree>
    <p:extLst>
      <p:ext uri="{BB962C8B-B14F-4D97-AF65-F5344CB8AC3E}">
        <p14:creationId xmlns:p14="http://schemas.microsoft.com/office/powerpoint/2010/main" val="424277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C84A-4119-46D4-B7CB-48A9E5484CDE}"/>
              </a:ext>
            </a:extLst>
          </p:cNvPr>
          <p:cNvSpPr>
            <a:spLocks noGrp="1"/>
          </p:cNvSpPr>
          <p:nvPr>
            <p:ph type="title"/>
          </p:nvPr>
        </p:nvSpPr>
        <p:spPr>
          <a:xfrm>
            <a:off x="838200" y="365126"/>
            <a:ext cx="10515600" cy="1027551"/>
          </a:xfrm>
        </p:spPr>
        <p:txBody>
          <a:bodyPr>
            <a:normAutofit/>
          </a:bodyPr>
          <a:lstStyle/>
          <a:p>
            <a:r>
              <a:rPr lang="en-US" b="1" dirty="0"/>
              <a:t>Development Implementation</a:t>
            </a:r>
          </a:p>
        </p:txBody>
      </p:sp>
      <p:graphicFrame>
        <p:nvGraphicFramePr>
          <p:cNvPr id="5" name="Content Placeholder 4">
            <a:extLst>
              <a:ext uri="{FF2B5EF4-FFF2-40B4-BE49-F238E27FC236}">
                <a16:creationId xmlns:a16="http://schemas.microsoft.com/office/drawing/2014/main" id="{267132F5-9780-4897-A943-1DB5DDFEF4A8}"/>
              </a:ext>
            </a:extLst>
          </p:cNvPr>
          <p:cNvGraphicFramePr>
            <a:graphicFrameLocks noGrp="1"/>
          </p:cNvGraphicFramePr>
          <p:nvPr>
            <p:ph idx="1"/>
            <p:extLst>
              <p:ext uri="{D42A27DB-BD31-4B8C-83A1-F6EECF244321}">
                <p14:modId xmlns:p14="http://schemas.microsoft.com/office/powerpoint/2010/main" val="3498251814"/>
              </p:ext>
            </p:extLst>
          </p:nvPr>
        </p:nvGraphicFramePr>
        <p:xfrm>
          <a:off x="838200" y="1576921"/>
          <a:ext cx="10515600" cy="4707662"/>
        </p:xfrm>
        <a:graphic>
          <a:graphicData uri="http://schemas.openxmlformats.org/drawingml/2006/table">
            <a:tbl>
              <a:tblPr firstRow="1" bandRow="1">
                <a:tableStyleId>{5C22544A-7EE6-4342-B048-85BDC9FD1C3A}</a:tableStyleId>
              </a:tblPr>
              <a:tblGrid>
                <a:gridCol w="552061">
                  <a:extLst>
                    <a:ext uri="{9D8B030D-6E8A-4147-A177-3AD203B41FA5}">
                      <a16:colId xmlns:a16="http://schemas.microsoft.com/office/drawing/2014/main" val="1289326514"/>
                    </a:ext>
                  </a:extLst>
                </a:gridCol>
                <a:gridCol w="6244253">
                  <a:extLst>
                    <a:ext uri="{9D8B030D-6E8A-4147-A177-3AD203B41FA5}">
                      <a16:colId xmlns:a16="http://schemas.microsoft.com/office/drawing/2014/main" val="1817559007"/>
                    </a:ext>
                  </a:extLst>
                </a:gridCol>
                <a:gridCol w="3719286">
                  <a:extLst>
                    <a:ext uri="{9D8B030D-6E8A-4147-A177-3AD203B41FA5}">
                      <a16:colId xmlns:a16="http://schemas.microsoft.com/office/drawing/2014/main" val="2891256641"/>
                    </a:ext>
                  </a:extLst>
                </a:gridCol>
              </a:tblGrid>
              <a:tr h="528347">
                <a:tc>
                  <a:txBody>
                    <a:bodyPr/>
                    <a:lstStyle/>
                    <a:p>
                      <a:pPr algn="ctr"/>
                      <a:endParaRPr lang="en-US" dirty="0"/>
                    </a:p>
                  </a:txBody>
                  <a:tcPr/>
                </a:tc>
                <a:tc>
                  <a:txBody>
                    <a:bodyPr/>
                    <a:lstStyle/>
                    <a:p>
                      <a:pPr algn="ctr"/>
                      <a:r>
                        <a:rPr lang="en-US" dirty="0"/>
                        <a:t>Session Type</a:t>
                      </a:r>
                    </a:p>
                  </a:txBody>
                  <a:tcPr anchor="ctr"/>
                </a:tc>
                <a:tc>
                  <a:txBody>
                    <a:bodyPr/>
                    <a:lstStyle/>
                    <a:p>
                      <a:pPr algn="ctr"/>
                      <a:r>
                        <a:rPr lang="en-US" dirty="0"/>
                        <a:t>Date Held</a:t>
                      </a:r>
                    </a:p>
                  </a:txBody>
                  <a:tcPr anchor="ctr"/>
                </a:tc>
                <a:extLst>
                  <a:ext uri="{0D108BD9-81ED-4DB2-BD59-A6C34878D82A}">
                    <a16:rowId xmlns:a16="http://schemas.microsoft.com/office/drawing/2014/main" val="2217626795"/>
                  </a:ext>
                </a:extLst>
              </a:tr>
              <a:tr h="2176013">
                <a:tc>
                  <a:txBody>
                    <a:bodyPr/>
                    <a:lstStyle/>
                    <a:p>
                      <a:pPr algn="ctr"/>
                      <a:r>
                        <a:rPr lang="en-US" dirty="0"/>
                        <a:t>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Listening Sessions, Facilitated Board Framework Discussions; Researched best practices; Consulted with leading authorizers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August – November 2018</a:t>
                      </a:r>
                    </a:p>
                  </a:txBody>
                  <a:tcPr anchor="ctr"/>
                </a:tc>
                <a:extLst>
                  <a:ext uri="{0D108BD9-81ED-4DB2-BD59-A6C34878D82A}">
                    <a16:rowId xmlns:a16="http://schemas.microsoft.com/office/drawing/2014/main" val="2747190684"/>
                  </a:ext>
                </a:extLst>
              </a:tr>
              <a:tr h="897027">
                <a:tc>
                  <a:txBody>
                    <a:bodyPr/>
                    <a:lstStyle/>
                    <a:p>
                      <a:pPr algn="ctr"/>
                      <a:r>
                        <a:rPr lang="en-US" dirty="0"/>
                        <a:t>2</a:t>
                      </a:r>
                    </a:p>
                  </a:txBody>
                  <a:tcPr anchor="ctr"/>
                </a:tc>
                <a:tc>
                  <a:txBody>
                    <a:bodyPr/>
                    <a:lstStyle/>
                    <a:p>
                      <a:r>
                        <a:rPr lang="en-US" sz="2400" dirty="0"/>
                        <a:t>Finalized Recommendations; Tested Proposed Recommendations; Discussed with Charter Leaders</a:t>
                      </a:r>
                    </a:p>
                  </a:txBody>
                  <a:tcPr anchor="ctr"/>
                </a:tc>
                <a:tc>
                  <a:txBody>
                    <a:bodyPr/>
                    <a:lstStyle/>
                    <a:p>
                      <a:pPr algn="ctr"/>
                      <a:r>
                        <a:rPr lang="en-US" sz="2400" dirty="0"/>
                        <a:t>Dec. 2018 – Jan. 2019 </a:t>
                      </a:r>
                    </a:p>
                  </a:txBody>
                  <a:tcPr anchor="ctr"/>
                </a:tc>
                <a:extLst>
                  <a:ext uri="{0D108BD9-81ED-4DB2-BD59-A6C34878D82A}">
                    <a16:rowId xmlns:a16="http://schemas.microsoft.com/office/drawing/2014/main" val="916633138"/>
                  </a:ext>
                </a:extLst>
              </a:tr>
              <a:tr h="814582">
                <a:tc>
                  <a:txBody>
                    <a:bodyPr/>
                    <a:lstStyle/>
                    <a:p>
                      <a:pPr algn="ctr"/>
                      <a:r>
                        <a:rPr lang="en-US" dirty="0"/>
                        <a: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Board Meeting approving the Framework</a:t>
                      </a:r>
                    </a:p>
                  </a:txBody>
                  <a:tcPr anchor="ctr"/>
                </a:tc>
                <a:tc>
                  <a:txBody>
                    <a:bodyPr/>
                    <a:lstStyle/>
                    <a:p>
                      <a:pPr algn="ctr"/>
                      <a:r>
                        <a:rPr lang="en-US" sz="2400" dirty="0"/>
                        <a:t>January 18, 2019</a:t>
                      </a:r>
                    </a:p>
                  </a:txBody>
                  <a:tcPr anchor="ctr"/>
                </a:tc>
                <a:extLst>
                  <a:ext uri="{0D108BD9-81ED-4DB2-BD59-A6C34878D82A}">
                    <a16:rowId xmlns:a16="http://schemas.microsoft.com/office/drawing/2014/main" val="3331805929"/>
                  </a:ext>
                </a:extLst>
              </a:tr>
            </a:tbl>
          </a:graphicData>
        </a:graphic>
      </p:graphicFrame>
      <p:sp>
        <p:nvSpPr>
          <p:cNvPr id="4" name="Slide Number Placeholder 3">
            <a:extLst>
              <a:ext uri="{FF2B5EF4-FFF2-40B4-BE49-F238E27FC236}">
                <a16:creationId xmlns:a16="http://schemas.microsoft.com/office/drawing/2014/main" id="{9F3F71C0-BC98-4F57-B0DC-B7B68124D29F}"/>
              </a:ext>
            </a:extLst>
          </p:cNvPr>
          <p:cNvSpPr>
            <a:spLocks noGrp="1"/>
          </p:cNvSpPr>
          <p:nvPr>
            <p:ph type="sldNum" sz="quarter" idx="12"/>
          </p:nvPr>
        </p:nvSpPr>
        <p:spPr/>
        <p:txBody>
          <a:bodyPr/>
          <a:lstStyle/>
          <a:p>
            <a:fld id="{7B526063-9E46-452F-B0C3-62E9A9F5F179}" type="slidenum">
              <a:rPr lang="en-US" smtClean="0"/>
              <a:t>5</a:t>
            </a:fld>
            <a:endParaRPr lang="en-US"/>
          </a:p>
        </p:txBody>
      </p:sp>
    </p:spTree>
    <p:extLst>
      <p:ext uri="{BB962C8B-B14F-4D97-AF65-F5344CB8AC3E}">
        <p14:creationId xmlns:p14="http://schemas.microsoft.com/office/powerpoint/2010/main" val="200106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FPF </a:t>
            </a:r>
            <a:r>
              <a:rPr lang="en-US" b="1" u="sng" dirty="0"/>
              <a:t>Principles</a:t>
            </a:r>
            <a:endParaRPr lang="en-US" b="1" dirty="0"/>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3336496961"/>
              </p:ext>
            </p:extLst>
          </p:nvPr>
        </p:nvGraphicFramePr>
        <p:xfrm>
          <a:off x="437744" y="1410510"/>
          <a:ext cx="10916056" cy="3984717"/>
        </p:xfrm>
        <a:graphic>
          <a:graphicData uri="http://schemas.openxmlformats.org/drawingml/2006/table">
            <a:tbl>
              <a:tblPr firstRow="1" bandRow="1">
                <a:tableStyleId>{5C22544A-7EE6-4342-B048-85BDC9FD1C3A}</a:tableStyleId>
              </a:tblPr>
              <a:tblGrid>
                <a:gridCol w="428018">
                  <a:extLst>
                    <a:ext uri="{9D8B030D-6E8A-4147-A177-3AD203B41FA5}">
                      <a16:colId xmlns:a16="http://schemas.microsoft.com/office/drawing/2014/main" val="3626259800"/>
                    </a:ext>
                  </a:extLst>
                </a:gridCol>
                <a:gridCol w="10488038">
                  <a:extLst>
                    <a:ext uri="{9D8B030D-6E8A-4147-A177-3AD203B41FA5}">
                      <a16:colId xmlns:a16="http://schemas.microsoft.com/office/drawing/2014/main" val="4277808140"/>
                    </a:ext>
                  </a:extLst>
                </a:gridCol>
              </a:tblGrid>
              <a:tr h="323901">
                <a:tc>
                  <a:txBody>
                    <a:bodyPr/>
                    <a:lstStyle/>
                    <a:p>
                      <a:pPr algn="ctr"/>
                      <a:endParaRPr lang="en-US" sz="800" dirty="0"/>
                    </a:p>
                  </a:txBody>
                  <a:tcPr/>
                </a:tc>
                <a:tc>
                  <a:txBody>
                    <a:bodyPr/>
                    <a:lstStyle/>
                    <a:p>
                      <a:pPr algn="ctr"/>
                      <a:endParaRPr lang="en-US" sz="1100" dirty="0"/>
                    </a:p>
                  </a:txBody>
                  <a:tcPr/>
                </a:tc>
                <a:extLst>
                  <a:ext uri="{0D108BD9-81ED-4DB2-BD59-A6C34878D82A}">
                    <a16:rowId xmlns:a16="http://schemas.microsoft.com/office/drawing/2014/main" val="3097396996"/>
                  </a:ext>
                </a:extLst>
              </a:tr>
              <a:tr h="882354">
                <a:tc>
                  <a:txBody>
                    <a:bodyPr/>
                    <a:lstStyle/>
                    <a:p>
                      <a:pPr algn="ctr"/>
                      <a:r>
                        <a:rPr lang="en-US" dirty="0"/>
                        <a:t>1</a:t>
                      </a:r>
                    </a:p>
                  </a:txBody>
                  <a:tcPr anchor="ctr"/>
                </a:tc>
                <a:tc>
                  <a:txBody>
                    <a:bodyPr/>
                    <a:lstStyle/>
                    <a:p>
                      <a:pPr marL="0" indent="0">
                        <a:buFont typeface="+mj-lt"/>
                        <a:buNone/>
                      </a:pPr>
                      <a:r>
                        <a:rPr lang="en-US" sz="2800" dirty="0">
                          <a:solidFill>
                            <a:srgbClr val="000000"/>
                          </a:solidFill>
                          <a:latin typeface="Calibri" panose="020F0502020204030204" pitchFamily="34" charset="0"/>
                        </a:rPr>
                        <a:t>Define financial benchmarks</a:t>
                      </a:r>
                      <a:endParaRPr lang="en-US" sz="2800" dirty="0"/>
                    </a:p>
                  </a:txBody>
                  <a:tcPr anchor="ctr"/>
                </a:tc>
                <a:extLst>
                  <a:ext uri="{0D108BD9-81ED-4DB2-BD59-A6C34878D82A}">
                    <a16:rowId xmlns:a16="http://schemas.microsoft.com/office/drawing/2014/main" val="1355096080"/>
                  </a:ext>
                </a:extLst>
              </a:tr>
              <a:tr h="856385">
                <a:tc>
                  <a:txBody>
                    <a:bodyPr/>
                    <a:lstStyle/>
                    <a:p>
                      <a:pPr algn="ctr"/>
                      <a:r>
                        <a:rPr lang="en-US" dirty="0"/>
                        <a:t>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800" dirty="0">
                          <a:solidFill>
                            <a:srgbClr val="000000"/>
                          </a:solidFill>
                          <a:latin typeface="Calibri" panose="020F0502020204030204" pitchFamily="34" charset="0"/>
                        </a:rPr>
                        <a:t>Treat schools the same</a:t>
                      </a:r>
                      <a:endParaRPr lang="en-US" sz="2800" dirty="0"/>
                    </a:p>
                  </a:txBody>
                  <a:tcPr anchor="ctr"/>
                </a:tc>
                <a:extLst>
                  <a:ext uri="{0D108BD9-81ED-4DB2-BD59-A6C34878D82A}">
                    <a16:rowId xmlns:a16="http://schemas.microsoft.com/office/drawing/2014/main" val="1803565771"/>
                  </a:ext>
                </a:extLst>
              </a:tr>
              <a:tr h="914024">
                <a:tc>
                  <a:txBody>
                    <a:bodyPr/>
                    <a:lstStyle/>
                    <a:p>
                      <a:pPr algn="ctr"/>
                      <a:r>
                        <a:rPr lang="en-US" dirty="0"/>
                        <a:t>3</a:t>
                      </a:r>
                    </a:p>
                  </a:txBody>
                  <a:tcPr anchor="ctr"/>
                </a:tc>
                <a:tc>
                  <a:txBody>
                    <a:bodyPr/>
                    <a:lstStyle/>
                    <a:p>
                      <a:pPr marL="0" indent="0">
                        <a:buFont typeface="Wingdings" panose="05000000000000000000" pitchFamily="2" charset="2"/>
                        <a:buNone/>
                      </a:pPr>
                      <a:r>
                        <a:rPr lang="en-US" sz="2800" dirty="0"/>
                        <a:t>Enable school flexibility and autonomy</a:t>
                      </a:r>
                    </a:p>
                  </a:txBody>
                  <a:tcPr anchor="ctr"/>
                </a:tc>
                <a:extLst>
                  <a:ext uri="{0D108BD9-81ED-4DB2-BD59-A6C34878D82A}">
                    <a16:rowId xmlns:a16="http://schemas.microsoft.com/office/drawing/2014/main" val="2189224380"/>
                  </a:ext>
                </a:extLst>
              </a:tr>
              <a:tr h="1008053">
                <a:tc>
                  <a:txBody>
                    <a:bodyPr/>
                    <a:lstStyle/>
                    <a:p>
                      <a:pPr algn="ctr"/>
                      <a:r>
                        <a:rPr lang="en-US" dirty="0"/>
                        <a:t>4</a:t>
                      </a:r>
                    </a:p>
                  </a:txBody>
                  <a:tcPr anchor="ctr"/>
                </a:tc>
                <a:tc>
                  <a:txBody>
                    <a:bodyPr/>
                    <a:lstStyle/>
                    <a:p>
                      <a:pPr marL="0" indent="0">
                        <a:buFont typeface="Wingdings" panose="05000000000000000000" pitchFamily="2" charset="2"/>
                        <a:buNone/>
                      </a:pPr>
                      <a:r>
                        <a:rPr lang="en-US" sz="2800" dirty="0"/>
                        <a:t>Ensure transparency to the public </a:t>
                      </a:r>
                    </a:p>
                  </a:txBody>
                  <a:tcPr anchor="ctr"/>
                </a:tc>
                <a:extLst>
                  <a:ext uri="{0D108BD9-81ED-4DB2-BD59-A6C34878D82A}">
                    <a16:rowId xmlns:a16="http://schemas.microsoft.com/office/drawing/2014/main" val="1738134495"/>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6</a:t>
            </a:fld>
            <a:endParaRPr lang="en-US"/>
          </a:p>
        </p:txBody>
      </p:sp>
    </p:spTree>
    <p:extLst>
      <p:ext uri="{BB962C8B-B14F-4D97-AF65-F5344CB8AC3E}">
        <p14:creationId xmlns:p14="http://schemas.microsoft.com/office/powerpoint/2010/main" val="186965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Financial Framework: </a:t>
            </a:r>
            <a:r>
              <a:rPr lang="en-US" b="1" u="sng" dirty="0"/>
              <a:t>Indicators</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1836816627"/>
              </p:ext>
            </p:extLst>
          </p:nvPr>
        </p:nvGraphicFramePr>
        <p:xfrm>
          <a:off x="437745" y="1825624"/>
          <a:ext cx="11283200" cy="2903263"/>
        </p:xfrm>
        <a:graphic>
          <a:graphicData uri="http://schemas.openxmlformats.org/drawingml/2006/table">
            <a:tbl>
              <a:tblPr firstRow="1" bandRow="1">
                <a:tableStyleId>{5C22544A-7EE6-4342-B048-85BDC9FD1C3A}</a:tableStyleId>
              </a:tblPr>
              <a:tblGrid>
                <a:gridCol w="383841">
                  <a:extLst>
                    <a:ext uri="{9D8B030D-6E8A-4147-A177-3AD203B41FA5}">
                      <a16:colId xmlns:a16="http://schemas.microsoft.com/office/drawing/2014/main" val="3626259800"/>
                    </a:ext>
                  </a:extLst>
                </a:gridCol>
                <a:gridCol w="4604935">
                  <a:extLst>
                    <a:ext uri="{9D8B030D-6E8A-4147-A177-3AD203B41FA5}">
                      <a16:colId xmlns:a16="http://schemas.microsoft.com/office/drawing/2014/main" val="4277808140"/>
                    </a:ext>
                  </a:extLst>
                </a:gridCol>
                <a:gridCol w="6294424">
                  <a:extLst>
                    <a:ext uri="{9D8B030D-6E8A-4147-A177-3AD203B41FA5}">
                      <a16:colId xmlns:a16="http://schemas.microsoft.com/office/drawing/2014/main" val="4272132032"/>
                    </a:ext>
                  </a:extLst>
                </a:gridCol>
              </a:tblGrid>
              <a:tr h="525823">
                <a:tc>
                  <a:txBody>
                    <a:bodyPr/>
                    <a:lstStyle/>
                    <a:p>
                      <a:pPr algn="ctr"/>
                      <a:endParaRPr lang="en-US" dirty="0"/>
                    </a:p>
                  </a:txBody>
                  <a:tcPr anchor="ctr"/>
                </a:tc>
                <a:tc>
                  <a:txBody>
                    <a:bodyPr/>
                    <a:lstStyle/>
                    <a:p>
                      <a:pPr algn="ctr"/>
                      <a:r>
                        <a:rPr lang="en-US" dirty="0"/>
                        <a:t>Category/Indicator</a:t>
                      </a:r>
                    </a:p>
                  </a:txBody>
                  <a:tcPr anchor="ctr"/>
                </a:tc>
                <a:tc>
                  <a:txBody>
                    <a:bodyPr/>
                    <a:lstStyle/>
                    <a:p>
                      <a:pPr algn="ctr"/>
                      <a:r>
                        <a:rPr lang="en-US" dirty="0"/>
                        <a:t>How is this evaluated by the Authorizer?</a:t>
                      </a:r>
                    </a:p>
                  </a:txBody>
                  <a:tcPr anchor="ctr"/>
                </a:tc>
                <a:extLst>
                  <a:ext uri="{0D108BD9-81ED-4DB2-BD59-A6C34878D82A}">
                    <a16:rowId xmlns:a16="http://schemas.microsoft.com/office/drawing/2014/main" val="3097396996"/>
                  </a:ext>
                </a:extLst>
              </a:tr>
              <a:tr h="525823">
                <a:tc>
                  <a:txBody>
                    <a:bodyPr/>
                    <a:lstStyle/>
                    <a:p>
                      <a:pPr algn="ctr"/>
                      <a:r>
                        <a:rPr lang="en-US" dirty="0"/>
                        <a:t>1</a:t>
                      </a:r>
                    </a:p>
                  </a:txBody>
                  <a:tcPr anchor="ctr"/>
                </a:tc>
                <a:tc>
                  <a:txBody>
                    <a:bodyPr/>
                    <a:lstStyle/>
                    <a:p>
                      <a:pPr lvl="0" algn="l"/>
                      <a:r>
                        <a:rPr lang="en-US" dirty="0"/>
                        <a:t>Near Term Measures</a:t>
                      </a:r>
                    </a:p>
                  </a:txBody>
                  <a:tcPr anchor="ctr"/>
                </a:tc>
                <a:tc>
                  <a:txBody>
                    <a:bodyPr/>
                    <a:lstStyle/>
                    <a:p>
                      <a:pPr marL="342900" indent="-342900" algn="l">
                        <a:buAutoNum type="arabicParenR"/>
                      </a:pPr>
                      <a:r>
                        <a:rPr lang="en-US" i="1" dirty="0"/>
                        <a:t>Current Ratio</a:t>
                      </a:r>
                    </a:p>
                    <a:p>
                      <a:pPr marL="342900" indent="-342900" algn="l">
                        <a:buAutoNum type="arabicParenR"/>
                      </a:pPr>
                      <a:r>
                        <a:rPr lang="en-US" i="1" dirty="0"/>
                        <a:t>Unrestricted Days Cash-on-Hand Ratio</a:t>
                      </a:r>
                    </a:p>
                    <a:p>
                      <a:pPr marL="342900" indent="-342900" algn="l">
                        <a:buAutoNum type="arabicParenR"/>
                      </a:pPr>
                      <a:r>
                        <a:rPr lang="en-US" i="1" dirty="0"/>
                        <a:t>Enrollment Forecast Accuracy</a:t>
                      </a:r>
                    </a:p>
                    <a:p>
                      <a:pPr marL="342900" indent="-342900" algn="l">
                        <a:buAutoNum type="arabicParenR"/>
                      </a:pPr>
                      <a:r>
                        <a:rPr lang="en-US" i="1" dirty="0"/>
                        <a:t>Debt Default</a:t>
                      </a:r>
                    </a:p>
                  </a:txBody>
                  <a:tcPr anchor="ctr"/>
                </a:tc>
                <a:extLst>
                  <a:ext uri="{0D108BD9-81ED-4DB2-BD59-A6C34878D82A}">
                    <a16:rowId xmlns:a16="http://schemas.microsoft.com/office/drawing/2014/main" val="1355096080"/>
                  </a:ext>
                </a:extLst>
              </a:tr>
              <a:tr h="525823">
                <a:tc>
                  <a:txBody>
                    <a:bodyPr/>
                    <a:lstStyle/>
                    <a:p>
                      <a:pPr algn="ctr"/>
                      <a:r>
                        <a:rPr lang="en-US" dirty="0"/>
                        <a:t>2</a:t>
                      </a:r>
                    </a:p>
                  </a:txBody>
                  <a:tcPr anchor="ctr"/>
                </a:tc>
                <a:tc>
                  <a:txBody>
                    <a:bodyPr/>
                    <a:lstStyle/>
                    <a:p>
                      <a:pPr lvl="0" algn="l"/>
                      <a:r>
                        <a:rPr lang="en-US" dirty="0"/>
                        <a:t>Sustainability Measures</a:t>
                      </a:r>
                    </a:p>
                  </a:txBody>
                  <a:tcPr anchor="ctr"/>
                </a:tc>
                <a:tc>
                  <a:txBody>
                    <a:bodyPr/>
                    <a:lstStyle/>
                    <a:p>
                      <a:pPr marL="342900" indent="-342900" algn="l">
                        <a:buAutoNum type="arabicParenR"/>
                      </a:pPr>
                      <a:r>
                        <a:rPr lang="en-US" i="1" dirty="0"/>
                        <a:t>Total Margin</a:t>
                      </a:r>
                    </a:p>
                    <a:p>
                      <a:pPr marL="342900" indent="-342900" algn="l">
                        <a:buAutoNum type="arabicParenR"/>
                      </a:pPr>
                      <a:r>
                        <a:rPr lang="en-US" i="1" dirty="0"/>
                        <a:t>Debt to Asset Ratio</a:t>
                      </a:r>
                    </a:p>
                    <a:p>
                      <a:pPr marL="342900" indent="-342900" algn="l">
                        <a:buAutoNum type="arabicParenR"/>
                      </a:pPr>
                      <a:r>
                        <a:rPr lang="en-US" i="1" dirty="0"/>
                        <a:t>Cash Flow</a:t>
                      </a:r>
                    </a:p>
                    <a:p>
                      <a:pPr marL="342900" indent="-342900" algn="l">
                        <a:buAutoNum type="arabicParenR"/>
                      </a:pPr>
                      <a:r>
                        <a:rPr lang="en-US" i="1" dirty="0"/>
                        <a:t>Debt Service Coverage Ratio</a:t>
                      </a:r>
                    </a:p>
                  </a:txBody>
                  <a:tcPr anchor="ctr"/>
                </a:tc>
                <a:extLst>
                  <a:ext uri="{0D108BD9-81ED-4DB2-BD59-A6C34878D82A}">
                    <a16:rowId xmlns:a16="http://schemas.microsoft.com/office/drawing/2014/main" val="1803565771"/>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7</a:t>
            </a:fld>
            <a:endParaRPr lang="en-US" dirty="0"/>
          </a:p>
        </p:txBody>
      </p:sp>
    </p:spTree>
    <p:extLst>
      <p:ext uri="{BB962C8B-B14F-4D97-AF65-F5344CB8AC3E}">
        <p14:creationId xmlns:p14="http://schemas.microsoft.com/office/powerpoint/2010/main" val="177138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AC6A-C523-423F-9C6D-47B384ACC1C7}"/>
              </a:ext>
            </a:extLst>
          </p:cNvPr>
          <p:cNvSpPr>
            <a:spLocks noGrp="1"/>
          </p:cNvSpPr>
          <p:nvPr>
            <p:ph type="title"/>
          </p:nvPr>
        </p:nvSpPr>
        <p:spPr/>
        <p:txBody>
          <a:bodyPr/>
          <a:lstStyle/>
          <a:p>
            <a:r>
              <a:rPr lang="en-US" b="1" dirty="0"/>
              <a:t>Ratings</a:t>
            </a:r>
          </a:p>
        </p:txBody>
      </p:sp>
      <p:sp>
        <p:nvSpPr>
          <p:cNvPr id="4" name="Slide Number Placeholder 3">
            <a:extLst>
              <a:ext uri="{FF2B5EF4-FFF2-40B4-BE49-F238E27FC236}">
                <a16:creationId xmlns:a16="http://schemas.microsoft.com/office/drawing/2014/main" id="{834D8616-CE85-408B-984A-2626F298EFF0}"/>
              </a:ext>
            </a:extLst>
          </p:cNvPr>
          <p:cNvSpPr>
            <a:spLocks noGrp="1"/>
          </p:cNvSpPr>
          <p:nvPr>
            <p:ph type="sldNum" sz="quarter" idx="12"/>
          </p:nvPr>
        </p:nvSpPr>
        <p:spPr/>
        <p:txBody>
          <a:bodyPr/>
          <a:lstStyle/>
          <a:p>
            <a:fld id="{7B526063-9E46-452F-B0C3-62E9A9F5F179}" type="slidenum">
              <a:rPr lang="en-US" smtClean="0"/>
              <a:t>8</a:t>
            </a:fld>
            <a:endParaRPr lang="en-US"/>
          </a:p>
        </p:txBody>
      </p:sp>
      <p:sp>
        <p:nvSpPr>
          <p:cNvPr id="5" name="Content Placeholder 4">
            <a:extLst>
              <a:ext uri="{FF2B5EF4-FFF2-40B4-BE49-F238E27FC236}">
                <a16:creationId xmlns:a16="http://schemas.microsoft.com/office/drawing/2014/main" id="{252CFB94-6B2A-482E-AA22-B47FEC8DB815}"/>
              </a:ext>
            </a:extLst>
          </p:cNvPr>
          <p:cNvSpPr>
            <a:spLocks noGrp="1"/>
          </p:cNvSpPr>
          <p:nvPr>
            <p:ph idx="1"/>
          </p:nvPr>
        </p:nvSpPr>
        <p:spPr>
          <a:xfrm>
            <a:off x="838200" y="1539874"/>
            <a:ext cx="10515600" cy="4816475"/>
          </a:xfrm>
        </p:spPr>
        <p:txBody>
          <a:bodyPr>
            <a:normAutofit fontScale="85000" lnSpcReduction="20000"/>
          </a:bodyPr>
          <a:lstStyle/>
          <a:p>
            <a:r>
              <a:rPr lang="en-US" b="1" dirty="0">
                <a:highlight>
                  <a:srgbClr val="00FF00"/>
                </a:highlight>
              </a:rPr>
              <a:t>Meets Standard Rating</a:t>
            </a:r>
          </a:p>
          <a:p>
            <a:pPr lvl="1"/>
            <a:r>
              <a:rPr lang="en-US" dirty="0"/>
              <a:t>Schools earning this rating in all or nearly all indicators are performing well and are generally financially viable in both the short and long-term</a:t>
            </a:r>
          </a:p>
          <a:p>
            <a:pPr lvl="1"/>
            <a:r>
              <a:rPr lang="en-US" dirty="0"/>
              <a:t>The targets for this rating category set the minimum expectations for charter school performance </a:t>
            </a:r>
          </a:p>
          <a:p>
            <a:pPr lvl="1"/>
            <a:endParaRPr lang="en-US" dirty="0"/>
          </a:p>
          <a:p>
            <a:r>
              <a:rPr lang="en-US" b="1" dirty="0">
                <a:highlight>
                  <a:srgbClr val="FFFF00"/>
                </a:highlight>
              </a:rPr>
              <a:t>Does Not Meet Standard</a:t>
            </a:r>
          </a:p>
          <a:p>
            <a:pPr lvl="1"/>
            <a:r>
              <a:rPr lang="en-US" dirty="0"/>
              <a:t>Schools earning this rating in some indicators have failed to meet minimum expectations which may signal potential concerns</a:t>
            </a:r>
          </a:p>
          <a:p>
            <a:pPr lvl="1"/>
            <a:r>
              <a:rPr lang="en-US" dirty="0"/>
              <a:t>At a minimum, they should be subject to closer monitoring, and their status for renewal is in question </a:t>
            </a:r>
          </a:p>
          <a:p>
            <a:pPr marL="457200" lvl="1" indent="0">
              <a:buNone/>
            </a:pPr>
            <a:endParaRPr lang="en-US" dirty="0"/>
          </a:p>
          <a:p>
            <a:r>
              <a:rPr lang="en-US" b="1" dirty="0">
                <a:highlight>
                  <a:srgbClr val="FF0000"/>
                </a:highlight>
              </a:rPr>
              <a:t>Falls Far Below Standard</a:t>
            </a:r>
          </a:p>
          <a:p>
            <a:pPr lvl="1"/>
            <a:r>
              <a:rPr lang="en-US" dirty="0">
                <a:highlight>
                  <a:srgbClr val="FF0000"/>
                </a:highlight>
              </a:rPr>
              <a:t>Schools earning this rating in some indicators have failed to meet minimum expectations by a significant margin signaling concerns, some of which may be immediate</a:t>
            </a:r>
          </a:p>
          <a:p>
            <a:pPr lvl="1"/>
            <a:r>
              <a:rPr lang="en-US" dirty="0">
                <a:highlight>
                  <a:srgbClr val="FF0000"/>
                </a:highlight>
              </a:rPr>
              <a:t>Staff will closely monitor schools with these designations, and their status for renewal is in question</a:t>
            </a:r>
          </a:p>
        </p:txBody>
      </p:sp>
    </p:spTree>
    <p:extLst>
      <p:ext uri="{BB962C8B-B14F-4D97-AF65-F5344CB8AC3E}">
        <p14:creationId xmlns:p14="http://schemas.microsoft.com/office/powerpoint/2010/main" val="357745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620F-8029-46CF-8046-97AC81168C7D}"/>
              </a:ext>
            </a:extLst>
          </p:cNvPr>
          <p:cNvSpPr>
            <a:spLocks noGrp="1"/>
          </p:cNvSpPr>
          <p:nvPr>
            <p:ph type="title"/>
          </p:nvPr>
        </p:nvSpPr>
        <p:spPr/>
        <p:txBody>
          <a:bodyPr/>
          <a:lstStyle/>
          <a:p>
            <a:r>
              <a:rPr lang="en-US" b="1" dirty="0"/>
              <a:t>Indicators and Ratings  </a:t>
            </a:r>
          </a:p>
        </p:txBody>
      </p:sp>
      <p:sp>
        <p:nvSpPr>
          <p:cNvPr id="3" name="Content Placeholder 2">
            <a:extLst>
              <a:ext uri="{FF2B5EF4-FFF2-40B4-BE49-F238E27FC236}">
                <a16:creationId xmlns:a16="http://schemas.microsoft.com/office/drawing/2014/main" id="{8F406C4F-6FFB-484B-80B6-573E04B04555}"/>
              </a:ext>
            </a:extLst>
          </p:cNvPr>
          <p:cNvSpPr>
            <a:spLocks noGrp="1"/>
          </p:cNvSpPr>
          <p:nvPr>
            <p:ph idx="1"/>
          </p:nvPr>
        </p:nvSpPr>
        <p:spPr/>
        <p:txBody>
          <a:bodyPr>
            <a:normAutofit fontScale="92500" lnSpcReduction="20000"/>
          </a:bodyPr>
          <a:lstStyle/>
          <a:p>
            <a:r>
              <a:rPr lang="en-US" dirty="0"/>
              <a:t>Schools will receive </a:t>
            </a:r>
            <a:r>
              <a:rPr lang="en-US"/>
              <a:t>8 formal </a:t>
            </a:r>
            <a:r>
              <a:rPr lang="en-US" dirty="0"/>
              <a:t>ratings, or one for each indicator within the framework.</a:t>
            </a:r>
          </a:p>
          <a:p>
            <a:endParaRPr lang="en-US" dirty="0"/>
          </a:p>
          <a:p>
            <a:r>
              <a:rPr lang="en-US" dirty="0"/>
              <a:t>Poor financial performance measures ratings may trigger a Notice of Concern or Notice of Breach recommendation</a:t>
            </a:r>
          </a:p>
          <a:p>
            <a:pPr lvl="1"/>
            <a:r>
              <a:rPr lang="en-US" dirty="0"/>
              <a:t>At least one indicator scoring at “Falls Far Below Standard” </a:t>
            </a:r>
          </a:p>
          <a:p>
            <a:pPr marL="457200" lvl="1" indent="0">
              <a:buNone/>
            </a:pPr>
            <a:r>
              <a:rPr lang="en-US" dirty="0"/>
              <a:t>OR</a:t>
            </a:r>
          </a:p>
          <a:p>
            <a:pPr lvl="1"/>
            <a:r>
              <a:rPr lang="en-US" dirty="0"/>
              <a:t>At least three indicators scoring at “Does Not Meet Standard”</a:t>
            </a:r>
          </a:p>
          <a:p>
            <a:pPr lvl="1"/>
            <a:endParaRPr lang="en-US" dirty="0"/>
          </a:p>
          <a:p>
            <a:r>
              <a:rPr lang="en-US" dirty="0"/>
              <a:t>Continued or significant evidence of materially weak financial performance observed through ongoing/oversight, and/or failure to make substantial progress towards remedying previously-identified concerns may result in escalated intervention</a:t>
            </a:r>
          </a:p>
        </p:txBody>
      </p:sp>
      <p:sp>
        <p:nvSpPr>
          <p:cNvPr id="4" name="Slide Number Placeholder 3">
            <a:extLst>
              <a:ext uri="{FF2B5EF4-FFF2-40B4-BE49-F238E27FC236}">
                <a16:creationId xmlns:a16="http://schemas.microsoft.com/office/drawing/2014/main" id="{6372A557-09EC-4D1C-B7F0-EF613696C1CC}"/>
              </a:ext>
            </a:extLst>
          </p:cNvPr>
          <p:cNvSpPr>
            <a:spLocks noGrp="1"/>
          </p:cNvSpPr>
          <p:nvPr>
            <p:ph type="sldNum" sz="quarter" idx="12"/>
          </p:nvPr>
        </p:nvSpPr>
        <p:spPr/>
        <p:txBody>
          <a:bodyPr/>
          <a:lstStyle/>
          <a:p>
            <a:fld id="{7B526063-9E46-452F-B0C3-62E9A9F5F179}" type="slidenum">
              <a:rPr lang="en-US" smtClean="0"/>
              <a:t>9</a:t>
            </a:fld>
            <a:endParaRPr lang="en-US"/>
          </a:p>
        </p:txBody>
      </p:sp>
    </p:spTree>
    <p:extLst>
      <p:ext uri="{BB962C8B-B14F-4D97-AF65-F5344CB8AC3E}">
        <p14:creationId xmlns:p14="http://schemas.microsoft.com/office/powerpoint/2010/main" val="1402761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24856</TotalTime>
  <Words>960</Words>
  <Application>Microsoft Office PowerPoint</Application>
  <PresentationFormat>Widescreen</PresentationFormat>
  <Paragraphs>146</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Calibri Light</vt:lpstr>
      <vt:lpstr>Cambria</vt:lpstr>
      <vt:lpstr>Wingdings</vt:lpstr>
      <vt:lpstr>Office Theme</vt:lpstr>
      <vt:lpstr>SPCSA Financial Performance Framework </vt:lpstr>
      <vt:lpstr>Objectives of SPCSA Financial Framework</vt:lpstr>
      <vt:lpstr>What is a Performance Framework?</vt:lpstr>
      <vt:lpstr>What is a Performance Framework?</vt:lpstr>
      <vt:lpstr>Development Implementation</vt:lpstr>
      <vt:lpstr>FPF Principles</vt:lpstr>
      <vt:lpstr>Financial Framework: Indicators</vt:lpstr>
      <vt:lpstr>Ratings</vt:lpstr>
      <vt:lpstr>Indicators and Ratings  </vt:lpstr>
      <vt:lpstr>Interventions</vt:lpstr>
      <vt:lpstr>As of December 4…</vt:lpstr>
      <vt:lpstr>Objectives of SPCSA Financial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SPCSA Organizational Framework  &amp; Legal Compliance Questionnaire</dc:title>
  <dc:creator>Michael Dang</dc:creator>
  <cp:lastModifiedBy>Mark Modrcin</cp:lastModifiedBy>
  <cp:revision>138</cp:revision>
  <cp:lastPrinted>2019-06-26T17:47:06Z</cp:lastPrinted>
  <dcterms:created xsi:type="dcterms:W3CDTF">2019-05-23T15:56:07Z</dcterms:created>
  <dcterms:modified xsi:type="dcterms:W3CDTF">2020-12-02T00:21:03Z</dcterms:modified>
</cp:coreProperties>
</file>