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4" r:id="rId3"/>
    <p:sldId id="285" r:id="rId4"/>
    <p:sldId id="288" r:id="rId5"/>
    <p:sldId id="286" r:id="rId6"/>
    <p:sldId id="289" r:id="rId7"/>
    <p:sldId id="291" r:id="rId8"/>
    <p:sldId id="29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647D"/>
    <a:srgbClr val="000000"/>
    <a:srgbClr val="2D4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9" y="67"/>
      </p:cViewPr>
      <p:guideLst/>
    </p:cSldViewPr>
  </p:slideViewPr>
  <p:notesTextViewPr>
    <p:cViewPr>
      <p:scale>
        <a:sx n="153" d="100"/>
        <a:sy n="15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hhs-ad.state.nv.us\health\shares\ANALYTICS\COVID19\Re-Opening%20Nevada\Lag%20Between%20Specimen%20Collection%20and%20Reporting,%200812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'[Lag Between Specimen Collection and Reporting, 08122020.xlsx]Specimen-to-report-days by lab'!$A$2:$A$12</c:f>
              <c:numCache>
                <c:formatCode>_(* #,##0_);_(* \(#,##0\);_(* "-"??_);_(@_)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'[Lag Between Specimen Collection and Reporting, 08122020.xlsx]Specimen-to-report-days by lab'!$U$2:$U$12</c:f>
              <c:numCache>
                <c:formatCode>0%</c:formatCode>
                <c:ptCount val="11"/>
                <c:pt idx="0">
                  <c:v>1.4741712905141171E-3</c:v>
                </c:pt>
                <c:pt idx="1">
                  <c:v>0.11428922421735836</c:v>
                </c:pt>
                <c:pt idx="2">
                  <c:v>0.3643045801683012</c:v>
                </c:pt>
                <c:pt idx="3">
                  <c:v>0.28856903011813845</c:v>
                </c:pt>
                <c:pt idx="4">
                  <c:v>0.13183595749472779</c:v>
                </c:pt>
                <c:pt idx="5">
                  <c:v>6.2734178251878547E-2</c:v>
                </c:pt>
                <c:pt idx="6">
                  <c:v>2.5838946786511333E-2</c:v>
                </c:pt>
                <c:pt idx="7">
                  <c:v>9.3159435719989345E-3</c:v>
                </c:pt>
                <c:pt idx="8">
                  <c:v>9.2135705657132329E-4</c:v>
                </c:pt>
                <c:pt idx="9">
                  <c:v>5.7328883519993453E-4</c:v>
                </c:pt>
                <c:pt idx="10">
                  <c:v>1.4332220879998363E-4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3-4ACA-9445-3BA9BCCD6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overlap val="-27"/>
        <c:axId val="95733728"/>
        <c:axId val="336142168"/>
      </c:barChart>
      <c:catAx>
        <c:axId val="95733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Days Between Specimen Collection and Reporting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142168"/>
        <c:crosses val="autoZero"/>
        <c:auto val="1"/>
        <c:lblAlgn val="ctr"/>
        <c:lblOffset val="100"/>
        <c:tickLblSkip val="1"/>
        <c:noMultiLvlLbl val="0"/>
      </c:catAx>
      <c:valAx>
        <c:axId val="3361421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Proportion of Tests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3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BBCA8-B155-4D2B-A7D5-062E35E30AC8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0F296-8A45-4EA4-9A0D-877034B8B8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8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B0F296-8A45-4EA4-9A0D-877034B8B81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1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520FDE9-868C-4E81-A98A-E947D11F2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045368" cy="207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0750D6-7F10-4864-AA79-F3592380C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98692" y="5587941"/>
            <a:ext cx="1012304" cy="1133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830538"/>
            <a:ext cx="7772400" cy="466344"/>
          </a:xfrm>
        </p:spPr>
        <p:txBody>
          <a:bodyPr anchor="b"/>
          <a:lstStyle>
            <a:lvl1pPr algn="ctr">
              <a:defRPr lang="en-US" sz="28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Division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5384419"/>
            <a:ext cx="6858000" cy="466344"/>
          </a:xfrm>
        </p:spPr>
        <p:txBody>
          <a:bodyPr/>
          <a:lstStyle>
            <a:lvl1pPr marL="0" indent="0" algn="ctr">
              <a:buNone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presented by (Person’s Name)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2D4E6B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4C7C30BE-F809-40C4-85AC-A11F0466CCBC}" type="datetime1">
              <a:rPr lang="en-US" smtClean="0"/>
              <a:pPr/>
              <a:t>8/12/2020</a:t>
            </a:fld>
            <a:endParaRPr lang="en-US" dirty="0"/>
          </a:p>
        </p:txBody>
      </p:sp>
      <p:pic>
        <p:nvPicPr>
          <p:cNvPr id="12" name="Picture 11" descr="The Great Seal of the State of Nevada &quot;All for our Country&quot;">
            <a:extLst>
              <a:ext uri="{FF2B5EF4-FFF2-40B4-BE49-F238E27FC236}">
                <a16:creationId xmlns:a16="http://schemas.microsoft.com/office/drawing/2014/main" id="{42DAF26C-9FC7-410E-9231-61A376E26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779" y="480070"/>
            <a:ext cx="1638443" cy="159271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53DACCF-E8A0-49D4-8C38-1B368CDD51C2}"/>
              </a:ext>
            </a:extLst>
          </p:cNvPr>
          <p:cNvSpPr txBox="1">
            <a:spLocks/>
          </p:cNvSpPr>
          <p:nvPr userDrawn="1"/>
        </p:nvSpPr>
        <p:spPr>
          <a:xfrm>
            <a:off x="0" y="2635560"/>
            <a:ext cx="9144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 dirty="0">
                <a:solidFill>
                  <a:srgbClr val="2D4E6B"/>
                </a:solidFill>
                <a:latin typeface="+mn-lt"/>
              </a:rPr>
              <a:t>Department of Health and </a:t>
            </a:r>
            <a:br>
              <a:rPr lang="en-US" sz="4800" dirty="0">
                <a:solidFill>
                  <a:srgbClr val="2D4E6B"/>
                </a:solidFill>
                <a:latin typeface="+mn-lt"/>
              </a:rPr>
            </a:br>
            <a:r>
              <a:rPr lang="en-US" sz="4800" dirty="0">
                <a:solidFill>
                  <a:srgbClr val="2D4E6B"/>
                </a:solidFill>
                <a:latin typeface="+mn-lt"/>
              </a:rPr>
              <a:t>Human Services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248A74E-2433-4389-91F8-D2613A945B59}"/>
              </a:ext>
            </a:extLst>
          </p:cNvPr>
          <p:cNvSpPr txBox="1">
            <a:spLocks/>
          </p:cNvSpPr>
          <p:nvPr userDrawn="1"/>
        </p:nvSpPr>
        <p:spPr>
          <a:xfrm>
            <a:off x="0" y="1270059"/>
            <a:ext cx="9144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3200" dirty="0">
                <a:solidFill>
                  <a:srgbClr val="2D4E6B"/>
                </a:solidFill>
                <a:latin typeface="+mn-lt"/>
              </a:rPr>
              <a:t>State of Nevada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D4CF24-A2DA-41A6-AA2A-AFA48B4DE962}"/>
              </a:ext>
            </a:extLst>
          </p:cNvPr>
          <p:cNvCxnSpPr/>
          <p:nvPr userDrawn="1"/>
        </p:nvCxnSpPr>
        <p:spPr>
          <a:xfrm>
            <a:off x="1145309" y="4099227"/>
            <a:ext cx="6853383" cy="0"/>
          </a:xfrm>
          <a:prstGeom prst="line">
            <a:avLst/>
          </a:prstGeom>
          <a:ln w="25400" cap="sq">
            <a:solidFill>
              <a:schemeClr val="accent5">
                <a:lumMod val="50000"/>
              </a:schemeClr>
            </a:solidFill>
            <a:headEnd type="diamond" w="med" len="lg"/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642DA30-72C3-4A56-8F90-C881EA8350F6}"/>
              </a:ext>
            </a:extLst>
          </p:cNvPr>
          <p:cNvGrpSpPr/>
          <p:nvPr userDrawn="1"/>
        </p:nvGrpSpPr>
        <p:grpSpPr>
          <a:xfrm>
            <a:off x="902547" y="915697"/>
            <a:ext cx="7338906" cy="717126"/>
            <a:chOff x="1764437" y="915697"/>
            <a:chExt cx="8664719" cy="717126"/>
          </a:xfrm>
        </p:grpSpPr>
        <p:sp>
          <p:nvSpPr>
            <p:cNvPr id="16" name="Text Box 49">
              <a:extLst>
                <a:ext uri="{FF2B5EF4-FFF2-40B4-BE49-F238E27FC236}">
                  <a16:creationId xmlns:a16="http://schemas.microsoft.com/office/drawing/2014/main" id="{9A1303DE-E389-4ED6-9AB0-D43864252D5D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764437" y="920035"/>
              <a:ext cx="1809751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>
                  <a:solidFill>
                    <a:srgbClr val="2D4E6B"/>
                  </a:solidFill>
                  <a:latin typeface="+mn-lt"/>
                </a:rPr>
                <a:t>Steve Sisolak</a:t>
              </a:r>
              <a:endPara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Governor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</p:txBody>
        </p:sp>
        <p:sp>
          <p:nvSpPr>
            <p:cNvPr id="17" name="Text Box 50">
              <a:extLst>
                <a:ext uri="{FF2B5EF4-FFF2-40B4-BE49-F238E27FC236}">
                  <a16:creationId xmlns:a16="http://schemas.microsoft.com/office/drawing/2014/main" id="{8291B8C5-0AFD-4DE8-93B3-4AA98A5CEDB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8617817" y="915697"/>
              <a:ext cx="1811339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Richard Whitley</a:t>
              </a: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Director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</p:txBody>
        </p:sp>
      </p:grp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ACC760E-8E28-4D5F-92C2-F3B3BD49BA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4276658"/>
            <a:ext cx="7772400" cy="466344"/>
          </a:xfrm>
        </p:spPr>
        <p:txBody>
          <a:bodyPr/>
          <a:lstStyle>
            <a:lvl1pPr marL="0" indent="0" algn="ctr">
              <a:buNone/>
              <a:defRPr lang="en-US" sz="32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Presentation Title</a:t>
            </a:r>
          </a:p>
        </p:txBody>
      </p:sp>
      <p:pic>
        <p:nvPicPr>
          <p:cNvPr id="35" name="Picture 34" descr="Department of Health and Human Services logo &quot;DHHS&quot;">
            <a:extLst>
              <a:ext uri="{FF2B5EF4-FFF2-40B4-BE49-F238E27FC236}">
                <a16:creationId xmlns:a16="http://schemas.microsoft.com/office/drawing/2014/main" id="{97172F7C-5175-4A43-A4FD-6859E60AC1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895" y="4901153"/>
            <a:ext cx="1331869" cy="1789077"/>
          </a:xfrm>
          <a:prstGeom prst="rect">
            <a:avLst/>
          </a:prstGeom>
        </p:spPr>
      </p:pic>
      <p:sp>
        <p:nvSpPr>
          <p:cNvPr id="19" name="Footer Placeholder 5">
            <a:extLst>
              <a:ext uri="{FF2B5EF4-FFF2-40B4-BE49-F238E27FC236}">
                <a16:creationId xmlns:a16="http://schemas.microsoft.com/office/drawing/2014/main" id="{EE36005C-0F53-4E6B-B2EA-8157A00414B0}"/>
              </a:ext>
            </a:extLst>
          </p:cNvPr>
          <p:cNvSpPr txBox="1">
            <a:spLocks/>
          </p:cNvSpPr>
          <p:nvPr userDrawn="1"/>
        </p:nvSpPr>
        <p:spPr>
          <a:xfrm>
            <a:off x="2514600" y="6356350"/>
            <a:ext cx="41148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altLang="en-US" sz="1400" kern="120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2D4E6B"/>
                </a:solidFill>
                <a:latin typeface="+mn-lt"/>
                <a:cs typeface="Times New Roman" panose="02020603050405020304" pitchFamily="18" charset="0"/>
              </a:rPr>
              <a:t>Helping people.  It’s who we are and what we do.</a:t>
            </a:r>
          </a:p>
        </p:txBody>
      </p:sp>
    </p:spTree>
    <p:extLst>
      <p:ext uri="{BB962C8B-B14F-4D97-AF65-F5344CB8AC3E}">
        <p14:creationId xmlns:p14="http://schemas.microsoft.com/office/powerpoint/2010/main" val="19739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4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952131-C7A2-4AF0-B289-32CE0A9B62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4983" y="1865247"/>
            <a:ext cx="8374034" cy="3127506"/>
          </a:xfrm>
        </p:spPr>
        <p:txBody>
          <a:bodyPr>
            <a:noAutofit/>
          </a:bodyPr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1600" kern="1200" dirty="0" smtClean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Add “Questions?”</a:t>
            </a:r>
          </a:p>
        </p:txBody>
      </p:sp>
    </p:spTree>
    <p:extLst>
      <p:ext uri="{BB962C8B-B14F-4D97-AF65-F5344CB8AC3E}">
        <p14:creationId xmlns:p14="http://schemas.microsoft.com/office/powerpoint/2010/main" val="226024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BEE78A-C8E5-4BDB-8A72-F43C2988A4A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813548"/>
            <a:ext cx="394335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0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534CAD-222C-4493-B95F-339F15DF5B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0" y="1813548"/>
            <a:ext cx="394335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0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C1ADE59-FB95-4C6E-A827-FD56250EB4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2376863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8B4B28B-D99E-4112-8CD4-D11F2E6E72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376863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156DF49-83D0-41EC-AECD-5F997A34B8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2924550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37FCF11F-5522-4A79-ADC7-43C7B336CE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72000" y="2924550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80D7327-8F80-4B78-8D25-2D7AFB13A5E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8650" y="3473235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44C58A1-3B7F-464F-BFDB-7C34E8957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2000" y="3473235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0BCA736D-CC37-4A51-89AE-E21A02317A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600325" y="5383674"/>
            <a:ext cx="3943350" cy="532592"/>
          </a:xfrm>
        </p:spPr>
        <p:txBody>
          <a:bodyPr anchor="ctr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Web Address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AFB97E-4B68-4EE7-B70C-15CC066B90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z="4800" dirty="0">
                <a:solidFill>
                  <a:srgbClr val="2D4E6B"/>
                </a:solidFill>
                <a:latin typeface="+mn-lt"/>
              </a:rPr>
              <a:t>Add “Contact Information”</a:t>
            </a:r>
          </a:p>
        </p:txBody>
      </p:sp>
    </p:spTree>
    <p:extLst>
      <p:ext uri="{BB962C8B-B14F-4D97-AF65-F5344CB8AC3E}">
        <p14:creationId xmlns:p14="http://schemas.microsoft.com/office/powerpoint/2010/main" val="185403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rony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numCol="2"/>
          <a:lstStyle>
            <a:lvl1pPr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Place Acronyms Here – This list has 2 columns to make it easier to add as many as you need.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C1A20-5BD5-4B79-BC9D-6BD9B5353C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“Acronyms”</a:t>
            </a:r>
          </a:p>
        </p:txBody>
      </p:sp>
    </p:spTree>
    <p:extLst>
      <p:ext uri="{BB962C8B-B14F-4D97-AF65-F5344CB8AC3E}">
        <p14:creationId xmlns:p14="http://schemas.microsoft.com/office/powerpoint/2010/main" val="356039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add Agenda item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1AB9BF-7191-49BE-991E-7A3D8030DA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“Agenda”</a:t>
            </a:r>
          </a:p>
        </p:txBody>
      </p:sp>
    </p:spTree>
    <p:extLst>
      <p:ext uri="{BB962C8B-B14F-4D97-AF65-F5344CB8AC3E}">
        <p14:creationId xmlns:p14="http://schemas.microsoft.com/office/powerpoint/2010/main" val="340214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3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2D4E6B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3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47800"/>
            <a:ext cx="3886200" cy="527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47800"/>
            <a:ext cx="3886200" cy="527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6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44780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2271712"/>
            <a:ext cx="3868340" cy="4449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144780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9" y="2271712"/>
            <a:ext cx="3887391" cy="4449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75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5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8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FEFAC60-7414-4FDE-BD15-9938009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1" t="22044"/>
          <a:stretch/>
        </p:blipFill>
        <p:spPr>
          <a:xfrm>
            <a:off x="-1" y="0"/>
            <a:ext cx="1877831" cy="17581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0498"/>
            <a:ext cx="7886700" cy="5260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AAE399-9663-4155-9710-CBEED152D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566" y="5663696"/>
            <a:ext cx="764198" cy="102653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600" kern="1200" smtClean="0">
                <a:solidFill>
                  <a:srgbClr val="2D4E6B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6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81" r:id="rId12"/>
    <p:sldLayoutId id="2147483682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rgbClr val="2D4E6B"/>
          </a:solidFill>
          <a:latin typeface="+mn-lt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9C71E-D54E-40F1-A712-F8F7288AA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8/13/2020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C44EEA-12BD-4D1B-B9E1-720DD25627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Update Concerning the Status of COVID-19 in Nevada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0920869-CBDF-4722-92DF-A9BCAE4A6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56094"/>
            <a:ext cx="6858000" cy="1135156"/>
          </a:xfrm>
        </p:spPr>
        <p:txBody>
          <a:bodyPr>
            <a:normAutofit/>
          </a:bodyPr>
          <a:lstStyle/>
          <a:p>
            <a:r>
              <a:rPr lang="en-US" sz="1400" dirty="0"/>
              <a:t>Kyra Morgan, MS, State Biostatistician</a:t>
            </a:r>
          </a:p>
          <a:p>
            <a:r>
              <a:rPr lang="en-US" sz="1400" dirty="0"/>
              <a:t>Julia Peek, MHA, CPM, Deputy Administrator of Community Health Services</a:t>
            </a:r>
          </a:p>
        </p:txBody>
      </p:sp>
    </p:spTree>
    <p:extLst>
      <p:ext uri="{BB962C8B-B14F-4D97-AF65-F5344CB8AC3E}">
        <p14:creationId xmlns:p14="http://schemas.microsoft.com/office/powerpoint/2010/main" val="250589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FC99-FBC6-43A3-82CD-A4E86344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COVID-19 By The Numbers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B934E-397C-4156-99EA-2FEC8F60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800A03-4706-46F3-88CB-DE2D034A0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6541"/>
            <a:ext cx="9144000" cy="511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9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FC99-FBC6-43A3-82CD-A4E86344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COVID-19 By The Numbers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B934E-397C-4156-99EA-2FEC8F60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F71142-7856-4EEB-A960-FC410D58C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3432"/>
            <a:ext cx="9144000" cy="17409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4CAABE-0774-4A8E-B3E5-B6E3AE7B8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52768"/>
            <a:ext cx="9144000" cy="1632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B4BC09-D17C-4116-B916-E5EAC6CE48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49726"/>
            <a:ext cx="9144000" cy="18030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C6A18B5-4E49-4176-9CCE-83181BCCEB1F}"/>
              </a:ext>
            </a:extLst>
          </p:cNvPr>
          <p:cNvSpPr/>
          <p:nvPr/>
        </p:nvSpPr>
        <p:spPr>
          <a:xfrm>
            <a:off x="245214" y="959428"/>
            <a:ext cx="8653571" cy="52322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Nevada has experienced a sustained decline in new cases being diagnosed since July 13th.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We experienced the highest number of daily deaths on 7/29 and 8/5 – 20 deaths on each of those days.</a:t>
            </a:r>
          </a:p>
        </p:txBody>
      </p:sp>
    </p:spTree>
    <p:extLst>
      <p:ext uri="{BB962C8B-B14F-4D97-AF65-F5344CB8AC3E}">
        <p14:creationId xmlns:p14="http://schemas.microsoft.com/office/powerpoint/2010/main" val="49756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FC99-FBC6-43A3-82CD-A4E86344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COVID-19 Testing Turnaround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B934E-397C-4156-99EA-2FEC8F60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3C91BF-AC7C-4221-9FC1-67CD73ECB661}"/>
              </a:ext>
            </a:extLst>
          </p:cNvPr>
          <p:cNvSpPr/>
          <p:nvPr/>
        </p:nvSpPr>
        <p:spPr>
          <a:xfrm>
            <a:off x="411256" y="1862307"/>
            <a:ext cx="2565026" cy="175432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For specimens collected since August 1</a:t>
            </a:r>
            <a:r>
              <a:rPr lang="en-US" baseline="30000" dirty="0"/>
              <a:t>st</a:t>
            </a:r>
            <a:r>
              <a:rPr lang="en-US" dirty="0"/>
              <a:t>, it has taken approximately 3 days after specimen collection for results to be reported.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CA44CF-FD12-4678-B4BA-560B7A000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153" y="1265651"/>
            <a:ext cx="5469591" cy="2874280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5E35C2F-CD77-49BD-A474-4672213BA3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008393"/>
              </p:ext>
            </p:extLst>
          </p:nvPr>
        </p:nvGraphicFramePr>
        <p:xfrm>
          <a:off x="628650" y="4153378"/>
          <a:ext cx="7453872" cy="222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1646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FC99-FBC6-43A3-82CD-A4E86344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COVID-19 By The Numbers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D8FEC9-6BDF-45A1-8742-E00CFDCA60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425" b="7077"/>
          <a:stretch/>
        </p:blipFill>
        <p:spPr>
          <a:xfrm>
            <a:off x="3610947" y="1050083"/>
            <a:ext cx="5256267" cy="279087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B934E-397C-4156-99EA-2FEC8F60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9703A7-B81E-4700-9A0A-A47EF4387E44}"/>
              </a:ext>
            </a:extLst>
          </p:cNvPr>
          <p:cNvSpPr/>
          <p:nvPr/>
        </p:nvSpPr>
        <p:spPr>
          <a:xfrm>
            <a:off x="395059" y="1750945"/>
            <a:ext cx="2922494" cy="147732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Hospitalizations were following an increasing trend until 8/03 and have since been decreasing for the past 9 days.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F7880F-99D1-4EFA-88EE-8E86F3012AC1}"/>
              </a:ext>
            </a:extLst>
          </p:cNvPr>
          <p:cNvSpPr/>
          <p:nvPr/>
        </p:nvSpPr>
        <p:spPr>
          <a:xfrm>
            <a:off x="5106796" y="4330927"/>
            <a:ext cx="3408554" cy="147732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cumulative test positivity rate was following an increasing trend until 08/01 and has been stabilizing for the past 12 days, with only very slow increases.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49D561-0FE1-4995-83CE-3D2463310D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86" y="4022725"/>
            <a:ext cx="4222421" cy="26987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9782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FC99-FBC6-43A3-82CD-A4E86344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COVID-19 County Tracker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7DC72A-105F-42A4-9C2A-C53EDD3C6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1056079"/>
            <a:ext cx="9144000" cy="508174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B934E-397C-4156-99EA-2FEC8F60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AA14264-A753-4A1B-BD6B-6D4BB79A755A}"/>
              </a:ext>
            </a:extLst>
          </p:cNvPr>
          <p:cNvSpPr/>
          <p:nvPr/>
        </p:nvSpPr>
        <p:spPr>
          <a:xfrm>
            <a:off x="6457950" y="1800809"/>
            <a:ext cx="1762319" cy="30425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3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FC99-FBC6-43A3-82CD-A4E863443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COVID-19 County Tracker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B934E-397C-4156-99EA-2FEC8F60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EF0F71-D40D-4A47-9378-26365B93B95D}"/>
              </a:ext>
            </a:extLst>
          </p:cNvPr>
          <p:cNvSpPr/>
          <p:nvPr/>
        </p:nvSpPr>
        <p:spPr>
          <a:xfrm>
            <a:off x="628650" y="1403151"/>
            <a:ext cx="7886700" cy="33855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County Tracker criteria over time.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208359-07F1-4011-A627-CCDA31665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2147768"/>
            <a:ext cx="4332129" cy="358122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E24264A-44B1-481E-A7D0-B28E4FC0A529}"/>
              </a:ext>
            </a:extLst>
          </p:cNvPr>
          <p:cNvSpPr/>
          <p:nvPr/>
        </p:nvSpPr>
        <p:spPr>
          <a:xfrm>
            <a:off x="5458408" y="3522882"/>
            <a:ext cx="3056942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Carson City and Lincoln Counties are no longer flagged for elevated disease transmission.</a:t>
            </a:r>
          </a:p>
        </p:txBody>
      </p:sp>
    </p:spTree>
    <p:extLst>
      <p:ext uri="{BB962C8B-B14F-4D97-AF65-F5344CB8AC3E}">
        <p14:creationId xmlns:p14="http://schemas.microsoft.com/office/powerpoint/2010/main" val="3799192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0D1FF-D54C-4996-BCF5-20C2E5F28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823628"/>
          </a:xfrm>
        </p:spPr>
        <p:txBody>
          <a:bodyPr>
            <a:normAutofit/>
          </a:bodyPr>
          <a:lstStyle/>
          <a:p>
            <a:r>
              <a:rPr lang="en-US" sz="3600" dirty="0"/>
              <a:t>Case Investigation and Contact Tracing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9705C-62A2-4A57-833D-2CE371682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985" y="667556"/>
            <a:ext cx="3920281" cy="563875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Goals:</a:t>
            </a:r>
          </a:p>
          <a:p>
            <a:pPr lvl="1"/>
            <a:r>
              <a:rPr lang="en-US" dirty="0"/>
              <a:t>Every Nevadan who tests positive for COVID-19 will be contacted by a contact tracer within 24 hours of that confirmatory lab report being received by the health authority.</a:t>
            </a:r>
          </a:p>
          <a:p>
            <a:pPr lvl="1"/>
            <a:r>
              <a:rPr lang="en-US" dirty="0"/>
              <a:t>Within 24 hours of identifying a close contact of a case, those individuals will be communicated with by a contact tracer.</a:t>
            </a:r>
          </a:p>
          <a:p>
            <a:r>
              <a:rPr lang="en-US" dirty="0"/>
              <a:t>Based on Based on the NACCHO estimate for effective COVID response, Nevada should have up to 948 full-time staff to support the case and contact investigations. This does not consider efficiencies found through automation of process and digital solutions. </a:t>
            </a:r>
          </a:p>
          <a:p>
            <a:r>
              <a:rPr lang="en-US" dirty="0"/>
              <a:t>DPBH is working with Google and Apple to deploy COVID Trace, a proximity-based app to support the more traditional contact tracing services. Deployment is planned for mid-August. There will be a “soft launch” with media partners to allow them to see the system before the official launch. </a:t>
            </a:r>
          </a:p>
          <a:p>
            <a:r>
              <a:rPr lang="en-US" dirty="0"/>
              <a:t>Themes related to case investigation and contact tracing:</a:t>
            </a:r>
          </a:p>
          <a:p>
            <a:pPr lvl="1"/>
            <a:r>
              <a:rPr lang="en-US" dirty="0"/>
              <a:t>Social gatherings outside of businesses</a:t>
            </a:r>
          </a:p>
          <a:p>
            <a:pPr lvl="1"/>
            <a:r>
              <a:rPr lang="en-US" dirty="0"/>
              <a:t>Familial/household exposure</a:t>
            </a:r>
          </a:p>
          <a:p>
            <a:pPr lvl="1"/>
            <a:r>
              <a:rPr lang="en-US" dirty="0"/>
              <a:t>Exposure at businesses/community exposure</a:t>
            </a:r>
          </a:p>
          <a:p>
            <a:pPr lvl="2"/>
            <a:r>
              <a:rPr lang="en-US" dirty="0"/>
              <a:t>Hotel/resort</a:t>
            </a:r>
          </a:p>
          <a:p>
            <a:pPr lvl="2"/>
            <a:r>
              <a:rPr lang="en-US" dirty="0"/>
              <a:t>Food establishments</a:t>
            </a:r>
          </a:p>
          <a:p>
            <a:pPr lvl="2"/>
            <a:r>
              <a:rPr lang="en-US" dirty="0"/>
              <a:t>Healthcare settings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B099D-9952-4E63-ACB1-4E63D193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04A6165-8C9C-4250-976D-61671D47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4111" y="5006597"/>
            <a:ext cx="25798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0188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Please note Esmeralda County is omitted from this table, as they have had no reported COVID-19 cases to date. Data may change as cases still open for investigation are subject to changes in identification process types.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0188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C83D6BB-B81D-4A98-8D63-882E792F3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604" y="650360"/>
            <a:ext cx="2226140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10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0188" algn="l"/>
              </a:tabLs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COVID-19 Cases Identified Through Contact Tracing Efforts from January</a:t>
            </a:r>
            <a:r>
              <a:rPr lang="en-US" altLang="en-US" sz="1000" dirty="0"/>
              <a:t> 1, 2020 to August 11, 2020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0188" algn="l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471873F-3557-4E16-8DD1-1C6086E40652}"/>
              </a:ext>
            </a:extLst>
          </p:cNvPr>
          <p:cNvGraphicFramePr/>
          <p:nvPr/>
        </p:nvGraphicFramePr>
        <p:xfrm>
          <a:off x="6610421" y="1204474"/>
          <a:ext cx="2383916" cy="386250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69310">
                  <a:extLst>
                    <a:ext uri="{9D8B030D-6E8A-4147-A177-3AD203B41FA5}">
                      <a16:colId xmlns:a16="http://schemas.microsoft.com/office/drawing/2014/main" val="1626278668"/>
                    </a:ext>
                  </a:extLst>
                </a:gridCol>
                <a:gridCol w="1514606">
                  <a:extLst>
                    <a:ext uri="{9D8B030D-6E8A-4147-A177-3AD203B41FA5}">
                      <a16:colId xmlns:a16="http://schemas.microsoft.com/office/drawing/2014/main" val="3149494982"/>
                    </a:ext>
                  </a:extLst>
                </a:gridCol>
              </a:tblGrid>
              <a:tr h="536308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County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Positive Contacts Identified Through Case Investigation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/>
                </a:tc>
                <a:extLst>
                  <a:ext uri="{0D108BD9-81ED-4DB2-BD59-A6C34878D82A}">
                    <a16:rowId xmlns:a16="http://schemas.microsoft.com/office/drawing/2014/main" val="3023943934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Carson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2500796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Churchill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589250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effectLst/>
                          <a:latin typeface="+mj-lt"/>
                        </a:rPr>
                        <a:t>Clark</a:t>
                      </a: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8,325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4473027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Douglas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6287179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Elko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604498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Eureka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507485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Humboldt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8013252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Lander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0768552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Lincoln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694799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Lyon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239585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Mineral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20965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Nye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6671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Pershing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0496578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Storey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8968993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Washoe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381826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White Pine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3395315"/>
                  </a:ext>
                </a:extLst>
              </a:tr>
              <a:tr h="57638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Total</a:t>
                      </a:r>
                      <a:endParaRPr lang="en-US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8580" marR="68580" marT="4763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5415" algn="ctr"/>
                          <a:tab pos="1800225" algn="l"/>
                          <a:tab pos="2000250" algn="l"/>
                          <a:tab pos="2276475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9,187 (represents 15.8% of total cases reported to date)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6610058"/>
                  </a:ext>
                </a:extLst>
              </a:tr>
            </a:tbl>
          </a:graphicData>
        </a:graphic>
      </p:graphicFrame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51D5435-24C4-46F0-A820-660D82B077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216" y="5763644"/>
            <a:ext cx="892198" cy="892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579B7BF-EE2D-4A7F-8835-84EB5EDBD16A}"/>
              </a:ext>
            </a:extLst>
          </p:cNvPr>
          <p:cNvGraphicFramePr>
            <a:graphicFrameLocks noGrp="1"/>
          </p:cNvGraphicFramePr>
          <p:nvPr/>
        </p:nvGraphicFramePr>
        <p:xfrm>
          <a:off x="149663" y="923713"/>
          <a:ext cx="2579889" cy="5834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7943">
                  <a:extLst>
                    <a:ext uri="{9D8B030D-6E8A-4147-A177-3AD203B41FA5}">
                      <a16:colId xmlns:a16="http://schemas.microsoft.com/office/drawing/2014/main" val="2953805852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987932929"/>
                    </a:ext>
                  </a:extLst>
                </a:gridCol>
              </a:tblGrid>
              <a:tr h="2378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Vendor/Agency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Estimated FTEs (call center staff, contact tracers, management, epidemiologists, disease investigators, administrative support, statisticians, etc.)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1300890"/>
                  </a:ext>
                </a:extLst>
              </a:tr>
              <a:tr h="2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Deloitte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97242706"/>
                  </a:ext>
                </a:extLst>
              </a:tr>
              <a:tr h="2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CAAA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77479869"/>
                  </a:ext>
                </a:extLst>
              </a:tr>
              <a:tr h="3772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UNLV (supports Clark County)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07432845"/>
                  </a:ext>
                </a:extLst>
              </a:tr>
              <a:tr h="7545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Great Basin College (supports Elko County, Lander County, and Eureka County)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78343047"/>
                  </a:ext>
                </a:extLst>
              </a:tr>
              <a:tr h="9431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UNR (supports Washoe County, Carson City, Lyon County, Storey County, and Douglas County)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98148949"/>
                  </a:ext>
                </a:extLst>
              </a:tr>
              <a:tr h="2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State/Local Health Depts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5384133"/>
                  </a:ext>
                </a:extLst>
              </a:tr>
              <a:tr h="4324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Estimated Contract Staffing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06906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550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18E6C5-CC2A-4384-84DC-D275DFA59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79FDB3-CC24-4E7C-A1F3-7019928D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129218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HSDO_SlideMaster_Standard_Final_121319" id="{C0C9A0A5-A6C4-4112-A6CD-284AE13B8EB5}" vid="{93305A33-4615-465E-B07C-0212067A40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DHHSDO_SlideMaster_Standard_Final_121319 (003)</Template>
  <TotalTime>1757</TotalTime>
  <Words>575</Words>
  <Application>Microsoft Office PowerPoint</Application>
  <PresentationFormat>On-screen Show (4:3)</PresentationFormat>
  <Paragraphs>99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COVID-19 By The Numbers</vt:lpstr>
      <vt:lpstr>COVID-19 By The Numbers</vt:lpstr>
      <vt:lpstr>COVID-19 Testing Turnaround</vt:lpstr>
      <vt:lpstr>COVID-19 By The Numbers</vt:lpstr>
      <vt:lpstr>COVID-19 County Tracker</vt:lpstr>
      <vt:lpstr>COVID-19 County Tracker</vt:lpstr>
      <vt:lpstr>Case Investigation and Contact Tracing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Litz</dc:creator>
  <cp:lastModifiedBy>Kyra E. Morgan</cp:lastModifiedBy>
  <cp:revision>63</cp:revision>
  <dcterms:created xsi:type="dcterms:W3CDTF">2020-05-13T17:36:25Z</dcterms:created>
  <dcterms:modified xsi:type="dcterms:W3CDTF">2020-08-13T15:44:07Z</dcterms:modified>
</cp:coreProperties>
</file>