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nv-my.sharepoint.com/personal/pgavin_spcsa_nv_gov/Documents/Data%20for%20Board%20Meet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nv-my.sharepoint.com/personal/pgavin_spcsa_nv_gov/Documents/Data%20for%20Board%20Meet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nv-my.sharepoint.com/personal/pgavin_spcsa_nv_gov/Documents/Data%20for%20Board%20Meet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nv-my.sharepoint.com/personal/pgavin_spcsa_nv_gov/Documents/Data%20for%20Board%20Meet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nv-my.sharepoint.com/personal/pgavin_spcsa_nv_gov/Documents/Data%20for%20Board%20Meet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nv-my.sharepoint.com/personal/pgavin_spcsa_nv_gov/Documents/Data%20for%20Board%20Mee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>
                <a:effectLst/>
              </a:rPr>
              <a:t>Number of Elementary and Middle School </a:t>
            </a:r>
            <a:r>
              <a:rPr lang="en-US" dirty="0"/>
              <a:t>Students Served at Each Star Rating--SPCSA Charters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'[Data for Board Meeting.xlsx]Quality Seats Summary + Charts'!$B$79</c:f>
              <c:strCache>
                <c:ptCount val="1"/>
                <c:pt idx="0">
                  <c:v> 1 star 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1813224267211998E-2"/>
                  <c:y val="-2.5066579400758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20-4EB7-A03C-27A1D93DF86C}"/>
                </c:ext>
              </c:extLst>
            </c:dLbl>
            <c:dLbl>
              <c:idx val="3"/>
              <c:layout>
                <c:manualLayout>
                  <c:x val="-2.1813224267211998E-2"/>
                  <c:y val="5.0133158801517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20-4EB7-A03C-27A1D93DF86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Charts'!$A$80:$A$83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Charts'!$B$80:$B$83</c:f>
              <c:numCache>
                <c:formatCode>_(* #,##0_);_(* \(#,##0\);_(* "-"??_);_(@_)</c:formatCode>
                <c:ptCount val="4"/>
                <c:pt idx="0">
                  <c:v>1809</c:v>
                </c:pt>
                <c:pt idx="1">
                  <c:v>812</c:v>
                </c:pt>
                <c:pt idx="2">
                  <c:v>97</c:v>
                </c:pt>
                <c:pt idx="3">
                  <c:v>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0-4EB7-A03C-27A1D93DF86C}"/>
            </c:ext>
          </c:extLst>
        </c:ser>
        <c:ser>
          <c:idx val="1"/>
          <c:order val="1"/>
          <c:tx>
            <c:strRef>
              <c:f>'[Data for Board Meeting.xlsx]Quality Seats Summary + Charts'!$C$79</c:f>
              <c:strCache>
                <c:ptCount val="1"/>
                <c:pt idx="0">
                  <c:v> 2 star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3176550783912748E-2"/>
                  <c:y val="-9.19097293870785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20-4EB7-A03C-27A1D93DF86C}"/>
                </c:ext>
              </c:extLst>
            </c:dLbl>
            <c:dLbl>
              <c:idx val="3"/>
              <c:layout>
                <c:manualLayout>
                  <c:x val="-2.4539877300613498E-2"/>
                  <c:y val="-2.5066579400758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20-4EB7-A03C-27A1D93DF86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Charts'!$A$80:$A$83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Charts'!$C$80:$C$83</c:f>
              <c:numCache>
                <c:formatCode>_(* #,##0_);_(* \(#,##0\);_(* "-"??_);_(@_)</c:formatCode>
                <c:ptCount val="4"/>
                <c:pt idx="0">
                  <c:v>3952</c:v>
                </c:pt>
                <c:pt idx="1">
                  <c:v>6046</c:v>
                </c:pt>
                <c:pt idx="2">
                  <c:v>4583</c:v>
                </c:pt>
                <c:pt idx="3">
                  <c:v>1891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0-4EB7-A03C-27A1D93DF86C}"/>
            </c:ext>
          </c:extLst>
        </c:ser>
        <c:ser>
          <c:idx val="2"/>
          <c:order val="2"/>
          <c:tx>
            <c:strRef>
              <c:f>'[Data for Board Meeting.xlsx]Quality Seats Summary + Charts'!$D$79</c:f>
              <c:strCache>
                <c:ptCount val="1"/>
                <c:pt idx="0">
                  <c:v> 3 star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86298568507157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20-4EB7-A03C-27A1D93DF86C}"/>
                </c:ext>
              </c:extLst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320-4EB7-A03C-27A1D93DF86C}"/>
                </c:ext>
              </c:extLst>
            </c:dLbl>
            <c:dLbl>
              <c:idx val="3"/>
              <c:layout>
                <c:manualLayout>
                  <c:x val="-2.4539877300613498E-2"/>
                  <c:y val="7.5199738202276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20-4EB7-A03C-27A1D93DF86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Charts'!$A$80:$A$83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Charts'!$D$80:$D$83</c:f>
              <c:numCache>
                <c:formatCode>_(* #,##0_);_(* \(#,##0\);_(* "-"??_);_(@_)</c:formatCode>
                <c:ptCount val="4"/>
                <c:pt idx="0">
                  <c:v>1354</c:v>
                </c:pt>
                <c:pt idx="1">
                  <c:v>2660</c:v>
                </c:pt>
                <c:pt idx="2">
                  <c:v>3456</c:v>
                </c:pt>
                <c:pt idx="3">
                  <c:v>7529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20-4EB7-A03C-27A1D93DF86C}"/>
            </c:ext>
          </c:extLst>
        </c:ser>
        <c:ser>
          <c:idx val="3"/>
          <c:order val="3"/>
          <c:tx>
            <c:strRef>
              <c:f>'[Data for Board Meeting.xlsx]Quality Seats Summary + Charts'!$E$79</c:f>
              <c:strCache>
                <c:ptCount val="1"/>
                <c:pt idx="0">
                  <c:v> 4 star 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4.0899795501022497E-2"/>
                  <c:y val="-1.2533289700379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20-4EB7-A03C-27A1D93DF86C}"/>
                </c:ext>
              </c:extLst>
            </c:dLbl>
            <c:dLbl>
              <c:idx val="3"/>
              <c:layout>
                <c:manualLayout>
                  <c:x val="-4.0899795501022497E-2"/>
                  <c:y val="2.5066579400758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20-4EB7-A03C-27A1D93DF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Charts'!$A$80:$A$83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Charts'!$E$80:$E$83</c:f>
              <c:numCache>
                <c:formatCode>_(* #,##0_);_(* \(#,##0\);_(* "-"??_);_(@_)</c:formatCode>
                <c:ptCount val="4"/>
                <c:pt idx="0">
                  <c:v>371</c:v>
                </c:pt>
                <c:pt idx="1">
                  <c:v>3671</c:v>
                </c:pt>
                <c:pt idx="2">
                  <c:v>1562</c:v>
                </c:pt>
                <c:pt idx="3">
                  <c:v>4717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20-4EB7-A03C-27A1D93DF86C}"/>
            </c:ext>
          </c:extLst>
        </c:ser>
        <c:ser>
          <c:idx val="4"/>
          <c:order val="4"/>
          <c:tx>
            <c:strRef>
              <c:f>'[Data for Board Meeting.xlsx]Quality Seats Summary + Charts'!$F$79</c:f>
              <c:strCache>
                <c:ptCount val="1"/>
                <c:pt idx="0">
                  <c:v> 5 star 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3.6809815950920248E-2"/>
                  <c:y val="-1.4795203085676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20-4EB7-A03C-27A1D93DF86C}"/>
                </c:ext>
              </c:extLst>
            </c:dLbl>
            <c:dLbl>
              <c:idx val="3"/>
              <c:layout>
                <c:manualLayout>
                  <c:x val="-4.2263122017723247E-2"/>
                  <c:y val="1.0026631760303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20-4EB7-A03C-27A1D93DF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Charts'!$A$80:$A$83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Charts'!$F$80:$F$83</c:f>
              <c:numCache>
                <c:formatCode>_(* #,##0_);_(* \(#,##0\);_(* "-"??_);_(@_)</c:formatCode>
                <c:ptCount val="4"/>
                <c:pt idx="0">
                  <c:v>2631</c:v>
                </c:pt>
                <c:pt idx="1">
                  <c:v>390</c:v>
                </c:pt>
                <c:pt idx="2">
                  <c:v>6158</c:v>
                </c:pt>
                <c:pt idx="3">
                  <c:v>8995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20-4EB7-A03C-27A1D93DF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25024"/>
        <c:axId val="209876032"/>
      </c:areaChart>
      <c:catAx>
        <c:axId val="20902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209876032"/>
        <c:crosses val="autoZero"/>
        <c:auto val="1"/>
        <c:lblAlgn val="ctr"/>
        <c:lblOffset val="100"/>
        <c:noMultiLvlLbl val="0"/>
      </c:catAx>
      <c:valAx>
        <c:axId val="2098760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 b="1"/>
            </a:pPr>
            <a:endParaRPr lang="en-US"/>
          </a:p>
        </c:txPr>
        <c:crossAx val="209025024"/>
        <c:crosses val="autoZero"/>
        <c:crossBetween val="midCat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>
                <a:effectLst/>
              </a:rPr>
              <a:t>Percentage of Elementary and Middle School </a:t>
            </a:r>
            <a:r>
              <a:rPr lang="en-US" dirty="0"/>
              <a:t>Students Served at Each Star Rating--SPCSA Charters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'[Data for Board Meeting.xlsx]Quality Seats Summary + Charts'!$B$85</c:f>
              <c:strCache>
                <c:ptCount val="1"/>
                <c:pt idx="0">
                  <c:v>1 Star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7777777777777776E-2"/>
                  <c:y val="3.719200916504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AE-4092-8771-8EA119C57C8C}"/>
                </c:ext>
              </c:extLst>
            </c:dLbl>
            <c:dLbl>
              <c:idx val="3"/>
              <c:layout>
                <c:manualLayout>
                  <c:x val="-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AE-4092-8771-8EA119C57C8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Charts'!$A$86:$A$89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Charts'!$B$86:$B$89</c:f>
              <c:numCache>
                <c:formatCode>0%</c:formatCode>
                <c:ptCount val="4"/>
                <c:pt idx="0">
                  <c:v>0.17880794701986755</c:v>
                </c:pt>
                <c:pt idx="1">
                  <c:v>5.9798217836364978E-2</c:v>
                </c:pt>
                <c:pt idx="2">
                  <c:v>6.1175580221997979E-3</c:v>
                </c:pt>
                <c:pt idx="3">
                  <c:v>7.778176454172149E-2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AE-4092-8771-8EA119C57C8C}"/>
            </c:ext>
          </c:extLst>
        </c:ser>
        <c:ser>
          <c:idx val="1"/>
          <c:order val="1"/>
          <c:tx>
            <c:strRef>
              <c:f>'[Data for Board Meeting.xlsx]Quality Seats Summary + Charts'!$C$85</c:f>
              <c:strCache>
                <c:ptCount val="1"/>
                <c:pt idx="0">
                  <c:v>2 Star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3.3333333333333305E-2"/>
                  <c:y val="-1.363691249240753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AE-4092-8771-8EA119C57C8C}"/>
                </c:ext>
              </c:extLst>
            </c:dLbl>
            <c:dLbl>
              <c:idx val="3"/>
              <c:layout>
                <c:manualLayout>
                  <c:x val="-2.5000000000000001E-2"/>
                  <c:y val="-7.438401833009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AE-4092-8771-8EA119C57C8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Charts'!$A$86:$A$89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Charts'!$C$86:$C$89</c:f>
              <c:numCache>
                <c:formatCode>0%</c:formatCode>
                <c:ptCount val="4"/>
                <c:pt idx="0">
                  <c:v>0.39062963329050115</c:v>
                </c:pt>
                <c:pt idx="1">
                  <c:v>0.44524633625451066</c:v>
                </c:pt>
                <c:pt idx="2">
                  <c:v>0.28903884964682142</c:v>
                </c:pt>
                <c:pt idx="3">
                  <c:v>7.5389706175497354E-2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AE-4092-8771-8EA119C57C8C}"/>
            </c:ext>
          </c:extLst>
        </c:ser>
        <c:ser>
          <c:idx val="2"/>
          <c:order val="2"/>
          <c:tx>
            <c:strRef>
              <c:f>'[Data for Board Meeting.xlsx]Quality Seats Summary + Charts'!$D$85</c:f>
              <c:strCache>
                <c:ptCount val="1"/>
                <c:pt idx="0">
                  <c:v>3 Star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7777777777777776E-2"/>
                  <c:y val="7.438401833009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AE-4092-8771-8EA119C57C8C}"/>
                </c:ext>
              </c:extLst>
            </c:dLbl>
            <c:dLbl>
              <c:idx val="3"/>
              <c:layout>
                <c:manualLayout>
                  <c:x val="-3.3333333333333437E-2"/>
                  <c:y val="-7.438401833009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AE-4092-8771-8EA119C57C8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Charts'!$A$86:$A$89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Charts'!$D$86:$D$89</c:f>
              <c:numCache>
                <c:formatCode>0%</c:formatCode>
                <c:ptCount val="4"/>
                <c:pt idx="0">
                  <c:v>0.13383414055550064</c:v>
                </c:pt>
                <c:pt idx="1">
                  <c:v>0.19589071360188526</c:v>
                </c:pt>
                <c:pt idx="2">
                  <c:v>0.21796165489404642</c:v>
                </c:pt>
                <c:pt idx="3">
                  <c:v>0.30016345732169197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AE-4092-8771-8EA119C57C8C}"/>
            </c:ext>
          </c:extLst>
        </c:ser>
        <c:ser>
          <c:idx val="3"/>
          <c:order val="3"/>
          <c:tx>
            <c:strRef>
              <c:f>'[Data for Board Meeting.xlsx]Quality Seats Summary + Charts'!$E$85</c:f>
              <c:strCache>
                <c:ptCount val="1"/>
                <c:pt idx="0">
                  <c:v>4 Star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AE-4092-8771-8EA119C57C8C}"/>
                </c:ext>
              </c:extLst>
            </c:dLbl>
            <c:dLbl>
              <c:idx val="1"/>
              <c:layout>
                <c:manualLayout>
                  <c:x val="0"/>
                  <c:y val="3.347280824854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AE-4092-8771-8EA119C57C8C}"/>
                </c:ext>
              </c:extLst>
            </c:dLbl>
            <c:dLbl>
              <c:idx val="3"/>
              <c:layout>
                <c:manualLayout>
                  <c:x val="-4.1666666666666664E-2"/>
                  <c:y val="-6.81845624620376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AE-4092-8771-8EA119C57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Charts'!$A$86:$A$89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Charts'!$E$86:$E$89</c:f>
              <c:numCache>
                <c:formatCode>0%</c:formatCode>
                <c:ptCount val="4"/>
                <c:pt idx="0">
                  <c:v>3.6670949886329941E-2</c:v>
                </c:pt>
                <c:pt idx="1">
                  <c:v>0.27034391339568453</c:v>
                </c:pt>
                <c:pt idx="2">
                  <c:v>9.8511604439959641E-2</c:v>
                </c:pt>
                <c:pt idx="3">
                  <c:v>0.18805565522465414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2AE-4092-8771-8EA119C57C8C}"/>
            </c:ext>
          </c:extLst>
        </c:ser>
        <c:ser>
          <c:idx val="4"/>
          <c:order val="4"/>
          <c:tx>
            <c:strRef>
              <c:f>'[Data for Board Meeting.xlsx]Quality Seats Summary + Charts'!$F$85</c:f>
              <c:strCache>
                <c:ptCount val="1"/>
                <c:pt idx="0">
                  <c:v>5 Star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5.5555555555555552E-2"/>
                  <c:y val="-1.1157602749514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AE-4092-8771-8EA119C57C8C}"/>
                </c:ext>
              </c:extLst>
            </c:dLbl>
            <c:dLbl>
              <c:idx val="1"/>
              <c:layout>
                <c:manualLayout>
                  <c:x val="-5.5555555555556061E-3"/>
                  <c:y val="2.231520549902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AE-4092-8771-8EA119C57C8C}"/>
                </c:ext>
              </c:extLst>
            </c:dLbl>
            <c:dLbl>
              <c:idx val="3"/>
              <c:layout>
                <c:manualLayout>
                  <c:x val="-0.05"/>
                  <c:y val="7.438401833009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AE-4092-8771-8EA119C57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Charts'!$A$86:$A$89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Charts'!$F$86:$F$89</c:f>
              <c:numCache>
                <c:formatCode>0%</c:formatCode>
                <c:ptCount val="4"/>
                <c:pt idx="0">
                  <c:v>0.26005732924780073</c:v>
                </c:pt>
                <c:pt idx="1">
                  <c:v>2.8720818911554605E-2</c:v>
                </c:pt>
                <c:pt idx="2">
                  <c:v>0.38837033299697277</c:v>
                </c:pt>
                <c:pt idx="3">
                  <c:v>0.35860941673643504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2AE-4092-8771-8EA119C57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25024"/>
        <c:axId val="209876032"/>
      </c:areaChart>
      <c:catAx>
        <c:axId val="20902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76032"/>
        <c:crosses val="autoZero"/>
        <c:auto val="1"/>
        <c:lblAlgn val="ctr"/>
        <c:lblOffset val="100"/>
        <c:noMultiLvlLbl val="0"/>
      </c:catAx>
      <c:valAx>
        <c:axId val="20987603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/>
            </a:pPr>
            <a:endParaRPr lang="en-US"/>
          </a:p>
        </c:txPr>
        <c:crossAx val="209025024"/>
        <c:crosses val="autoZero"/>
        <c:crossBetween val="midCat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Number of Elementary and Middle School </a:t>
            </a:r>
            <a:r>
              <a:rPr lang="en-US"/>
              <a:t>Students Served at Each Star Rating--District Charters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'[Data for Board Meeting.xlsx]Quality Seats Summary + Charts'!$B$91</c:f>
              <c:strCache>
                <c:ptCount val="1"/>
                <c:pt idx="0">
                  <c:v> 1 star 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Charts'!$A$92:$A$95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Charts'!$B$92:$B$95</c:f>
              <c:numCache>
                <c:formatCode>General</c:formatCode>
                <c:ptCount val="4"/>
                <c:pt idx="0">
                  <c:v>628</c:v>
                </c:pt>
                <c:pt idx="1">
                  <c:v>1139</c:v>
                </c:pt>
                <c:pt idx="2">
                  <c:v>1276</c:v>
                </c:pt>
                <c:pt idx="3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6-4992-A18A-AB908A2EF57C}"/>
            </c:ext>
          </c:extLst>
        </c:ser>
        <c:ser>
          <c:idx val="1"/>
          <c:order val="1"/>
          <c:tx>
            <c:strRef>
              <c:f>'[Data for Board Meeting.xlsx]Quality Seats Summary + Charts'!$C$91</c:f>
              <c:strCache>
                <c:ptCount val="1"/>
                <c:pt idx="0">
                  <c:v> 2 star 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Charts'!$A$92:$A$95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Charts'!$C$92:$C$95</c:f>
              <c:numCache>
                <c:formatCode>General</c:formatCode>
                <c:ptCount val="4"/>
                <c:pt idx="0">
                  <c:v>1738</c:v>
                </c:pt>
                <c:pt idx="1">
                  <c:v>1258</c:v>
                </c:pt>
                <c:pt idx="2">
                  <c:v>895</c:v>
                </c:pt>
                <c:pt idx="3">
                  <c:v>2833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06-4992-A18A-AB908A2EF57C}"/>
            </c:ext>
          </c:extLst>
        </c:ser>
        <c:ser>
          <c:idx val="2"/>
          <c:order val="2"/>
          <c:tx>
            <c:strRef>
              <c:f>'[Data for Board Meeting.xlsx]Quality Seats Summary + Charts'!$D$91</c:f>
              <c:strCache>
                <c:ptCount val="1"/>
                <c:pt idx="0">
                  <c:v> 3 star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A06-4992-A18A-AB908A2EF57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Charts'!$A$92:$A$95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Charts'!$D$92:$D$95</c:f>
              <c:numCache>
                <c:formatCode>General</c:formatCode>
                <c:ptCount val="4"/>
                <c:pt idx="0">
                  <c:v>1187</c:v>
                </c:pt>
                <c:pt idx="1">
                  <c:v>1554</c:v>
                </c:pt>
                <c:pt idx="2">
                  <c:v>1629</c:v>
                </c:pt>
                <c:pt idx="3">
                  <c:v>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06-4992-A18A-AB908A2EF57C}"/>
            </c:ext>
          </c:extLst>
        </c:ser>
        <c:ser>
          <c:idx val="3"/>
          <c:order val="3"/>
          <c:tx>
            <c:strRef>
              <c:f>'[Data for Board Meeting.xlsx]Quality Seats Summary + Charts'!$E$91</c:f>
              <c:strCache>
                <c:ptCount val="1"/>
                <c:pt idx="0">
                  <c:v> 4 star 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Charts'!$A$92:$A$95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Charts'!$E$92:$E$95</c:f>
              <c:numCache>
                <c:formatCode>General</c:formatCode>
                <c:ptCount val="4"/>
                <c:pt idx="0">
                  <c:v>0</c:v>
                </c:pt>
                <c:pt idx="1">
                  <c:v>276</c:v>
                </c:pt>
                <c:pt idx="2">
                  <c:v>869</c:v>
                </c:pt>
                <c:pt idx="3">
                  <c:v>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06-4992-A18A-AB908A2EF57C}"/>
            </c:ext>
          </c:extLst>
        </c:ser>
        <c:ser>
          <c:idx val="4"/>
          <c:order val="4"/>
          <c:tx>
            <c:strRef>
              <c:f>'[Data for Board Meeting.xlsx]Quality Seats Summary + Charts'!$F$91</c:f>
              <c:strCache>
                <c:ptCount val="1"/>
                <c:pt idx="0">
                  <c:v> 5 star 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Charts'!$A$92:$A$95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Charts'!$F$92:$F$95</c:f>
              <c:numCache>
                <c:formatCode>General</c:formatCode>
                <c:ptCount val="4"/>
                <c:pt idx="0">
                  <c:v>706</c:v>
                </c:pt>
                <c:pt idx="1">
                  <c:v>453</c:v>
                </c:pt>
                <c:pt idx="2">
                  <c:v>287</c:v>
                </c:pt>
                <c:pt idx="3">
                  <c:v>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06-4992-A18A-AB908A2EF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26048"/>
        <c:axId val="209878336"/>
      </c:areaChart>
      <c:catAx>
        <c:axId val="2090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78336"/>
        <c:crosses val="autoZero"/>
        <c:auto val="1"/>
        <c:lblAlgn val="ctr"/>
        <c:lblOffset val="100"/>
        <c:noMultiLvlLbl val="0"/>
      </c:catAx>
      <c:valAx>
        <c:axId val="20987833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en-US"/>
          </a:p>
        </c:txPr>
        <c:crossAx val="209026048"/>
        <c:crosses val="autoZero"/>
        <c:crossBetween val="midCat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 dirty="0">
                <a:effectLst/>
              </a:rPr>
              <a:t>Percentage of Elementary and Middle School </a:t>
            </a:r>
            <a:r>
              <a:rPr lang="en-US" dirty="0"/>
              <a:t>Students Served at Each Star Rating--District Charters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'[Data for Board Meeting.xlsx]Quality Seats Summary + Charts'!$B$97</c:f>
              <c:strCache>
                <c:ptCount val="1"/>
                <c:pt idx="0">
                  <c:v>1 Star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7777777777777776E-2"/>
                  <c:y val="3.719200916504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6F-4CAA-9C8D-F368F942643D}"/>
                </c:ext>
              </c:extLst>
            </c:dLbl>
            <c:dLbl>
              <c:idx val="3"/>
              <c:layout>
                <c:manualLayout>
                  <c:x val="-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6F-4CAA-9C8D-F368F94264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Charts'!$A$98:$A$101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Charts'!$B$98:$B$101</c:f>
              <c:numCache>
                <c:formatCode>0%</c:formatCode>
                <c:ptCount val="4"/>
                <c:pt idx="0">
                  <c:v>0.14745245362761211</c:v>
                </c:pt>
                <c:pt idx="1">
                  <c:v>0.24337606837606837</c:v>
                </c:pt>
                <c:pt idx="2">
                  <c:v>0.25746569814366427</c:v>
                </c:pt>
                <c:pt idx="3">
                  <c:v>2.4794745484400658E-2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6F-4CAA-9C8D-F368F942643D}"/>
            </c:ext>
          </c:extLst>
        </c:ser>
        <c:ser>
          <c:idx val="1"/>
          <c:order val="1"/>
          <c:tx>
            <c:strRef>
              <c:f>'[Data for Board Meeting.xlsx]Quality Seats Summary + Charts'!$C$97</c:f>
              <c:strCache>
                <c:ptCount val="1"/>
                <c:pt idx="0">
                  <c:v>2 Star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3.3333333333333305E-2"/>
                  <c:y val="-1.363691249240753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6F-4CAA-9C8D-F368F942643D}"/>
                </c:ext>
              </c:extLst>
            </c:dLbl>
            <c:dLbl>
              <c:idx val="3"/>
              <c:layout>
                <c:manualLayout>
                  <c:x val="-2.5000000000000001E-2"/>
                  <c:y val="-7.438401833009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6F-4CAA-9C8D-F368F94264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Charts'!$A$98:$A$101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Charts'!$C$98:$C$101</c:f>
              <c:numCache>
                <c:formatCode>0%</c:formatCode>
                <c:ptCount val="4"/>
                <c:pt idx="0">
                  <c:v>0.40807701338342334</c:v>
                </c:pt>
                <c:pt idx="1">
                  <c:v>0.26880341880341879</c:v>
                </c:pt>
                <c:pt idx="2">
                  <c:v>0.18058918482647296</c:v>
                </c:pt>
                <c:pt idx="3">
                  <c:v>0.46518883415435142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6F-4CAA-9C8D-F368F942643D}"/>
            </c:ext>
          </c:extLst>
        </c:ser>
        <c:ser>
          <c:idx val="2"/>
          <c:order val="2"/>
          <c:tx>
            <c:strRef>
              <c:f>'[Data for Board Meeting.xlsx]Quality Seats Summary + Charts'!$D$97</c:f>
              <c:strCache>
                <c:ptCount val="1"/>
                <c:pt idx="0">
                  <c:v>3 Star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7777777777777776E-2"/>
                  <c:y val="7.438401833009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6F-4CAA-9C8D-F368F942643D}"/>
                </c:ext>
              </c:extLst>
            </c:dLbl>
            <c:dLbl>
              <c:idx val="3"/>
              <c:layout>
                <c:manualLayout>
                  <c:x val="-3.3333333333333437E-2"/>
                  <c:y val="-7.438401833009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6F-4CAA-9C8D-F368F94264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Charts'!$A$98:$A$101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Charts'!$D$98:$D$101</c:f>
              <c:numCache>
                <c:formatCode>0%</c:formatCode>
                <c:ptCount val="4"/>
                <c:pt idx="0">
                  <c:v>0.27870392110824138</c:v>
                </c:pt>
                <c:pt idx="1">
                  <c:v>0.33205128205128204</c:v>
                </c:pt>
                <c:pt idx="2">
                  <c:v>0.32869249394673122</c:v>
                </c:pt>
                <c:pt idx="3">
                  <c:v>0.31264367816091954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6F-4CAA-9C8D-F368F942643D}"/>
            </c:ext>
          </c:extLst>
        </c:ser>
        <c:ser>
          <c:idx val="3"/>
          <c:order val="3"/>
          <c:tx>
            <c:strRef>
              <c:f>'[Data for Board Meeting.xlsx]Quality Seats Summary + Charts'!$E$97</c:f>
              <c:strCache>
                <c:ptCount val="1"/>
                <c:pt idx="0">
                  <c:v>4 Star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6F-4CAA-9C8D-F368F942643D}"/>
                </c:ext>
              </c:extLst>
            </c:dLbl>
            <c:dLbl>
              <c:idx val="1"/>
              <c:layout>
                <c:manualLayout>
                  <c:x val="0"/>
                  <c:y val="3.347280824854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6F-4CAA-9C8D-F368F942643D}"/>
                </c:ext>
              </c:extLst>
            </c:dLbl>
            <c:dLbl>
              <c:idx val="3"/>
              <c:layout>
                <c:manualLayout>
                  <c:x val="-4.1666666666666664E-2"/>
                  <c:y val="-6.81845624620376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6F-4CAA-9C8D-F368F94264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Charts'!$A$98:$A$101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Charts'!$E$98:$E$101</c:f>
              <c:numCache>
                <c:formatCode>0%</c:formatCode>
                <c:ptCount val="4"/>
                <c:pt idx="0">
                  <c:v>0</c:v>
                </c:pt>
                <c:pt idx="1">
                  <c:v>5.8974358974358973E-2</c:v>
                </c:pt>
                <c:pt idx="2">
                  <c:v>0.17534301856335754</c:v>
                </c:pt>
                <c:pt idx="3">
                  <c:v>0.13234811165845647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96F-4CAA-9C8D-F368F942643D}"/>
            </c:ext>
          </c:extLst>
        </c:ser>
        <c:ser>
          <c:idx val="4"/>
          <c:order val="4"/>
          <c:tx>
            <c:strRef>
              <c:f>'[Data for Board Meeting.xlsx]Quality Seats Summary + Charts'!$F$97</c:f>
              <c:strCache>
                <c:ptCount val="1"/>
                <c:pt idx="0">
                  <c:v>5 Star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5.5555555555555552E-2"/>
                  <c:y val="-1.1157602749514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6F-4CAA-9C8D-F368F942643D}"/>
                </c:ext>
              </c:extLst>
            </c:dLbl>
            <c:dLbl>
              <c:idx val="1"/>
              <c:layout>
                <c:manualLayout>
                  <c:x val="-5.5555555555556061E-3"/>
                  <c:y val="2.231520549902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96F-4CAA-9C8D-F368F942643D}"/>
                </c:ext>
              </c:extLst>
            </c:dLbl>
            <c:dLbl>
              <c:idx val="3"/>
              <c:layout>
                <c:manualLayout>
                  <c:x val="-0.05"/>
                  <c:y val="7.438401833009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6F-4CAA-9C8D-F368F94264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Charts'!$A$98:$A$101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Charts'!$F$98:$F$101</c:f>
              <c:numCache>
                <c:formatCode>0%</c:formatCode>
                <c:ptCount val="4"/>
                <c:pt idx="0">
                  <c:v>0.16576661188072317</c:v>
                </c:pt>
                <c:pt idx="1">
                  <c:v>9.6794871794871798E-2</c:v>
                </c:pt>
                <c:pt idx="2">
                  <c:v>5.7909604519774012E-2</c:v>
                </c:pt>
                <c:pt idx="3">
                  <c:v>6.5024630541871922E-2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96F-4CAA-9C8D-F368F9426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25024"/>
        <c:axId val="209876032"/>
      </c:areaChart>
      <c:catAx>
        <c:axId val="20902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76032"/>
        <c:crosses val="autoZero"/>
        <c:auto val="1"/>
        <c:lblAlgn val="ctr"/>
        <c:lblOffset val="100"/>
        <c:noMultiLvlLbl val="0"/>
      </c:catAx>
      <c:valAx>
        <c:axId val="20987603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/>
            </a:pPr>
            <a:endParaRPr lang="en-US"/>
          </a:p>
        </c:txPr>
        <c:crossAx val="209025024"/>
        <c:crosses val="autoZero"/>
        <c:crossBetween val="midCat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</a:t>
            </a:r>
            <a:r>
              <a:rPr lang="en-US" baseline="0"/>
              <a:t> of Elementary and Middle School </a:t>
            </a:r>
            <a:r>
              <a:rPr lang="en-US"/>
              <a:t>Students Served at Each Star Rating--All Charters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'[Data for Board Meeting.xlsx]Quality Seats Summary + Charts'!$B$103</c:f>
              <c:strCache>
                <c:ptCount val="1"/>
                <c:pt idx="0">
                  <c:v> 1 star 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Charts'!$A$104:$A$107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Charts'!$B$104:$B$107</c:f>
              <c:numCache>
                <c:formatCode>_(* #,##0_);_(* \(#,##0\);_(* "-"??_);_(@_)</c:formatCode>
                <c:ptCount val="4"/>
                <c:pt idx="0">
                  <c:v>2437</c:v>
                </c:pt>
                <c:pt idx="1">
                  <c:v>1951</c:v>
                </c:pt>
                <c:pt idx="2">
                  <c:v>1373</c:v>
                </c:pt>
                <c:pt idx="3">
                  <c:v>2102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59-4444-B8F5-00CEEDCB50FB}"/>
            </c:ext>
          </c:extLst>
        </c:ser>
        <c:ser>
          <c:idx val="1"/>
          <c:order val="1"/>
          <c:tx>
            <c:strRef>
              <c:f>'[Data for Board Meeting.xlsx]Quality Seats Summary + Charts'!$C$103</c:f>
              <c:strCache>
                <c:ptCount val="1"/>
                <c:pt idx="0">
                  <c:v> 2 star 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Charts'!$A$104:$A$107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Charts'!$C$104:$C$107</c:f>
              <c:numCache>
                <c:formatCode>_(* #,##0_);_(* \(#,##0\);_(* "-"??_);_(@_)</c:formatCode>
                <c:ptCount val="4"/>
                <c:pt idx="0">
                  <c:v>5690</c:v>
                </c:pt>
                <c:pt idx="1">
                  <c:v>7304</c:v>
                </c:pt>
                <c:pt idx="2">
                  <c:v>5478</c:v>
                </c:pt>
                <c:pt idx="3">
                  <c:v>4724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59-4444-B8F5-00CEEDCB50FB}"/>
            </c:ext>
          </c:extLst>
        </c:ser>
        <c:ser>
          <c:idx val="2"/>
          <c:order val="2"/>
          <c:tx>
            <c:strRef>
              <c:f>'[Data for Board Meeting.xlsx]Quality Seats Summary + Charts'!$D$103</c:f>
              <c:strCache>
                <c:ptCount val="1"/>
                <c:pt idx="0">
                  <c:v> 3 star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B59-4444-B8F5-00CEEDCB50F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Charts'!$A$104:$A$107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Charts'!$D$104:$D$107</c:f>
              <c:numCache>
                <c:formatCode>_(* #,##0_);_(* \(#,##0\);_(* "-"??_);_(@_)</c:formatCode>
                <c:ptCount val="4"/>
                <c:pt idx="0">
                  <c:v>2541</c:v>
                </c:pt>
                <c:pt idx="1">
                  <c:v>4214</c:v>
                </c:pt>
                <c:pt idx="2">
                  <c:v>5085</c:v>
                </c:pt>
                <c:pt idx="3">
                  <c:v>9433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59-4444-B8F5-00CEEDCB50FB}"/>
            </c:ext>
          </c:extLst>
        </c:ser>
        <c:ser>
          <c:idx val="3"/>
          <c:order val="3"/>
          <c:tx>
            <c:strRef>
              <c:f>'[Data for Board Meeting.xlsx]Quality Seats Summary + Charts'!$E$103</c:f>
              <c:strCache>
                <c:ptCount val="1"/>
                <c:pt idx="0">
                  <c:v> 4 star 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Charts'!$A$104:$A$107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Charts'!$E$104:$E$107</c:f>
              <c:numCache>
                <c:formatCode>_(* #,##0_);_(* \(#,##0\);_(* "-"??_);_(@_)</c:formatCode>
                <c:ptCount val="4"/>
                <c:pt idx="0">
                  <c:v>371</c:v>
                </c:pt>
                <c:pt idx="1">
                  <c:v>3947</c:v>
                </c:pt>
                <c:pt idx="2">
                  <c:v>2431</c:v>
                </c:pt>
                <c:pt idx="3">
                  <c:v>5523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59-4444-B8F5-00CEEDCB50FB}"/>
            </c:ext>
          </c:extLst>
        </c:ser>
        <c:ser>
          <c:idx val="4"/>
          <c:order val="4"/>
          <c:tx>
            <c:strRef>
              <c:f>'[Data for Board Meeting.xlsx]Quality Seats Summary + Charts'!$F$103</c:f>
              <c:strCache>
                <c:ptCount val="1"/>
                <c:pt idx="0">
                  <c:v> 5 star 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6.3656672040099964E-18"/>
                  <c:y val="-2.2315205499029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59-4444-B8F5-00CEEDCB50FB}"/>
                </c:ext>
              </c:extLst>
            </c:dLbl>
            <c:dLbl>
              <c:idx val="1"/>
              <c:layout>
                <c:manualLayout>
                  <c:x val="-5.0925337632079971E-17"/>
                  <c:y val="-3.347280824854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59-4444-B8F5-00CEEDCB5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Charts'!$A$104:$A$107</c:f>
              <c:strCache>
                <c:ptCount val="4"/>
                <c:pt idx="0">
                  <c:v> 2011-2012 </c:v>
                </c:pt>
                <c:pt idx="1">
                  <c:v> 2012-2013 </c:v>
                </c:pt>
                <c:pt idx="2">
                  <c:v> 2013-2014 </c:v>
                </c:pt>
                <c:pt idx="3">
                  <c:v> 2016-2017 </c:v>
                </c:pt>
              </c:strCache>
            </c:strRef>
          </c:cat>
          <c:val>
            <c:numRef>
              <c:f>'[Data for Board Meeting.xlsx]Quality Seats Summary + Charts'!$F$104:$F$107</c:f>
              <c:numCache>
                <c:formatCode>_(* #,##0_);_(* \(#,##0\);_(* "-"??_);_(@_)</c:formatCode>
                <c:ptCount val="4"/>
                <c:pt idx="0">
                  <c:v>3337</c:v>
                </c:pt>
                <c:pt idx="1">
                  <c:v>843</c:v>
                </c:pt>
                <c:pt idx="2">
                  <c:v>6445</c:v>
                </c:pt>
                <c:pt idx="3">
                  <c:v>9391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59-4444-B8F5-00CEEDCB5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22976"/>
        <c:axId val="209873728"/>
      </c:areaChart>
      <c:catAx>
        <c:axId val="2090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73728"/>
        <c:crosses val="autoZero"/>
        <c:auto val="1"/>
        <c:lblAlgn val="ctr"/>
        <c:lblOffset val="100"/>
        <c:noMultiLvlLbl val="0"/>
      </c:catAx>
      <c:valAx>
        <c:axId val="20987372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/>
            </a:pPr>
            <a:endParaRPr lang="en-US"/>
          </a:p>
        </c:txPr>
        <c:crossAx val="209022976"/>
        <c:crosses val="autoZero"/>
        <c:crossBetween val="midCat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>
                <a:effectLst/>
              </a:rPr>
              <a:t>Percentage of Elementary and Middle School </a:t>
            </a:r>
            <a:r>
              <a:rPr lang="en-US"/>
              <a:t>Students Served at Each Star Rating--All</a:t>
            </a:r>
            <a:r>
              <a:rPr lang="en-US" baseline="0"/>
              <a:t> Nevada</a:t>
            </a:r>
            <a:r>
              <a:rPr lang="en-US"/>
              <a:t> Charters</a:t>
            </a:r>
          </a:p>
        </c:rich>
      </c:tx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'[Data for Board Meeting.xlsx]Quality Seats Summary + Charts'!$B$109</c:f>
              <c:strCache>
                <c:ptCount val="1"/>
                <c:pt idx="0">
                  <c:v>1 Star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7777777777777776E-2"/>
                  <c:y val="3.719200916504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03-4549-AF52-2C682742811B}"/>
                </c:ext>
              </c:extLst>
            </c:dLbl>
            <c:dLbl>
              <c:idx val="3"/>
              <c:layout>
                <c:manualLayout>
                  <c:x val="-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03-4549-AF52-2C68274281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Charts'!$A$110:$A$113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Charts'!$B$110:$B$113</c:f>
              <c:numCache>
                <c:formatCode>0%</c:formatCode>
                <c:ptCount val="4"/>
                <c:pt idx="0">
                  <c:v>0.16951864218141346</c:v>
                </c:pt>
                <c:pt idx="1">
                  <c:v>0.10685141574018292</c:v>
                </c:pt>
                <c:pt idx="2">
                  <c:v>6.5971554872189128E-2</c:v>
                </c:pt>
                <c:pt idx="3">
                  <c:v>6.7430147884387129E-2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03-4549-AF52-2C682742811B}"/>
            </c:ext>
          </c:extLst>
        </c:ser>
        <c:ser>
          <c:idx val="1"/>
          <c:order val="1"/>
          <c:tx>
            <c:strRef>
              <c:f>'[Data for Board Meeting.xlsx]Quality Seats Summary + Charts'!$C$109</c:f>
              <c:strCache>
                <c:ptCount val="1"/>
                <c:pt idx="0">
                  <c:v>2 Star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3.3333333333333305E-2"/>
                  <c:y val="-1.363691249240753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03-4549-AF52-2C682742811B}"/>
                </c:ext>
              </c:extLst>
            </c:dLbl>
            <c:dLbl>
              <c:idx val="3"/>
              <c:layout>
                <c:manualLayout>
                  <c:x val="-2.5000000000000001E-2"/>
                  <c:y val="-7.438401833009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03-4549-AF52-2C68274281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Charts'!$A$110:$A$113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Charts'!$C$110:$C$113</c:f>
              <c:numCache>
                <c:formatCode>0%</c:formatCode>
                <c:ptCount val="4"/>
                <c:pt idx="0">
                  <c:v>0.39579855314412909</c:v>
                </c:pt>
                <c:pt idx="1">
                  <c:v>0.40002190700476475</c:v>
                </c:pt>
                <c:pt idx="2">
                  <c:v>0.2632135306553911</c:v>
                </c:pt>
                <c:pt idx="3">
                  <c:v>0.15154139800468355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03-4549-AF52-2C682742811B}"/>
            </c:ext>
          </c:extLst>
        </c:ser>
        <c:ser>
          <c:idx val="2"/>
          <c:order val="2"/>
          <c:tx>
            <c:strRef>
              <c:f>'[Data for Board Meeting.xlsx]Quality Seats Summary + Charts'!$D$109</c:f>
              <c:strCache>
                <c:ptCount val="1"/>
                <c:pt idx="0">
                  <c:v>3 Star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7777777777777776E-2"/>
                  <c:y val="7.438401833009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03-4549-AF52-2C682742811B}"/>
                </c:ext>
              </c:extLst>
            </c:dLbl>
            <c:dLbl>
              <c:idx val="3"/>
              <c:layout>
                <c:manualLayout>
                  <c:x val="-3.3333333333333437E-2"/>
                  <c:y val="-7.438401833009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03-4549-AF52-2C68274281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Charts'!$A$110:$A$113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Charts'!$D$110:$D$113</c:f>
              <c:numCache>
                <c:formatCode>0%</c:formatCode>
                <c:ptCount val="4"/>
                <c:pt idx="0">
                  <c:v>0.17675292153589314</c:v>
                </c:pt>
                <c:pt idx="1">
                  <c:v>0.23079029519688921</c:v>
                </c:pt>
                <c:pt idx="2">
                  <c:v>0.24433019411877763</c:v>
                </c:pt>
                <c:pt idx="3">
                  <c:v>0.30260161036794664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03-4549-AF52-2C682742811B}"/>
            </c:ext>
          </c:extLst>
        </c:ser>
        <c:ser>
          <c:idx val="3"/>
          <c:order val="3"/>
          <c:tx>
            <c:strRef>
              <c:f>'[Data for Board Meeting.xlsx]Quality Seats Summary + Charts'!$E$109</c:f>
              <c:strCache>
                <c:ptCount val="1"/>
                <c:pt idx="0">
                  <c:v>4 Star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03-4549-AF52-2C682742811B}"/>
                </c:ext>
              </c:extLst>
            </c:dLbl>
            <c:dLbl>
              <c:idx val="1"/>
              <c:layout>
                <c:manualLayout>
                  <c:x val="0"/>
                  <c:y val="3.347280824854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03-4549-AF52-2C682742811B}"/>
                </c:ext>
              </c:extLst>
            </c:dLbl>
            <c:dLbl>
              <c:idx val="3"/>
              <c:layout>
                <c:manualLayout>
                  <c:x val="-4.1666666666666664E-2"/>
                  <c:y val="-6.81845624620376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03-4549-AF52-2C6827428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'[Data for Board Meeting.xlsx]Quality Seats Summary + Charts'!$A$110:$A$113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Charts'!$E$110:$E$113</c:f>
              <c:numCache>
                <c:formatCode>0%</c:formatCode>
                <c:ptCount val="4"/>
                <c:pt idx="0">
                  <c:v>2.5806900389538118E-2</c:v>
                </c:pt>
                <c:pt idx="1">
                  <c:v>0.21616736951640286</c:v>
                </c:pt>
                <c:pt idx="2">
                  <c:v>0.11680761099365751</c:v>
                </c:pt>
                <c:pt idx="3">
                  <c:v>0.17717255317101338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F03-4549-AF52-2C682742811B}"/>
            </c:ext>
          </c:extLst>
        </c:ser>
        <c:ser>
          <c:idx val="4"/>
          <c:order val="4"/>
          <c:tx>
            <c:strRef>
              <c:f>'[Data for Board Meeting.xlsx]Quality Seats Summary + Charts'!$F$109</c:f>
              <c:strCache>
                <c:ptCount val="1"/>
                <c:pt idx="0">
                  <c:v>5 Star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6.1111111111111123E-2"/>
                  <c:y val="-6.81845624620376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03-4549-AF52-2C682742811B}"/>
                </c:ext>
              </c:extLst>
            </c:dLbl>
            <c:dLbl>
              <c:idx val="1"/>
              <c:layout>
                <c:manualLayout>
                  <c:x val="2.7777777777777267E-3"/>
                  <c:y val="2.231520549902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03-4549-AF52-2C682742811B}"/>
                </c:ext>
              </c:extLst>
            </c:dLbl>
            <c:dLbl>
              <c:idx val="3"/>
              <c:layout>
                <c:manualLayout>
                  <c:x val="-6.6666666666666666E-2"/>
                  <c:y val="-1.1157602749514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03-4549-AF52-2C6827428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'[Data for Board Meeting.xlsx]Quality Seats Summary + Charts'!$A$110:$A$113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2016-17</c:v>
                </c:pt>
              </c:strCache>
            </c:strRef>
          </c:cat>
          <c:val>
            <c:numRef>
              <c:f>'[Data for Board Meeting.xlsx]Quality Seats Summary + Charts'!$F$110:$F$113</c:f>
              <c:numCache>
                <c:formatCode>0%</c:formatCode>
                <c:ptCount val="4"/>
                <c:pt idx="0">
                  <c:v>0.23212298274902615</c:v>
                </c:pt>
                <c:pt idx="1">
                  <c:v>4.6169012541760229E-2</c:v>
                </c:pt>
                <c:pt idx="2">
                  <c:v>0.3096771093599846</c:v>
                </c:pt>
                <c:pt idx="3">
                  <c:v>0.30125429057196934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F03-4549-AF52-2C6827428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25024"/>
        <c:axId val="209876032"/>
      </c:areaChart>
      <c:catAx>
        <c:axId val="20902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876032"/>
        <c:crosses val="autoZero"/>
        <c:auto val="1"/>
        <c:lblAlgn val="ctr"/>
        <c:lblOffset val="100"/>
        <c:noMultiLvlLbl val="0"/>
      </c:catAx>
      <c:valAx>
        <c:axId val="20987603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/>
            </a:pPr>
            <a:endParaRPr lang="en-US"/>
          </a:p>
        </c:txPr>
        <c:crossAx val="209025024"/>
        <c:crosses val="autoZero"/>
        <c:crossBetween val="midCat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6E07-1451-425D-B485-223719EB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EAE09-23E7-45E0-B3F8-FA424400C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B3A15-ADCE-4A88-BF80-4328A1E9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26FA2-E9D3-4DEE-8E21-6F706A52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28601-6739-4E74-B813-1F40D043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F932A-9A38-49E8-B809-762A7397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D39F3-D372-4DAF-B9DC-4106D1664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74613-1D67-487C-A85C-27402CF5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50D85-422A-42AF-BC79-BC425A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29B3-306B-4D05-882E-1EBEF07A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F10B28-88D7-4CAC-AC9E-30F90D4FC3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42CF6-1594-4AC7-94F5-31A30F092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E27F8-DE63-4CD3-8B27-775392B4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8AE34-436C-4434-8593-4E3DF856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BF51C-B42B-4426-B2B2-C377FA46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4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DBE9-F9E7-4597-A938-62DE2AA7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C6E6E-5BAB-4089-89F9-661E28EBA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5E540-7926-4DF0-B282-423FB889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D2A04-7FD8-4227-9CB8-F17B51DD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0DEFA-47F8-469E-921D-A7ECFB06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9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65AD-D5BC-476D-B5D0-C0332600D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D5D40-6DFC-499F-B003-721203435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626DF-2AC9-416B-A240-26E10F2B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A0784-A9CD-46DA-9D98-FC22E881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18CBA-87F9-43C1-84A9-48410A1D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4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DB979-D2B6-4DA1-BB50-6DE9E020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BAB33-6520-4C1C-B40E-6B028D5FC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1D35B-D876-4812-A085-8FB55CB8D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216E0-2CE9-4BB2-A043-1FFF9CE8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4B0A4-A457-47D2-8EF1-A9702DFA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C5ABB-C171-4651-9F03-1AE5DC487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0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22F-EFBA-4FE7-9FA6-31B85378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AF298-4DDD-4E70-BE58-CC85B8D45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EE092-1C82-4DEF-8AFA-C479AB09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324F5-619A-444D-B139-C405E542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B43CD-C054-409E-A383-A2C87FA89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30566-D0C3-4ACE-92E7-F1306E9D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C2530-233B-4978-8A60-E3F10017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62DCF-1B7A-40F6-BA4D-E5372000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8B84-94A8-458E-80E5-C3FF3C66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FF467-E047-494A-9565-CE3A4347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A6B22-52CD-4D18-B965-73289C3B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405DA-8DE5-47FD-9727-F90B60DF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A334C-0485-47DF-9A92-45A0B36A6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38B86-A5DB-4607-B4F1-D8754301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F2BB8-26C4-4246-98F7-A7D272EE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9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E104-3251-4A6B-9CD8-2E54AB9BD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437F1-E69A-4AAB-B7A4-497FC3863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57816-EE1D-4F4B-824A-316E4754D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5B3D5-5CFE-4668-9983-E53A3050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F18FF-1DC8-407A-BF18-597EB89E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E9656-33B0-4B5E-9FD8-9044D9B1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0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A474-9ACE-4EF7-8A41-387F4091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257628-0A8A-42CE-B821-06C2BE200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636A9-8F43-4DB6-9A72-4EEAAAAAA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6A697-F809-4F51-A6B6-CF56147E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31EB2-5FE5-4F67-8C79-4A1577BE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080BA-E638-4FF9-B25D-82C9CD5B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177E3-DDF0-461D-9A11-39B03BC6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5E1A4-D35B-4750-97CE-886DA72BA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FF563-9AD8-40BC-8CD5-C4B35A7C1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5F6B9-0364-4F8C-BD63-38B27BD3A444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BA9D3-3E69-4F67-B0C9-639C21C6C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EA855-C96E-4D0C-9C61-AF353F65F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A19E-E111-4157-B0AC-F79859D35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7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utline of the State of Nevada">
            <a:extLst>
              <a:ext uri="{FF2B5EF4-FFF2-40B4-BE49-F238E27FC236}">
                <a16:creationId xmlns:a16="http://schemas.microsoft.com/office/drawing/2014/main" id="{FBEF7478-39BF-4358-A728-C182013B6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894" y="26894"/>
            <a:ext cx="617421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CCBE27-AC1B-4442-A0B3-F06ED36CD1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020BD-320B-4B90-8F1E-808E53EE8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2016-17 NSPF Update</a:t>
            </a:r>
          </a:p>
          <a:p>
            <a:r>
              <a:rPr lang="en-US" dirty="0"/>
              <a:t>An Unwavering Commitment to High Quality Seats</a:t>
            </a:r>
          </a:p>
        </p:txBody>
      </p:sp>
    </p:spTree>
    <p:extLst>
      <p:ext uri="{BB962C8B-B14F-4D97-AF65-F5344CB8AC3E}">
        <p14:creationId xmlns:p14="http://schemas.microsoft.com/office/powerpoint/2010/main" val="68012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3C7-D52F-4374-9D29-7C603CD0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All Nevada Charter School Seats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3E6FD1-AC68-4AA3-A4B6-99E498C6E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426368"/>
            <a:ext cx="3629024" cy="5988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Statewide, 14,914 ‘16-17 Elementary and Middle charter students—out of 31,173 such students -were in 4 &amp; 5 Star Schools, up from 3,708 of 14,376 in ‘11-12.</a:t>
            </a:r>
          </a:p>
          <a:p>
            <a:pPr marL="0" indent="0">
              <a:buNone/>
            </a:pPr>
            <a:r>
              <a:rPr lang="en-US" dirty="0"/>
              <a:t>1 &amp; 2 Star seats have shrunk each rating year since ‘12-13. 2,000 students still languish in 1 Star charters. </a:t>
            </a:r>
          </a:p>
        </p:txBody>
      </p:sp>
      <p:graphicFrame>
        <p:nvGraphicFramePr>
          <p:cNvPr id="7" name="Chart 6" descr="Statewide, 14,914 ‘2016-17 Elementary and Middle charter students—out of 31,173 such students -were in 4 &amp; 5 Star Schools, up from 3,708 of 14,376 in 2011-12.&#10;1 &amp; 2 Star seats have shrunk each rating year since 2012-13. 2,000 students still languish in 1 Star charters. &#10;" title="Number of Elementary and Middle School Students at Each Star Rating for all Charter Schools in Nevada">
            <a:extLst>
              <a:ext uri="{FF2B5EF4-FFF2-40B4-BE49-F238E27FC236}">
                <a16:creationId xmlns:a16="http://schemas.microsoft.com/office/drawing/2014/main" id="{E4C9948F-1AE9-471C-B6FD-F2C7865727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077146"/>
              </p:ext>
            </p:extLst>
          </p:nvPr>
        </p:nvGraphicFramePr>
        <p:xfrm>
          <a:off x="4124324" y="1426366"/>
          <a:ext cx="7343774" cy="515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830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3C7-D52F-4374-9D29-7C603CD0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All Nevada Charter School Seats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3E6FD1-AC68-4AA3-A4B6-99E498C6E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374" y="1351720"/>
            <a:ext cx="3851950" cy="57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Statewide, the percentage of 4 &amp; 5 Star Seats has increased during each rating period, growing from 25.8 percent to 47.8 percent. between 15.6 and 23.3 percent between ‘11-12 and ‘16-17.  The percentages of students in 1 Star and 2 Star schools has been more than halved in the same period. </a:t>
            </a:r>
          </a:p>
        </p:txBody>
      </p:sp>
      <p:graphicFrame>
        <p:nvGraphicFramePr>
          <p:cNvPr id="7" name="Chart 6" descr="Chart showing percentage of charter students statewide at each star level between 2011-12 and 2016-17.  Chart shows a general increase in the percentage of students in 4 and 5 star schools and a general decrease in the percentage of students in 1 and 2 star schools." title="Percentage of Charter Students Statewide at Each Star Level">
            <a:extLst>
              <a:ext uri="{FF2B5EF4-FFF2-40B4-BE49-F238E27FC236}">
                <a16:creationId xmlns:a16="http://schemas.microsoft.com/office/drawing/2014/main" id="{CE9C53BC-B9DF-4A9A-9F6B-F46C94B4C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733411"/>
              </p:ext>
            </p:extLst>
          </p:nvPr>
        </p:nvGraphicFramePr>
        <p:xfrm>
          <a:off x="4124321" y="1447281"/>
          <a:ext cx="7343775" cy="513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1494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3686DC3-EF76-4D31-9C78-B54A7A4A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Performance Out of the Gate</a:t>
            </a:r>
          </a:p>
        </p:txBody>
      </p:sp>
      <p:graphicFrame>
        <p:nvGraphicFramePr>
          <p:cNvPr id="5" name="Content Placeholder 4" descr="Table showing the number and percentage of schools receiving an initial rating at each star level.  The percentage of schools receiving a first rating of 4 or 5 Stars has fluctuated between a low of 17 percent in ’12-13 to a high of 67 percent in ‘13-14.  &#10;The percentage of 3 Star initial ratings has dropped consistently, from 50 percent to 30 percent. The percentage of schools rated at the 2 Star level has declined overall; no school has received an initial 1 Star rating.&#10;" title="The number and percentage of schools receiving an initial rlating at each star leve">
            <a:extLst>
              <a:ext uri="{FF2B5EF4-FFF2-40B4-BE49-F238E27FC236}">
                <a16:creationId xmlns:a16="http://schemas.microsoft.com/office/drawing/2014/main" id="{987DA277-06BE-499B-B851-5C2482950B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29241772"/>
              </p:ext>
            </p:extLst>
          </p:nvPr>
        </p:nvGraphicFramePr>
        <p:xfrm>
          <a:off x="838200" y="1690688"/>
          <a:ext cx="10754141" cy="2744456"/>
        </p:xfrm>
        <a:graphic>
          <a:graphicData uri="http://schemas.openxmlformats.org/drawingml/2006/table">
            <a:tbl>
              <a:tblPr firstRow="1"/>
              <a:tblGrid>
                <a:gridCol w="1043772">
                  <a:extLst>
                    <a:ext uri="{9D8B030D-6E8A-4147-A177-3AD203B41FA5}">
                      <a16:colId xmlns:a16="http://schemas.microsoft.com/office/drawing/2014/main" val="345489502"/>
                    </a:ext>
                  </a:extLst>
                </a:gridCol>
                <a:gridCol w="1331082">
                  <a:extLst>
                    <a:ext uri="{9D8B030D-6E8A-4147-A177-3AD203B41FA5}">
                      <a16:colId xmlns:a16="http://schemas.microsoft.com/office/drawing/2014/main" val="3404925842"/>
                    </a:ext>
                  </a:extLst>
                </a:gridCol>
                <a:gridCol w="1352905">
                  <a:extLst>
                    <a:ext uri="{9D8B030D-6E8A-4147-A177-3AD203B41FA5}">
                      <a16:colId xmlns:a16="http://schemas.microsoft.com/office/drawing/2014/main" val="9914117"/>
                    </a:ext>
                  </a:extLst>
                </a:gridCol>
                <a:gridCol w="1265620">
                  <a:extLst>
                    <a:ext uri="{9D8B030D-6E8A-4147-A177-3AD203B41FA5}">
                      <a16:colId xmlns:a16="http://schemas.microsoft.com/office/drawing/2014/main" val="2156672859"/>
                    </a:ext>
                  </a:extLst>
                </a:gridCol>
                <a:gridCol w="879446">
                  <a:extLst>
                    <a:ext uri="{9D8B030D-6E8A-4147-A177-3AD203B41FA5}">
                      <a16:colId xmlns:a16="http://schemas.microsoft.com/office/drawing/2014/main" val="3314910409"/>
                    </a:ext>
                  </a:extLst>
                </a:gridCol>
                <a:gridCol w="1220329">
                  <a:extLst>
                    <a:ext uri="{9D8B030D-6E8A-4147-A177-3AD203B41FA5}">
                      <a16:colId xmlns:a16="http://schemas.microsoft.com/office/drawing/2014/main" val="2720713356"/>
                    </a:ext>
                  </a:extLst>
                </a:gridCol>
                <a:gridCol w="1220329">
                  <a:extLst>
                    <a:ext uri="{9D8B030D-6E8A-4147-A177-3AD203B41FA5}">
                      <a16:colId xmlns:a16="http://schemas.microsoft.com/office/drawing/2014/main" val="1259074023"/>
                    </a:ext>
                  </a:extLst>
                </a:gridCol>
                <a:gridCol w="1220329">
                  <a:extLst>
                    <a:ext uri="{9D8B030D-6E8A-4147-A177-3AD203B41FA5}">
                      <a16:colId xmlns:a16="http://schemas.microsoft.com/office/drawing/2014/main" val="1517281740"/>
                    </a:ext>
                  </a:extLst>
                </a:gridCol>
                <a:gridCol w="1220329">
                  <a:extLst>
                    <a:ext uri="{9D8B030D-6E8A-4147-A177-3AD203B41FA5}">
                      <a16:colId xmlns:a16="http://schemas.microsoft.com/office/drawing/2014/main" val="1106729183"/>
                    </a:ext>
                  </a:extLst>
                </a:gridCol>
              </a:tblGrid>
              <a:tr h="74840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2012-13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2013-14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2012-13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2013-14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174180"/>
                  </a:ext>
                </a:extLst>
              </a:tr>
              <a:tr h="39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780940"/>
                  </a:ext>
                </a:extLst>
              </a:tr>
              <a:tr h="39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106424"/>
                  </a:ext>
                </a:extLst>
              </a:tr>
              <a:tr h="39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372052"/>
                  </a:ext>
                </a:extLst>
              </a:tr>
              <a:tr h="39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Stars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585795"/>
                  </a:ext>
                </a:extLst>
              </a:tr>
              <a:tr h="39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Star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Star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859" marR="4859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271784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43B640-B835-432D-B84D-E5B735289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409" y="4705018"/>
            <a:ext cx="11005932" cy="19627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percentage of schools receiving a first rating of 4 or 5 Stars has fluctuated between a low of 17 percent in ’12-13 to a high of 67 percent in ‘13-14.  </a:t>
            </a:r>
          </a:p>
          <a:p>
            <a:r>
              <a:rPr lang="en-US" dirty="0"/>
              <a:t>The percentage of 3 Star initial ratings has dropped consistently, from 50 percent to 30 percent. The percentage of schools rated at the 2 Star level has declined overall; no school has received an initial 1 Star rating.</a:t>
            </a:r>
          </a:p>
        </p:txBody>
      </p:sp>
    </p:spTree>
    <p:extLst>
      <p:ext uri="{BB962C8B-B14F-4D97-AF65-F5344CB8AC3E}">
        <p14:creationId xmlns:p14="http://schemas.microsoft.com/office/powerpoint/2010/main" val="230121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6A30F-1999-4074-AAD2-FD5A456F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CSP Criteria: Academics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4515-4DD8-4D4D-8D25-F00CAB929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(c) </a:t>
            </a:r>
            <a:r>
              <a:rPr lang="en-US" i="1" dirty="0"/>
              <a:t>Past Performance.</a:t>
            </a:r>
            <a:r>
              <a:rPr lang="en-US" dirty="0"/>
              <a:t> (NFP) The Secretary considers the past performance of charter schools in a State that enacted a charter school law for the first time five or more years before submission of its application. In determining the past performance of charter schools in such a State, the Secretary considers the following factors:</a:t>
            </a:r>
          </a:p>
          <a:p>
            <a:pPr fontAlgn="base"/>
            <a:r>
              <a:rPr lang="en-US" dirty="0"/>
              <a:t>(1) The extent to which there has been a demonstrated increase, for each of the past five years, in the number and percentage of </a:t>
            </a:r>
            <a:r>
              <a:rPr lang="en-US" i="1" dirty="0"/>
              <a:t>high-quality charter schools</a:t>
            </a:r>
            <a:r>
              <a:rPr lang="en-US" dirty="0"/>
              <a:t> in the State; and</a:t>
            </a:r>
          </a:p>
          <a:p>
            <a:pPr fontAlgn="base"/>
            <a:r>
              <a:rPr lang="en-US" dirty="0"/>
              <a:t>(2) The extent to which there has been a demonstrated reduction, for each of the past five years, in the number and percentage of </a:t>
            </a:r>
            <a:r>
              <a:rPr lang="en-US" i="1" dirty="0"/>
              <a:t>academically poor-performing charter schools</a:t>
            </a:r>
            <a:r>
              <a:rPr lang="en-US" dirty="0"/>
              <a:t> in the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13E0-17C4-425D-B233-8D254C72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Nevada’s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2DF24-527D-44EA-BAB4-E661E5ED8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developing its CSP grant and the ESSA plan, the NDE determined that charter schools which:</a:t>
            </a:r>
          </a:p>
          <a:p>
            <a:pPr lvl="1"/>
            <a:r>
              <a:rPr lang="en-US" dirty="0"/>
              <a:t>Are rated at the 4 &amp; 5 Star Level (or equivalent alternative framework rating); and</a:t>
            </a:r>
          </a:p>
          <a:p>
            <a:pPr lvl="1"/>
            <a:r>
              <a:rPr lang="en-US" dirty="0"/>
              <a:t>Have no significant compliance issues in the areas of student safety, financial management, and equitable treatment of students</a:t>
            </a:r>
          </a:p>
          <a:p>
            <a:r>
              <a:rPr lang="en-US" dirty="0"/>
              <a:t>Are High Quality Charter Schools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developing its CSP grant and the ESSA plan, the NDE determined that charter schools which:</a:t>
            </a:r>
          </a:p>
          <a:p>
            <a:pPr lvl="1"/>
            <a:r>
              <a:rPr lang="en-US" dirty="0"/>
              <a:t>Are in the Bottom 5% of public schools in the state;</a:t>
            </a:r>
          </a:p>
          <a:p>
            <a:pPr lvl="1"/>
            <a:r>
              <a:rPr lang="en-US" dirty="0"/>
              <a:t>Have a graduation rate below 67%; or</a:t>
            </a:r>
          </a:p>
          <a:p>
            <a:pPr lvl="1"/>
            <a:r>
              <a:rPr lang="en-US" dirty="0"/>
              <a:t>Are rated at the 1 or 2 Star Level</a:t>
            </a:r>
          </a:p>
          <a:p>
            <a:r>
              <a:rPr lang="en-US" dirty="0"/>
              <a:t>Are academically poor-performing charter schools</a:t>
            </a:r>
          </a:p>
        </p:txBody>
      </p:sp>
    </p:spTree>
    <p:extLst>
      <p:ext uri="{BB962C8B-B14F-4D97-AF65-F5344CB8AC3E}">
        <p14:creationId xmlns:p14="http://schemas.microsoft.com/office/powerpoint/2010/main" val="170884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1BFA2-66AB-46AA-9642-50B05F0B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Strategic Plan: Academic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7920C-4A20-4034-82E2-3E5F1DB5D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Clr>
                <a:srgbClr val="177B57"/>
              </a:buClr>
              <a:buSzPct val="100000"/>
              <a:buFont typeface=""/>
            </a:pPr>
            <a:r>
              <a:rPr lang="en-US" b="1" kern="0" dirty="0">
                <a:solidFill>
                  <a:srgbClr val="000000"/>
                </a:solidFill>
                <a:latin typeface="Century Gothic"/>
              </a:rPr>
              <a:t>Maintain Unwavering Commitment to High Quality Schools—4 &amp; 5 Star Schools</a:t>
            </a:r>
          </a:p>
          <a:p>
            <a:pPr marL="628650" lvl="1" indent="-17145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Approve only the highest quality applicants</a:t>
            </a:r>
          </a:p>
          <a:p>
            <a:pPr marL="628650" lvl="1" indent="-17145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Reward High Quality Schools and Disseminate Best Practices</a:t>
            </a:r>
          </a:p>
          <a:p>
            <a:pPr marL="628650" lvl="1" indent="-17145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Sanction low performing schools</a:t>
            </a:r>
          </a:p>
          <a:p>
            <a:pPr marL="628650" lvl="1" indent="-17145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Align standards to assessments (ACT Aspire)</a:t>
            </a:r>
          </a:p>
          <a:p>
            <a:pPr marL="628650" lvl="1" indent="-171450"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cs typeface="Times New Roman"/>
              </a:rPr>
              <a:t>Third party comprehensive assessment of the quality of the sector (CREDO)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6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3F8D4-0589-4F9F-9FAB-CCA5E6A9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Strategic Plan: Academic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B755-1685-4147-B852-7170915A5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 fontAlgn="base">
              <a:buClr>
                <a:srgbClr val="177B57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Calabri"/>
                <a:cs typeface="Arial" pitchFamily="34" charset="0"/>
              </a:rPr>
              <a:t>Number and Percentage of seats at 4 or 5 star levels or equivalent</a:t>
            </a:r>
          </a:p>
          <a:p>
            <a:pPr marL="171450" indent="-171450" fontAlgn="base">
              <a:buClr>
                <a:srgbClr val="177B57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Calabri"/>
                <a:cs typeface="Arial" pitchFamily="34" charset="0"/>
              </a:rPr>
              <a:t>Number and Percentage of  new schools rated 4 or 5 star in 1</a:t>
            </a:r>
            <a:r>
              <a:rPr lang="en-US" baseline="30000" dirty="0">
                <a:solidFill>
                  <a:srgbClr val="000000"/>
                </a:solidFill>
                <a:latin typeface="Calabri"/>
                <a:cs typeface="Arial" pitchFamily="34" charset="0"/>
              </a:rPr>
              <a:t>st</a:t>
            </a:r>
            <a:r>
              <a:rPr lang="en-US" dirty="0">
                <a:solidFill>
                  <a:srgbClr val="000000"/>
                </a:solidFill>
                <a:latin typeface="Calabri"/>
                <a:cs typeface="Arial" pitchFamily="34" charset="0"/>
              </a:rPr>
              <a:t> rating year</a:t>
            </a:r>
          </a:p>
          <a:p>
            <a:pPr marL="171450" indent="-171450" fontAlgn="base">
              <a:buClr>
                <a:srgbClr val="177B57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Calabri"/>
                <a:cs typeface="Arial" pitchFamily="34" charset="0"/>
              </a:rPr>
              <a:t>Number and Percentage of academically low-performing schools closed each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3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3C7-D52F-4374-9D29-7C603CD0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High Quality SPCSA Seats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3E6FD1-AC68-4AA3-A4B6-99E498C6E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426368"/>
            <a:ext cx="3629024" cy="5333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Out of 25,083 Elementary and Middle School Students Enrolled in SPCSA schools in ‘16-17, 13,712 were in 4 and 5 Star Schools, up from 3002 out of 10,117 in ‘11-12.</a:t>
            </a:r>
          </a:p>
          <a:p>
            <a:pPr marL="0" indent="0">
              <a:buNone/>
            </a:pPr>
            <a:r>
              <a:rPr lang="en-US" dirty="0"/>
              <a:t>1 &amp; 2 Star enrollment has declined from 6,858 to 3,842 since ‘12-13.</a:t>
            </a:r>
          </a:p>
        </p:txBody>
      </p:sp>
      <p:graphicFrame>
        <p:nvGraphicFramePr>
          <p:cNvPr id="4" name="Chart 3" descr="Out of 25,083 Elementary and Middle School Students Enrolled in SPCSA schools in 2016-17, 13,712 (54.7 percent), were in 4 and 5 Star Schools, up from 3002 out of 10,117 (29.7 percent) in ’11-12." title="Number of Elementary and Middle School Students Served at Each Star Rating--SPCSA Charters">
            <a:extLst>
              <a:ext uri="{FF2B5EF4-FFF2-40B4-BE49-F238E27FC236}">
                <a16:creationId xmlns:a16="http://schemas.microsoft.com/office/drawing/2014/main" id="{C4203268-A9B0-4130-A28F-CCED3DEEAC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864932"/>
              </p:ext>
            </p:extLst>
          </p:nvPr>
        </p:nvGraphicFramePr>
        <p:xfrm>
          <a:off x="4124324" y="1426368"/>
          <a:ext cx="7343775" cy="515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0470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3C7-D52F-4374-9D29-7C603CD0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7667"/>
            <a:ext cx="10515600" cy="1325563"/>
          </a:xfrm>
        </p:spPr>
        <p:txBody>
          <a:bodyPr/>
          <a:lstStyle/>
          <a:p>
            <a:r>
              <a:rPr lang="en-US" dirty="0"/>
              <a:t>Indicator: High Quality SPCSA Seats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3E6FD1-AC68-4AA3-A4B6-99E498C6E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904999"/>
            <a:ext cx="3629024" cy="4819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percentage of 4 and 5 Star seats has steadily increased from 29.7 in ‘11-12 to 54.7 percent in 54.7 percent in ‘16-17, while the percentage of 1 and 2 star seats has plummeted from 56.9 percent to 15.3 percent during the same period.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hart 6" descr="Chart showing percentage of SPCSA students at each star level between 2011-12 and 2016-17.  Chart shows a general increase in the percentage of students in 4 and 5 star schools and a general decrease in the percentage of students in 1 and 2 star schools." title="Percentage of SPCSA Students at Each Star Level">
            <a:extLst>
              <a:ext uri="{FF2B5EF4-FFF2-40B4-BE49-F238E27FC236}">
                <a16:creationId xmlns:a16="http://schemas.microsoft.com/office/drawing/2014/main" id="{9E109581-6CC9-4FE6-88D2-810325D28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942498"/>
              </p:ext>
            </p:extLst>
          </p:nvPr>
        </p:nvGraphicFramePr>
        <p:xfrm>
          <a:off x="4124323" y="1426368"/>
          <a:ext cx="7343775" cy="515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87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3C7-D52F-4374-9D29-7C603CD0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High Quality District Charter Seats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3E6FD1-AC68-4AA3-A4B6-99E498C6E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426368"/>
            <a:ext cx="3629024" cy="5988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Out of 6,090 Elementary and Middle district charter students in ‘16-17, 1,202 were in 4 &amp; 5 Star Schools, up from 706 of 4,299 in ’11-12.</a:t>
            </a:r>
          </a:p>
          <a:p>
            <a:pPr marL="0" indent="0">
              <a:buNone/>
            </a:pPr>
            <a:r>
              <a:rPr lang="en-US" dirty="0"/>
              <a:t>1 &amp; 2 Star seats grew from 2,366 to 2,984 since ‘11-12, but over 1,100 students moved up from the 1 Star level from ‘13-14 to now.</a:t>
            </a:r>
          </a:p>
        </p:txBody>
      </p:sp>
      <p:graphicFrame>
        <p:nvGraphicFramePr>
          <p:cNvPr id="6" name="Chart 5" descr="Out of 6,090 Elementary and Middle district charter students in ‘16-17, 1,202 were in 4 &amp; 5 Star Schools, up from 706 of 4,299 in ’11-12.&#10;1 &amp; 2 Star seats grew from 2,366 to 2,984 since ‘11-12, but over 1,100 students moved up from the 1 Star level from ‘13-14 to now.&#10;" title="High Quality District Seats">
            <a:extLst>
              <a:ext uri="{FF2B5EF4-FFF2-40B4-BE49-F238E27FC236}">
                <a16:creationId xmlns:a16="http://schemas.microsoft.com/office/drawing/2014/main" id="{913070B6-16C2-427C-9881-5E2D0B6FD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722438"/>
              </p:ext>
            </p:extLst>
          </p:nvPr>
        </p:nvGraphicFramePr>
        <p:xfrm>
          <a:off x="4124324" y="1426367"/>
          <a:ext cx="7343774" cy="515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76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83C7-D52F-4374-9D29-7C603CD0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High Quality District Charter Seats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3E6FD1-AC68-4AA3-A4B6-99E498C6E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351720"/>
            <a:ext cx="3629024" cy="57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has been far less quality seat growth for district charters, with the percentage of 4 &amp; 5 Star Seats varying between 15.6 and 23.3 percent and up just 3 points between ‘11-12 and ‘16-17.  There has been a slight decline in the proportion of 1 &amp; 2 Star Seats, but the percentage of 1 Stars dropped dramatically after increasing for two years.</a:t>
            </a:r>
          </a:p>
        </p:txBody>
      </p:sp>
      <p:graphicFrame>
        <p:nvGraphicFramePr>
          <p:cNvPr id="6" name="Chart 5" descr="Chart showing percentage of District Charter students at each star level between 2011-12 and 2016-17.  Chart shows only modest changes in the percentage of students in 4 and 5 star  schools and similarly limited changes in the percentage of students in 1 and 2 star schools." title="Percentage of District Charter Students at each Star Level">
            <a:extLst>
              <a:ext uri="{FF2B5EF4-FFF2-40B4-BE49-F238E27FC236}">
                <a16:creationId xmlns:a16="http://schemas.microsoft.com/office/drawing/2014/main" id="{7BCBAF1F-563B-4D3B-A38C-84299BD4CC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698464"/>
              </p:ext>
            </p:extLst>
          </p:nvPr>
        </p:nvGraphicFramePr>
        <p:xfrm>
          <a:off x="4124323" y="1447281"/>
          <a:ext cx="7343775" cy="513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71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942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Calabri</vt:lpstr>
      <vt:lpstr>Calibri</vt:lpstr>
      <vt:lpstr>Calibri Light</vt:lpstr>
      <vt:lpstr>Century Gothic</vt:lpstr>
      <vt:lpstr>Times New Roman</vt:lpstr>
      <vt:lpstr>Office Theme</vt:lpstr>
      <vt:lpstr>Strategic Plan Update</vt:lpstr>
      <vt:lpstr>Federal CSP Criteria: Academics</vt:lpstr>
      <vt:lpstr>Nevada’s Definition</vt:lpstr>
      <vt:lpstr>Our Strategic Plan: Academic Principles</vt:lpstr>
      <vt:lpstr>Our Strategic Plan: Academic Indicators</vt:lpstr>
      <vt:lpstr>Indicator: High Quality SPCSA Seats</vt:lpstr>
      <vt:lpstr>Indicator: High Quality SPCSA Seats</vt:lpstr>
      <vt:lpstr>Indicator: High Quality District Charter Seats</vt:lpstr>
      <vt:lpstr>Indicator: High Quality District Charter Seats</vt:lpstr>
      <vt:lpstr>Indicator: All Nevada Charter School Seats</vt:lpstr>
      <vt:lpstr>Indicator: All Nevada Charter School Seats</vt:lpstr>
      <vt:lpstr>Indicator: Performance Out of the Gate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Gavin</dc:creator>
  <cp:lastModifiedBy>Danny Peltier</cp:lastModifiedBy>
  <cp:revision>25</cp:revision>
  <dcterms:created xsi:type="dcterms:W3CDTF">2018-01-22T20:54:52Z</dcterms:created>
  <dcterms:modified xsi:type="dcterms:W3CDTF">2018-01-24T22:31:32Z</dcterms:modified>
</cp:coreProperties>
</file>