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71" r:id="rId5"/>
    <p:sldId id="324" r:id="rId6"/>
    <p:sldId id="284" r:id="rId7"/>
    <p:sldId id="285" r:id="rId8"/>
    <p:sldId id="325" r:id="rId9"/>
    <p:sldId id="293" r:id="rId10"/>
    <p:sldId id="319" r:id="rId11"/>
    <p:sldId id="329" r:id="rId12"/>
    <p:sldId id="316" r:id="rId13"/>
    <p:sldId id="327" r:id="rId14"/>
    <p:sldId id="332" r:id="rId15"/>
    <p:sldId id="336" r:id="rId16"/>
    <p:sldId id="330" r:id="rId17"/>
    <p:sldId id="334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Kinne" initials="SK" lastIdx="2" clrIdx="0">
    <p:extLst>
      <p:ext uri="{19B8F6BF-5375-455C-9EA6-DF929625EA0E}">
        <p15:presenceInfo xmlns:p15="http://schemas.microsoft.com/office/powerpoint/2012/main" userId="S-1-5-21-2299061036-1456400898-4236979735-1124" providerId="AD"/>
      </p:ext>
    </p:extLst>
  </p:cmAuthor>
  <p:cmAuthor id="2" name="Mark Modrcin" initials="MM" lastIdx="3" clrIdx="1">
    <p:extLst>
      <p:ext uri="{19B8F6BF-5375-455C-9EA6-DF929625EA0E}">
        <p15:presenceInfo xmlns:p15="http://schemas.microsoft.com/office/powerpoint/2012/main" userId="S-1-5-21-2299061036-1456400898-4236979735-1129" providerId="AD"/>
      </p:ext>
    </p:extLst>
  </p:cmAuthor>
  <p:cmAuthor id="3" name="Rebecca Feiden" initials="RF" lastIdx="12" clrIdx="2">
    <p:extLst>
      <p:ext uri="{19B8F6BF-5375-455C-9EA6-DF929625EA0E}">
        <p15:presenceInfo xmlns:p15="http://schemas.microsoft.com/office/powerpoint/2012/main" userId="S-1-5-21-2299061036-1456400898-4236979735-1202" providerId="AD"/>
      </p:ext>
    </p:extLst>
  </p:cmAuthor>
  <p:cmAuthor id="4" name="Michael Dang" initials="MD" lastIdx="6" clrIdx="3">
    <p:extLst>
      <p:ext uri="{19B8F6BF-5375-455C-9EA6-DF929625EA0E}">
        <p15:presenceInfo xmlns:p15="http://schemas.microsoft.com/office/powerpoint/2012/main" userId="S-1-5-21-2299061036-1456400898-4236979735-1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B818C5-DD76-4229-B236-BC72BCBB6F88}" v="20" dt="2021-01-15T18:12:22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91" autoAdjust="0"/>
    <p:restoredTop sz="79221" autoAdjust="0"/>
  </p:normalViewPr>
  <p:slideViewPr>
    <p:cSldViewPr snapToGrid="0">
      <p:cViewPr varScale="1">
        <p:scale>
          <a:sx n="93" d="100"/>
          <a:sy n="93" d="100"/>
        </p:scale>
        <p:origin x="390" y="84"/>
      </p:cViewPr>
      <p:guideLst>
        <p:guide pos="3840"/>
        <p:guide orient="horz"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67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786D-8203-43D9-B172-8BB54CDFF1D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AEF047-D5F2-48F8-8809-8B1CF9B8A4BC}">
      <dgm:prSet phldrT="[Text]"/>
      <dgm:spPr/>
      <dgm:t>
        <a:bodyPr/>
        <a:lstStyle/>
        <a:p>
          <a:r>
            <a:rPr lang="en-US" b="1" dirty="0"/>
            <a:t>Accountability</a:t>
          </a:r>
        </a:p>
      </dgm:t>
    </dgm:pt>
    <dgm:pt modelId="{E7A4D5D7-ECE9-465E-B2C0-5115ECBE751A}" type="parTrans" cxnId="{4F3A7AB2-B577-4D28-98AB-9F65E4D5C74B}">
      <dgm:prSet/>
      <dgm:spPr/>
      <dgm:t>
        <a:bodyPr/>
        <a:lstStyle/>
        <a:p>
          <a:endParaRPr lang="en-US"/>
        </a:p>
      </dgm:t>
    </dgm:pt>
    <dgm:pt modelId="{A50E3E44-8101-4584-AA6A-05C580B86E3F}" type="sibTrans" cxnId="{4F3A7AB2-B577-4D28-98AB-9F65E4D5C74B}">
      <dgm:prSet/>
      <dgm:spPr/>
      <dgm:t>
        <a:bodyPr/>
        <a:lstStyle/>
        <a:p>
          <a:endParaRPr lang="en-US"/>
        </a:p>
      </dgm:t>
    </dgm:pt>
    <dgm:pt modelId="{5AFA865E-A48D-496D-894D-D199EA8A8385}">
      <dgm:prSet phldrT="[Text]"/>
      <dgm:spPr/>
      <dgm:t>
        <a:bodyPr/>
        <a:lstStyle/>
        <a:p>
          <a:r>
            <a:rPr lang="en-US" b="1" dirty="0"/>
            <a:t>Autonomy</a:t>
          </a:r>
        </a:p>
      </dgm:t>
    </dgm:pt>
    <dgm:pt modelId="{BF66DE3A-F4F7-4A2E-A857-7B04C8E08AD1}" type="parTrans" cxnId="{BDDDD955-C2ED-4527-9A4A-EC1FABB7B1C6}">
      <dgm:prSet/>
      <dgm:spPr/>
      <dgm:t>
        <a:bodyPr/>
        <a:lstStyle/>
        <a:p>
          <a:endParaRPr lang="en-US"/>
        </a:p>
      </dgm:t>
    </dgm:pt>
    <dgm:pt modelId="{FE9526DA-766F-4DFA-80FD-D74FFC977F14}" type="sibTrans" cxnId="{BDDDD955-C2ED-4527-9A4A-EC1FABB7B1C6}">
      <dgm:prSet/>
      <dgm:spPr/>
      <dgm:t>
        <a:bodyPr/>
        <a:lstStyle/>
        <a:p>
          <a:endParaRPr lang="en-US"/>
        </a:p>
      </dgm:t>
    </dgm:pt>
    <dgm:pt modelId="{636E821B-EE18-46E8-B257-EE96706D32C7}" type="pres">
      <dgm:prSet presAssocID="{9248786D-8203-43D9-B172-8BB54CDFF1D6}" presName="compositeShape" presStyleCnt="0">
        <dgm:presLayoutVars>
          <dgm:chMax val="2"/>
          <dgm:dir/>
          <dgm:resizeHandles val="exact"/>
        </dgm:presLayoutVars>
      </dgm:prSet>
      <dgm:spPr/>
    </dgm:pt>
    <dgm:pt modelId="{1EA47FF0-16E4-4929-9525-E1A485E2B3C1}" type="pres">
      <dgm:prSet presAssocID="{9248786D-8203-43D9-B172-8BB54CDFF1D6}" presName="divider" presStyleLbl="fgShp" presStyleIdx="0" presStyleCnt="1"/>
      <dgm:spPr/>
    </dgm:pt>
    <dgm:pt modelId="{84A5AACE-1033-477F-AE92-62F5AC61DCB5}" type="pres">
      <dgm:prSet presAssocID="{7EAEF047-D5F2-48F8-8809-8B1CF9B8A4BC}" presName="downArrow" presStyleLbl="node1" presStyleIdx="0" presStyleCnt="2"/>
      <dgm:spPr/>
    </dgm:pt>
    <dgm:pt modelId="{6282D5DD-DCA4-4BCF-AC41-AAA827E80EE7}" type="pres">
      <dgm:prSet presAssocID="{7EAEF047-D5F2-48F8-8809-8B1CF9B8A4BC}" presName="downArrowText" presStyleLbl="revTx" presStyleIdx="0" presStyleCnt="2">
        <dgm:presLayoutVars>
          <dgm:bulletEnabled val="1"/>
        </dgm:presLayoutVars>
      </dgm:prSet>
      <dgm:spPr/>
    </dgm:pt>
    <dgm:pt modelId="{6F4A7263-9AAF-4321-AA4F-55E642AC5F42}" type="pres">
      <dgm:prSet presAssocID="{5AFA865E-A48D-496D-894D-D199EA8A8385}" presName="upArrow" presStyleLbl="node1" presStyleIdx="1" presStyleCnt="2"/>
      <dgm:spPr/>
    </dgm:pt>
    <dgm:pt modelId="{8E55574F-2857-4F5D-B89C-2D411E3C2F5E}" type="pres">
      <dgm:prSet presAssocID="{5AFA865E-A48D-496D-894D-D199EA8A8385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45D70775-F719-479E-BF3F-8D2A8AFFE7E2}" type="presOf" srcId="{9248786D-8203-43D9-B172-8BB54CDFF1D6}" destId="{636E821B-EE18-46E8-B257-EE96706D32C7}" srcOrd="0" destOrd="0" presId="urn:microsoft.com/office/officeart/2005/8/layout/arrow3"/>
    <dgm:cxn modelId="{BDDDD955-C2ED-4527-9A4A-EC1FABB7B1C6}" srcId="{9248786D-8203-43D9-B172-8BB54CDFF1D6}" destId="{5AFA865E-A48D-496D-894D-D199EA8A8385}" srcOrd="1" destOrd="0" parTransId="{BF66DE3A-F4F7-4A2E-A857-7B04C8E08AD1}" sibTransId="{FE9526DA-766F-4DFA-80FD-D74FFC977F14}"/>
    <dgm:cxn modelId="{4F3A7AB2-B577-4D28-98AB-9F65E4D5C74B}" srcId="{9248786D-8203-43D9-B172-8BB54CDFF1D6}" destId="{7EAEF047-D5F2-48F8-8809-8B1CF9B8A4BC}" srcOrd="0" destOrd="0" parTransId="{E7A4D5D7-ECE9-465E-B2C0-5115ECBE751A}" sibTransId="{A50E3E44-8101-4584-AA6A-05C580B86E3F}"/>
    <dgm:cxn modelId="{72FCA3CD-E050-46C5-9EF3-FD2C939C0ED9}" type="presOf" srcId="{7EAEF047-D5F2-48F8-8809-8B1CF9B8A4BC}" destId="{6282D5DD-DCA4-4BCF-AC41-AAA827E80EE7}" srcOrd="0" destOrd="0" presId="urn:microsoft.com/office/officeart/2005/8/layout/arrow3"/>
    <dgm:cxn modelId="{B8398DCF-159A-458F-BFC6-E41595914A1C}" type="presOf" srcId="{5AFA865E-A48D-496D-894D-D199EA8A8385}" destId="{8E55574F-2857-4F5D-B89C-2D411E3C2F5E}" srcOrd="0" destOrd="0" presId="urn:microsoft.com/office/officeart/2005/8/layout/arrow3"/>
    <dgm:cxn modelId="{DEB34128-F564-48E4-9792-B83136A37DFD}" type="presParOf" srcId="{636E821B-EE18-46E8-B257-EE96706D32C7}" destId="{1EA47FF0-16E4-4929-9525-E1A485E2B3C1}" srcOrd="0" destOrd="0" presId="urn:microsoft.com/office/officeart/2005/8/layout/arrow3"/>
    <dgm:cxn modelId="{D8444051-FFA4-4FE7-AA2F-2A7F534F792B}" type="presParOf" srcId="{636E821B-EE18-46E8-B257-EE96706D32C7}" destId="{84A5AACE-1033-477F-AE92-62F5AC61DCB5}" srcOrd="1" destOrd="0" presId="urn:microsoft.com/office/officeart/2005/8/layout/arrow3"/>
    <dgm:cxn modelId="{00C5DE91-DCC7-4A28-A9F8-20A7BBE2A8AF}" type="presParOf" srcId="{636E821B-EE18-46E8-B257-EE96706D32C7}" destId="{6282D5DD-DCA4-4BCF-AC41-AAA827E80EE7}" srcOrd="2" destOrd="0" presId="urn:microsoft.com/office/officeart/2005/8/layout/arrow3"/>
    <dgm:cxn modelId="{68A8BE1E-2BB2-4468-8A2D-B2C973937B1B}" type="presParOf" srcId="{636E821B-EE18-46E8-B257-EE96706D32C7}" destId="{6F4A7263-9AAF-4321-AA4F-55E642AC5F42}" srcOrd="3" destOrd="0" presId="urn:microsoft.com/office/officeart/2005/8/layout/arrow3"/>
    <dgm:cxn modelId="{9DA9C1D2-BF8F-42CF-830C-59C21C26E144}" type="presParOf" srcId="{636E821B-EE18-46E8-B257-EE96706D32C7}" destId="{8E55574F-2857-4F5D-B89C-2D411E3C2F5E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CEFE2-DB6E-4A47-8821-03BFC82CB4A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3D97821-FFDB-4E8D-92B5-1B1129365681}">
      <dgm:prSet phldrT="[Text]"/>
      <dgm:spPr/>
      <dgm:t>
        <a:bodyPr/>
        <a:lstStyle/>
        <a:p>
          <a:r>
            <a:rPr lang="en-US" dirty="0"/>
            <a:t>Academic</a:t>
          </a:r>
        </a:p>
      </dgm:t>
    </dgm:pt>
    <dgm:pt modelId="{3F15546F-4A98-41D8-AF6C-AD11C817BF24}" type="parTrans" cxnId="{57E1F5C3-7084-48EF-A7B2-57ECB0B33CFE}">
      <dgm:prSet/>
      <dgm:spPr/>
      <dgm:t>
        <a:bodyPr/>
        <a:lstStyle/>
        <a:p>
          <a:endParaRPr lang="en-US"/>
        </a:p>
      </dgm:t>
    </dgm:pt>
    <dgm:pt modelId="{C43A963A-8E0E-4891-83D1-8DC4EDC37F81}" type="sibTrans" cxnId="{57E1F5C3-7084-48EF-A7B2-57ECB0B33CFE}">
      <dgm:prSet/>
      <dgm:spPr/>
      <dgm:t>
        <a:bodyPr/>
        <a:lstStyle/>
        <a:p>
          <a:endParaRPr lang="en-US"/>
        </a:p>
      </dgm:t>
    </dgm:pt>
    <dgm:pt modelId="{163ED5F0-F7C9-40DA-9A92-C6390BE3776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Financial</a:t>
          </a:r>
        </a:p>
      </dgm:t>
    </dgm:pt>
    <dgm:pt modelId="{6991BDDA-A1A3-45C8-81F3-95BF9FB174A6}" type="parTrans" cxnId="{7337EDC3-E23A-4970-8319-D649B02DA257}">
      <dgm:prSet/>
      <dgm:spPr/>
      <dgm:t>
        <a:bodyPr/>
        <a:lstStyle/>
        <a:p>
          <a:endParaRPr lang="en-US"/>
        </a:p>
      </dgm:t>
    </dgm:pt>
    <dgm:pt modelId="{195B2112-59F8-431C-91B5-5A055E1E5028}" type="sibTrans" cxnId="{7337EDC3-E23A-4970-8319-D649B02DA257}">
      <dgm:prSet/>
      <dgm:spPr/>
      <dgm:t>
        <a:bodyPr/>
        <a:lstStyle/>
        <a:p>
          <a:endParaRPr lang="en-US"/>
        </a:p>
      </dgm:t>
    </dgm:pt>
    <dgm:pt modelId="{12D7FFEE-DE4D-405B-B820-80074D884C5D}">
      <dgm:prSet phldrT="[Text]"/>
      <dgm:spPr>
        <a:solidFill>
          <a:schemeClr val="accent1"/>
        </a:solidFill>
      </dgm:spPr>
      <dgm:t>
        <a:bodyPr/>
        <a:lstStyle/>
        <a:p>
          <a:r>
            <a:rPr lang="en-US" b="1" dirty="0"/>
            <a:t>Organizational</a:t>
          </a:r>
        </a:p>
      </dgm:t>
    </dgm:pt>
    <dgm:pt modelId="{15A745DE-CDA5-4236-9F97-8E16BB3E45C8}" type="parTrans" cxnId="{3D9F9C49-55A3-4588-9736-681847AB70FD}">
      <dgm:prSet/>
      <dgm:spPr/>
      <dgm:t>
        <a:bodyPr/>
        <a:lstStyle/>
        <a:p>
          <a:endParaRPr lang="en-US"/>
        </a:p>
      </dgm:t>
    </dgm:pt>
    <dgm:pt modelId="{87F09CEE-7565-4522-89AF-C80CACEE16C9}" type="sibTrans" cxnId="{3D9F9C49-55A3-4588-9736-681847AB70FD}">
      <dgm:prSet/>
      <dgm:spPr/>
      <dgm:t>
        <a:bodyPr/>
        <a:lstStyle/>
        <a:p>
          <a:endParaRPr lang="en-US"/>
        </a:p>
      </dgm:t>
    </dgm:pt>
    <dgm:pt modelId="{0CEB5FD0-5841-406C-8443-8A434815173A}">
      <dgm:prSet phldrT="[Text]"/>
      <dgm:spPr/>
      <dgm:t>
        <a:bodyPr/>
        <a:lstStyle/>
        <a:p>
          <a:r>
            <a:rPr lang="en-US" dirty="0"/>
            <a:t>Is the educational program a success?</a:t>
          </a:r>
        </a:p>
      </dgm:t>
    </dgm:pt>
    <dgm:pt modelId="{D06EED4F-08D1-424F-8F2C-763841801DCF}" type="parTrans" cxnId="{295B9324-AF23-49D1-B40C-63660BC07655}">
      <dgm:prSet/>
      <dgm:spPr/>
      <dgm:t>
        <a:bodyPr/>
        <a:lstStyle/>
        <a:p>
          <a:endParaRPr lang="en-US"/>
        </a:p>
      </dgm:t>
    </dgm:pt>
    <dgm:pt modelId="{BF84A85C-3A81-4737-A4B0-814F980CF70A}" type="sibTrans" cxnId="{295B9324-AF23-49D1-B40C-63660BC07655}">
      <dgm:prSet/>
      <dgm:spPr/>
      <dgm:t>
        <a:bodyPr/>
        <a:lstStyle/>
        <a:p>
          <a:endParaRPr lang="en-US"/>
        </a:p>
      </dgm:t>
    </dgm:pt>
    <dgm:pt modelId="{95425DE9-579A-46FD-991D-2D19F663878E}">
      <dgm:prSet phldrT="[Text]"/>
      <dgm:spPr/>
      <dgm:t>
        <a:bodyPr/>
        <a:lstStyle/>
        <a:p>
          <a:r>
            <a:rPr lang="en-US" dirty="0"/>
            <a:t>Is the school financially viable?</a:t>
          </a:r>
        </a:p>
      </dgm:t>
    </dgm:pt>
    <dgm:pt modelId="{B9EC9A1F-E455-41B2-83B2-E3122FF405F2}" type="parTrans" cxnId="{EDA19BA7-EE09-4BC3-9749-D2CA1BF3DF48}">
      <dgm:prSet/>
      <dgm:spPr/>
      <dgm:t>
        <a:bodyPr/>
        <a:lstStyle/>
        <a:p>
          <a:endParaRPr lang="en-US"/>
        </a:p>
      </dgm:t>
    </dgm:pt>
    <dgm:pt modelId="{911DE783-B8EF-43CD-B6A5-7C573832CAF3}" type="sibTrans" cxnId="{EDA19BA7-EE09-4BC3-9749-D2CA1BF3DF48}">
      <dgm:prSet/>
      <dgm:spPr/>
      <dgm:t>
        <a:bodyPr/>
        <a:lstStyle/>
        <a:p>
          <a:endParaRPr lang="en-US"/>
        </a:p>
      </dgm:t>
    </dgm:pt>
    <dgm:pt modelId="{6A457060-948A-4956-A0EB-25ED0838BB93}">
      <dgm:prSet phldrT="[Text]"/>
      <dgm:spPr/>
      <dgm:t>
        <a:bodyPr/>
        <a:lstStyle/>
        <a:p>
          <a:r>
            <a:rPr lang="en-US" dirty="0"/>
            <a:t>Is the organization effective and well run?</a:t>
          </a:r>
        </a:p>
      </dgm:t>
    </dgm:pt>
    <dgm:pt modelId="{24AE363D-DB16-4650-840F-6F3220645A67}" type="parTrans" cxnId="{0B9D4487-28E0-4654-BD13-E2D5B93098D0}">
      <dgm:prSet/>
      <dgm:spPr/>
      <dgm:t>
        <a:bodyPr/>
        <a:lstStyle/>
        <a:p>
          <a:endParaRPr lang="en-US"/>
        </a:p>
      </dgm:t>
    </dgm:pt>
    <dgm:pt modelId="{EFA1C1BA-F101-4E29-9C74-B2768AAA0F32}" type="sibTrans" cxnId="{0B9D4487-28E0-4654-BD13-E2D5B93098D0}">
      <dgm:prSet/>
      <dgm:spPr/>
      <dgm:t>
        <a:bodyPr/>
        <a:lstStyle/>
        <a:p>
          <a:endParaRPr lang="en-US"/>
        </a:p>
      </dgm:t>
    </dgm:pt>
    <dgm:pt modelId="{3BE9F4F3-4D88-48C8-819E-F9FAF57FC34F}" type="pres">
      <dgm:prSet presAssocID="{7B0CEFE2-DB6E-4A47-8821-03BFC82CB4A0}" presName="linear" presStyleCnt="0">
        <dgm:presLayoutVars>
          <dgm:dir/>
          <dgm:animLvl val="lvl"/>
          <dgm:resizeHandles val="exact"/>
        </dgm:presLayoutVars>
      </dgm:prSet>
      <dgm:spPr/>
    </dgm:pt>
    <dgm:pt modelId="{7C35227E-D206-49D5-88B2-85AD7502A375}" type="pres">
      <dgm:prSet presAssocID="{33D97821-FFDB-4E8D-92B5-1B1129365681}" presName="parentLin" presStyleCnt="0"/>
      <dgm:spPr/>
    </dgm:pt>
    <dgm:pt modelId="{01BE45EC-33A6-4B02-8928-BE4AE5CD4D32}" type="pres">
      <dgm:prSet presAssocID="{33D97821-FFDB-4E8D-92B5-1B1129365681}" presName="parentLeftMargin" presStyleLbl="node1" presStyleIdx="0" presStyleCnt="3"/>
      <dgm:spPr/>
    </dgm:pt>
    <dgm:pt modelId="{C779A9E1-1E50-4B90-A81B-31260FD0839E}" type="pres">
      <dgm:prSet presAssocID="{33D97821-FFDB-4E8D-92B5-1B112936568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062FB6B-B665-418E-8EBC-02295C2FD0DB}" type="pres">
      <dgm:prSet presAssocID="{33D97821-FFDB-4E8D-92B5-1B1129365681}" presName="negativeSpace" presStyleCnt="0"/>
      <dgm:spPr/>
    </dgm:pt>
    <dgm:pt modelId="{28C79B9B-5E61-48C7-ABF6-4364AA6CFB19}" type="pres">
      <dgm:prSet presAssocID="{33D97821-FFDB-4E8D-92B5-1B1129365681}" presName="childText" presStyleLbl="conFgAcc1" presStyleIdx="0" presStyleCnt="3">
        <dgm:presLayoutVars>
          <dgm:bulletEnabled val="1"/>
        </dgm:presLayoutVars>
      </dgm:prSet>
      <dgm:spPr/>
    </dgm:pt>
    <dgm:pt modelId="{7C7B8765-3E2E-4B90-9CE7-827ACB8CBD6E}" type="pres">
      <dgm:prSet presAssocID="{C43A963A-8E0E-4891-83D1-8DC4EDC37F81}" presName="spaceBetweenRectangles" presStyleCnt="0"/>
      <dgm:spPr/>
    </dgm:pt>
    <dgm:pt modelId="{6DCD2352-FE2D-4D8A-ACFC-0B97D474B9DB}" type="pres">
      <dgm:prSet presAssocID="{163ED5F0-F7C9-40DA-9A92-C6390BE37767}" presName="parentLin" presStyleCnt="0"/>
      <dgm:spPr/>
    </dgm:pt>
    <dgm:pt modelId="{EB041074-4715-4175-BBB4-FD30AC89030B}" type="pres">
      <dgm:prSet presAssocID="{163ED5F0-F7C9-40DA-9A92-C6390BE37767}" presName="parentLeftMargin" presStyleLbl="node1" presStyleIdx="0" presStyleCnt="3"/>
      <dgm:spPr/>
    </dgm:pt>
    <dgm:pt modelId="{A2358461-1805-4778-8337-65E67F163DB2}" type="pres">
      <dgm:prSet presAssocID="{163ED5F0-F7C9-40DA-9A92-C6390BE3776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4F3765-B44C-4C93-8FD7-5D4D4AFE4B80}" type="pres">
      <dgm:prSet presAssocID="{163ED5F0-F7C9-40DA-9A92-C6390BE37767}" presName="negativeSpace" presStyleCnt="0"/>
      <dgm:spPr/>
    </dgm:pt>
    <dgm:pt modelId="{EFB71ABB-36FA-4417-BF69-25BA33C642E8}" type="pres">
      <dgm:prSet presAssocID="{163ED5F0-F7C9-40DA-9A92-C6390BE37767}" presName="childText" presStyleLbl="conFgAcc1" presStyleIdx="1" presStyleCnt="3">
        <dgm:presLayoutVars>
          <dgm:bulletEnabled val="1"/>
        </dgm:presLayoutVars>
      </dgm:prSet>
      <dgm:spPr/>
    </dgm:pt>
    <dgm:pt modelId="{496CB7CD-2947-4FA4-90D1-84B5DA1D65F5}" type="pres">
      <dgm:prSet presAssocID="{195B2112-59F8-431C-91B5-5A055E1E5028}" presName="spaceBetweenRectangles" presStyleCnt="0"/>
      <dgm:spPr/>
    </dgm:pt>
    <dgm:pt modelId="{F1B6C9AB-A336-4FE3-8458-CB4260210E0F}" type="pres">
      <dgm:prSet presAssocID="{12D7FFEE-DE4D-405B-B820-80074D884C5D}" presName="parentLin" presStyleCnt="0"/>
      <dgm:spPr/>
    </dgm:pt>
    <dgm:pt modelId="{2DC27917-74F9-4EE7-A700-FAED31096609}" type="pres">
      <dgm:prSet presAssocID="{12D7FFEE-DE4D-405B-B820-80074D884C5D}" presName="parentLeftMargin" presStyleLbl="node1" presStyleIdx="1" presStyleCnt="3"/>
      <dgm:spPr/>
    </dgm:pt>
    <dgm:pt modelId="{CD3B7C80-6B49-43C5-9456-D367514E2DD5}" type="pres">
      <dgm:prSet presAssocID="{12D7FFEE-DE4D-405B-B820-80074D884C5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D0DD674-6533-4D9B-9F66-0205BBB9D7FF}" type="pres">
      <dgm:prSet presAssocID="{12D7FFEE-DE4D-405B-B820-80074D884C5D}" presName="negativeSpace" presStyleCnt="0"/>
      <dgm:spPr/>
    </dgm:pt>
    <dgm:pt modelId="{4867DC2B-4E96-4BBC-84C9-44A813798676}" type="pres">
      <dgm:prSet presAssocID="{12D7FFEE-DE4D-405B-B820-80074D884C5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610CF12-44A2-4683-8D7E-0AFCE0C2668D}" type="presOf" srcId="{12D7FFEE-DE4D-405B-B820-80074D884C5D}" destId="{2DC27917-74F9-4EE7-A700-FAED31096609}" srcOrd="0" destOrd="0" presId="urn:microsoft.com/office/officeart/2005/8/layout/list1"/>
    <dgm:cxn modelId="{FB63B214-B867-4A2E-B75A-8712C2F96E09}" type="presOf" srcId="{95425DE9-579A-46FD-991D-2D19F663878E}" destId="{EFB71ABB-36FA-4417-BF69-25BA33C642E8}" srcOrd="0" destOrd="0" presId="urn:microsoft.com/office/officeart/2005/8/layout/list1"/>
    <dgm:cxn modelId="{295B9324-AF23-49D1-B40C-63660BC07655}" srcId="{33D97821-FFDB-4E8D-92B5-1B1129365681}" destId="{0CEB5FD0-5841-406C-8443-8A434815173A}" srcOrd="0" destOrd="0" parTransId="{D06EED4F-08D1-424F-8F2C-763841801DCF}" sibTransId="{BF84A85C-3A81-4737-A4B0-814F980CF70A}"/>
    <dgm:cxn modelId="{49F09239-F755-4A54-9AC7-C1828645334D}" type="presOf" srcId="{163ED5F0-F7C9-40DA-9A92-C6390BE37767}" destId="{EB041074-4715-4175-BBB4-FD30AC89030B}" srcOrd="0" destOrd="0" presId="urn:microsoft.com/office/officeart/2005/8/layout/list1"/>
    <dgm:cxn modelId="{3D9F9C49-55A3-4588-9736-681847AB70FD}" srcId="{7B0CEFE2-DB6E-4A47-8821-03BFC82CB4A0}" destId="{12D7FFEE-DE4D-405B-B820-80074D884C5D}" srcOrd="2" destOrd="0" parTransId="{15A745DE-CDA5-4236-9F97-8E16BB3E45C8}" sibTransId="{87F09CEE-7565-4522-89AF-C80CACEE16C9}"/>
    <dgm:cxn modelId="{D1B13B73-36D9-4592-87E5-FE951B6A12B2}" type="presOf" srcId="{33D97821-FFDB-4E8D-92B5-1B1129365681}" destId="{C779A9E1-1E50-4B90-A81B-31260FD0839E}" srcOrd="1" destOrd="0" presId="urn:microsoft.com/office/officeart/2005/8/layout/list1"/>
    <dgm:cxn modelId="{CB78437E-B634-40FE-9817-012B92792FFF}" type="presOf" srcId="{6A457060-948A-4956-A0EB-25ED0838BB93}" destId="{4867DC2B-4E96-4BBC-84C9-44A813798676}" srcOrd="0" destOrd="0" presId="urn:microsoft.com/office/officeart/2005/8/layout/list1"/>
    <dgm:cxn modelId="{0B9D4487-28E0-4654-BD13-E2D5B93098D0}" srcId="{12D7FFEE-DE4D-405B-B820-80074D884C5D}" destId="{6A457060-948A-4956-A0EB-25ED0838BB93}" srcOrd="0" destOrd="0" parTransId="{24AE363D-DB16-4650-840F-6F3220645A67}" sibTransId="{EFA1C1BA-F101-4E29-9C74-B2768AAA0F32}"/>
    <dgm:cxn modelId="{014E9D93-29D5-48B4-AE31-60E2CC3181CE}" type="presOf" srcId="{33D97821-FFDB-4E8D-92B5-1B1129365681}" destId="{01BE45EC-33A6-4B02-8928-BE4AE5CD4D32}" srcOrd="0" destOrd="0" presId="urn:microsoft.com/office/officeart/2005/8/layout/list1"/>
    <dgm:cxn modelId="{175A42A0-7CDD-4DBF-BF9F-54BCCA836D06}" type="presOf" srcId="{0CEB5FD0-5841-406C-8443-8A434815173A}" destId="{28C79B9B-5E61-48C7-ABF6-4364AA6CFB19}" srcOrd="0" destOrd="0" presId="urn:microsoft.com/office/officeart/2005/8/layout/list1"/>
    <dgm:cxn modelId="{EDA19BA7-EE09-4BC3-9749-D2CA1BF3DF48}" srcId="{163ED5F0-F7C9-40DA-9A92-C6390BE37767}" destId="{95425DE9-579A-46FD-991D-2D19F663878E}" srcOrd="0" destOrd="0" parTransId="{B9EC9A1F-E455-41B2-83B2-E3122FF405F2}" sibTransId="{911DE783-B8EF-43CD-B6A5-7C573832CAF3}"/>
    <dgm:cxn modelId="{7337EDC3-E23A-4970-8319-D649B02DA257}" srcId="{7B0CEFE2-DB6E-4A47-8821-03BFC82CB4A0}" destId="{163ED5F0-F7C9-40DA-9A92-C6390BE37767}" srcOrd="1" destOrd="0" parTransId="{6991BDDA-A1A3-45C8-81F3-95BF9FB174A6}" sibTransId="{195B2112-59F8-431C-91B5-5A055E1E5028}"/>
    <dgm:cxn modelId="{57E1F5C3-7084-48EF-A7B2-57ECB0B33CFE}" srcId="{7B0CEFE2-DB6E-4A47-8821-03BFC82CB4A0}" destId="{33D97821-FFDB-4E8D-92B5-1B1129365681}" srcOrd="0" destOrd="0" parTransId="{3F15546F-4A98-41D8-AF6C-AD11C817BF24}" sibTransId="{C43A963A-8E0E-4891-83D1-8DC4EDC37F81}"/>
    <dgm:cxn modelId="{A312D6DA-3433-401B-9B16-712BE1125148}" type="presOf" srcId="{163ED5F0-F7C9-40DA-9A92-C6390BE37767}" destId="{A2358461-1805-4778-8337-65E67F163DB2}" srcOrd="1" destOrd="0" presId="urn:microsoft.com/office/officeart/2005/8/layout/list1"/>
    <dgm:cxn modelId="{5CEB42F2-DFBA-4844-AE0A-5F94CE9C4F1E}" type="presOf" srcId="{12D7FFEE-DE4D-405B-B820-80074D884C5D}" destId="{CD3B7C80-6B49-43C5-9456-D367514E2DD5}" srcOrd="1" destOrd="0" presId="urn:microsoft.com/office/officeart/2005/8/layout/list1"/>
    <dgm:cxn modelId="{468ADBFB-92CA-4003-9E36-B7377A491BBF}" type="presOf" srcId="{7B0CEFE2-DB6E-4A47-8821-03BFC82CB4A0}" destId="{3BE9F4F3-4D88-48C8-819E-F9FAF57FC34F}" srcOrd="0" destOrd="0" presId="urn:microsoft.com/office/officeart/2005/8/layout/list1"/>
    <dgm:cxn modelId="{8E3B1003-A11C-4426-A47B-429385EA6969}" type="presParOf" srcId="{3BE9F4F3-4D88-48C8-819E-F9FAF57FC34F}" destId="{7C35227E-D206-49D5-88B2-85AD7502A375}" srcOrd="0" destOrd="0" presId="urn:microsoft.com/office/officeart/2005/8/layout/list1"/>
    <dgm:cxn modelId="{988B439E-7FBE-489B-8F95-6222A372BCA9}" type="presParOf" srcId="{7C35227E-D206-49D5-88B2-85AD7502A375}" destId="{01BE45EC-33A6-4B02-8928-BE4AE5CD4D32}" srcOrd="0" destOrd="0" presId="urn:microsoft.com/office/officeart/2005/8/layout/list1"/>
    <dgm:cxn modelId="{ACFC9D56-59C7-4B3F-AAB0-C43BB71F543E}" type="presParOf" srcId="{7C35227E-D206-49D5-88B2-85AD7502A375}" destId="{C779A9E1-1E50-4B90-A81B-31260FD0839E}" srcOrd="1" destOrd="0" presId="urn:microsoft.com/office/officeart/2005/8/layout/list1"/>
    <dgm:cxn modelId="{9FD053F3-F2CC-406C-AF80-AD5557D6E573}" type="presParOf" srcId="{3BE9F4F3-4D88-48C8-819E-F9FAF57FC34F}" destId="{9062FB6B-B665-418E-8EBC-02295C2FD0DB}" srcOrd="1" destOrd="0" presId="urn:microsoft.com/office/officeart/2005/8/layout/list1"/>
    <dgm:cxn modelId="{18E95787-B028-43D0-AEBB-90F4A1CCC5F7}" type="presParOf" srcId="{3BE9F4F3-4D88-48C8-819E-F9FAF57FC34F}" destId="{28C79B9B-5E61-48C7-ABF6-4364AA6CFB19}" srcOrd="2" destOrd="0" presId="urn:microsoft.com/office/officeart/2005/8/layout/list1"/>
    <dgm:cxn modelId="{2A8C7802-B1D1-4F97-B086-4E2DA6B68D4F}" type="presParOf" srcId="{3BE9F4F3-4D88-48C8-819E-F9FAF57FC34F}" destId="{7C7B8765-3E2E-4B90-9CE7-827ACB8CBD6E}" srcOrd="3" destOrd="0" presId="urn:microsoft.com/office/officeart/2005/8/layout/list1"/>
    <dgm:cxn modelId="{4B083B99-4C72-448A-B405-24506A44CB15}" type="presParOf" srcId="{3BE9F4F3-4D88-48C8-819E-F9FAF57FC34F}" destId="{6DCD2352-FE2D-4D8A-ACFC-0B97D474B9DB}" srcOrd="4" destOrd="0" presId="urn:microsoft.com/office/officeart/2005/8/layout/list1"/>
    <dgm:cxn modelId="{3E0FBC6A-AC15-4953-9BB8-CCD384560EA3}" type="presParOf" srcId="{6DCD2352-FE2D-4D8A-ACFC-0B97D474B9DB}" destId="{EB041074-4715-4175-BBB4-FD30AC89030B}" srcOrd="0" destOrd="0" presId="urn:microsoft.com/office/officeart/2005/8/layout/list1"/>
    <dgm:cxn modelId="{43AE14ED-B131-4816-937E-081D84479A87}" type="presParOf" srcId="{6DCD2352-FE2D-4D8A-ACFC-0B97D474B9DB}" destId="{A2358461-1805-4778-8337-65E67F163DB2}" srcOrd="1" destOrd="0" presId="urn:microsoft.com/office/officeart/2005/8/layout/list1"/>
    <dgm:cxn modelId="{43782558-6746-4169-9814-8379D3BADAC7}" type="presParOf" srcId="{3BE9F4F3-4D88-48C8-819E-F9FAF57FC34F}" destId="{014F3765-B44C-4C93-8FD7-5D4D4AFE4B80}" srcOrd="5" destOrd="0" presId="urn:microsoft.com/office/officeart/2005/8/layout/list1"/>
    <dgm:cxn modelId="{8B2D3890-F515-4FAE-89A5-AE74A65199D1}" type="presParOf" srcId="{3BE9F4F3-4D88-48C8-819E-F9FAF57FC34F}" destId="{EFB71ABB-36FA-4417-BF69-25BA33C642E8}" srcOrd="6" destOrd="0" presId="urn:microsoft.com/office/officeart/2005/8/layout/list1"/>
    <dgm:cxn modelId="{980D9BB2-5B41-40FB-8DB9-25C9E9E00C90}" type="presParOf" srcId="{3BE9F4F3-4D88-48C8-819E-F9FAF57FC34F}" destId="{496CB7CD-2947-4FA4-90D1-84B5DA1D65F5}" srcOrd="7" destOrd="0" presId="urn:microsoft.com/office/officeart/2005/8/layout/list1"/>
    <dgm:cxn modelId="{1E35AA60-C637-4385-B290-924E189CF1DA}" type="presParOf" srcId="{3BE9F4F3-4D88-48C8-819E-F9FAF57FC34F}" destId="{F1B6C9AB-A336-4FE3-8458-CB4260210E0F}" srcOrd="8" destOrd="0" presId="urn:microsoft.com/office/officeart/2005/8/layout/list1"/>
    <dgm:cxn modelId="{8AB4698C-CE94-4228-8FCA-F6599B791B49}" type="presParOf" srcId="{F1B6C9AB-A336-4FE3-8458-CB4260210E0F}" destId="{2DC27917-74F9-4EE7-A700-FAED31096609}" srcOrd="0" destOrd="0" presId="urn:microsoft.com/office/officeart/2005/8/layout/list1"/>
    <dgm:cxn modelId="{4E026083-67DE-43B7-AFF3-BA82C25BD615}" type="presParOf" srcId="{F1B6C9AB-A336-4FE3-8458-CB4260210E0F}" destId="{CD3B7C80-6B49-43C5-9456-D367514E2DD5}" srcOrd="1" destOrd="0" presId="urn:microsoft.com/office/officeart/2005/8/layout/list1"/>
    <dgm:cxn modelId="{AAABA37A-2B9C-47D5-A760-B4E732933E59}" type="presParOf" srcId="{3BE9F4F3-4D88-48C8-819E-F9FAF57FC34F}" destId="{3D0DD674-6533-4D9B-9F66-0205BBB9D7FF}" srcOrd="9" destOrd="0" presId="urn:microsoft.com/office/officeart/2005/8/layout/list1"/>
    <dgm:cxn modelId="{6E205353-DB2A-4119-A404-632B14147A11}" type="presParOf" srcId="{3BE9F4F3-4D88-48C8-819E-F9FAF57FC34F}" destId="{4867DC2B-4E96-4BBC-84C9-44A8137986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B49449-BA9F-4CEF-8D10-7A4C0B88DB8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56998B-06CF-45F1-9518-E1DF894FCEB0}">
      <dgm:prSet phldrT="[Text]"/>
      <dgm:spPr/>
      <dgm:t>
        <a:bodyPr/>
        <a:lstStyle/>
        <a:p>
          <a:r>
            <a:rPr lang="en-US" dirty="0"/>
            <a:t>Notice of Concern</a:t>
          </a:r>
        </a:p>
      </dgm:t>
    </dgm:pt>
    <dgm:pt modelId="{D3B933B7-9DA1-4A1B-8F4D-DDC65A466F0C}" type="parTrans" cxnId="{98C12E82-01A9-4978-BBA9-E6ACA34A89B1}">
      <dgm:prSet/>
      <dgm:spPr/>
      <dgm:t>
        <a:bodyPr/>
        <a:lstStyle/>
        <a:p>
          <a:endParaRPr lang="en-US"/>
        </a:p>
      </dgm:t>
    </dgm:pt>
    <dgm:pt modelId="{1B3796B3-DE0B-47F1-B8E2-DFFBE0CB06B4}" type="sibTrans" cxnId="{98C12E82-01A9-4978-BBA9-E6ACA34A89B1}">
      <dgm:prSet/>
      <dgm:spPr/>
      <dgm:t>
        <a:bodyPr/>
        <a:lstStyle/>
        <a:p>
          <a:endParaRPr lang="en-US"/>
        </a:p>
      </dgm:t>
    </dgm:pt>
    <dgm:pt modelId="{B728407A-D5A1-4112-BB42-A27FDD30F2E7}">
      <dgm:prSet phldrT="[Text]"/>
      <dgm:spPr/>
      <dgm:t>
        <a:bodyPr/>
        <a:lstStyle/>
        <a:p>
          <a:r>
            <a:rPr lang="en-US" dirty="0"/>
            <a:t>Evidence of weak financial performance</a:t>
          </a:r>
        </a:p>
      </dgm:t>
    </dgm:pt>
    <dgm:pt modelId="{4C23E5FC-83B2-46D8-83D4-556D4439C555}" type="parTrans" cxnId="{9E78F213-30B2-4A75-8C9F-0C963D49E4DF}">
      <dgm:prSet/>
      <dgm:spPr/>
      <dgm:t>
        <a:bodyPr/>
        <a:lstStyle/>
        <a:p>
          <a:endParaRPr lang="en-US"/>
        </a:p>
      </dgm:t>
    </dgm:pt>
    <dgm:pt modelId="{1E835CBD-696F-4356-9DB7-43257085B39E}" type="sibTrans" cxnId="{9E78F213-30B2-4A75-8C9F-0C963D49E4DF}">
      <dgm:prSet/>
      <dgm:spPr/>
      <dgm:t>
        <a:bodyPr/>
        <a:lstStyle/>
        <a:p>
          <a:endParaRPr lang="en-US"/>
        </a:p>
      </dgm:t>
    </dgm:pt>
    <dgm:pt modelId="{5C5FC627-3E44-4680-84D0-360AA06A0495}">
      <dgm:prSet phldrT="[Text]"/>
      <dgm:spPr/>
      <dgm:t>
        <a:bodyPr/>
        <a:lstStyle/>
        <a:p>
          <a:r>
            <a:rPr lang="en-US" dirty="0"/>
            <a:t>Notice of Breach</a:t>
          </a:r>
        </a:p>
      </dgm:t>
    </dgm:pt>
    <dgm:pt modelId="{20A60E73-E9DA-4865-B1A8-788F84E35C8A}" type="parTrans" cxnId="{ACEFB924-72A6-47D2-905C-A80165BEBEE0}">
      <dgm:prSet/>
      <dgm:spPr/>
      <dgm:t>
        <a:bodyPr/>
        <a:lstStyle/>
        <a:p>
          <a:endParaRPr lang="en-US"/>
        </a:p>
      </dgm:t>
    </dgm:pt>
    <dgm:pt modelId="{DD2D7D20-C2FB-4409-8F5D-17945D81D28B}" type="sibTrans" cxnId="{ACEFB924-72A6-47D2-905C-A80165BEBEE0}">
      <dgm:prSet/>
      <dgm:spPr/>
      <dgm:t>
        <a:bodyPr/>
        <a:lstStyle/>
        <a:p>
          <a:endParaRPr lang="en-US"/>
        </a:p>
      </dgm:t>
    </dgm:pt>
    <dgm:pt modelId="{722E6FDE-E94A-4971-90F0-9AD4CF77938D}">
      <dgm:prSet phldrT="[Text]"/>
      <dgm:spPr/>
      <dgm:t>
        <a:bodyPr/>
        <a:lstStyle/>
        <a:p>
          <a:r>
            <a:rPr lang="en-US" dirty="0"/>
            <a:t>Continued evidence of weak financial performance</a:t>
          </a:r>
        </a:p>
      </dgm:t>
    </dgm:pt>
    <dgm:pt modelId="{E2EDC71A-BD03-42CA-B9E4-536454DD08A0}" type="parTrans" cxnId="{BBE2124A-992E-41BB-B878-39B2458AD2BA}">
      <dgm:prSet/>
      <dgm:spPr/>
      <dgm:t>
        <a:bodyPr/>
        <a:lstStyle/>
        <a:p>
          <a:endParaRPr lang="en-US"/>
        </a:p>
      </dgm:t>
    </dgm:pt>
    <dgm:pt modelId="{8F49230A-49D1-4482-8AAE-87B1F2872D7F}" type="sibTrans" cxnId="{BBE2124A-992E-41BB-B878-39B2458AD2BA}">
      <dgm:prSet/>
      <dgm:spPr/>
      <dgm:t>
        <a:bodyPr/>
        <a:lstStyle/>
        <a:p>
          <a:endParaRPr lang="en-US"/>
        </a:p>
      </dgm:t>
    </dgm:pt>
    <dgm:pt modelId="{89A34602-89FB-4E22-BC17-5D0D6A782C27}">
      <dgm:prSet phldrT="[Text]"/>
      <dgm:spPr/>
      <dgm:t>
        <a:bodyPr/>
        <a:lstStyle/>
        <a:p>
          <a:r>
            <a:rPr lang="en-US" dirty="0"/>
            <a:t>Failure to make progress to remedy failures or concerns</a:t>
          </a:r>
        </a:p>
      </dgm:t>
    </dgm:pt>
    <dgm:pt modelId="{B5674E44-B8F6-488A-A7BE-D5A7416992DC}" type="parTrans" cxnId="{B6E7F107-042F-4851-B9ED-CAFC31B14DDF}">
      <dgm:prSet/>
      <dgm:spPr/>
      <dgm:t>
        <a:bodyPr/>
        <a:lstStyle/>
        <a:p>
          <a:endParaRPr lang="en-US"/>
        </a:p>
      </dgm:t>
    </dgm:pt>
    <dgm:pt modelId="{6D54F8E4-7138-4C92-9480-0FA3C4FB2318}" type="sibTrans" cxnId="{B6E7F107-042F-4851-B9ED-CAFC31B14DDF}">
      <dgm:prSet/>
      <dgm:spPr/>
      <dgm:t>
        <a:bodyPr/>
        <a:lstStyle/>
        <a:p>
          <a:endParaRPr lang="en-US"/>
        </a:p>
      </dgm:t>
    </dgm:pt>
    <dgm:pt modelId="{6E07B79C-C3D0-48C1-83D9-8E8806A133E8}">
      <dgm:prSet phldrT="[Text]"/>
      <dgm:spPr/>
      <dgm:t>
        <a:bodyPr/>
        <a:lstStyle/>
        <a:p>
          <a:r>
            <a:rPr lang="en-US" dirty="0"/>
            <a:t>Notice of Intent to Revoke</a:t>
          </a:r>
        </a:p>
      </dgm:t>
    </dgm:pt>
    <dgm:pt modelId="{2FEEEC1A-8B73-46BC-B973-F2A01E17CB96}" type="parTrans" cxnId="{D97A80FF-21FF-47E9-9608-6B54AE148768}">
      <dgm:prSet/>
      <dgm:spPr/>
      <dgm:t>
        <a:bodyPr/>
        <a:lstStyle/>
        <a:p>
          <a:endParaRPr lang="en-US"/>
        </a:p>
      </dgm:t>
    </dgm:pt>
    <dgm:pt modelId="{361F8AE6-FC8B-422E-B578-4B795F6DFCAA}" type="sibTrans" cxnId="{D97A80FF-21FF-47E9-9608-6B54AE148768}">
      <dgm:prSet/>
      <dgm:spPr/>
      <dgm:t>
        <a:bodyPr/>
        <a:lstStyle/>
        <a:p>
          <a:endParaRPr lang="en-US"/>
        </a:p>
      </dgm:t>
    </dgm:pt>
    <dgm:pt modelId="{AF8927F0-F88C-4135-98A8-94C64DEB0290}">
      <dgm:prSet phldrT="[Text]"/>
      <dgm:spPr/>
      <dgm:t>
        <a:bodyPr/>
        <a:lstStyle/>
        <a:p>
          <a:endParaRPr lang="en-US" dirty="0"/>
        </a:p>
      </dgm:t>
    </dgm:pt>
    <dgm:pt modelId="{7F4399CC-4831-43BE-96EB-F9D012CEDF24}" type="parTrans" cxnId="{D421D1BF-57FC-4AE6-87FB-C8507AEDF531}">
      <dgm:prSet/>
      <dgm:spPr/>
      <dgm:t>
        <a:bodyPr/>
        <a:lstStyle/>
        <a:p>
          <a:endParaRPr lang="en-US"/>
        </a:p>
      </dgm:t>
    </dgm:pt>
    <dgm:pt modelId="{B8A331AE-362E-41CC-BD6C-44A034812367}" type="sibTrans" cxnId="{D421D1BF-57FC-4AE6-87FB-C8507AEDF531}">
      <dgm:prSet/>
      <dgm:spPr/>
      <dgm:t>
        <a:bodyPr/>
        <a:lstStyle/>
        <a:p>
          <a:endParaRPr lang="en-US"/>
        </a:p>
      </dgm:t>
    </dgm:pt>
    <dgm:pt modelId="{620F2406-A9DF-48BC-82B3-3E878049EE87}">
      <dgm:prSet phldrT="[Text]"/>
      <dgm:spPr/>
      <dgm:t>
        <a:bodyPr/>
        <a:lstStyle/>
        <a:p>
          <a:r>
            <a:rPr lang="en-US" dirty="0"/>
            <a:t>Patterns of significant concerns or weak financial performance</a:t>
          </a:r>
        </a:p>
      </dgm:t>
    </dgm:pt>
    <dgm:pt modelId="{FE5E6930-F2FD-46E3-AEF1-404ECA1385A0}" type="parTrans" cxnId="{CF7A47EA-1728-48CE-B1AB-DBBCB3D565DC}">
      <dgm:prSet/>
      <dgm:spPr/>
      <dgm:t>
        <a:bodyPr/>
        <a:lstStyle/>
        <a:p>
          <a:endParaRPr lang="en-US"/>
        </a:p>
      </dgm:t>
    </dgm:pt>
    <dgm:pt modelId="{5A633C75-18E5-4190-A806-50203DA2C836}" type="sibTrans" cxnId="{CF7A47EA-1728-48CE-B1AB-DBBCB3D565DC}">
      <dgm:prSet/>
      <dgm:spPr/>
      <dgm:t>
        <a:bodyPr/>
        <a:lstStyle/>
        <a:p>
          <a:endParaRPr lang="en-US"/>
        </a:p>
      </dgm:t>
    </dgm:pt>
    <dgm:pt modelId="{1A6FD36E-EC4A-4A1B-AC65-E8A1BA502CA8}" type="pres">
      <dgm:prSet presAssocID="{62B49449-BA9F-4CEF-8D10-7A4C0B88DB84}" presName="linearFlow" presStyleCnt="0">
        <dgm:presLayoutVars>
          <dgm:dir/>
          <dgm:animLvl val="lvl"/>
          <dgm:resizeHandles val="exact"/>
        </dgm:presLayoutVars>
      </dgm:prSet>
      <dgm:spPr/>
    </dgm:pt>
    <dgm:pt modelId="{CCA4C44E-3E71-49E2-9E04-BEB6E75AC0F5}" type="pres">
      <dgm:prSet presAssocID="{0656998B-06CF-45F1-9518-E1DF894FCEB0}" presName="composite" presStyleCnt="0"/>
      <dgm:spPr/>
    </dgm:pt>
    <dgm:pt modelId="{19627A0D-10C2-4A21-88E1-6A3BF5BACBE9}" type="pres">
      <dgm:prSet presAssocID="{0656998B-06CF-45F1-9518-E1DF894FCEB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816496C-D910-4431-B748-36FDBA59413B}" type="pres">
      <dgm:prSet presAssocID="{0656998B-06CF-45F1-9518-E1DF894FCEB0}" presName="descendantText" presStyleLbl="alignAcc1" presStyleIdx="0" presStyleCnt="3">
        <dgm:presLayoutVars>
          <dgm:bulletEnabled val="1"/>
        </dgm:presLayoutVars>
      </dgm:prSet>
      <dgm:spPr/>
    </dgm:pt>
    <dgm:pt modelId="{DD43CDCA-6BFA-4C5A-836A-1153C43FFC22}" type="pres">
      <dgm:prSet presAssocID="{1B3796B3-DE0B-47F1-B8E2-DFFBE0CB06B4}" presName="sp" presStyleCnt="0"/>
      <dgm:spPr/>
    </dgm:pt>
    <dgm:pt modelId="{36B755EB-2FD2-42D0-88EE-D5F927896307}" type="pres">
      <dgm:prSet presAssocID="{5C5FC627-3E44-4680-84D0-360AA06A0495}" presName="composite" presStyleCnt="0"/>
      <dgm:spPr/>
    </dgm:pt>
    <dgm:pt modelId="{AE56B641-6F19-4EBF-B9D3-3913D5CD707F}" type="pres">
      <dgm:prSet presAssocID="{5C5FC627-3E44-4680-84D0-360AA06A049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1AAD7290-6930-4796-802D-2B40DD28FC6C}" type="pres">
      <dgm:prSet presAssocID="{5C5FC627-3E44-4680-84D0-360AA06A0495}" presName="descendantText" presStyleLbl="alignAcc1" presStyleIdx="1" presStyleCnt="3">
        <dgm:presLayoutVars>
          <dgm:bulletEnabled val="1"/>
        </dgm:presLayoutVars>
      </dgm:prSet>
      <dgm:spPr/>
    </dgm:pt>
    <dgm:pt modelId="{CBA9B514-9586-4011-ABE0-6CB92DB778CB}" type="pres">
      <dgm:prSet presAssocID="{DD2D7D20-C2FB-4409-8F5D-17945D81D28B}" presName="sp" presStyleCnt="0"/>
      <dgm:spPr/>
    </dgm:pt>
    <dgm:pt modelId="{6689666D-F760-43C1-B210-CE99C8211AFF}" type="pres">
      <dgm:prSet presAssocID="{6E07B79C-C3D0-48C1-83D9-8E8806A133E8}" presName="composite" presStyleCnt="0"/>
      <dgm:spPr/>
    </dgm:pt>
    <dgm:pt modelId="{7313307A-51C3-4144-964F-A0EDD7AA19E0}" type="pres">
      <dgm:prSet presAssocID="{6E07B79C-C3D0-48C1-83D9-8E8806A133E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3281E86-4D1F-4173-8DBB-47C26E9F5EDE}" type="pres">
      <dgm:prSet presAssocID="{6E07B79C-C3D0-48C1-83D9-8E8806A133E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6E7F107-042F-4851-B9ED-CAFC31B14DDF}" srcId="{5C5FC627-3E44-4680-84D0-360AA06A0495}" destId="{89A34602-89FB-4E22-BC17-5D0D6A782C27}" srcOrd="1" destOrd="0" parTransId="{B5674E44-B8F6-488A-A7BE-D5A7416992DC}" sibTransId="{6D54F8E4-7138-4C92-9480-0FA3C4FB2318}"/>
    <dgm:cxn modelId="{9E78F213-30B2-4A75-8C9F-0C963D49E4DF}" srcId="{0656998B-06CF-45F1-9518-E1DF894FCEB0}" destId="{B728407A-D5A1-4112-BB42-A27FDD30F2E7}" srcOrd="0" destOrd="0" parTransId="{4C23E5FC-83B2-46D8-83D4-556D4439C555}" sibTransId="{1E835CBD-696F-4356-9DB7-43257085B39E}"/>
    <dgm:cxn modelId="{D3E6C41D-E1C0-4C72-B492-0B5A207063AC}" type="presOf" srcId="{722E6FDE-E94A-4971-90F0-9AD4CF77938D}" destId="{1AAD7290-6930-4796-802D-2B40DD28FC6C}" srcOrd="0" destOrd="0" presId="urn:microsoft.com/office/officeart/2005/8/layout/chevron2"/>
    <dgm:cxn modelId="{ACEFB924-72A6-47D2-905C-A80165BEBEE0}" srcId="{62B49449-BA9F-4CEF-8D10-7A4C0B88DB84}" destId="{5C5FC627-3E44-4680-84D0-360AA06A0495}" srcOrd="1" destOrd="0" parTransId="{20A60E73-E9DA-4865-B1A8-788F84E35C8A}" sibTransId="{DD2D7D20-C2FB-4409-8F5D-17945D81D28B}"/>
    <dgm:cxn modelId="{FC6E3860-549B-4835-8247-3C996B5C0A95}" type="presOf" srcId="{6E07B79C-C3D0-48C1-83D9-8E8806A133E8}" destId="{7313307A-51C3-4144-964F-A0EDD7AA19E0}" srcOrd="0" destOrd="0" presId="urn:microsoft.com/office/officeart/2005/8/layout/chevron2"/>
    <dgm:cxn modelId="{B9002749-A104-44C9-B62E-6A4054D2C7E9}" type="presOf" srcId="{AF8927F0-F88C-4135-98A8-94C64DEB0290}" destId="{33281E86-4D1F-4173-8DBB-47C26E9F5EDE}" srcOrd="0" destOrd="0" presId="urn:microsoft.com/office/officeart/2005/8/layout/chevron2"/>
    <dgm:cxn modelId="{BBE2124A-992E-41BB-B878-39B2458AD2BA}" srcId="{5C5FC627-3E44-4680-84D0-360AA06A0495}" destId="{722E6FDE-E94A-4971-90F0-9AD4CF77938D}" srcOrd="0" destOrd="0" parTransId="{E2EDC71A-BD03-42CA-B9E4-536454DD08A0}" sibTransId="{8F49230A-49D1-4482-8AAE-87B1F2872D7F}"/>
    <dgm:cxn modelId="{F23A5557-0C6C-4BF2-AED9-13BAEBC97CFD}" type="presOf" srcId="{5C5FC627-3E44-4680-84D0-360AA06A0495}" destId="{AE56B641-6F19-4EBF-B9D3-3913D5CD707F}" srcOrd="0" destOrd="0" presId="urn:microsoft.com/office/officeart/2005/8/layout/chevron2"/>
    <dgm:cxn modelId="{98C12E82-01A9-4978-BBA9-E6ACA34A89B1}" srcId="{62B49449-BA9F-4CEF-8D10-7A4C0B88DB84}" destId="{0656998B-06CF-45F1-9518-E1DF894FCEB0}" srcOrd="0" destOrd="0" parTransId="{D3B933B7-9DA1-4A1B-8F4D-DDC65A466F0C}" sibTransId="{1B3796B3-DE0B-47F1-B8E2-DFFBE0CB06B4}"/>
    <dgm:cxn modelId="{72F38E9D-876E-45C8-ACA3-6B3B17AC78E1}" type="presOf" srcId="{0656998B-06CF-45F1-9518-E1DF894FCEB0}" destId="{19627A0D-10C2-4A21-88E1-6A3BF5BACBE9}" srcOrd="0" destOrd="0" presId="urn:microsoft.com/office/officeart/2005/8/layout/chevron2"/>
    <dgm:cxn modelId="{5E65339E-E83C-4096-9530-292FEA8B2389}" type="presOf" srcId="{62B49449-BA9F-4CEF-8D10-7A4C0B88DB84}" destId="{1A6FD36E-EC4A-4A1B-AC65-E8A1BA502CA8}" srcOrd="0" destOrd="0" presId="urn:microsoft.com/office/officeart/2005/8/layout/chevron2"/>
    <dgm:cxn modelId="{56A321B0-9FBC-417F-95CE-D13AF10B5BE6}" type="presOf" srcId="{620F2406-A9DF-48BC-82B3-3E878049EE87}" destId="{33281E86-4D1F-4173-8DBB-47C26E9F5EDE}" srcOrd="0" destOrd="1" presId="urn:microsoft.com/office/officeart/2005/8/layout/chevron2"/>
    <dgm:cxn modelId="{D421D1BF-57FC-4AE6-87FB-C8507AEDF531}" srcId="{6E07B79C-C3D0-48C1-83D9-8E8806A133E8}" destId="{AF8927F0-F88C-4135-98A8-94C64DEB0290}" srcOrd="0" destOrd="0" parTransId="{7F4399CC-4831-43BE-96EB-F9D012CEDF24}" sibTransId="{B8A331AE-362E-41CC-BD6C-44A034812367}"/>
    <dgm:cxn modelId="{D40D18D3-05FB-4946-B442-BEB8F8B599F0}" type="presOf" srcId="{B728407A-D5A1-4112-BB42-A27FDD30F2E7}" destId="{A816496C-D910-4431-B748-36FDBA59413B}" srcOrd="0" destOrd="0" presId="urn:microsoft.com/office/officeart/2005/8/layout/chevron2"/>
    <dgm:cxn modelId="{B6C02CE6-2B83-489B-8A8C-A6666DC0048B}" type="presOf" srcId="{89A34602-89FB-4E22-BC17-5D0D6A782C27}" destId="{1AAD7290-6930-4796-802D-2B40DD28FC6C}" srcOrd="0" destOrd="1" presId="urn:microsoft.com/office/officeart/2005/8/layout/chevron2"/>
    <dgm:cxn modelId="{CF7A47EA-1728-48CE-B1AB-DBBCB3D565DC}" srcId="{6E07B79C-C3D0-48C1-83D9-8E8806A133E8}" destId="{620F2406-A9DF-48BC-82B3-3E878049EE87}" srcOrd="1" destOrd="0" parTransId="{FE5E6930-F2FD-46E3-AEF1-404ECA1385A0}" sibTransId="{5A633C75-18E5-4190-A806-50203DA2C836}"/>
    <dgm:cxn modelId="{D97A80FF-21FF-47E9-9608-6B54AE148768}" srcId="{62B49449-BA9F-4CEF-8D10-7A4C0B88DB84}" destId="{6E07B79C-C3D0-48C1-83D9-8E8806A133E8}" srcOrd="2" destOrd="0" parTransId="{2FEEEC1A-8B73-46BC-B973-F2A01E17CB96}" sibTransId="{361F8AE6-FC8B-422E-B578-4B795F6DFCAA}"/>
    <dgm:cxn modelId="{ABB2C36B-9F7D-46F6-9E88-8676C8AF4FA6}" type="presParOf" srcId="{1A6FD36E-EC4A-4A1B-AC65-E8A1BA502CA8}" destId="{CCA4C44E-3E71-49E2-9E04-BEB6E75AC0F5}" srcOrd="0" destOrd="0" presId="urn:microsoft.com/office/officeart/2005/8/layout/chevron2"/>
    <dgm:cxn modelId="{60D291E3-FEED-45DF-8B95-5C9C35E064B4}" type="presParOf" srcId="{CCA4C44E-3E71-49E2-9E04-BEB6E75AC0F5}" destId="{19627A0D-10C2-4A21-88E1-6A3BF5BACBE9}" srcOrd="0" destOrd="0" presId="urn:microsoft.com/office/officeart/2005/8/layout/chevron2"/>
    <dgm:cxn modelId="{D1D32563-ADB9-442E-A8B5-A98C187CE94A}" type="presParOf" srcId="{CCA4C44E-3E71-49E2-9E04-BEB6E75AC0F5}" destId="{A816496C-D910-4431-B748-36FDBA59413B}" srcOrd="1" destOrd="0" presId="urn:microsoft.com/office/officeart/2005/8/layout/chevron2"/>
    <dgm:cxn modelId="{B13EE5E9-0A86-48B6-8E92-907B3D4EDBAC}" type="presParOf" srcId="{1A6FD36E-EC4A-4A1B-AC65-E8A1BA502CA8}" destId="{DD43CDCA-6BFA-4C5A-836A-1153C43FFC22}" srcOrd="1" destOrd="0" presId="urn:microsoft.com/office/officeart/2005/8/layout/chevron2"/>
    <dgm:cxn modelId="{439E4226-FC1E-4158-A97D-68E62F6C44C9}" type="presParOf" srcId="{1A6FD36E-EC4A-4A1B-AC65-E8A1BA502CA8}" destId="{36B755EB-2FD2-42D0-88EE-D5F927896307}" srcOrd="2" destOrd="0" presId="urn:microsoft.com/office/officeart/2005/8/layout/chevron2"/>
    <dgm:cxn modelId="{9997D2B6-52CC-41F1-9DC5-3FA779264137}" type="presParOf" srcId="{36B755EB-2FD2-42D0-88EE-D5F927896307}" destId="{AE56B641-6F19-4EBF-B9D3-3913D5CD707F}" srcOrd="0" destOrd="0" presId="urn:microsoft.com/office/officeart/2005/8/layout/chevron2"/>
    <dgm:cxn modelId="{2A4DCA28-9DFB-4D07-9382-ECA0EC6D77BA}" type="presParOf" srcId="{36B755EB-2FD2-42D0-88EE-D5F927896307}" destId="{1AAD7290-6930-4796-802D-2B40DD28FC6C}" srcOrd="1" destOrd="0" presId="urn:microsoft.com/office/officeart/2005/8/layout/chevron2"/>
    <dgm:cxn modelId="{CD3EC9E3-2F2A-4D7D-ADEF-27A190A7453D}" type="presParOf" srcId="{1A6FD36E-EC4A-4A1B-AC65-E8A1BA502CA8}" destId="{CBA9B514-9586-4011-ABE0-6CB92DB778CB}" srcOrd="3" destOrd="0" presId="urn:microsoft.com/office/officeart/2005/8/layout/chevron2"/>
    <dgm:cxn modelId="{BE031878-E6FE-4916-BF19-B58FD58A0D9A}" type="presParOf" srcId="{1A6FD36E-EC4A-4A1B-AC65-E8A1BA502CA8}" destId="{6689666D-F760-43C1-B210-CE99C8211AFF}" srcOrd="4" destOrd="0" presId="urn:microsoft.com/office/officeart/2005/8/layout/chevron2"/>
    <dgm:cxn modelId="{57BA5C34-B08B-4EC3-B6F3-029E0CA89719}" type="presParOf" srcId="{6689666D-F760-43C1-B210-CE99C8211AFF}" destId="{7313307A-51C3-4144-964F-A0EDD7AA19E0}" srcOrd="0" destOrd="0" presId="urn:microsoft.com/office/officeart/2005/8/layout/chevron2"/>
    <dgm:cxn modelId="{26D67B4A-50CD-4CBA-9195-1D079412A704}" type="presParOf" srcId="{6689666D-F760-43C1-B210-CE99C8211AFF}" destId="{33281E86-4D1F-4173-8DBB-47C26E9F5ED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47FF0-16E4-4929-9525-E1A485E2B3C1}">
      <dsp:nvSpPr>
        <dsp:cNvPr id="0" name=""/>
        <dsp:cNvSpPr/>
      </dsp:nvSpPr>
      <dsp:spPr>
        <a:xfrm rot="21300000">
          <a:off x="21348" y="1779778"/>
          <a:ext cx="6914201" cy="791780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5AACE-1033-477F-AE92-62F5AC61DCB5}">
      <dsp:nvSpPr>
        <dsp:cNvPr id="0" name=""/>
        <dsp:cNvSpPr/>
      </dsp:nvSpPr>
      <dsp:spPr>
        <a:xfrm>
          <a:off x="834827" y="217566"/>
          <a:ext cx="2087069" cy="1740535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2D5DD-DCA4-4BCF-AC41-AAA827E80EE7}">
      <dsp:nvSpPr>
        <dsp:cNvPr id="0" name=""/>
        <dsp:cNvSpPr/>
      </dsp:nvSpPr>
      <dsp:spPr>
        <a:xfrm>
          <a:off x="3687156" y="0"/>
          <a:ext cx="2226207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Accountability</a:t>
          </a:r>
        </a:p>
      </dsp:txBody>
      <dsp:txXfrm>
        <a:off x="3687156" y="0"/>
        <a:ext cx="2226207" cy="1827561"/>
      </dsp:txXfrm>
    </dsp:sp>
    <dsp:sp modelId="{6F4A7263-9AAF-4321-AA4F-55E642AC5F42}">
      <dsp:nvSpPr>
        <dsp:cNvPr id="0" name=""/>
        <dsp:cNvSpPr/>
      </dsp:nvSpPr>
      <dsp:spPr>
        <a:xfrm>
          <a:off x="4035001" y="2393235"/>
          <a:ext cx="2087069" cy="1740535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5574F-2857-4F5D-B89C-2D411E3C2F5E}">
      <dsp:nvSpPr>
        <dsp:cNvPr id="0" name=""/>
        <dsp:cNvSpPr/>
      </dsp:nvSpPr>
      <dsp:spPr>
        <a:xfrm>
          <a:off x="1043534" y="2523776"/>
          <a:ext cx="2226207" cy="182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Autonomy</a:t>
          </a:r>
        </a:p>
      </dsp:txBody>
      <dsp:txXfrm>
        <a:off x="1043534" y="2523776"/>
        <a:ext cx="2226207" cy="1827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79B9B-5E61-48C7-ABF6-4364AA6CFB19}">
      <dsp:nvSpPr>
        <dsp:cNvPr id="0" name=""/>
        <dsp:cNvSpPr/>
      </dsp:nvSpPr>
      <dsp:spPr>
        <a:xfrm>
          <a:off x="0" y="414616"/>
          <a:ext cx="10515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educational program a success?</a:t>
          </a:r>
        </a:p>
      </dsp:txBody>
      <dsp:txXfrm>
        <a:off x="0" y="414616"/>
        <a:ext cx="10515600" cy="978075"/>
      </dsp:txXfrm>
    </dsp:sp>
    <dsp:sp modelId="{C779A9E1-1E50-4B90-A81B-31260FD0839E}">
      <dsp:nvSpPr>
        <dsp:cNvPr id="0" name=""/>
        <dsp:cNvSpPr/>
      </dsp:nvSpPr>
      <dsp:spPr>
        <a:xfrm>
          <a:off x="525780" y="75136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Academic</a:t>
          </a:r>
        </a:p>
      </dsp:txBody>
      <dsp:txXfrm>
        <a:off x="558924" y="108280"/>
        <a:ext cx="7294632" cy="612672"/>
      </dsp:txXfrm>
    </dsp:sp>
    <dsp:sp modelId="{EFB71ABB-36FA-4417-BF69-25BA33C642E8}">
      <dsp:nvSpPr>
        <dsp:cNvPr id="0" name=""/>
        <dsp:cNvSpPr/>
      </dsp:nvSpPr>
      <dsp:spPr>
        <a:xfrm>
          <a:off x="0" y="1856371"/>
          <a:ext cx="10515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school financially viable?</a:t>
          </a:r>
        </a:p>
      </dsp:txBody>
      <dsp:txXfrm>
        <a:off x="0" y="1856371"/>
        <a:ext cx="10515600" cy="978075"/>
      </dsp:txXfrm>
    </dsp:sp>
    <dsp:sp modelId="{A2358461-1805-4778-8337-65E67F163DB2}">
      <dsp:nvSpPr>
        <dsp:cNvPr id="0" name=""/>
        <dsp:cNvSpPr/>
      </dsp:nvSpPr>
      <dsp:spPr>
        <a:xfrm>
          <a:off x="525780" y="1516891"/>
          <a:ext cx="7360920" cy="67896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Financial</a:t>
          </a:r>
        </a:p>
      </dsp:txBody>
      <dsp:txXfrm>
        <a:off x="558924" y="1550035"/>
        <a:ext cx="7294632" cy="612672"/>
      </dsp:txXfrm>
    </dsp:sp>
    <dsp:sp modelId="{4867DC2B-4E96-4BBC-84C9-44A813798676}">
      <dsp:nvSpPr>
        <dsp:cNvPr id="0" name=""/>
        <dsp:cNvSpPr/>
      </dsp:nvSpPr>
      <dsp:spPr>
        <a:xfrm>
          <a:off x="0" y="3298126"/>
          <a:ext cx="10515600" cy="978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organization effective and well run?</a:t>
          </a:r>
        </a:p>
      </dsp:txBody>
      <dsp:txXfrm>
        <a:off x="0" y="3298126"/>
        <a:ext cx="10515600" cy="978075"/>
      </dsp:txXfrm>
    </dsp:sp>
    <dsp:sp modelId="{CD3B7C80-6B49-43C5-9456-D367514E2DD5}">
      <dsp:nvSpPr>
        <dsp:cNvPr id="0" name=""/>
        <dsp:cNvSpPr/>
      </dsp:nvSpPr>
      <dsp:spPr>
        <a:xfrm>
          <a:off x="525780" y="2958646"/>
          <a:ext cx="7360920" cy="678960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Organizational</a:t>
          </a:r>
        </a:p>
      </dsp:txBody>
      <dsp:txXfrm>
        <a:off x="558924" y="2991790"/>
        <a:ext cx="7294632" cy="612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27A0D-10C2-4A21-88E1-6A3BF5BACBE9}">
      <dsp:nvSpPr>
        <dsp:cNvPr id="0" name=""/>
        <dsp:cNvSpPr/>
      </dsp:nvSpPr>
      <dsp:spPr>
        <a:xfrm rot="5400000">
          <a:off x="-299063" y="299665"/>
          <a:ext cx="1993755" cy="1395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Notice of Concern</a:t>
          </a:r>
        </a:p>
      </dsp:txBody>
      <dsp:txXfrm rot="-5400000">
        <a:off x="1" y="698415"/>
        <a:ext cx="1395628" cy="598127"/>
      </dsp:txXfrm>
    </dsp:sp>
    <dsp:sp modelId="{A816496C-D910-4431-B748-36FDBA59413B}">
      <dsp:nvSpPr>
        <dsp:cNvPr id="0" name=""/>
        <dsp:cNvSpPr/>
      </dsp:nvSpPr>
      <dsp:spPr>
        <a:xfrm rot="5400000">
          <a:off x="2839610" y="-1443379"/>
          <a:ext cx="1295940" cy="41839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Evidence of weak financial performance</a:t>
          </a:r>
        </a:p>
      </dsp:txBody>
      <dsp:txXfrm rot="-5400000">
        <a:off x="1395628" y="63866"/>
        <a:ext cx="4120642" cy="1169414"/>
      </dsp:txXfrm>
    </dsp:sp>
    <dsp:sp modelId="{AE56B641-6F19-4EBF-B9D3-3913D5CD707F}">
      <dsp:nvSpPr>
        <dsp:cNvPr id="0" name=""/>
        <dsp:cNvSpPr/>
      </dsp:nvSpPr>
      <dsp:spPr>
        <a:xfrm rot="5400000">
          <a:off x="-299063" y="2102741"/>
          <a:ext cx="1993755" cy="1395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Notice of Breach</a:t>
          </a:r>
        </a:p>
      </dsp:txBody>
      <dsp:txXfrm rot="-5400000">
        <a:off x="1" y="2501491"/>
        <a:ext cx="1395628" cy="598127"/>
      </dsp:txXfrm>
    </dsp:sp>
    <dsp:sp modelId="{1AAD7290-6930-4796-802D-2B40DD28FC6C}">
      <dsp:nvSpPr>
        <dsp:cNvPr id="0" name=""/>
        <dsp:cNvSpPr/>
      </dsp:nvSpPr>
      <dsp:spPr>
        <a:xfrm rot="5400000">
          <a:off x="2839610" y="359696"/>
          <a:ext cx="1295940" cy="41839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Continued evidence of weak financial performance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Failure to make progress to remedy failures or concerns</a:t>
          </a:r>
        </a:p>
      </dsp:txBody>
      <dsp:txXfrm rot="-5400000">
        <a:off x="1395628" y="1866942"/>
        <a:ext cx="4120642" cy="1169414"/>
      </dsp:txXfrm>
    </dsp:sp>
    <dsp:sp modelId="{7313307A-51C3-4144-964F-A0EDD7AA19E0}">
      <dsp:nvSpPr>
        <dsp:cNvPr id="0" name=""/>
        <dsp:cNvSpPr/>
      </dsp:nvSpPr>
      <dsp:spPr>
        <a:xfrm rot="5400000">
          <a:off x="-299063" y="3905817"/>
          <a:ext cx="1993755" cy="13956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Notice of Intent to Revoke</a:t>
          </a:r>
        </a:p>
      </dsp:txBody>
      <dsp:txXfrm rot="-5400000">
        <a:off x="1" y="4304567"/>
        <a:ext cx="1395628" cy="598127"/>
      </dsp:txXfrm>
    </dsp:sp>
    <dsp:sp modelId="{33281E86-4D1F-4173-8DBB-47C26E9F5EDE}">
      <dsp:nvSpPr>
        <dsp:cNvPr id="0" name=""/>
        <dsp:cNvSpPr/>
      </dsp:nvSpPr>
      <dsp:spPr>
        <a:xfrm rot="5400000">
          <a:off x="2839610" y="2162772"/>
          <a:ext cx="1295940" cy="41839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Patterns of significant concerns or weak financial performance</a:t>
          </a:r>
        </a:p>
      </dsp:txBody>
      <dsp:txXfrm rot="-5400000">
        <a:off x="1395628" y="3670018"/>
        <a:ext cx="4120642" cy="1169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FE0C62-8073-4176-A45E-47EE9F4F3F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BD2CE-AA74-4CCB-BFC0-DE1FB61539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E2CCD5BC-DB7A-4192-BE8B-B64A54D4DCA4}" type="datetimeFigureOut">
              <a:rPr lang="en-US" smtClean="0"/>
              <a:t>Wed Jan/20/21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D59B9-23CA-41D3-A8B4-A41C441D9D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DDEC2D-B247-427F-8717-B916D90131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1B5F687C-007C-46BE-830B-B4B371FDB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6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7D88C4F0-192B-4AAA-ACF7-4064581A3EF8}" type="datetimeFigureOut">
              <a:rPr lang="en-US" smtClean="0"/>
              <a:t>Wed Jan/20/21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56CD789A-9E5B-488C-95B7-F7C3C5A99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95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82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08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247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36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93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46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93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6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defTabSz="914266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66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3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83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8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3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CD789A-9E5B-488C-95B7-F7C3C5A99D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6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9D8B-94E4-453E-862C-CE6EF2F4E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66C89-930C-48E2-A766-C71EBD4B71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AC0E3-EAA2-4DA4-BB8A-D1BAA937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6A88E-F41B-4F60-ADB3-384B62591EDA}" type="datetime1">
              <a:rPr lang="en-US" smtClean="0"/>
              <a:t>Wed Jan/20/21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662F5-B44B-4E62-8599-3A24F8AD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7BE4B-CA98-4320-8414-C43608ED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44791-0BD5-4EC8-A9AF-CC76A84B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0BD547-6D1A-49D4-8E47-2210586F1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D370A-25CB-49C3-AD24-7AAE9DC7B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B1291-B499-4342-8F0A-D0AD748FA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4171-C8E5-4F9A-801C-9AE02D9F83E0}" type="datetime1">
              <a:rPr lang="en-US" smtClean="0"/>
              <a:t>Wed Jan/20/21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9E01B-BB2D-4E2D-A779-9379F375F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8C063-FE52-4EFB-90A7-A254E106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D36D-CC8E-414D-9776-BA75A50A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8DD17-EE04-4F8C-B436-BCBBEEF5E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1A7FE-F030-4477-AEA5-B5FE65023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A89E-3076-4851-823D-3C945013A74F}" type="datetime1">
              <a:rPr lang="en-US" smtClean="0"/>
              <a:t>Wed Jan/20/21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2A2E2-C9A5-4B0C-8A19-4765E2E28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2F7BA-6543-44DA-A6CB-D38A1E1CE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31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D58B3-54CE-42C6-B40B-721B03C6D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75996-717B-466E-9E3F-C4EA61CD2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9167A-1F7D-4705-B851-0BFE391B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D36E-189E-420D-B331-AA97439A060A}" type="datetime1">
              <a:rPr lang="en-US" smtClean="0"/>
              <a:t>Wed Jan/20/21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F9997-6705-48C6-BC9E-ADFFD0B0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824A7-FA76-493E-9098-A0D8FE084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8D26-7D58-4308-A274-FB52B204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3C187-71F2-4BA5-854D-0054DE69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F8BF9-A871-48C3-B4D6-0C7268FD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A216-57AC-4C22-B00F-A3ED0D790E51}" type="datetime1">
              <a:rPr lang="en-US" smtClean="0"/>
              <a:t>Wed Jan/20/21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CF13F-9CD8-4EC1-8594-93794F29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2C5B-F44E-4EEC-AFF6-A2C8BA0C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January 22, 2021  </a:t>
            </a:r>
            <a:fld id="{7B526063-9E46-452F-B0C3-62E9A9F5F1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4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08D26-7D58-4308-A274-FB52B2043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3C187-71F2-4BA5-854D-0054DE691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F8BF9-A871-48C3-B4D6-0C7268FD7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BA216-57AC-4C22-B00F-A3ED0D790E51}" type="datetime1">
              <a:rPr lang="en-US" smtClean="0"/>
              <a:t>Wed Jan/20/21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CF13F-9CD8-4EC1-8594-93794F299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B2C5B-F44E-4EEC-AFF6-A2C8BA0C0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January 22, 2021  </a:t>
            </a:r>
            <a:fld id="{7B526063-9E46-452F-B0C3-62E9A9F5F1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5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43C03-F037-4614-A4DD-B029AFF5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2577F-1D5F-496B-A9DD-A30E0E735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4ED3-0BEE-4FF2-8101-5DD49093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B487D-0444-45DA-A356-53A5D8F515B1}" type="datetime1">
              <a:rPr lang="en-US" smtClean="0"/>
              <a:t>Wed Jan/20/21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0B07-6224-4E41-A488-DC9546A2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5297B-1B6B-45C7-AAD7-4A98221A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January 22, 2021 </a:t>
            </a:r>
            <a:fld id="{7B526063-9E46-452F-B0C3-62E9A9F5F1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9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7A11-FB87-4995-950B-0ED3C94F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B7270-4314-494C-A767-3CC6CA1B9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F5308-49A4-4E44-8CCF-4669A1D0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29B20-B510-417B-A07C-CB1C8856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C099-BE92-471A-BAE1-32FE6925B59B}" type="datetime1">
              <a:rPr lang="en-US" smtClean="0"/>
              <a:t>Wed Jan/20/21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E98BE-3267-439F-97F6-2C5456054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6DD7F-2617-4CA0-9F43-6E168DA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January 22, 2021 </a:t>
            </a:r>
            <a:fld id="{7B526063-9E46-452F-B0C3-62E9A9F5F1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E68CC-7364-4BF4-9A33-7997D085F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76358-2B1E-4589-8959-BC051FCCE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9154F-B246-4043-A074-822FE0B0C3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157FFE-E49B-4BAB-9B3F-9FE657B4E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B4889-BE87-4629-B13C-31E0FEDEC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85476-594B-4954-BAE0-3C851007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A94-447C-4410-807A-76C32DF82D6A}" type="datetime1">
              <a:rPr lang="en-US" smtClean="0"/>
              <a:t>Wed Jan/20/21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C8C60-45A2-4B85-8B8C-1F0928D0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FF387-2909-487F-B5D0-EFDBF28A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January 22, 2021  </a:t>
            </a:r>
            <a:fld id="{7B526063-9E46-452F-B0C3-62E9A9F5F1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41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6F95-143C-4852-9E06-D9BE25E4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BCA73-D6B8-4287-A8CE-9BD666DAB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5A64-A18A-4112-AE46-148462797119}" type="datetime1">
              <a:rPr lang="en-US" smtClean="0"/>
              <a:t>Wed Jan/20/21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D42C9A-F451-47C0-BAC3-708BAB713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64388-FBD9-4FFA-9881-E12E62C7E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9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CA8FF-A19C-4696-81DB-C4F31C9F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31C2-50D2-40ED-AA4D-8CF2E9B9FF3D}" type="datetime1">
              <a:rPr lang="en-US" smtClean="0"/>
              <a:t>Wed Jan/20/21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4D6BA-0B44-43BE-BC59-33555CF6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75B96B-D0AB-41CE-BF1B-F57FB309B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0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1222-1020-460A-A1A6-F41C341B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82E1-7BA3-4D06-92A0-786644EF9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9A26C-7006-42D6-8DBD-C4D709A50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838B3-EB0C-4B60-B721-11F702FF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963CA-7CCE-4B47-A730-B40AAB4AFE9D}" type="datetime1">
              <a:rPr lang="en-US" smtClean="0"/>
              <a:t>Wed Jan/20/21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6922-2DD9-4D7B-B5C2-9FB588310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E617-9933-4F33-9288-C559A9D0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5F6EA-AE17-4217-AF30-4A183883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5940E-A420-4053-BAA9-91F784EF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4E655-5065-4809-95D2-CF3CEDC99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A3E9-0CA0-4D0D-BE59-2F13E11C8A40}" type="datetime1">
              <a:rPr lang="en-US" smtClean="0"/>
              <a:t>Wed Jan/20/21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E8CED-2C59-4A53-A644-930933831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92BA3-1148-4C24-B349-78CA350FC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26063-9E46-452F-B0C3-62E9A9F5F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qualitycharters.org/wp-content/uploads/2016/01/CorePerformanceFrameworkAndGuidance.pdf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http://charterschools.nv.gov/uploadedFiles/CharterSchoolsnvgov/content/Grocers/200304-Charter-School-Performance-Framework-Guidance-FINAL.pdf" TargetMode="External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E066-E06B-4313-B154-2B925767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97" y="4089319"/>
            <a:ext cx="10846340" cy="123541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Arial Black" panose="020B0A04020102020204" pitchFamily="34" charset="0"/>
              </a:rPr>
              <a:t>SPCSA Financial Performance Framework Results and Recommendations</a:t>
            </a:r>
            <a:endParaRPr lang="en-US" sz="3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30">
            <a:extLst>
              <a:ext uri="{FF2B5EF4-FFF2-40B4-BE49-F238E27FC236}">
                <a16:creationId xmlns:a16="http://schemas.microsoft.com/office/drawing/2014/main" id="{F0E2CAF7-C660-409F-89FE-1D103010B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354" y="617841"/>
            <a:ext cx="8369030" cy="29042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DFC15F-98B9-480E-9000-A2F2BEFAB6C0}"/>
              </a:ext>
            </a:extLst>
          </p:cNvPr>
          <p:cNvCxnSpPr>
            <a:cxnSpLocks/>
          </p:cNvCxnSpPr>
          <p:nvPr/>
        </p:nvCxnSpPr>
        <p:spPr>
          <a:xfrm>
            <a:off x="458985" y="3638782"/>
            <a:ext cx="114411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A827E-4152-4FFF-BB9F-81394A60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91EBA-868D-452E-AE20-684BCBAE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January 22, 2021  </a:t>
            </a:r>
            <a:fld id="{7B526063-9E46-452F-B0C3-62E9A9F5F1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3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Timeline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897323"/>
              </p:ext>
            </p:extLst>
          </p:nvPr>
        </p:nvGraphicFramePr>
        <p:xfrm>
          <a:off x="876752" y="1262450"/>
          <a:ext cx="10488038" cy="510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8038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510339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Key Milestones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100987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Authorizing staff have monitored quarterly reports throughout FY20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878403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Audits have been presented to individual charter boards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842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Audits are submitted to SPCSA, LCB and NDE by </a:t>
                      </a:r>
                      <a:r>
                        <a:rPr lang="en-US" sz="2800" b="1" dirty="0"/>
                        <a:t>December 1 </a:t>
                      </a:r>
                      <a:endParaRPr lang="en-US" sz="28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  <a:tr h="8427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/>
                        <a:t>Preliminary results provided to schools by </a:t>
                      </a:r>
                      <a:r>
                        <a:rPr lang="en-US" sz="2800" b="1" dirty="0"/>
                        <a:t>December 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3289843"/>
                  </a:ext>
                </a:extLst>
              </a:tr>
              <a:tr h="100987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Final data presented to the Authority on </a:t>
                      </a:r>
                      <a:r>
                        <a:rPr lang="en-US" sz="2800" b="1" dirty="0"/>
                        <a:t>January 22,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1344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72048" y="6310312"/>
            <a:ext cx="2743200" cy="365125"/>
          </a:xfrm>
        </p:spPr>
        <p:txBody>
          <a:bodyPr/>
          <a:lstStyle/>
          <a:p>
            <a:fld id="{7B526063-9E46-452F-B0C3-62E9A9F5F179}" type="slidenum">
              <a:rPr lang="en-US" smtClean="0"/>
              <a:t>10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2FE2F-0B2E-4CD0-BF18-0F7C7C3C8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102825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Outcomes of Financial Performance Reviews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37744" y="1410510"/>
          <a:ext cx="10916056" cy="4309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18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10488038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29516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91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Conveyed preliminary reviews to schools for their feedback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12326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Met with select schools based on their questions or performance outcomes and to confirm acknowledgement of ratings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662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Resolved open questions and conveyed intended recommendations based on ratings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  <a:tr h="91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Prepared final recommendations for presentation to SPCSA board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1344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A79483-69DC-4EE3-8D14-92132250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385959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Recommendations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515086"/>
              </p:ext>
            </p:extLst>
          </p:nvPr>
        </p:nvGraphicFramePr>
        <p:xfrm>
          <a:off x="437744" y="1320800"/>
          <a:ext cx="10916056" cy="5041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18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10488038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28252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4985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/>
                        <a:t>Table ratings under the Enrollment Forecast Accuracy indicator for FY20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24928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200" dirty="0"/>
                        <a:t>Issue a Notice of Concern to the following schools: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Discovery Charter School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Nevada Virtual Academy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/>
                        <a:t>Quest Preparatory Academy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Schools will be required to develop and submit a Financial Performance Improvement Plan and provide a written update on implementation of the plan in </a:t>
                      </a:r>
                      <a:r>
                        <a:rPr lang="en-US" sz="22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 2021</a:t>
                      </a:r>
                      <a:endParaRPr lang="en-US" sz="22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176161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Direct the following schools to develop a targeted remediation plan: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/>
                        <a:t>Doral Academy of Northern Nevada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/>
                        <a:t>Honors Academy of Literature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/>
                        <a:t>Legacy Traditional Schools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200" dirty="0"/>
                        <a:t>Signature Preparatory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A79483-69DC-4EE3-8D14-92132250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59175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Next Steps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140293"/>
              </p:ext>
            </p:extLst>
          </p:nvPr>
        </p:nvGraphicFramePr>
        <p:xfrm>
          <a:off x="437744" y="1410510"/>
          <a:ext cx="10916056" cy="3556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18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10488038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29516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91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Staff will review the Financial Performance Technical Guide and MS Excel model as part of its continuous improvement process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84838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dirty="0"/>
                        <a:t>Staff will bring forward modified calculations for the Enrollment Forecast Accuracy indicator for possible approval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662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dirty="0"/>
                        <a:t>Staff will continue its research into best practices, including regarding helping schools achieve and maintain financial health during likely coming budget impacts for the next few years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13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A79483-69DC-4EE3-8D14-921322500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4282854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E066-E06B-4313-B154-2B9257674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97" y="4089319"/>
            <a:ext cx="10846340" cy="1235412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6600" dirty="0">
                <a:latin typeface="Arial Black" panose="020B0A04020102020204" pitchFamily="34" charset="0"/>
              </a:rPr>
              <a:t>Questions?</a:t>
            </a:r>
            <a:endParaRPr lang="en-US" sz="6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Placeholder 30">
            <a:extLst>
              <a:ext uri="{FF2B5EF4-FFF2-40B4-BE49-F238E27FC236}">
                <a16:creationId xmlns:a16="http://schemas.microsoft.com/office/drawing/2014/main" id="{F0E2CAF7-C660-409F-89FE-1D103010B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6354" y="617841"/>
            <a:ext cx="8369030" cy="29042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2DFC15F-98B9-480E-9000-A2F2BEFAB6C0}"/>
              </a:ext>
            </a:extLst>
          </p:cNvPr>
          <p:cNvCxnSpPr>
            <a:cxnSpLocks/>
          </p:cNvCxnSpPr>
          <p:nvPr/>
        </p:nvCxnSpPr>
        <p:spPr>
          <a:xfrm>
            <a:off x="458985" y="3638782"/>
            <a:ext cx="11441185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6A827E-4152-4FFF-BB9F-81394A60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91EBA-868D-452E-AE20-684BCBAE4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January 22, 2021  </a:t>
            </a:r>
            <a:fld id="{7B526063-9E46-452F-B0C3-62E9A9F5F17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38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Objectives of SPCSA Financial Framework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607866"/>
              </p:ext>
            </p:extLst>
          </p:nvPr>
        </p:nvGraphicFramePr>
        <p:xfrm>
          <a:off x="437744" y="1410510"/>
          <a:ext cx="10916056" cy="4027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18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10488038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295162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91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Enable SPCSA to fulfill its </a:t>
                      </a:r>
                      <a:r>
                        <a:rPr lang="en-US" sz="2800" b="1" dirty="0"/>
                        <a:t>mission </a:t>
                      </a:r>
                      <a:r>
                        <a:rPr lang="en-US" sz="2800" dirty="0"/>
                        <a:t>as authorizer and regulator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123261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Fulfill </a:t>
                      </a:r>
                      <a:r>
                        <a:rPr lang="en-US" sz="2800" b="1" dirty="0"/>
                        <a:t>NRS </a:t>
                      </a:r>
                      <a:r>
                        <a:rPr lang="en-US" sz="2800" dirty="0"/>
                        <a:t>388A.273</a:t>
                      </a:r>
                      <a:r>
                        <a:rPr lang="en-US" sz="2800" b="1" dirty="0"/>
                        <a:t> requirements </a:t>
                      </a:r>
                      <a:r>
                        <a:rPr lang="en-US" sz="2800" dirty="0"/>
                        <a:t>for</a:t>
                      </a:r>
                      <a:r>
                        <a:rPr lang="en-US" sz="2800" b="1" dirty="0"/>
                        <a:t> </a:t>
                      </a:r>
                      <a:r>
                        <a:rPr lang="en-US" sz="2800" dirty="0"/>
                        <a:t>performance indicators, measures and metrics for the </a:t>
                      </a:r>
                      <a:r>
                        <a:rPr lang="en-US" sz="2800" b="1" dirty="0"/>
                        <a:t>financial </a:t>
                      </a:r>
                      <a:r>
                        <a:rPr lang="en-US" sz="2800" dirty="0"/>
                        <a:t>category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6622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Fulfill public school </a:t>
                      </a:r>
                      <a:r>
                        <a:rPr lang="en-US" sz="2800" b="1" dirty="0"/>
                        <a:t>obligations, </a:t>
                      </a:r>
                      <a:r>
                        <a:rPr lang="en-US" sz="2800" dirty="0"/>
                        <a:t>provide </a:t>
                      </a:r>
                      <a:r>
                        <a:rPr lang="en-US" sz="2800" b="1" dirty="0"/>
                        <a:t>transparent reporting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  <a:tr h="91861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/>
                        <a:t>Convey SPCSA </a:t>
                      </a:r>
                      <a:r>
                        <a:rPr lang="en-US" sz="2800" b="1" dirty="0"/>
                        <a:t>expectations</a:t>
                      </a:r>
                      <a:r>
                        <a:rPr lang="en-US" sz="2800" dirty="0"/>
                        <a:t> of charter schools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1344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12364E-235E-4DB3-B9ED-9CF58EC12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23888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6C2C-23FD-4B9B-A814-30C8AA6C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a Performance Framework?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04D2A97-D800-4002-A7DB-08ABDCB3D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841839"/>
              </p:ext>
            </p:extLst>
          </p:nvPr>
        </p:nvGraphicFramePr>
        <p:xfrm>
          <a:off x="4591454" y="1690688"/>
          <a:ext cx="6956899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E50CEC-1777-4172-A721-B019F9F03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C55667-B4A3-44BD-9685-DEA39A554274}"/>
              </a:ext>
            </a:extLst>
          </p:cNvPr>
          <p:cNvSpPr txBox="1"/>
          <p:nvPr/>
        </p:nvSpPr>
        <p:spPr>
          <a:xfrm>
            <a:off x="838199" y="1799617"/>
            <a:ext cx="399644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000" b="1" dirty="0"/>
              <a:t>Document that sets forth agreed upon expectations of performance and compliance</a:t>
            </a:r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/>
              <a:t>Established in the charter agreement</a:t>
            </a:r>
          </a:p>
          <a:p>
            <a:pPr marL="285750" indent="-285750">
              <a:buFontTx/>
              <a:buChar char="-"/>
            </a:pPr>
            <a:endParaRPr lang="en-US" sz="2000" b="1" dirty="0"/>
          </a:p>
          <a:p>
            <a:pPr marL="285750" indent="-285750">
              <a:buFontTx/>
              <a:buChar char="-"/>
            </a:pPr>
            <a:r>
              <a:rPr lang="en-US" sz="2000" b="1" dirty="0"/>
              <a:t>Basis for school evaluations, monitoring, and intervention that informs high-stakes decisions by an authorizer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1DC369-471C-4D29-A44A-3C858177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3125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D09F8-5E51-4EED-BDA5-55478712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is a Performance Framework?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C477FF7-6659-4D15-B2DB-13A3E4A6DA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832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8290B-8E39-46BE-B596-0368EF2F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5EDFE3-2EA8-4AE7-BDD2-572BBACF1AC1}"/>
              </a:ext>
            </a:extLst>
          </p:cNvPr>
          <p:cNvSpPr txBox="1"/>
          <p:nvPr/>
        </p:nvSpPr>
        <p:spPr>
          <a:xfrm>
            <a:off x="807394" y="6356350"/>
            <a:ext cx="6546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8"/>
              </a:rPr>
              <a:t>NACSA Core Performance Framework and Guidance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9ED45-B044-40BA-8F4A-23B3851A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424277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FPF </a:t>
            </a:r>
            <a:r>
              <a:rPr lang="en-US" b="1" u="sng" dirty="0"/>
              <a:t>Principles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496961"/>
              </p:ext>
            </p:extLst>
          </p:nvPr>
        </p:nvGraphicFramePr>
        <p:xfrm>
          <a:off x="437744" y="1410510"/>
          <a:ext cx="10916056" cy="398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18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10488038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</a:tblGrid>
              <a:tr h="323901"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88235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Define financial benchmarks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8563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Treat schools the same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  <a:tr h="91402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dirty="0"/>
                        <a:t>Enable school flexibility and autonomy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9224380"/>
                  </a:ext>
                </a:extLst>
              </a:tr>
              <a:tr h="100805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dirty="0"/>
                        <a:t>Ensure transparency to the public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13449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CDCBC8-95AF-46C5-83D8-A5003CC4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186965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65900-0424-4080-ABBD-7DAD7E80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Financial Framework: </a:t>
            </a:r>
            <a:r>
              <a:rPr lang="en-US" b="1" u="sng" dirty="0"/>
              <a:t>Indicators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D64D180-D78D-40A8-AADC-9AB354878B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816627"/>
              </p:ext>
            </p:extLst>
          </p:nvPr>
        </p:nvGraphicFramePr>
        <p:xfrm>
          <a:off x="437745" y="1825624"/>
          <a:ext cx="11283200" cy="2903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841">
                  <a:extLst>
                    <a:ext uri="{9D8B030D-6E8A-4147-A177-3AD203B41FA5}">
                      <a16:colId xmlns:a16="http://schemas.microsoft.com/office/drawing/2014/main" val="3626259800"/>
                    </a:ext>
                  </a:extLst>
                </a:gridCol>
                <a:gridCol w="4604935">
                  <a:extLst>
                    <a:ext uri="{9D8B030D-6E8A-4147-A177-3AD203B41FA5}">
                      <a16:colId xmlns:a16="http://schemas.microsoft.com/office/drawing/2014/main" val="4277808140"/>
                    </a:ext>
                  </a:extLst>
                </a:gridCol>
                <a:gridCol w="6294424">
                  <a:extLst>
                    <a:ext uri="{9D8B030D-6E8A-4147-A177-3AD203B41FA5}">
                      <a16:colId xmlns:a16="http://schemas.microsoft.com/office/drawing/2014/main" val="4272132032"/>
                    </a:ext>
                  </a:extLst>
                </a:gridCol>
              </a:tblGrid>
              <a:tr h="52582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Category/Indicator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 is this evaluated by the Authorizer?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7396996"/>
                  </a:ext>
                </a:extLst>
              </a:tr>
              <a:tr h="5258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dirty="0"/>
                        <a:t>Near Term Measures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Current Ratio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Unrestricted Days Cash-on-Hand Ratio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Enrollment Forecast Accuracy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Debt Default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5096080"/>
                  </a:ext>
                </a:extLst>
              </a:tr>
              <a:tr h="5258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dirty="0"/>
                        <a:t>Sustainability Measures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Total Margin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Debt to Asset Ratio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Cash Flow</a:t>
                      </a:r>
                    </a:p>
                    <a:p>
                      <a:pPr marL="342900" indent="-342900" algn="l">
                        <a:buAutoNum type="arabicParenR"/>
                      </a:pPr>
                      <a:r>
                        <a:rPr lang="en-US" i="1" dirty="0"/>
                        <a:t>Debt Service Coverage Ratio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56577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28D029-6707-483E-A75B-3C40CAC42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41171-A9CB-4F7B-A99A-609F8632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383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DAC6A-C523-423F-9C6D-47B384ACC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Ratings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D8616-CE85-408B-984A-2626F298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2CFB94-6B2A-482E-AA22-B47FEC8DB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4"/>
            <a:ext cx="10515600" cy="481647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highlight>
                  <a:srgbClr val="00FF00"/>
                </a:highlight>
              </a:rPr>
              <a:t>Meets Standard Rating</a:t>
            </a:r>
          </a:p>
          <a:p>
            <a:pPr lvl="1"/>
            <a:r>
              <a:rPr lang="en-US" dirty="0"/>
              <a:t>Schools earning this rating in all or nearly all indicators are performing well and are generally financially viable in both the short and long-term</a:t>
            </a:r>
          </a:p>
          <a:p>
            <a:pPr lvl="1"/>
            <a:r>
              <a:rPr lang="en-US" dirty="0"/>
              <a:t>The targets for this rating category set the minimum expectations for charter school performance </a:t>
            </a:r>
          </a:p>
          <a:p>
            <a:pPr lvl="1"/>
            <a:endParaRPr lang="en-US" dirty="0"/>
          </a:p>
          <a:p>
            <a:r>
              <a:rPr lang="en-US" b="1" dirty="0">
                <a:highlight>
                  <a:srgbClr val="FFFF00"/>
                </a:highlight>
              </a:rPr>
              <a:t>Does Not Meet Standard</a:t>
            </a:r>
          </a:p>
          <a:p>
            <a:pPr lvl="1"/>
            <a:r>
              <a:rPr lang="en-US" dirty="0"/>
              <a:t>Schools earning this rating in some indicators have failed to meet minimum expectations which may signal potential concerns</a:t>
            </a:r>
          </a:p>
          <a:p>
            <a:pPr lvl="1"/>
            <a:r>
              <a:rPr lang="en-US" dirty="0"/>
              <a:t>At a minimum, they should be subject to closer monitoring, and their status for renewal is in question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>
                <a:highlight>
                  <a:srgbClr val="FF0000"/>
                </a:highlight>
              </a:rPr>
              <a:t>Falls Far Below Standard</a:t>
            </a:r>
          </a:p>
          <a:p>
            <a:pPr lvl="1"/>
            <a:r>
              <a:rPr lang="en-US" dirty="0"/>
              <a:t>Schools earning this rating in some indicators have failed to meet minimum expectations by a significant margin signaling concerns, some of which may be immediate</a:t>
            </a:r>
          </a:p>
          <a:p>
            <a:pPr lvl="1"/>
            <a:r>
              <a:rPr lang="en-US" dirty="0"/>
              <a:t>Staff will closely monitor schools with these designations, and their status for renewal is in question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CDB7DA-D092-4849-969A-3F5C10164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357745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620F-8029-46CF-8046-97AC81168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Indicators and Ratings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06C4F-6FFB-484B-80B6-573E04B0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Schools will receive </a:t>
            </a:r>
            <a:r>
              <a:rPr lang="en-US"/>
              <a:t>8 formal </a:t>
            </a:r>
            <a:r>
              <a:rPr lang="en-US" dirty="0"/>
              <a:t>ratings, or one for each indicator within the framework.</a:t>
            </a:r>
          </a:p>
          <a:p>
            <a:endParaRPr lang="en-US" dirty="0"/>
          </a:p>
          <a:p>
            <a:r>
              <a:rPr lang="en-US" dirty="0"/>
              <a:t>Poor financial performance measures ratings may trigger a Notice of Concern or Notice of Breach recommendation</a:t>
            </a:r>
          </a:p>
          <a:p>
            <a:pPr lvl="1"/>
            <a:r>
              <a:rPr lang="en-US" dirty="0"/>
              <a:t>At least one indicator scoring at “Falls Far Below Standard” </a:t>
            </a:r>
          </a:p>
          <a:p>
            <a:pPr marL="457200" lvl="1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At least three indicators scoring at “Does Not Meet Standard”</a:t>
            </a:r>
          </a:p>
          <a:p>
            <a:pPr lvl="1"/>
            <a:endParaRPr lang="en-US" dirty="0"/>
          </a:p>
          <a:p>
            <a:r>
              <a:rPr lang="en-US" dirty="0"/>
              <a:t>Continued or significant evidence of materially weak financial performance observed through ongoing/oversight, and/or failure to make substantial progress towards remedying previously-identified concerns may result in escalated intervention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2A557-09EC-4D1C-B7F0-EF613696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5A037-520F-4EDA-BDE0-5CC76FA7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1402761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1C84A-4119-46D4-B7CB-48A9E5484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161"/>
          </a:xfrm>
        </p:spPr>
        <p:txBody>
          <a:bodyPr>
            <a:normAutofit/>
          </a:bodyPr>
          <a:lstStyle/>
          <a:p>
            <a:r>
              <a:rPr lang="en-US" b="1" dirty="0"/>
              <a:t>Interventions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F71C0-BC98-4F57-B0DC-B7B68124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26063-9E46-452F-B0C3-62E9A9F5F179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38AD83-E8EE-4EAB-8AFE-276D96775419}"/>
              </a:ext>
            </a:extLst>
          </p:cNvPr>
          <p:cNvSpPr txBox="1"/>
          <p:nvPr/>
        </p:nvSpPr>
        <p:spPr>
          <a:xfrm>
            <a:off x="838200" y="1363287"/>
            <a:ext cx="525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“Occasionally, the routine Performance Framework process will result in adverse findings. Charter schools may fall </a:t>
            </a:r>
            <a:r>
              <a:rPr lang="en-US" sz="2800" b="1" dirty="0"/>
              <a:t>out of</a:t>
            </a:r>
            <a:r>
              <a:rPr lang="en-US" sz="2800" dirty="0"/>
              <a:t> </a:t>
            </a:r>
            <a:r>
              <a:rPr lang="en-US" sz="2800" b="1" dirty="0"/>
              <a:t>compliance on important legal or contractual requirements. </a:t>
            </a:r>
            <a:r>
              <a:rPr lang="en-US" sz="2800" dirty="0"/>
              <a:t>Academic standards</a:t>
            </a:r>
            <a:r>
              <a:rPr lang="en-US" sz="2800" b="1" dirty="0"/>
              <a:t> </a:t>
            </a:r>
            <a:r>
              <a:rPr lang="en-US" sz="2800" dirty="0"/>
              <a:t>may not be met. Financial sustainability may become an issue. When these situations occur, the Authority may respond in a number of ways.” </a:t>
            </a:r>
          </a:p>
          <a:p>
            <a:r>
              <a:rPr lang="en-US" sz="1200" i="1" dirty="0" err="1"/>
              <a:t>Pg</a:t>
            </a:r>
            <a:r>
              <a:rPr lang="en-US" sz="1200" i="1" dirty="0"/>
              <a:t> 5 </a:t>
            </a:r>
            <a:r>
              <a:rPr lang="en-US" sz="1200" i="1" dirty="0">
                <a:hlinkClick r:id="rId3"/>
              </a:rPr>
              <a:t>Charter School Performance Framework</a:t>
            </a:r>
            <a:endParaRPr lang="en-US" i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67986E5-1DE1-4C68-9A34-6B7DFC17A2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037184"/>
              </p:ext>
            </p:extLst>
          </p:nvPr>
        </p:nvGraphicFramePr>
        <p:xfrm>
          <a:off x="6096000" y="778933"/>
          <a:ext cx="5579534" cy="560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7FB5A0-6D3B-42D1-A68C-7C519B5F4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Financial Performance Ratings, School Year Ending (SYE) 6/30/20</a:t>
            </a:r>
          </a:p>
        </p:txBody>
      </p:sp>
    </p:spTree>
    <p:extLst>
      <p:ext uri="{BB962C8B-B14F-4D97-AF65-F5344CB8AC3E}">
        <p14:creationId xmlns:p14="http://schemas.microsoft.com/office/powerpoint/2010/main" val="2659907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2CD09EA53D424E876416FE8B163954" ma:contentTypeVersion="10" ma:contentTypeDescription="Create a new document." ma:contentTypeScope="" ma:versionID="12de46767d37f803ffe8a4591fe2915d">
  <xsd:schema xmlns:xsd="http://www.w3.org/2001/XMLSchema" xmlns:xs="http://www.w3.org/2001/XMLSchema" xmlns:p="http://schemas.microsoft.com/office/2006/metadata/properties" xmlns:ns3="706a861b-8bb4-4878-8817-0b9adc7072e5" xmlns:ns4="6bebb461-6514-4c68-b773-cb1f73bdb4d1" targetNamespace="http://schemas.microsoft.com/office/2006/metadata/properties" ma:root="true" ma:fieldsID="611db22acb8d4ecea36e513f94ee98d0" ns3:_="" ns4:_="">
    <xsd:import namespace="706a861b-8bb4-4878-8817-0b9adc7072e5"/>
    <xsd:import namespace="6bebb461-6514-4c68-b773-cb1f73bdb4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a861b-8bb4-4878-8817-0b9adc707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bb461-6514-4c68-b773-cb1f73bdb4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B45B7C-D4AF-4E5F-8BA7-B257A07192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a861b-8bb4-4878-8817-0b9adc7072e5"/>
    <ds:schemaRef ds:uri="6bebb461-6514-4c68-b773-cb1f73bdb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0F3D4A-B905-483B-AEE3-B8D4092485F5}">
  <ds:schemaRefs>
    <ds:schemaRef ds:uri="706a861b-8bb4-4878-8817-0b9adc7072e5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6bebb461-6514-4c68-b773-cb1f73bdb4d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877F39-D02B-4B28-BCF4-2B873AC556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25849</TotalTime>
  <Words>974</Words>
  <Application>Microsoft Office PowerPoint</Application>
  <PresentationFormat>Widescreen</PresentationFormat>
  <Paragraphs>165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Cambria</vt:lpstr>
      <vt:lpstr>Wingdings</vt:lpstr>
      <vt:lpstr>Office Theme</vt:lpstr>
      <vt:lpstr>SPCSA Financial Performance Framework Results and Recommendations</vt:lpstr>
      <vt:lpstr>Objectives of SPCSA Financial Framework</vt:lpstr>
      <vt:lpstr>What is a Performance Framework?</vt:lpstr>
      <vt:lpstr>What is a Performance Framework?</vt:lpstr>
      <vt:lpstr>FPF Principles</vt:lpstr>
      <vt:lpstr>Financial Framework: Indicators</vt:lpstr>
      <vt:lpstr>Ratings</vt:lpstr>
      <vt:lpstr>Indicators and Ratings  </vt:lpstr>
      <vt:lpstr>Interventions</vt:lpstr>
      <vt:lpstr>Timeline</vt:lpstr>
      <vt:lpstr>Outcomes of Financial Performance Reviews</vt:lpstr>
      <vt:lpstr>Recommendations</vt:lpstr>
      <vt:lpstr>Next Steps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SPCSA Organizational Framework  &amp; Legal Compliance Questionnaire</dc:title>
  <dc:creator>Michael Dang</dc:creator>
  <cp:lastModifiedBy>Michael Dang</cp:lastModifiedBy>
  <cp:revision>148</cp:revision>
  <cp:lastPrinted>2019-06-26T17:47:06Z</cp:lastPrinted>
  <dcterms:created xsi:type="dcterms:W3CDTF">2019-05-23T15:56:07Z</dcterms:created>
  <dcterms:modified xsi:type="dcterms:W3CDTF">2021-01-20T17:42:52Z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0x0101009B2CD09EA53D424E876416FE8B163954</vt:lpwstr>
  </property>
</Properties>
</file>