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5"/>
  </p:notesMasterIdLst>
  <p:sldIdLst>
    <p:sldId id="306" r:id="rId6"/>
    <p:sldId id="303" r:id="rId7"/>
    <p:sldId id="304" r:id="rId8"/>
    <p:sldId id="323" r:id="rId9"/>
    <p:sldId id="328" r:id="rId10"/>
    <p:sldId id="324" r:id="rId11"/>
    <p:sldId id="325" r:id="rId12"/>
    <p:sldId id="326" r:id="rId13"/>
    <p:sldId id="33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Feiden" initials="RF" lastIdx="5" clrIdx="0">
    <p:extLst>
      <p:ext uri="{19B8F6BF-5375-455C-9EA6-DF929625EA0E}">
        <p15:presenceInfo xmlns:p15="http://schemas.microsoft.com/office/powerpoint/2012/main" userId="S::rebecca.feiden@spcsa.nv.gov::fd18cebc-0508-4b38-b6c1-d0a03d487c75" providerId="AD"/>
      </p:ext>
    </p:extLst>
  </p:cmAuthor>
  <p:cmAuthor id="2" name="Brandon Gaytan" initials="BG" lastIdx="3" clrIdx="1">
    <p:extLst>
      <p:ext uri="{19B8F6BF-5375-455C-9EA6-DF929625EA0E}">
        <p15:presenceInfo xmlns:p15="http://schemas.microsoft.com/office/powerpoint/2012/main" userId="S::brandongaytan@spcsa.nv.gov::d2b2f08c-5cf2-44ce-8dc3-9ed92eea1b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9D9"/>
    <a:srgbClr val="FF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19" autoAdjust="0"/>
  </p:normalViewPr>
  <p:slideViewPr>
    <p:cSldViewPr snapToGrid="0">
      <p:cViewPr varScale="1">
        <p:scale>
          <a:sx n="92" d="100"/>
          <a:sy n="92" d="100"/>
        </p:scale>
        <p:origin x="3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on Gaytan" userId="d2b2f08c-5cf2-44ce-8dc3-9ed92eea1b1b" providerId="ADAL" clId="{020CE477-465A-40F8-8E4A-FC34EB406B78}"/>
    <pc:docChg chg="undo custSel modSld">
      <pc:chgData name="Brandon Gaytan" userId="d2b2f08c-5cf2-44ce-8dc3-9ed92eea1b1b" providerId="ADAL" clId="{020CE477-465A-40F8-8E4A-FC34EB406B78}" dt="2020-12-03T23:16:50.705" v="14" actId="1036"/>
      <pc:docMkLst>
        <pc:docMk/>
      </pc:docMkLst>
      <pc:sldChg chg="modNotesTx">
        <pc:chgData name="Brandon Gaytan" userId="d2b2f08c-5cf2-44ce-8dc3-9ed92eea1b1b" providerId="ADAL" clId="{020CE477-465A-40F8-8E4A-FC34EB406B78}" dt="2020-12-03T23:14:33.973" v="0" actId="20577"/>
        <pc:sldMkLst>
          <pc:docMk/>
          <pc:sldMk cId="2708839110" sldId="325"/>
        </pc:sldMkLst>
      </pc:sldChg>
      <pc:sldChg chg="modNotesTx">
        <pc:chgData name="Brandon Gaytan" userId="d2b2f08c-5cf2-44ce-8dc3-9ed92eea1b1b" providerId="ADAL" clId="{020CE477-465A-40F8-8E4A-FC34EB406B78}" dt="2020-12-03T23:14:39.809" v="1" actId="20577"/>
        <pc:sldMkLst>
          <pc:docMk/>
          <pc:sldMk cId="3192027033" sldId="326"/>
        </pc:sldMkLst>
      </pc:sldChg>
      <pc:sldChg chg="modSp mod">
        <pc:chgData name="Brandon Gaytan" userId="d2b2f08c-5cf2-44ce-8dc3-9ed92eea1b1b" providerId="ADAL" clId="{020CE477-465A-40F8-8E4A-FC34EB406B78}" dt="2020-12-03T23:16:50.705" v="14" actId="1036"/>
        <pc:sldMkLst>
          <pc:docMk/>
          <pc:sldMk cId="4130010365" sldId="328"/>
        </pc:sldMkLst>
        <pc:spChg chg="mod">
          <ac:chgData name="Brandon Gaytan" userId="d2b2f08c-5cf2-44ce-8dc3-9ed92eea1b1b" providerId="ADAL" clId="{020CE477-465A-40F8-8E4A-FC34EB406B78}" dt="2020-12-03T23:16:50.705" v="14" actId="1036"/>
          <ac:spMkLst>
            <pc:docMk/>
            <pc:sldMk cId="4130010365" sldId="328"/>
            <ac:spMk id="2" creationId="{EE90542D-FE24-46B0-92A1-0779231945D5}"/>
          </ac:spMkLst>
        </pc:spChg>
        <pc:spChg chg="mod">
          <ac:chgData name="Brandon Gaytan" userId="d2b2f08c-5cf2-44ce-8dc3-9ed92eea1b1b" providerId="ADAL" clId="{020CE477-465A-40F8-8E4A-FC34EB406B78}" dt="2020-12-03T23:16:47.339" v="10" actId="1035"/>
          <ac:spMkLst>
            <pc:docMk/>
            <pc:sldMk cId="4130010365" sldId="328"/>
            <ac:spMk id="4" creationId="{A60EF54A-7909-452B-8E45-A06DBA8CEA8E}"/>
          </ac:spMkLst>
        </pc:spChg>
        <pc:spChg chg="mod">
          <ac:chgData name="Brandon Gaytan" userId="d2b2f08c-5cf2-44ce-8dc3-9ed92eea1b1b" providerId="ADAL" clId="{020CE477-465A-40F8-8E4A-FC34EB406B78}" dt="2020-12-03T23:16:47.339" v="10" actId="1035"/>
          <ac:spMkLst>
            <pc:docMk/>
            <pc:sldMk cId="4130010365" sldId="328"/>
            <ac:spMk id="5" creationId="{522DBE01-AA1F-44C5-B407-16D6AE902466}"/>
          </ac:spMkLst>
        </pc:spChg>
        <pc:spChg chg="mod">
          <ac:chgData name="Brandon Gaytan" userId="d2b2f08c-5cf2-44ce-8dc3-9ed92eea1b1b" providerId="ADAL" clId="{020CE477-465A-40F8-8E4A-FC34EB406B78}" dt="2020-12-03T23:16:47.339" v="10" actId="1035"/>
          <ac:spMkLst>
            <pc:docMk/>
            <pc:sldMk cId="4130010365" sldId="328"/>
            <ac:spMk id="14" creationId="{6BB23990-4E21-4AE0-B29B-9B5C3C3D1831}"/>
          </ac:spMkLst>
        </pc:spChg>
        <pc:spChg chg="mod">
          <ac:chgData name="Brandon Gaytan" userId="d2b2f08c-5cf2-44ce-8dc3-9ed92eea1b1b" providerId="ADAL" clId="{020CE477-465A-40F8-8E4A-FC34EB406B78}" dt="2020-12-03T23:16:47.339" v="10" actId="1035"/>
          <ac:spMkLst>
            <pc:docMk/>
            <pc:sldMk cId="4130010365" sldId="328"/>
            <ac:spMk id="16" creationId="{4D01206C-490E-40B1-8EF5-6FC3F4FE1991}"/>
          </ac:spMkLst>
        </pc:spChg>
        <pc:spChg chg="mod">
          <ac:chgData name="Brandon Gaytan" userId="d2b2f08c-5cf2-44ce-8dc3-9ed92eea1b1b" providerId="ADAL" clId="{020CE477-465A-40F8-8E4A-FC34EB406B78}" dt="2020-12-03T23:16:47.339" v="10" actId="1035"/>
          <ac:spMkLst>
            <pc:docMk/>
            <pc:sldMk cId="4130010365" sldId="328"/>
            <ac:spMk id="25" creationId="{FF367B37-6FBB-4E35-8759-E0DB3F8F7602}"/>
          </ac:spMkLst>
        </pc:spChg>
        <pc:spChg chg="mod">
          <ac:chgData name="Brandon Gaytan" userId="d2b2f08c-5cf2-44ce-8dc3-9ed92eea1b1b" providerId="ADAL" clId="{020CE477-465A-40F8-8E4A-FC34EB406B78}" dt="2020-12-03T23:16:47.339" v="10" actId="1035"/>
          <ac:spMkLst>
            <pc:docMk/>
            <pc:sldMk cId="4130010365" sldId="328"/>
            <ac:spMk id="29" creationId="{BBEDEA88-78C1-4E97-A451-FEBB1B4DEE25}"/>
          </ac:spMkLst>
        </pc:spChg>
        <pc:spChg chg="mod">
          <ac:chgData name="Brandon Gaytan" userId="d2b2f08c-5cf2-44ce-8dc3-9ed92eea1b1b" providerId="ADAL" clId="{020CE477-465A-40F8-8E4A-FC34EB406B78}" dt="2020-12-03T23:16:47.339" v="10" actId="1035"/>
          <ac:spMkLst>
            <pc:docMk/>
            <pc:sldMk cId="4130010365" sldId="328"/>
            <ac:spMk id="31" creationId="{F84DB590-6460-4CE8-9D65-2AF3462BACAC}"/>
          </ac:spMkLst>
        </pc:spChg>
        <pc:spChg chg="mod">
          <ac:chgData name="Brandon Gaytan" userId="d2b2f08c-5cf2-44ce-8dc3-9ed92eea1b1b" providerId="ADAL" clId="{020CE477-465A-40F8-8E4A-FC34EB406B78}" dt="2020-12-03T23:16:47.339" v="10" actId="1035"/>
          <ac:spMkLst>
            <pc:docMk/>
            <pc:sldMk cId="4130010365" sldId="328"/>
            <ac:spMk id="33" creationId="{B8D5D5E2-3F9C-482A-8EB2-775115170FEC}"/>
          </ac:spMkLst>
        </pc:spChg>
        <pc:spChg chg="mod">
          <ac:chgData name="Brandon Gaytan" userId="d2b2f08c-5cf2-44ce-8dc3-9ed92eea1b1b" providerId="ADAL" clId="{020CE477-465A-40F8-8E4A-FC34EB406B78}" dt="2020-12-03T23:16:47.339" v="10" actId="1035"/>
          <ac:spMkLst>
            <pc:docMk/>
            <pc:sldMk cId="4130010365" sldId="328"/>
            <ac:spMk id="35" creationId="{41189B94-8C5C-4811-88A8-33C605CFE8C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483026363562349E-2"/>
          <c:y val="0.11094449199452967"/>
          <c:w val="0.88122459653707319"/>
          <c:h val="0.65009888608756861"/>
        </c:manualLayout>
      </c:layout>
      <c:barChart>
        <c:barDir val="col"/>
        <c:grouping val="clustered"/>
        <c:varyColors val="0"/>
        <c:ser>
          <c:idx val="0"/>
          <c:order val="0"/>
          <c:tx>
            <c:strRef>
              <c:f>Sheet1!$B$1</c:f>
              <c:strCache>
                <c:ptCount val="1"/>
                <c:pt idx="0">
                  <c:v>SPCSA</c:v>
                </c:pt>
              </c:strCache>
            </c:strRef>
          </c:tx>
          <c:spPr>
            <a:solidFill>
              <a:schemeClr val="tx2">
                <a:lumMod val="40000"/>
                <a:lumOff val="60000"/>
              </a:schemeClr>
            </a:solidFill>
            <a:ln>
              <a:noFill/>
            </a:ln>
            <a:effectLst/>
          </c:spPr>
          <c:invertIfNegative val="0"/>
          <c:dPt>
            <c:idx val="1"/>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4-5F76-4022-A837-4F511158CC4D}"/>
              </c:ext>
            </c:extLst>
          </c:dPt>
          <c:dPt>
            <c:idx val="2"/>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16-8FEA-4727-906D-A231B5A51ACB}"/>
              </c:ext>
            </c:extLst>
          </c:dPt>
          <c:dPt>
            <c:idx val="11"/>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1-2A63-438A-997F-69D4CCC07B8D}"/>
              </c:ext>
            </c:extLst>
          </c:dPt>
          <c:dPt>
            <c:idx val="15"/>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7-8FEA-4727-906D-A231B5A51ACB}"/>
              </c:ext>
            </c:extLst>
          </c:dPt>
          <c:dPt>
            <c:idx val="16"/>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9-8FEA-4727-906D-A231B5A51ACB}"/>
              </c:ext>
            </c:extLst>
          </c:dPt>
          <c:dPt>
            <c:idx val="17"/>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B-8FEA-4727-906D-A231B5A51ACB}"/>
              </c:ext>
            </c:extLst>
          </c:dPt>
          <c:cat>
            <c:strRef>
              <c:f>Sheet1!$A$2:$A$18</c:f>
              <c:strCache>
                <c:ptCount val="17"/>
                <c:pt idx="0">
                  <c:v>Overall</c:v>
                </c:pt>
                <c:pt idx="1">
                  <c:v>Female</c:v>
                </c:pt>
                <c:pt idx="2">
                  <c:v>Male</c:v>
                </c:pt>
                <c:pt idx="3">
                  <c:v>Asian</c:v>
                </c:pt>
                <c:pt idx="4">
                  <c:v>Bl/Afr Amer</c:v>
                </c:pt>
                <c:pt idx="5">
                  <c:v>White</c:v>
                </c:pt>
                <c:pt idx="6">
                  <c:v>Hispanic/Latino</c:v>
                </c:pt>
                <c:pt idx="7">
                  <c:v>Am Ind/AK Native</c:v>
                </c:pt>
                <c:pt idx="8">
                  <c:v>Two or More</c:v>
                </c:pt>
                <c:pt idx="9">
                  <c:v>Pacf Isl</c:v>
                </c:pt>
                <c:pt idx="10">
                  <c:v>Econ Disadv (FRL)</c:v>
                </c:pt>
                <c:pt idx="11">
                  <c:v>Stud w/Disab (IEP)</c:v>
                </c:pt>
                <c:pt idx="12">
                  <c:v>Eng Lrnr (EL)</c:v>
                </c:pt>
                <c:pt idx="13">
                  <c:v>Foster</c:v>
                </c:pt>
                <c:pt idx="14">
                  <c:v>Military</c:v>
                </c:pt>
                <c:pt idx="15">
                  <c:v>Hmls</c:v>
                </c:pt>
                <c:pt idx="16">
                  <c:v>Migrant</c:v>
                </c:pt>
              </c:strCache>
            </c:strRef>
          </c:cat>
          <c:val>
            <c:numRef>
              <c:f>Sheet1!$B$2:$B$18</c:f>
              <c:numCache>
                <c:formatCode>0.00</c:formatCode>
                <c:ptCount val="17"/>
                <c:pt idx="0">
                  <c:v>0.9</c:v>
                </c:pt>
                <c:pt idx="1">
                  <c:v>0.47</c:v>
                </c:pt>
                <c:pt idx="2">
                  <c:v>1.33</c:v>
                </c:pt>
                <c:pt idx="3">
                  <c:v>0.73</c:v>
                </c:pt>
                <c:pt idx="4">
                  <c:v>2.08</c:v>
                </c:pt>
                <c:pt idx="5">
                  <c:v>0.68</c:v>
                </c:pt>
                <c:pt idx="6">
                  <c:v>0.81</c:v>
                </c:pt>
                <c:pt idx="7">
                  <c:v>0</c:v>
                </c:pt>
                <c:pt idx="8">
                  <c:v>0.94</c:v>
                </c:pt>
                <c:pt idx="9">
                  <c:v>0</c:v>
                </c:pt>
                <c:pt idx="10">
                  <c:v>1.02</c:v>
                </c:pt>
                <c:pt idx="11">
                  <c:v>1.17</c:v>
                </c:pt>
                <c:pt idx="12">
                  <c:v>0.38</c:v>
                </c:pt>
                <c:pt idx="13">
                  <c:v>0</c:v>
                </c:pt>
                <c:pt idx="14">
                  <c:v>0</c:v>
                </c:pt>
                <c:pt idx="15">
                  <c:v>0</c:v>
                </c:pt>
                <c:pt idx="16">
                  <c:v>0</c:v>
                </c:pt>
              </c:numCache>
            </c:numRef>
          </c:val>
          <c:extLst>
            <c:ext xmlns:c16="http://schemas.microsoft.com/office/drawing/2014/chart" uri="{C3380CC4-5D6E-409C-BE32-E72D297353CC}">
              <c16:uniqueId val="{00000017-8FEA-4727-906D-A231B5A51ACB}"/>
            </c:ext>
          </c:extLst>
        </c:ser>
        <c:ser>
          <c:idx val="1"/>
          <c:order val="1"/>
          <c:tx>
            <c:strRef>
              <c:f>Sheet1!$C$1</c:f>
              <c:strCache>
                <c:ptCount val="1"/>
                <c:pt idx="0">
                  <c:v>State</c:v>
                </c:pt>
              </c:strCache>
            </c:strRef>
          </c:tx>
          <c:spPr>
            <a:solidFill>
              <a:schemeClr val="tx2">
                <a:lumMod val="75000"/>
              </a:schemeClr>
            </a:solidFill>
            <a:ln>
              <a:noFill/>
            </a:ln>
            <a:effectLst/>
          </c:spPr>
          <c:invertIfNegative val="0"/>
          <c:cat>
            <c:strRef>
              <c:f>Sheet1!$A$2:$A$18</c:f>
              <c:strCache>
                <c:ptCount val="17"/>
                <c:pt idx="0">
                  <c:v>Overall</c:v>
                </c:pt>
                <c:pt idx="1">
                  <c:v>Female</c:v>
                </c:pt>
                <c:pt idx="2">
                  <c:v>Male</c:v>
                </c:pt>
                <c:pt idx="3">
                  <c:v>Asian</c:v>
                </c:pt>
                <c:pt idx="4">
                  <c:v>Bl/Afr Amer</c:v>
                </c:pt>
                <c:pt idx="5">
                  <c:v>White</c:v>
                </c:pt>
                <c:pt idx="6">
                  <c:v>Hispanic/Latino</c:v>
                </c:pt>
                <c:pt idx="7">
                  <c:v>Am Ind/AK Native</c:v>
                </c:pt>
                <c:pt idx="8">
                  <c:v>Two or More</c:v>
                </c:pt>
                <c:pt idx="9">
                  <c:v>Pacf Isl</c:v>
                </c:pt>
                <c:pt idx="10">
                  <c:v>Econ Disadv (FRL)</c:v>
                </c:pt>
                <c:pt idx="11">
                  <c:v>Stud w/Disab (IEP)</c:v>
                </c:pt>
                <c:pt idx="12">
                  <c:v>Eng Lrnr (EL)</c:v>
                </c:pt>
                <c:pt idx="13">
                  <c:v>Foster</c:v>
                </c:pt>
                <c:pt idx="14">
                  <c:v>Military</c:v>
                </c:pt>
                <c:pt idx="15">
                  <c:v>Hmls</c:v>
                </c:pt>
                <c:pt idx="16">
                  <c:v>Migrant</c:v>
                </c:pt>
              </c:strCache>
            </c:strRef>
          </c:cat>
          <c:val>
            <c:numRef>
              <c:f>Sheet1!$C$2:$C$18</c:f>
              <c:numCache>
                <c:formatCode>0.00</c:formatCode>
                <c:ptCount val="17"/>
                <c:pt idx="0">
                  <c:v>3.44</c:v>
                </c:pt>
                <c:pt idx="1">
                  <c:v>2.3199999999999998</c:v>
                </c:pt>
                <c:pt idx="2">
                  <c:v>4.53</c:v>
                </c:pt>
                <c:pt idx="3">
                  <c:v>1</c:v>
                </c:pt>
                <c:pt idx="4">
                  <c:v>9.35</c:v>
                </c:pt>
                <c:pt idx="5">
                  <c:v>2.09</c:v>
                </c:pt>
                <c:pt idx="6">
                  <c:v>3.12</c:v>
                </c:pt>
                <c:pt idx="7">
                  <c:v>4.79</c:v>
                </c:pt>
                <c:pt idx="8">
                  <c:v>3.62</c:v>
                </c:pt>
                <c:pt idx="9">
                  <c:v>3.24</c:v>
                </c:pt>
                <c:pt idx="10">
                  <c:v>3.52</c:v>
                </c:pt>
                <c:pt idx="11">
                  <c:v>5.65</c:v>
                </c:pt>
                <c:pt idx="12">
                  <c:v>3.28</c:v>
                </c:pt>
                <c:pt idx="13">
                  <c:v>13.81</c:v>
                </c:pt>
                <c:pt idx="14">
                  <c:v>11.55</c:v>
                </c:pt>
                <c:pt idx="15">
                  <c:v>36.99</c:v>
                </c:pt>
                <c:pt idx="16">
                  <c:v>6.71</c:v>
                </c:pt>
              </c:numCache>
            </c:numRef>
          </c:val>
          <c:extLst>
            <c:ext xmlns:c16="http://schemas.microsoft.com/office/drawing/2014/chart" uri="{C3380CC4-5D6E-409C-BE32-E72D297353CC}">
              <c16:uniqueId val="{0000000D-3793-4D96-913A-CBA26916DAD8}"/>
            </c:ext>
          </c:extLst>
        </c:ser>
        <c:dLbls>
          <c:showLegendKey val="0"/>
          <c:showVal val="0"/>
          <c:showCatName val="0"/>
          <c:showSerName val="0"/>
          <c:showPercent val="0"/>
          <c:showBubbleSize val="0"/>
        </c:dLbls>
        <c:gapWidth val="269"/>
        <c:axId val="665628152"/>
        <c:axId val="665628480"/>
      </c:barChart>
      <c:catAx>
        <c:axId val="665628152"/>
        <c:scaling>
          <c:orientation val="minMax"/>
        </c:scaling>
        <c:delete val="0"/>
        <c:axPos val="b"/>
        <c:numFmt formatCode="General" sourceLinked="1"/>
        <c:majorTickMark val="in"/>
        <c:minorTickMark val="none"/>
        <c:tickLblPos val="low"/>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5628480"/>
        <c:crosses val="autoZero"/>
        <c:auto val="1"/>
        <c:lblAlgn val="ctr"/>
        <c:lblOffset val="100"/>
        <c:noMultiLvlLbl val="0"/>
      </c:catAx>
      <c:valAx>
        <c:axId val="665628480"/>
        <c:scaling>
          <c:orientation val="minMax"/>
          <c:max val="1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600" b="0"/>
                  <a:t>Incidents per 100 students</a:t>
                </a:r>
              </a:p>
            </c:rich>
          </c:tx>
          <c:layout>
            <c:manualLayout>
              <c:xMode val="edge"/>
              <c:yMode val="edge"/>
              <c:x val="1.8274795730623621E-2"/>
              <c:y val="0.2582440574728289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6562815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t"/>
      <c:layout>
        <c:manualLayout>
          <c:xMode val="edge"/>
          <c:yMode val="edge"/>
          <c:x val="0.43140892087899474"/>
          <c:y val="2.6032635154724329E-2"/>
          <c:w val="0.138367801594559"/>
          <c:h val="6.518643319894899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0.90194</cdr:x>
      <cdr:y>0.04768</cdr:y>
    </cdr:from>
    <cdr:to>
      <cdr:x>0.92642</cdr:x>
      <cdr:y>0.1011</cdr:y>
    </cdr:to>
    <cdr:cxnSp macro="">
      <cdr:nvCxnSpPr>
        <cdr:cNvPr id="3" name="Straight Arrow Connector 2">
          <a:extLst xmlns:a="http://schemas.openxmlformats.org/drawingml/2006/main">
            <a:ext uri="{FF2B5EF4-FFF2-40B4-BE49-F238E27FC236}">
              <a16:creationId xmlns:a16="http://schemas.microsoft.com/office/drawing/2014/main" id="{9144709F-9CC2-4676-BB7A-6EF7D071491F}"/>
            </a:ext>
          </a:extLst>
        </cdr:cNvPr>
        <cdr:cNvCxnSpPr/>
      </cdr:nvCxnSpPr>
      <cdr:spPr>
        <a:xfrm xmlns:a="http://schemas.openxmlformats.org/drawingml/2006/main" flipH="1">
          <a:off x="10888150" y="235317"/>
          <a:ext cx="295465" cy="263684"/>
        </a:xfrm>
        <a:prstGeom xmlns:a="http://schemas.openxmlformats.org/drawingml/2006/main" prst="straightConnector1">
          <a:avLst/>
        </a:prstGeom>
        <a:ln xmlns:a="http://schemas.openxmlformats.org/drawingml/2006/main" w="34925">
          <a:solidFill>
            <a:srgbClr val="C0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55042E-6695-4882-BCB5-B53BEEF5F05C}" type="datetimeFigureOut">
              <a:rPr lang="en-US" smtClean="0"/>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EEC32-5DBE-4905-BED0-623BC2453263}" type="slidenum">
              <a:rPr lang="en-US" smtClean="0"/>
              <a:t>‹#›</a:t>
            </a:fld>
            <a:endParaRPr lang="en-US"/>
          </a:p>
        </p:txBody>
      </p:sp>
    </p:spTree>
    <p:extLst>
      <p:ext uri="{BB962C8B-B14F-4D97-AF65-F5344CB8AC3E}">
        <p14:creationId xmlns:p14="http://schemas.microsoft.com/office/powerpoint/2010/main" val="3414758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f8a6a020d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g6f8a6a020d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dirty="0"/>
          </a:p>
        </p:txBody>
      </p:sp>
      <p:sp>
        <p:nvSpPr>
          <p:cNvPr id="59" name="Google Shape;59;g6f8a6a020d_0_89: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 sz="1200" b="0" i="0" u="none" strike="noStrike" kern="120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sz="12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CEEC32-5DBE-4905-BED0-623BC2453263}" type="slidenum">
              <a:rPr lang="en-US" smtClean="0"/>
              <a:t>2</a:t>
            </a:fld>
            <a:endParaRPr lang="en-US"/>
          </a:p>
        </p:txBody>
      </p:sp>
    </p:spTree>
    <p:extLst>
      <p:ext uri="{BB962C8B-B14F-4D97-AF65-F5344CB8AC3E}">
        <p14:creationId xmlns:p14="http://schemas.microsoft.com/office/powerpoint/2010/main" val="2585245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CEEC32-5DBE-4905-BED0-623BC2453263}" type="slidenum">
              <a:rPr lang="en-US" smtClean="0"/>
              <a:t>3</a:t>
            </a:fld>
            <a:endParaRPr lang="en-US"/>
          </a:p>
        </p:txBody>
      </p:sp>
    </p:spTree>
    <p:extLst>
      <p:ext uri="{BB962C8B-B14F-4D97-AF65-F5344CB8AC3E}">
        <p14:creationId xmlns:p14="http://schemas.microsoft.com/office/powerpoint/2010/main" val="3200280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CEEC32-5DBE-4905-BED0-623BC2453263}" type="slidenum">
              <a:rPr lang="en-US" smtClean="0"/>
              <a:t>4</a:t>
            </a:fld>
            <a:endParaRPr lang="en-US"/>
          </a:p>
        </p:txBody>
      </p:sp>
    </p:spTree>
    <p:extLst>
      <p:ext uri="{BB962C8B-B14F-4D97-AF65-F5344CB8AC3E}">
        <p14:creationId xmlns:p14="http://schemas.microsoft.com/office/powerpoint/2010/main" val="4043595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CEEC32-5DBE-4905-BED0-623BC2453263}" type="slidenum">
              <a:rPr lang="en-US" smtClean="0"/>
              <a:t>5</a:t>
            </a:fld>
            <a:endParaRPr lang="en-US"/>
          </a:p>
        </p:txBody>
      </p:sp>
    </p:spTree>
    <p:extLst>
      <p:ext uri="{BB962C8B-B14F-4D97-AF65-F5344CB8AC3E}">
        <p14:creationId xmlns:p14="http://schemas.microsoft.com/office/powerpoint/2010/main" val="107850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CEEC32-5DBE-4905-BED0-623BC2453263}" type="slidenum">
              <a:rPr lang="en-US" smtClean="0"/>
              <a:t>6</a:t>
            </a:fld>
            <a:endParaRPr lang="en-US"/>
          </a:p>
        </p:txBody>
      </p:sp>
    </p:spTree>
    <p:extLst>
      <p:ext uri="{BB962C8B-B14F-4D97-AF65-F5344CB8AC3E}">
        <p14:creationId xmlns:p14="http://schemas.microsoft.com/office/powerpoint/2010/main" val="100850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CEEC32-5DBE-4905-BED0-623BC2453263}" type="slidenum">
              <a:rPr lang="en-US" smtClean="0"/>
              <a:t>7</a:t>
            </a:fld>
            <a:endParaRPr lang="en-US"/>
          </a:p>
        </p:txBody>
      </p:sp>
    </p:spTree>
    <p:extLst>
      <p:ext uri="{BB962C8B-B14F-4D97-AF65-F5344CB8AC3E}">
        <p14:creationId xmlns:p14="http://schemas.microsoft.com/office/powerpoint/2010/main" val="2820200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6CEEC32-5DBE-4905-BED0-623BC2453263}" type="slidenum">
              <a:rPr lang="en-US" smtClean="0"/>
              <a:t>8</a:t>
            </a:fld>
            <a:endParaRPr lang="en-US"/>
          </a:p>
        </p:txBody>
      </p:sp>
    </p:spTree>
    <p:extLst>
      <p:ext uri="{BB962C8B-B14F-4D97-AF65-F5344CB8AC3E}">
        <p14:creationId xmlns:p14="http://schemas.microsoft.com/office/powerpoint/2010/main" val="212898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CEEC32-5DBE-4905-BED0-623BC2453263}" type="slidenum">
              <a:rPr lang="en-US" smtClean="0"/>
              <a:t>9</a:t>
            </a:fld>
            <a:endParaRPr lang="en-US"/>
          </a:p>
        </p:txBody>
      </p:sp>
    </p:spTree>
    <p:extLst>
      <p:ext uri="{BB962C8B-B14F-4D97-AF65-F5344CB8AC3E}">
        <p14:creationId xmlns:p14="http://schemas.microsoft.com/office/powerpoint/2010/main" val="3158632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A83A4-2CF5-452D-AA43-1BA4753B4B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40071-30A6-4C2D-8471-AC1540C2A3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CA918F-127C-4C7B-ABA2-FAF17F7C3715}"/>
              </a:ext>
            </a:extLst>
          </p:cNvPr>
          <p:cNvSpPr>
            <a:spLocks noGrp="1"/>
          </p:cNvSpPr>
          <p:nvPr>
            <p:ph type="dt" sz="half" idx="10"/>
          </p:nvPr>
        </p:nvSpPr>
        <p:spPr/>
        <p:txBody>
          <a:bodyPr/>
          <a:lstStyle/>
          <a:p>
            <a:fld id="{1C85F932-D762-430A-B03D-9E8DA59F08CB}" type="datetime1">
              <a:rPr lang="en-US" smtClean="0"/>
              <a:t>11/24/2020</a:t>
            </a:fld>
            <a:endParaRPr lang="en-US"/>
          </a:p>
        </p:txBody>
      </p:sp>
      <p:sp>
        <p:nvSpPr>
          <p:cNvPr id="5" name="Footer Placeholder 4">
            <a:extLst>
              <a:ext uri="{FF2B5EF4-FFF2-40B4-BE49-F238E27FC236}">
                <a16:creationId xmlns:a16="http://schemas.microsoft.com/office/drawing/2014/main" id="{4E30466B-C59F-45DC-B503-43599E850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CB9D5-670E-46D7-9B74-DF5F24A67558}"/>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309793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8B70-AEE2-4D2A-89F8-F959C63E2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FBB7BC-5B4B-45C1-BD00-811D4B0ECA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03955-29EC-4065-BFFB-986F7608E8E7}"/>
              </a:ext>
            </a:extLst>
          </p:cNvPr>
          <p:cNvSpPr>
            <a:spLocks noGrp="1"/>
          </p:cNvSpPr>
          <p:nvPr>
            <p:ph type="dt" sz="half" idx="10"/>
          </p:nvPr>
        </p:nvSpPr>
        <p:spPr/>
        <p:txBody>
          <a:bodyPr/>
          <a:lstStyle/>
          <a:p>
            <a:fld id="{7A1A233B-EF43-4AE3-9E84-F7BB22FF488E}" type="datetime1">
              <a:rPr lang="en-US" smtClean="0"/>
              <a:t>11/24/2020</a:t>
            </a:fld>
            <a:endParaRPr lang="en-US"/>
          </a:p>
        </p:txBody>
      </p:sp>
      <p:sp>
        <p:nvSpPr>
          <p:cNvPr id="5" name="Footer Placeholder 4">
            <a:extLst>
              <a:ext uri="{FF2B5EF4-FFF2-40B4-BE49-F238E27FC236}">
                <a16:creationId xmlns:a16="http://schemas.microsoft.com/office/drawing/2014/main" id="{34077BD1-A012-4173-BBA8-92C0A1E8D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CEB8C-6261-4D7B-99D1-87F31649A5EB}"/>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151387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B97837-3388-4DF2-B80B-A6533235EF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D40358-4144-4A7F-8AE9-05B2B9FCB3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85FCC-6530-4CD2-8782-C9A6C1E96B68}"/>
              </a:ext>
            </a:extLst>
          </p:cNvPr>
          <p:cNvSpPr>
            <a:spLocks noGrp="1"/>
          </p:cNvSpPr>
          <p:nvPr>
            <p:ph type="dt" sz="half" idx="10"/>
          </p:nvPr>
        </p:nvSpPr>
        <p:spPr/>
        <p:txBody>
          <a:bodyPr/>
          <a:lstStyle/>
          <a:p>
            <a:fld id="{14832CDB-B05F-46BA-B29C-097961D6EA06}" type="datetime1">
              <a:rPr lang="en-US" smtClean="0"/>
              <a:t>11/24/2020</a:t>
            </a:fld>
            <a:endParaRPr lang="en-US"/>
          </a:p>
        </p:txBody>
      </p:sp>
      <p:sp>
        <p:nvSpPr>
          <p:cNvPr id="5" name="Footer Placeholder 4">
            <a:extLst>
              <a:ext uri="{FF2B5EF4-FFF2-40B4-BE49-F238E27FC236}">
                <a16:creationId xmlns:a16="http://schemas.microsoft.com/office/drawing/2014/main" id="{B0761B38-5CB4-4D97-8C6C-33111240E1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CAB2C-CAC5-43D5-A472-18423C6952A5}"/>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3755521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A83A4-2CF5-452D-AA43-1BA4753B4B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40071-30A6-4C2D-8471-AC1540C2A3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CA918F-127C-4C7B-ABA2-FAF17F7C3715}"/>
              </a:ext>
            </a:extLst>
          </p:cNvPr>
          <p:cNvSpPr>
            <a:spLocks noGrp="1"/>
          </p:cNvSpPr>
          <p:nvPr>
            <p:ph type="dt" sz="half" idx="10"/>
          </p:nvPr>
        </p:nvSpPr>
        <p:spPr/>
        <p:txBody>
          <a:bodyPr/>
          <a:lstStyle/>
          <a:p>
            <a:fld id="{1C85F932-D762-430A-B03D-9E8DA59F08CB}" type="datetime1">
              <a:rPr lang="en-US" smtClean="0"/>
              <a:t>11/24/2020</a:t>
            </a:fld>
            <a:endParaRPr lang="en-US"/>
          </a:p>
        </p:txBody>
      </p:sp>
      <p:sp>
        <p:nvSpPr>
          <p:cNvPr id="5" name="Footer Placeholder 4">
            <a:extLst>
              <a:ext uri="{FF2B5EF4-FFF2-40B4-BE49-F238E27FC236}">
                <a16:creationId xmlns:a16="http://schemas.microsoft.com/office/drawing/2014/main" id="{4E30466B-C59F-45DC-B503-43599E850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CB9D5-670E-46D7-9B74-DF5F24A67558}"/>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4207490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EB5BB-D78F-4A7C-ACC6-E7F441B325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F29263-198C-446C-BA6A-6D4AE324D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92387C-A35C-4620-A044-C7825CDC9E6A}"/>
              </a:ext>
            </a:extLst>
          </p:cNvPr>
          <p:cNvSpPr>
            <a:spLocks noGrp="1"/>
          </p:cNvSpPr>
          <p:nvPr>
            <p:ph type="dt" sz="half" idx="10"/>
          </p:nvPr>
        </p:nvSpPr>
        <p:spPr/>
        <p:txBody>
          <a:bodyPr/>
          <a:lstStyle/>
          <a:p>
            <a:fld id="{A3008DE5-68FC-4635-BBCF-B6ACB3FEAE30}" type="datetime1">
              <a:rPr lang="en-US" smtClean="0"/>
              <a:t>11/24/2020</a:t>
            </a:fld>
            <a:endParaRPr lang="en-US"/>
          </a:p>
        </p:txBody>
      </p:sp>
      <p:sp>
        <p:nvSpPr>
          <p:cNvPr id="5" name="Footer Placeholder 4">
            <a:extLst>
              <a:ext uri="{FF2B5EF4-FFF2-40B4-BE49-F238E27FC236}">
                <a16:creationId xmlns:a16="http://schemas.microsoft.com/office/drawing/2014/main" id="{38A5E480-5BDA-4FBD-8DB1-FE9442111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CFC3-4380-4925-AD93-B99FF0DD77C3}"/>
              </a:ext>
            </a:extLst>
          </p:cNvPr>
          <p:cNvSpPr>
            <a:spLocks noGrp="1"/>
          </p:cNvSpPr>
          <p:nvPr>
            <p:ph type="sldNum" sz="quarter" idx="12"/>
          </p:nvPr>
        </p:nvSpPr>
        <p:spPr/>
        <p:txBody>
          <a:bodyPr/>
          <a:lstStyle/>
          <a:p>
            <a:fld id="{EF9BBF04-7E39-4D1D-8E6D-428E39B8BC6E}" type="slidenum">
              <a:rPr lang="en-US" smtClean="0"/>
              <a:t>‹#›</a:t>
            </a:fld>
            <a:endParaRPr lang="en-US"/>
          </a:p>
        </p:txBody>
      </p:sp>
      <p:pic>
        <p:nvPicPr>
          <p:cNvPr id="9" name="Picture 8" descr="A picture containing text&#10;&#10;Description automatically generated">
            <a:extLst>
              <a:ext uri="{FF2B5EF4-FFF2-40B4-BE49-F238E27FC236}">
                <a16:creationId xmlns:a16="http://schemas.microsoft.com/office/drawing/2014/main" id="{D3DC9D4E-D588-4984-B4CE-C42DC50B0D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726" y="104608"/>
            <a:ext cx="1481980" cy="514279"/>
          </a:xfrm>
          <a:prstGeom prst="rect">
            <a:avLst/>
          </a:prstGeom>
        </p:spPr>
      </p:pic>
    </p:spTree>
    <p:extLst>
      <p:ext uri="{BB962C8B-B14F-4D97-AF65-F5344CB8AC3E}">
        <p14:creationId xmlns:p14="http://schemas.microsoft.com/office/powerpoint/2010/main" val="116378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28385-F40A-4285-8AB3-360929EC9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1ADB03-7C07-4A66-9956-75A78A373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C756C8-0DD2-44F1-9FE5-25FDF8A569A3}"/>
              </a:ext>
            </a:extLst>
          </p:cNvPr>
          <p:cNvSpPr>
            <a:spLocks noGrp="1"/>
          </p:cNvSpPr>
          <p:nvPr>
            <p:ph type="dt" sz="half" idx="10"/>
          </p:nvPr>
        </p:nvSpPr>
        <p:spPr/>
        <p:txBody>
          <a:bodyPr/>
          <a:lstStyle/>
          <a:p>
            <a:fld id="{B27C5259-AA1E-4866-8BFC-36AD3A61E2A6}" type="datetime1">
              <a:rPr lang="en-US" smtClean="0"/>
              <a:t>11/24/2020</a:t>
            </a:fld>
            <a:endParaRPr lang="en-US"/>
          </a:p>
        </p:txBody>
      </p:sp>
      <p:sp>
        <p:nvSpPr>
          <p:cNvPr id="5" name="Footer Placeholder 4">
            <a:extLst>
              <a:ext uri="{FF2B5EF4-FFF2-40B4-BE49-F238E27FC236}">
                <a16:creationId xmlns:a16="http://schemas.microsoft.com/office/drawing/2014/main" id="{33A57526-2130-45C5-BA66-E26AC2667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93EB9-5368-4853-B9AC-74F4300FC6D3}"/>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428944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A41C-66E6-4DE8-B856-52CC9B9A1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25D567-35F2-4919-8E85-4B87298313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0FCA41-8BD2-447A-A2D9-99227C809D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074C80-E61C-4050-9160-1801DD50636C}"/>
              </a:ext>
            </a:extLst>
          </p:cNvPr>
          <p:cNvSpPr>
            <a:spLocks noGrp="1"/>
          </p:cNvSpPr>
          <p:nvPr>
            <p:ph type="dt" sz="half" idx="10"/>
          </p:nvPr>
        </p:nvSpPr>
        <p:spPr/>
        <p:txBody>
          <a:bodyPr/>
          <a:lstStyle/>
          <a:p>
            <a:fld id="{557EB8FF-EE22-464C-8863-A0245D735717}" type="datetime1">
              <a:rPr lang="en-US" smtClean="0"/>
              <a:t>11/24/2020</a:t>
            </a:fld>
            <a:endParaRPr lang="en-US"/>
          </a:p>
        </p:txBody>
      </p:sp>
      <p:sp>
        <p:nvSpPr>
          <p:cNvPr id="6" name="Footer Placeholder 5">
            <a:extLst>
              <a:ext uri="{FF2B5EF4-FFF2-40B4-BE49-F238E27FC236}">
                <a16:creationId xmlns:a16="http://schemas.microsoft.com/office/drawing/2014/main" id="{2A3A5443-48EC-4874-BDE9-2B55ABF35F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3EF363-4115-4005-92A7-CCE5C8393A2D}"/>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1520738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6349-3AE0-4837-BC32-482BF9133F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93B679-AB8E-4784-85C9-0B00AACE0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64C333-84EB-4264-8832-7D99C3D8E7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B3812E-7DC4-4F27-9E43-9A4C9C035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1AE7DF-1D4E-4B8E-89F5-F373FB018A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D9DFE8-1997-417B-B030-EB4BE9C5C734}"/>
              </a:ext>
            </a:extLst>
          </p:cNvPr>
          <p:cNvSpPr>
            <a:spLocks noGrp="1"/>
          </p:cNvSpPr>
          <p:nvPr>
            <p:ph type="dt" sz="half" idx="10"/>
          </p:nvPr>
        </p:nvSpPr>
        <p:spPr/>
        <p:txBody>
          <a:bodyPr/>
          <a:lstStyle/>
          <a:p>
            <a:fld id="{827F2C02-8CB4-489D-9AA8-2DD61981E37E}" type="datetime1">
              <a:rPr lang="en-US" smtClean="0"/>
              <a:t>11/24/2020</a:t>
            </a:fld>
            <a:endParaRPr lang="en-US"/>
          </a:p>
        </p:txBody>
      </p:sp>
      <p:sp>
        <p:nvSpPr>
          <p:cNvPr id="8" name="Footer Placeholder 7">
            <a:extLst>
              <a:ext uri="{FF2B5EF4-FFF2-40B4-BE49-F238E27FC236}">
                <a16:creationId xmlns:a16="http://schemas.microsoft.com/office/drawing/2014/main" id="{82150D50-B2AC-445F-92BE-7B63B04ED0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EB08B6-AE6B-4740-88DD-67C50B3F940A}"/>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1906509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4A63-58C3-4D51-8643-27D948B05B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865FD1-D388-44C8-AD40-01D2D0840C21}"/>
              </a:ext>
            </a:extLst>
          </p:cNvPr>
          <p:cNvSpPr>
            <a:spLocks noGrp="1"/>
          </p:cNvSpPr>
          <p:nvPr>
            <p:ph type="dt" sz="half" idx="10"/>
          </p:nvPr>
        </p:nvSpPr>
        <p:spPr/>
        <p:txBody>
          <a:bodyPr/>
          <a:lstStyle/>
          <a:p>
            <a:fld id="{60FEE225-19A0-49D8-8768-3D56C4784117}" type="datetime1">
              <a:rPr lang="en-US" smtClean="0"/>
              <a:t>11/24/2020</a:t>
            </a:fld>
            <a:endParaRPr lang="en-US"/>
          </a:p>
        </p:txBody>
      </p:sp>
      <p:sp>
        <p:nvSpPr>
          <p:cNvPr id="4" name="Footer Placeholder 3">
            <a:extLst>
              <a:ext uri="{FF2B5EF4-FFF2-40B4-BE49-F238E27FC236}">
                <a16:creationId xmlns:a16="http://schemas.microsoft.com/office/drawing/2014/main" id="{C2A2D65A-F5C7-4179-B71A-167DE4675B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62530D-FCFD-475E-99AB-D860C296675E}"/>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2362045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137F00-BF2A-4820-B49B-86DF6FCD6B84}"/>
              </a:ext>
            </a:extLst>
          </p:cNvPr>
          <p:cNvSpPr>
            <a:spLocks noGrp="1"/>
          </p:cNvSpPr>
          <p:nvPr>
            <p:ph type="dt" sz="half" idx="10"/>
          </p:nvPr>
        </p:nvSpPr>
        <p:spPr/>
        <p:txBody>
          <a:bodyPr/>
          <a:lstStyle/>
          <a:p>
            <a:fld id="{F8244651-3036-48AD-B6CE-804C77737E95}" type="datetime1">
              <a:rPr lang="en-US" smtClean="0"/>
              <a:t>11/24/2020</a:t>
            </a:fld>
            <a:endParaRPr lang="en-US"/>
          </a:p>
        </p:txBody>
      </p:sp>
      <p:sp>
        <p:nvSpPr>
          <p:cNvPr id="3" name="Footer Placeholder 2">
            <a:extLst>
              <a:ext uri="{FF2B5EF4-FFF2-40B4-BE49-F238E27FC236}">
                <a16:creationId xmlns:a16="http://schemas.microsoft.com/office/drawing/2014/main" id="{DB953433-8A21-43F8-A840-42DC56E3F0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7775A1-6F05-455F-92CF-211304E178E8}"/>
              </a:ext>
            </a:extLst>
          </p:cNvPr>
          <p:cNvSpPr>
            <a:spLocks noGrp="1"/>
          </p:cNvSpPr>
          <p:nvPr>
            <p:ph type="sldNum" sz="quarter" idx="12"/>
          </p:nvPr>
        </p:nvSpPr>
        <p:spPr/>
        <p:txBody>
          <a:bodyPr/>
          <a:lstStyle/>
          <a:p>
            <a:fld id="{EF9BBF04-7E39-4D1D-8E6D-428E39B8BC6E}" type="slidenum">
              <a:rPr lang="en-US" smtClean="0"/>
              <a:t>‹#›</a:t>
            </a:fld>
            <a:endParaRPr lang="en-US"/>
          </a:p>
        </p:txBody>
      </p:sp>
      <p:pic>
        <p:nvPicPr>
          <p:cNvPr id="6" name="Picture 5" descr="A picture containing text&#10;&#10;Description automatically generated">
            <a:extLst>
              <a:ext uri="{FF2B5EF4-FFF2-40B4-BE49-F238E27FC236}">
                <a16:creationId xmlns:a16="http://schemas.microsoft.com/office/drawing/2014/main" id="{1EABD5FA-92B0-4B91-A236-52424EF583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726" y="104608"/>
            <a:ext cx="1481980" cy="514279"/>
          </a:xfrm>
          <a:prstGeom prst="rect">
            <a:avLst/>
          </a:prstGeom>
        </p:spPr>
      </p:pic>
    </p:spTree>
    <p:extLst>
      <p:ext uri="{BB962C8B-B14F-4D97-AF65-F5344CB8AC3E}">
        <p14:creationId xmlns:p14="http://schemas.microsoft.com/office/powerpoint/2010/main" val="3332130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CB78-B68E-4BE6-819F-575994F01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47EA88-8894-42A2-851F-8F8C015F38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BD5E9F-6174-4E01-BE13-A98CEE669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EA3C9E-7F45-47DC-8D4F-DE44161D5C12}"/>
              </a:ext>
            </a:extLst>
          </p:cNvPr>
          <p:cNvSpPr>
            <a:spLocks noGrp="1"/>
          </p:cNvSpPr>
          <p:nvPr>
            <p:ph type="dt" sz="half" idx="10"/>
          </p:nvPr>
        </p:nvSpPr>
        <p:spPr/>
        <p:txBody>
          <a:bodyPr/>
          <a:lstStyle/>
          <a:p>
            <a:fld id="{F65ECEC2-5CC6-48FB-9C46-27F612CE954A}" type="datetime1">
              <a:rPr lang="en-US" smtClean="0"/>
              <a:t>11/24/2020</a:t>
            </a:fld>
            <a:endParaRPr lang="en-US"/>
          </a:p>
        </p:txBody>
      </p:sp>
      <p:sp>
        <p:nvSpPr>
          <p:cNvPr id="6" name="Footer Placeholder 5">
            <a:extLst>
              <a:ext uri="{FF2B5EF4-FFF2-40B4-BE49-F238E27FC236}">
                <a16:creationId xmlns:a16="http://schemas.microsoft.com/office/drawing/2014/main" id="{5ACB22EE-6541-4627-ABA3-0B93D23208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97CFA0-CCE7-413A-9A19-ECE4C7747A41}"/>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389615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EB5BB-D78F-4A7C-ACC6-E7F441B325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F29263-198C-446C-BA6A-6D4AE324D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92387C-A35C-4620-A044-C7825CDC9E6A}"/>
              </a:ext>
            </a:extLst>
          </p:cNvPr>
          <p:cNvSpPr>
            <a:spLocks noGrp="1"/>
          </p:cNvSpPr>
          <p:nvPr>
            <p:ph type="dt" sz="half" idx="10"/>
          </p:nvPr>
        </p:nvSpPr>
        <p:spPr/>
        <p:txBody>
          <a:bodyPr/>
          <a:lstStyle/>
          <a:p>
            <a:fld id="{A3008DE5-68FC-4635-BBCF-B6ACB3FEAE30}" type="datetime1">
              <a:rPr lang="en-US" smtClean="0"/>
              <a:t>11/24/2020</a:t>
            </a:fld>
            <a:endParaRPr lang="en-US"/>
          </a:p>
        </p:txBody>
      </p:sp>
      <p:sp>
        <p:nvSpPr>
          <p:cNvPr id="5" name="Footer Placeholder 4">
            <a:extLst>
              <a:ext uri="{FF2B5EF4-FFF2-40B4-BE49-F238E27FC236}">
                <a16:creationId xmlns:a16="http://schemas.microsoft.com/office/drawing/2014/main" id="{38A5E480-5BDA-4FBD-8DB1-FE9442111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CFC3-4380-4925-AD93-B99FF0DD77C3}"/>
              </a:ext>
            </a:extLst>
          </p:cNvPr>
          <p:cNvSpPr>
            <a:spLocks noGrp="1"/>
          </p:cNvSpPr>
          <p:nvPr>
            <p:ph type="sldNum" sz="quarter" idx="12"/>
          </p:nvPr>
        </p:nvSpPr>
        <p:spPr/>
        <p:txBody>
          <a:bodyPr/>
          <a:lstStyle/>
          <a:p>
            <a:fld id="{EF9BBF04-7E39-4D1D-8E6D-428E39B8BC6E}" type="slidenum">
              <a:rPr lang="en-US" smtClean="0"/>
              <a:t>‹#›</a:t>
            </a:fld>
            <a:endParaRPr lang="en-US"/>
          </a:p>
        </p:txBody>
      </p:sp>
      <p:pic>
        <p:nvPicPr>
          <p:cNvPr id="7" name="Picture 6" descr="A picture containing text&#10;&#10;Description automatically generated">
            <a:extLst>
              <a:ext uri="{FF2B5EF4-FFF2-40B4-BE49-F238E27FC236}">
                <a16:creationId xmlns:a16="http://schemas.microsoft.com/office/drawing/2014/main" id="{1F9EB857-EB2F-45F8-B0B9-863B50309A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726" y="104608"/>
            <a:ext cx="1481980" cy="514279"/>
          </a:xfrm>
          <a:prstGeom prst="rect">
            <a:avLst/>
          </a:prstGeom>
        </p:spPr>
      </p:pic>
    </p:spTree>
    <p:extLst>
      <p:ext uri="{BB962C8B-B14F-4D97-AF65-F5344CB8AC3E}">
        <p14:creationId xmlns:p14="http://schemas.microsoft.com/office/powerpoint/2010/main" val="1659100522"/>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F8D9-E153-46D9-8A3B-AD1AC02D5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F207BA-2333-4FB1-8528-80036D59D3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AC545E-BF2C-4103-AB69-F435E6E4F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34D372-F6C4-475E-AA59-021893AD2D0F}"/>
              </a:ext>
            </a:extLst>
          </p:cNvPr>
          <p:cNvSpPr>
            <a:spLocks noGrp="1"/>
          </p:cNvSpPr>
          <p:nvPr>
            <p:ph type="dt" sz="half" idx="10"/>
          </p:nvPr>
        </p:nvSpPr>
        <p:spPr/>
        <p:txBody>
          <a:bodyPr/>
          <a:lstStyle/>
          <a:p>
            <a:fld id="{6D084A2F-887B-42E3-83C1-8F74A8B17A4D}" type="datetime1">
              <a:rPr lang="en-US" smtClean="0"/>
              <a:t>11/24/2020</a:t>
            </a:fld>
            <a:endParaRPr lang="en-US"/>
          </a:p>
        </p:txBody>
      </p:sp>
      <p:sp>
        <p:nvSpPr>
          <p:cNvPr id="6" name="Footer Placeholder 5">
            <a:extLst>
              <a:ext uri="{FF2B5EF4-FFF2-40B4-BE49-F238E27FC236}">
                <a16:creationId xmlns:a16="http://schemas.microsoft.com/office/drawing/2014/main" id="{5AD842AE-4D21-49B6-B08A-FBA9B311F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99B4C0-6D57-4E0F-851E-6BFE12EADAEC}"/>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1260000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8B70-AEE2-4D2A-89F8-F959C63E2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FBB7BC-5B4B-45C1-BD00-811D4B0ECA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03955-29EC-4065-BFFB-986F7608E8E7}"/>
              </a:ext>
            </a:extLst>
          </p:cNvPr>
          <p:cNvSpPr>
            <a:spLocks noGrp="1"/>
          </p:cNvSpPr>
          <p:nvPr>
            <p:ph type="dt" sz="half" idx="10"/>
          </p:nvPr>
        </p:nvSpPr>
        <p:spPr/>
        <p:txBody>
          <a:bodyPr/>
          <a:lstStyle/>
          <a:p>
            <a:fld id="{7A1A233B-EF43-4AE3-9E84-F7BB22FF488E}" type="datetime1">
              <a:rPr lang="en-US" smtClean="0"/>
              <a:t>11/24/2020</a:t>
            </a:fld>
            <a:endParaRPr lang="en-US"/>
          </a:p>
        </p:txBody>
      </p:sp>
      <p:sp>
        <p:nvSpPr>
          <p:cNvPr id="5" name="Footer Placeholder 4">
            <a:extLst>
              <a:ext uri="{FF2B5EF4-FFF2-40B4-BE49-F238E27FC236}">
                <a16:creationId xmlns:a16="http://schemas.microsoft.com/office/drawing/2014/main" id="{34077BD1-A012-4173-BBA8-92C0A1E8D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CEB8C-6261-4D7B-99D1-87F31649A5EB}"/>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3602383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B97837-3388-4DF2-B80B-A6533235EF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D40358-4144-4A7F-8AE9-05B2B9FCB3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85FCC-6530-4CD2-8782-C9A6C1E96B68}"/>
              </a:ext>
            </a:extLst>
          </p:cNvPr>
          <p:cNvSpPr>
            <a:spLocks noGrp="1"/>
          </p:cNvSpPr>
          <p:nvPr>
            <p:ph type="dt" sz="half" idx="10"/>
          </p:nvPr>
        </p:nvSpPr>
        <p:spPr/>
        <p:txBody>
          <a:bodyPr/>
          <a:lstStyle/>
          <a:p>
            <a:fld id="{14832CDB-B05F-46BA-B29C-097961D6EA06}" type="datetime1">
              <a:rPr lang="en-US" smtClean="0"/>
              <a:t>11/24/2020</a:t>
            </a:fld>
            <a:endParaRPr lang="en-US"/>
          </a:p>
        </p:txBody>
      </p:sp>
      <p:sp>
        <p:nvSpPr>
          <p:cNvPr id="5" name="Footer Placeholder 4">
            <a:extLst>
              <a:ext uri="{FF2B5EF4-FFF2-40B4-BE49-F238E27FC236}">
                <a16:creationId xmlns:a16="http://schemas.microsoft.com/office/drawing/2014/main" id="{B0761B38-5CB4-4D97-8C6C-33111240E1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CAB2C-CAC5-43D5-A472-18423C6952A5}"/>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16531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28385-F40A-4285-8AB3-360929EC9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1ADB03-7C07-4A66-9956-75A78A373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C756C8-0DD2-44F1-9FE5-25FDF8A569A3}"/>
              </a:ext>
            </a:extLst>
          </p:cNvPr>
          <p:cNvSpPr>
            <a:spLocks noGrp="1"/>
          </p:cNvSpPr>
          <p:nvPr>
            <p:ph type="dt" sz="half" idx="10"/>
          </p:nvPr>
        </p:nvSpPr>
        <p:spPr/>
        <p:txBody>
          <a:bodyPr/>
          <a:lstStyle/>
          <a:p>
            <a:fld id="{B27C5259-AA1E-4866-8BFC-36AD3A61E2A6}" type="datetime1">
              <a:rPr lang="en-US" smtClean="0"/>
              <a:t>11/24/2020</a:t>
            </a:fld>
            <a:endParaRPr lang="en-US"/>
          </a:p>
        </p:txBody>
      </p:sp>
      <p:sp>
        <p:nvSpPr>
          <p:cNvPr id="5" name="Footer Placeholder 4">
            <a:extLst>
              <a:ext uri="{FF2B5EF4-FFF2-40B4-BE49-F238E27FC236}">
                <a16:creationId xmlns:a16="http://schemas.microsoft.com/office/drawing/2014/main" id="{33A57526-2130-45C5-BA66-E26AC2667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93EB9-5368-4853-B9AC-74F4300FC6D3}"/>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25392593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A41C-66E6-4DE8-B856-52CC9B9A1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25D567-35F2-4919-8E85-4B87298313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0FCA41-8BD2-447A-A2D9-99227C809D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074C80-E61C-4050-9160-1801DD50636C}"/>
              </a:ext>
            </a:extLst>
          </p:cNvPr>
          <p:cNvSpPr>
            <a:spLocks noGrp="1"/>
          </p:cNvSpPr>
          <p:nvPr>
            <p:ph type="dt" sz="half" idx="10"/>
          </p:nvPr>
        </p:nvSpPr>
        <p:spPr/>
        <p:txBody>
          <a:bodyPr/>
          <a:lstStyle/>
          <a:p>
            <a:fld id="{557EB8FF-EE22-464C-8863-A0245D735717}" type="datetime1">
              <a:rPr lang="en-US" smtClean="0"/>
              <a:t>11/24/2020</a:t>
            </a:fld>
            <a:endParaRPr lang="en-US"/>
          </a:p>
        </p:txBody>
      </p:sp>
      <p:sp>
        <p:nvSpPr>
          <p:cNvPr id="6" name="Footer Placeholder 5">
            <a:extLst>
              <a:ext uri="{FF2B5EF4-FFF2-40B4-BE49-F238E27FC236}">
                <a16:creationId xmlns:a16="http://schemas.microsoft.com/office/drawing/2014/main" id="{2A3A5443-48EC-4874-BDE9-2B55ABF35F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3EF363-4115-4005-92A7-CCE5C8393A2D}"/>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338540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6349-3AE0-4837-BC32-482BF9133F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93B679-AB8E-4784-85C9-0B00AACE0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64C333-84EB-4264-8832-7D99C3D8E7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B3812E-7DC4-4F27-9E43-9A4C9C035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1AE7DF-1D4E-4B8E-89F5-F373FB018A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D9DFE8-1997-417B-B030-EB4BE9C5C734}"/>
              </a:ext>
            </a:extLst>
          </p:cNvPr>
          <p:cNvSpPr>
            <a:spLocks noGrp="1"/>
          </p:cNvSpPr>
          <p:nvPr>
            <p:ph type="dt" sz="half" idx="10"/>
          </p:nvPr>
        </p:nvSpPr>
        <p:spPr/>
        <p:txBody>
          <a:bodyPr/>
          <a:lstStyle/>
          <a:p>
            <a:fld id="{827F2C02-8CB4-489D-9AA8-2DD61981E37E}" type="datetime1">
              <a:rPr lang="en-US" smtClean="0"/>
              <a:t>11/24/2020</a:t>
            </a:fld>
            <a:endParaRPr lang="en-US"/>
          </a:p>
        </p:txBody>
      </p:sp>
      <p:sp>
        <p:nvSpPr>
          <p:cNvPr id="8" name="Footer Placeholder 7">
            <a:extLst>
              <a:ext uri="{FF2B5EF4-FFF2-40B4-BE49-F238E27FC236}">
                <a16:creationId xmlns:a16="http://schemas.microsoft.com/office/drawing/2014/main" id="{82150D50-B2AC-445F-92BE-7B63B04ED0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EB08B6-AE6B-4740-88DD-67C50B3F940A}"/>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43155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4A63-58C3-4D51-8643-27D948B05B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865FD1-D388-44C8-AD40-01D2D0840C21}"/>
              </a:ext>
            </a:extLst>
          </p:cNvPr>
          <p:cNvSpPr>
            <a:spLocks noGrp="1"/>
          </p:cNvSpPr>
          <p:nvPr>
            <p:ph type="dt" sz="half" idx="10"/>
          </p:nvPr>
        </p:nvSpPr>
        <p:spPr/>
        <p:txBody>
          <a:bodyPr/>
          <a:lstStyle/>
          <a:p>
            <a:fld id="{60FEE225-19A0-49D8-8768-3D56C4784117}" type="datetime1">
              <a:rPr lang="en-US" smtClean="0"/>
              <a:t>11/24/2020</a:t>
            </a:fld>
            <a:endParaRPr lang="en-US"/>
          </a:p>
        </p:txBody>
      </p:sp>
      <p:sp>
        <p:nvSpPr>
          <p:cNvPr id="4" name="Footer Placeholder 3">
            <a:extLst>
              <a:ext uri="{FF2B5EF4-FFF2-40B4-BE49-F238E27FC236}">
                <a16:creationId xmlns:a16="http://schemas.microsoft.com/office/drawing/2014/main" id="{C2A2D65A-F5C7-4179-B71A-167DE4675B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62530D-FCFD-475E-99AB-D860C296675E}"/>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3559029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137F00-BF2A-4820-B49B-86DF6FCD6B84}"/>
              </a:ext>
            </a:extLst>
          </p:cNvPr>
          <p:cNvSpPr>
            <a:spLocks noGrp="1"/>
          </p:cNvSpPr>
          <p:nvPr>
            <p:ph type="dt" sz="half" idx="10"/>
          </p:nvPr>
        </p:nvSpPr>
        <p:spPr/>
        <p:txBody>
          <a:bodyPr/>
          <a:lstStyle/>
          <a:p>
            <a:fld id="{F8244651-3036-48AD-B6CE-804C77737E95}" type="datetime1">
              <a:rPr lang="en-US" smtClean="0"/>
              <a:t>11/24/2020</a:t>
            </a:fld>
            <a:endParaRPr lang="en-US"/>
          </a:p>
        </p:txBody>
      </p:sp>
      <p:sp>
        <p:nvSpPr>
          <p:cNvPr id="3" name="Footer Placeholder 2">
            <a:extLst>
              <a:ext uri="{FF2B5EF4-FFF2-40B4-BE49-F238E27FC236}">
                <a16:creationId xmlns:a16="http://schemas.microsoft.com/office/drawing/2014/main" id="{DB953433-8A21-43F8-A840-42DC56E3F0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7775A1-6F05-455F-92CF-211304E178E8}"/>
              </a:ext>
            </a:extLst>
          </p:cNvPr>
          <p:cNvSpPr>
            <a:spLocks noGrp="1"/>
          </p:cNvSpPr>
          <p:nvPr>
            <p:ph type="sldNum" sz="quarter" idx="12"/>
          </p:nvPr>
        </p:nvSpPr>
        <p:spPr/>
        <p:txBody>
          <a:bodyPr/>
          <a:lstStyle/>
          <a:p>
            <a:fld id="{EF9BBF04-7E39-4D1D-8E6D-428E39B8BC6E}" type="slidenum">
              <a:rPr lang="en-US" smtClean="0"/>
              <a:t>‹#›</a:t>
            </a:fld>
            <a:endParaRPr lang="en-US"/>
          </a:p>
        </p:txBody>
      </p:sp>
      <p:pic>
        <p:nvPicPr>
          <p:cNvPr id="6" name="Picture 5" descr="A picture containing text&#10;&#10;Description automatically generated">
            <a:extLst>
              <a:ext uri="{FF2B5EF4-FFF2-40B4-BE49-F238E27FC236}">
                <a16:creationId xmlns:a16="http://schemas.microsoft.com/office/drawing/2014/main" id="{2C3756ED-B910-4FED-92F9-0699C21EEF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726" y="104608"/>
            <a:ext cx="1481980" cy="514279"/>
          </a:xfrm>
          <a:prstGeom prst="rect">
            <a:avLst/>
          </a:prstGeom>
        </p:spPr>
      </p:pic>
    </p:spTree>
    <p:extLst>
      <p:ext uri="{BB962C8B-B14F-4D97-AF65-F5344CB8AC3E}">
        <p14:creationId xmlns:p14="http://schemas.microsoft.com/office/powerpoint/2010/main" val="317898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CB78-B68E-4BE6-819F-575994F01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47EA88-8894-42A2-851F-8F8C015F38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BD5E9F-6174-4E01-BE13-A98CEE669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EA3C9E-7F45-47DC-8D4F-DE44161D5C12}"/>
              </a:ext>
            </a:extLst>
          </p:cNvPr>
          <p:cNvSpPr>
            <a:spLocks noGrp="1"/>
          </p:cNvSpPr>
          <p:nvPr>
            <p:ph type="dt" sz="half" idx="10"/>
          </p:nvPr>
        </p:nvSpPr>
        <p:spPr/>
        <p:txBody>
          <a:bodyPr/>
          <a:lstStyle/>
          <a:p>
            <a:fld id="{F65ECEC2-5CC6-48FB-9C46-27F612CE954A}" type="datetime1">
              <a:rPr lang="en-US" smtClean="0"/>
              <a:t>11/24/2020</a:t>
            </a:fld>
            <a:endParaRPr lang="en-US"/>
          </a:p>
        </p:txBody>
      </p:sp>
      <p:sp>
        <p:nvSpPr>
          <p:cNvPr id="6" name="Footer Placeholder 5">
            <a:extLst>
              <a:ext uri="{FF2B5EF4-FFF2-40B4-BE49-F238E27FC236}">
                <a16:creationId xmlns:a16="http://schemas.microsoft.com/office/drawing/2014/main" id="{5ACB22EE-6541-4627-ABA3-0B93D23208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97CFA0-CCE7-413A-9A19-ECE4C7747A41}"/>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196919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F8D9-E153-46D9-8A3B-AD1AC02D5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F207BA-2333-4FB1-8528-80036D59D3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AC545E-BF2C-4103-AB69-F435E6E4F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34D372-F6C4-475E-AA59-021893AD2D0F}"/>
              </a:ext>
            </a:extLst>
          </p:cNvPr>
          <p:cNvSpPr>
            <a:spLocks noGrp="1"/>
          </p:cNvSpPr>
          <p:nvPr>
            <p:ph type="dt" sz="half" idx="10"/>
          </p:nvPr>
        </p:nvSpPr>
        <p:spPr/>
        <p:txBody>
          <a:bodyPr/>
          <a:lstStyle/>
          <a:p>
            <a:fld id="{6D084A2F-887B-42E3-83C1-8F74A8B17A4D}" type="datetime1">
              <a:rPr lang="en-US" smtClean="0"/>
              <a:t>11/24/2020</a:t>
            </a:fld>
            <a:endParaRPr lang="en-US"/>
          </a:p>
        </p:txBody>
      </p:sp>
      <p:sp>
        <p:nvSpPr>
          <p:cNvPr id="6" name="Footer Placeholder 5">
            <a:extLst>
              <a:ext uri="{FF2B5EF4-FFF2-40B4-BE49-F238E27FC236}">
                <a16:creationId xmlns:a16="http://schemas.microsoft.com/office/drawing/2014/main" id="{5AD842AE-4D21-49B6-B08A-FBA9B311F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99B4C0-6D57-4E0F-851E-6BFE12EADAEC}"/>
              </a:ext>
            </a:extLst>
          </p:cNvPr>
          <p:cNvSpPr>
            <a:spLocks noGrp="1"/>
          </p:cNvSpPr>
          <p:nvPr>
            <p:ph type="sldNum" sz="quarter" idx="12"/>
          </p:nvPr>
        </p:nvSpPr>
        <p:spPr/>
        <p:txBody>
          <a:bodyPr/>
          <a:lstStyle/>
          <a:p>
            <a:fld id="{EF9BBF04-7E39-4D1D-8E6D-428E39B8BC6E}" type="slidenum">
              <a:rPr lang="en-US" smtClean="0"/>
              <a:t>‹#›</a:t>
            </a:fld>
            <a:endParaRPr lang="en-US"/>
          </a:p>
        </p:txBody>
      </p:sp>
    </p:spTree>
    <p:extLst>
      <p:ext uri="{BB962C8B-B14F-4D97-AF65-F5344CB8AC3E}">
        <p14:creationId xmlns:p14="http://schemas.microsoft.com/office/powerpoint/2010/main" val="426868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885187-2564-48E0-B734-32F1D7F3B5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FF949E-DF5A-41E8-A44B-312E9471E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721B0-6260-4344-9003-B4D81DA836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AE2A9-54FC-4B70-BB5C-919B39D6CB83}" type="datetime1">
              <a:rPr lang="en-US" smtClean="0"/>
              <a:t>11/24/2020</a:t>
            </a:fld>
            <a:endParaRPr lang="en-US"/>
          </a:p>
        </p:txBody>
      </p:sp>
      <p:sp>
        <p:nvSpPr>
          <p:cNvPr id="5" name="Footer Placeholder 4">
            <a:extLst>
              <a:ext uri="{FF2B5EF4-FFF2-40B4-BE49-F238E27FC236}">
                <a16:creationId xmlns:a16="http://schemas.microsoft.com/office/drawing/2014/main" id="{081AFB98-14ED-42B8-A3FF-3A33BF7BF7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E40FC6-6C1A-4705-A1ED-459085E783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BBF04-7E39-4D1D-8E6D-428E39B8BC6E}" type="slidenum">
              <a:rPr lang="en-US" smtClean="0"/>
              <a:t>‹#›</a:t>
            </a:fld>
            <a:endParaRPr lang="en-US"/>
          </a:p>
        </p:txBody>
      </p:sp>
    </p:spTree>
    <p:extLst>
      <p:ext uri="{BB962C8B-B14F-4D97-AF65-F5344CB8AC3E}">
        <p14:creationId xmlns:p14="http://schemas.microsoft.com/office/powerpoint/2010/main" val="161357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885187-2564-48E0-B734-32F1D7F3B5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FF949E-DF5A-41E8-A44B-312E9471E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721B0-6260-4344-9003-B4D81DA836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AE2A9-54FC-4B70-BB5C-919B39D6CB83}" type="datetime1">
              <a:rPr lang="en-US" smtClean="0"/>
              <a:t>11/24/2020</a:t>
            </a:fld>
            <a:endParaRPr lang="en-US"/>
          </a:p>
        </p:txBody>
      </p:sp>
      <p:sp>
        <p:nvSpPr>
          <p:cNvPr id="5" name="Footer Placeholder 4">
            <a:extLst>
              <a:ext uri="{FF2B5EF4-FFF2-40B4-BE49-F238E27FC236}">
                <a16:creationId xmlns:a16="http://schemas.microsoft.com/office/drawing/2014/main" id="{081AFB98-14ED-42B8-A3FF-3A33BF7BF7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E40FC6-6C1A-4705-A1ED-459085E783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BBF04-7E39-4D1D-8E6D-428E39B8BC6E}" type="slidenum">
              <a:rPr lang="en-US" smtClean="0"/>
              <a:t>‹#›</a:t>
            </a:fld>
            <a:endParaRPr lang="en-US"/>
          </a:p>
        </p:txBody>
      </p:sp>
    </p:spTree>
    <p:extLst>
      <p:ext uri="{BB962C8B-B14F-4D97-AF65-F5344CB8AC3E}">
        <p14:creationId xmlns:p14="http://schemas.microsoft.com/office/powerpoint/2010/main" val="1728005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vadareportcard.nv.gov/d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nevadareportcard.nv.gov/DI/more?path=recen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oe.nv.gov/State_Board_of_Educ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ocrdata.ed.gov/profile/9/district/54521/disciplinerepor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doe.nv.gov/State_Board_of_Education/"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ocrdata.ed.gov/profile/9/district/54521/disciplinerepo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93" name="Rectangle 68">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4" name="Freeform: Shape 70">
            <a:extLst>
              <a:ext uri="{FF2B5EF4-FFF2-40B4-BE49-F238E27FC236}">
                <a16:creationId xmlns:a16="http://schemas.microsoft.com/office/drawing/2014/main" id="{5A55B759-31A7-423C-9BC2-A8BC09FE9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166"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5" name="Freeform: Shape 72">
            <a:extLst>
              <a:ext uri="{FF2B5EF4-FFF2-40B4-BE49-F238E27FC236}">
                <a16:creationId xmlns:a16="http://schemas.microsoft.com/office/drawing/2014/main" id="{617D17FB-975C-487E-8519-38E547609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6386947" cy="6858478"/>
          </a:xfrm>
          <a:custGeom>
            <a:avLst/>
            <a:gdLst>
              <a:gd name="connsiteX0" fmla="*/ 433167 w 6386947"/>
              <a:gd name="connsiteY0" fmla="*/ 0 h 6858478"/>
              <a:gd name="connsiteX1" fmla="*/ 2138767 w 6386947"/>
              <a:gd name="connsiteY1" fmla="*/ 0 h 6858478"/>
              <a:gd name="connsiteX2" fmla="*/ 3204995 w 6386947"/>
              <a:gd name="connsiteY2" fmla="*/ 0 h 6858478"/>
              <a:gd name="connsiteX3" fmla="*/ 3210572 w 6386947"/>
              <a:gd name="connsiteY3" fmla="*/ 0 h 6858478"/>
              <a:gd name="connsiteX4" fmla="*/ 6386947 w 6386947"/>
              <a:gd name="connsiteY4" fmla="*/ 6858478 h 6858478"/>
              <a:gd name="connsiteX5" fmla="*/ 1832610 w 6386947"/>
              <a:gd name="connsiteY5" fmla="*/ 6858478 h 6858478"/>
              <a:gd name="connsiteX6" fmla="*/ 433167 w 6386947"/>
              <a:gd name="connsiteY6" fmla="*/ 6858478 h 6858478"/>
              <a:gd name="connsiteX7" fmla="*/ 0 w 6386947"/>
              <a:gd name="connsiteY7" fmla="*/ 6858478 h 6858478"/>
              <a:gd name="connsiteX8" fmla="*/ 0 w 6386947"/>
              <a:gd name="connsiteY8" fmla="*/ 478 h 6858478"/>
              <a:gd name="connsiteX9" fmla="*/ 433167 w 6386947"/>
              <a:gd name="connsiteY9" fmla="*/ 478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86947" h="6858478">
                <a:moveTo>
                  <a:pt x="433167" y="0"/>
                </a:moveTo>
                <a:lnTo>
                  <a:pt x="2138767" y="0"/>
                </a:lnTo>
                <a:lnTo>
                  <a:pt x="3204995" y="0"/>
                </a:lnTo>
                <a:lnTo>
                  <a:pt x="3210572" y="0"/>
                </a:lnTo>
                <a:lnTo>
                  <a:pt x="6386947" y="6858478"/>
                </a:lnTo>
                <a:lnTo>
                  <a:pt x="1832610" y="6858478"/>
                </a:lnTo>
                <a:lnTo>
                  <a:pt x="433167" y="6858478"/>
                </a:lnTo>
                <a:lnTo>
                  <a:pt x="0" y="6858478"/>
                </a:lnTo>
                <a:lnTo>
                  <a:pt x="0" y="478"/>
                </a:lnTo>
                <a:lnTo>
                  <a:pt x="433167" y="478"/>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Google Shape;61;p14"/>
          <p:cNvSpPr txBox="1">
            <a:spLocks noGrp="1"/>
          </p:cNvSpPr>
          <p:nvPr>
            <p:ph type="title"/>
          </p:nvPr>
        </p:nvSpPr>
        <p:spPr>
          <a:xfrm>
            <a:off x="344157" y="3761537"/>
            <a:ext cx="4458751" cy="1364638"/>
          </a:xfrm>
          <a:prstGeom prst="rect">
            <a:avLst/>
          </a:prstGeom>
        </p:spPr>
        <p:txBody>
          <a:bodyPr spcFirstLastPara="1" vert="horz" lIns="91440" tIns="45720" rIns="91440" bIns="45720" rtlCol="0" anchor="t" anchorCtr="0">
            <a:normAutofit/>
          </a:bodyPr>
          <a:lstStyle/>
          <a:p>
            <a:pPr>
              <a:buClr>
                <a:schemeClr val="dk1"/>
              </a:buClr>
              <a:buSzPts val="3300"/>
            </a:pPr>
            <a:r>
              <a:rPr lang="en-US" sz="3500" b="1"/>
              <a:t>2019-20 School Year Discipline Data</a:t>
            </a:r>
          </a:p>
        </p:txBody>
      </p:sp>
      <p:sp>
        <p:nvSpPr>
          <p:cNvPr id="64" name="Google Shape;64;p14"/>
          <p:cNvSpPr txBox="1"/>
          <p:nvPr/>
        </p:nvSpPr>
        <p:spPr>
          <a:xfrm>
            <a:off x="344157" y="5974034"/>
            <a:ext cx="3405378" cy="451437"/>
          </a:xfrm>
          <a:prstGeom prst="rect">
            <a:avLst/>
          </a:prstGeom>
        </p:spPr>
        <p:txBody>
          <a:bodyPr spcFirstLastPara="1" vert="horz" lIns="91440" tIns="45720" rIns="91440" bIns="45720" rtlCol="0" anchor="b" anchorCtr="0">
            <a:normAutofit fontScale="92500" lnSpcReduction="10000"/>
          </a:bodyPr>
          <a:lstStyle/>
          <a:p>
            <a:pPr marL="0" marR="0" lvl="0" indent="0" algn="l" defTabSz="914400" rtl="0" eaLnBrk="1" fontAlgn="auto" latinLnBrk="0" hangingPunct="1">
              <a:lnSpc>
                <a:spcPct val="90000"/>
              </a:lnSpc>
              <a:spcBef>
                <a:spcPts val="1000"/>
              </a:spcBef>
              <a:spcAft>
                <a:spcPts val="0"/>
              </a:spcAft>
              <a:buClr>
                <a:prstClr val="black"/>
              </a:buClr>
              <a:buSzPts val="3300"/>
              <a:buFontTx/>
              <a:buNone/>
              <a:tabLst/>
              <a:defRPr/>
            </a:pPr>
            <a:r>
              <a:rPr kumimoji="0" lang="en-US" sz="2000" b="0" i="0" u="none" strike="noStrike" kern="1200" cap="none" spc="0" normalizeH="0" baseline="0" noProof="0">
                <a:ln>
                  <a:noFill/>
                </a:ln>
                <a:solidFill>
                  <a:prstClr val="white"/>
                </a:solidFill>
                <a:effectLst/>
                <a:uLnTx/>
                <a:uFillTx/>
                <a:latin typeface="Calibri" panose="020F0502020204030204"/>
                <a:ea typeface="+mn-ea"/>
                <a:cs typeface="+mn-cs"/>
                <a:sym typeface="Calibri"/>
              </a:rPr>
              <a:t>December </a:t>
            </a:r>
            <a:r>
              <a:rPr lang="en-US" sz="2000">
                <a:solidFill>
                  <a:prstClr val="white"/>
                </a:solidFill>
                <a:latin typeface="Calibri" panose="020F0502020204030204"/>
                <a:sym typeface="Calibri"/>
              </a:rPr>
              <a:t>4,</a:t>
            </a:r>
            <a:r>
              <a:rPr kumimoji="0" lang="en-US" sz="2000" b="0" i="0" u="none" strike="noStrike" kern="1200" cap="none" spc="0" normalizeH="0" baseline="0" noProof="0">
                <a:ln>
                  <a:noFill/>
                </a:ln>
                <a:solidFill>
                  <a:prstClr val="white"/>
                </a:solidFill>
                <a:effectLst/>
                <a:uLnTx/>
                <a:uFillTx/>
                <a:latin typeface="Calibri" panose="020F0502020204030204"/>
                <a:ea typeface="+mn-ea"/>
                <a:cs typeface="+mn-cs"/>
                <a:sym typeface="Calibri"/>
              </a:rPr>
              <a:t> 2020</a:t>
            </a:r>
          </a:p>
        </p:txBody>
      </p:sp>
      <p:pic>
        <p:nvPicPr>
          <p:cNvPr id="2" name="Picture 1">
            <a:extLst>
              <a:ext uri="{FF2B5EF4-FFF2-40B4-BE49-F238E27FC236}">
                <a16:creationId xmlns:a16="http://schemas.microsoft.com/office/drawing/2014/main" id="{093D6146-3857-4C39-8013-81A75EAC6F49}"/>
              </a:ext>
            </a:extLst>
          </p:cNvPr>
          <p:cNvPicPr>
            <a:picLocks noChangeAspect="1"/>
          </p:cNvPicPr>
          <p:nvPr/>
        </p:nvPicPr>
        <p:blipFill>
          <a:blip r:embed="rId3"/>
          <a:stretch>
            <a:fillRect/>
          </a:stretch>
        </p:blipFill>
        <p:spPr>
          <a:xfrm>
            <a:off x="6820113" y="3355144"/>
            <a:ext cx="4255377" cy="1481456"/>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542D-FE24-46B0-92A1-0779231945D5}"/>
              </a:ext>
            </a:extLst>
          </p:cNvPr>
          <p:cNvSpPr>
            <a:spLocks noGrp="1"/>
          </p:cNvSpPr>
          <p:nvPr>
            <p:ph type="title"/>
          </p:nvPr>
        </p:nvSpPr>
        <p:spPr>
          <a:xfrm>
            <a:off x="838200" y="182880"/>
            <a:ext cx="10515600" cy="1325563"/>
          </a:xfrm>
        </p:spPr>
        <p:txBody>
          <a:bodyPr>
            <a:normAutofit/>
          </a:bodyPr>
          <a:lstStyle/>
          <a:p>
            <a:r>
              <a:rPr lang="en-US" sz="2800" b="1" dirty="0">
                <a:latin typeface="+mn-lt"/>
              </a:rPr>
              <a:t>Outline</a:t>
            </a:r>
          </a:p>
        </p:txBody>
      </p:sp>
      <p:sp>
        <p:nvSpPr>
          <p:cNvPr id="3" name="Content Placeholder 2">
            <a:extLst>
              <a:ext uri="{FF2B5EF4-FFF2-40B4-BE49-F238E27FC236}">
                <a16:creationId xmlns:a16="http://schemas.microsoft.com/office/drawing/2014/main" id="{ADFC67F6-E63F-4A0E-86B9-54FEE6A7A474}"/>
              </a:ext>
            </a:extLst>
          </p:cNvPr>
          <p:cNvSpPr>
            <a:spLocks noGrp="1"/>
          </p:cNvSpPr>
          <p:nvPr>
            <p:ph idx="1"/>
          </p:nvPr>
        </p:nvSpPr>
        <p:spPr>
          <a:xfrm>
            <a:off x="838199" y="1541855"/>
            <a:ext cx="10848975" cy="4351338"/>
          </a:xfrm>
        </p:spPr>
        <p:txBody>
          <a:bodyPr>
            <a:noAutofit/>
          </a:bodyPr>
          <a:lstStyle/>
          <a:p>
            <a:pPr>
              <a:buSzPct val="75000"/>
              <a:buFont typeface="Calibri" panose="020F0502020204030204" pitchFamily="34" charset="0"/>
              <a:buChar char="•"/>
            </a:pPr>
            <a:r>
              <a:rPr lang="en-US" altLang="ja-JP" sz="2400" dirty="0">
                <a:cs typeface="Calibri" panose="020F0502020204030204" pitchFamily="34" charset="0"/>
              </a:rPr>
              <a:t>Discipline Data Overview</a:t>
            </a:r>
          </a:p>
          <a:p>
            <a:pPr>
              <a:buSzPct val="75000"/>
              <a:buFont typeface="Calibri" panose="020F0502020204030204" pitchFamily="34" charset="0"/>
              <a:buChar char="•"/>
            </a:pPr>
            <a:endParaRPr lang="en-US" altLang="ja-JP" sz="2400" dirty="0">
              <a:cs typeface="Calibri" panose="020F0502020204030204" pitchFamily="34" charset="0"/>
            </a:endParaRPr>
          </a:p>
          <a:p>
            <a:pPr>
              <a:buSzPct val="75000"/>
              <a:buFont typeface="Calibri" panose="020F0502020204030204" pitchFamily="34" charset="0"/>
              <a:buChar char="•"/>
            </a:pPr>
            <a:r>
              <a:rPr lang="en-US" altLang="ja-JP" sz="2400" dirty="0">
                <a:cs typeface="Calibri" panose="020F0502020204030204" pitchFamily="34" charset="0"/>
              </a:rPr>
              <a:t>Discipline Data Caveats</a:t>
            </a:r>
          </a:p>
          <a:p>
            <a:pPr>
              <a:buSzPct val="75000"/>
              <a:buFont typeface="Calibri" panose="020F0502020204030204" pitchFamily="34" charset="0"/>
              <a:buChar char="•"/>
            </a:pPr>
            <a:endParaRPr lang="en-US" altLang="ja-JP" sz="2400" dirty="0">
              <a:cs typeface="Calibri" panose="020F0502020204030204" pitchFamily="34" charset="0"/>
            </a:endParaRPr>
          </a:p>
          <a:p>
            <a:pPr>
              <a:buSzPct val="75000"/>
              <a:buFont typeface="Calibri" panose="020F0502020204030204" pitchFamily="34" charset="0"/>
              <a:buChar char="•"/>
            </a:pPr>
            <a:r>
              <a:rPr lang="en-US" altLang="ja-JP" sz="2400" dirty="0">
                <a:cs typeface="Calibri" panose="020F0502020204030204" pitchFamily="34" charset="0"/>
              </a:rPr>
              <a:t>Overall Findings</a:t>
            </a:r>
          </a:p>
          <a:p>
            <a:pPr marL="0" indent="0">
              <a:buSzPct val="75000"/>
              <a:buNone/>
            </a:pPr>
            <a:endParaRPr lang="en-US" altLang="ja-JP" sz="2400" dirty="0">
              <a:cs typeface="Calibri" panose="020F0502020204030204" pitchFamily="34" charset="0"/>
            </a:endParaRPr>
          </a:p>
          <a:p>
            <a:pPr>
              <a:buSzPct val="75000"/>
              <a:buFont typeface="Calibri" panose="020F0502020204030204" pitchFamily="34" charset="0"/>
              <a:buChar char="•"/>
            </a:pPr>
            <a:r>
              <a:rPr lang="en-US" altLang="ja-JP" sz="2400" dirty="0">
                <a:cs typeface="Calibri" panose="020F0502020204030204" pitchFamily="34" charset="0"/>
              </a:rPr>
              <a:t>School Year 2019-20 </a:t>
            </a:r>
            <a:r>
              <a:rPr lang="en-US" altLang="ja-JP" sz="2400" dirty="0">
                <a:latin typeface="+mn-lt"/>
                <a:cs typeface="Calibri" panose="020F0502020204030204" pitchFamily="34" charset="0"/>
              </a:rPr>
              <a:t>Incidents Resulting in Suspension/Expulsion, by Population</a:t>
            </a:r>
          </a:p>
          <a:p>
            <a:pPr>
              <a:buSzPct val="75000"/>
              <a:buFont typeface="Calibri" panose="020F0502020204030204" pitchFamily="34" charset="0"/>
              <a:buChar char="•"/>
            </a:pPr>
            <a:endParaRPr lang="en-US" altLang="ja-JP" sz="2400" dirty="0">
              <a:latin typeface="+mn-lt"/>
              <a:cs typeface="Calibri" panose="020F0502020204030204" pitchFamily="34" charset="0"/>
            </a:endParaRPr>
          </a:p>
          <a:p>
            <a:pPr>
              <a:buSzPct val="75000"/>
              <a:buFont typeface="Calibri" panose="020F0502020204030204" pitchFamily="34" charset="0"/>
              <a:buChar char="•"/>
            </a:pPr>
            <a:r>
              <a:rPr lang="en-US" sz="2400" dirty="0"/>
              <a:t>Conclusions</a:t>
            </a:r>
          </a:p>
        </p:txBody>
      </p:sp>
    </p:spTree>
    <p:extLst>
      <p:ext uri="{BB962C8B-B14F-4D97-AF65-F5344CB8AC3E}">
        <p14:creationId xmlns:p14="http://schemas.microsoft.com/office/powerpoint/2010/main" val="387429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542D-FE24-46B0-92A1-0779231945D5}"/>
              </a:ext>
            </a:extLst>
          </p:cNvPr>
          <p:cNvSpPr>
            <a:spLocks noGrp="1"/>
          </p:cNvSpPr>
          <p:nvPr>
            <p:ph type="title"/>
          </p:nvPr>
        </p:nvSpPr>
        <p:spPr/>
        <p:txBody>
          <a:bodyPr>
            <a:normAutofit/>
          </a:bodyPr>
          <a:lstStyle/>
          <a:p>
            <a:r>
              <a:rPr lang="en-US" altLang="ja-JP" sz="2800" b="1">
                <a:latin typeface="+mn-lt"/>
                <a:cs typeface="Calibri" panose="020F0502020204030204" pitchFamily="34" charset="0"/>
              </a:rPr>
              <a:t>Discipline Data Overview</a:t>
            </a:r>
            <a:endParaRPr lang="en-US" sz="2800" b="1">
              <a:latin typeface="+mn-lt"/>
            </a:endParaRPr>
          </a:p>
        </p:txBody>
      </p:sp>
      <p:sp>
        <p:nvSpPr>
          <p:cNvPr id="3" name="Content Placeholder 2">
            <a:extLst>
              <a:ext uri="{FF2B5EF4-FFF2-40B4-BE49-F238E27FC236}">
                <a16:creationId xmlns:a16="http://schemas.microsoft.com/office/drawing/2014/main" id="{ADFC67F6-E63F-4A0E-86B9-54FEE6A7A474}"/>
              </a:ext>
            </a:extLst>
          </p:cNvPr>
          <p:cNvSpPr>
            <a:spLocks noGrp="1"/>
          </p:cNvSpPr>
          <p:nvPr>
            <p:ph idx="1"/>
          </p:nvPr>
        </p:nvSpPr>
        <p:spPr>
          <a:xfrm>
            <a:off x="838200" y="1693647"/>
            <a:ext cx="10515600" cy="4801418"/>
          </a:xfrm>
        </p:spPr>
        <p:txBody>
          <a:bodyPr>
            <a:normAutofit/>
          </a:bodyPr>
          <a:lstStyle/>
          <a:p>
            <a:r>
              <a:rPr lang="en-US" sz="2400" dirty="0"/>
              <a:t>The Nevada Department of Education (NDE) collects various discipline data for the annual Nevada Report Card.</a:t>
            </a:r>
            <a:r>
              <a:rPr lang="en-US" sz="2400" baseline="30000" dirty="0"/>
              <a:t>1</a:t>
            </a:r>
          </a:p>
          <a:p>
            <a:pPr lvl="1"/>
            <a:endParaRPr lang="en-US" dirty="0"/>
          </a:p>
          <a:p>
            <a:r>
              <a:rPr lang="en-US" sz="2400" dirty="0"/>
              <a:t>One collection gathers information on the total number of incidents at school, district, and state levels resulting in suspension or expulsion.</a:t>
            </a:r>
            <a:r>
              <a:rPr lang="en-US" sz="2400" baseline="30000" dirty="0"/>
              <a:t>2</a:t>
            </a:r>
          </a:p>
          <a:p>
            <a:endParaRPr lang="en-US" sz="2400" dirty="0"/>
          </a:p>
          <a:p>
            <a:r>
              <a:rPr lang="en-US" sz="2400" dirty="0"/>
              <a:t>An additional discipline collection, new for school year (SY) 2019-20, gathers information on incidents resulting in suspension or expulsion, by population.</a:t>
            </a:r>
            <a:r>
              <a:rPr lang="en-US" sz="2400" baseline="30000" dirty="0"/>
              <a:t>3</a:t>
            </a:r>
          </a:p>
          <a:p>
            <a:pPr lvl="1"/>
            <a:r>
              <a:rPr lang="en-US" sz="2000" dirty="0"/>
              <a:t>These data are the focus of this presentation.</a:t>
            </a:r>
          </a:p>
          <a:p>
            <a:endParaRPr lang="en-US" sz="2600" dirty="0"/>
          </a:p>
          <a:p>
            <a:endParaRPr lang="en-US" sz="2600" dirty="0"/>
          </a:p>
          <a:p>
            <a:endParaRPr lang="en-US" sz="2600" dirty="0"/>
          </a:p>
          <a:p>
            <a:pPr lvl="1"/>
            <a:endParaRPr lang="en-US" sz="2200" dirty="0"/>
          </a:p>
          <a:p>
            <a:endParaRPr lang="en-US" sz="2600" dirty="0"/>
          </a:p>
          <a:p>
            <a:endParaRPr lang="en-US" sz="2600" dirty="0"/>
          </a:p>
          <a:p>
            <a:endParaRPr lang="en-US" sz="2600" dirty="0"/>
          </a:p>
          <a:p>
            <a:endParaRPr lang="en-US" sz="2200" dirty="0"/>
          </a:p>
          <a:p>
            <a:pPr lvl="1"/>
            <a:endParaRPr lang="en-US" dirty="0"/>
          </a:p>
        </p:txBody>
      </p:sp>
      <p:sp>
        <p:nvSpPr>
          <p:cNvPr id="6" name="TextBox 5">
            <a:extLst>
              <a:ext uri="{FF2B5EF4-FFF2-40B4-BE49-F238E27FC236}">
                <a16:creationId xmlns:a16="http://schemas.microsoft.com/office/drawing/2014/main" id="{E071C954-4DC7-4A27-9AB0-10E316F90080}"/>
              </a:ext>
            </a:extLst>
          </p:cNvPr>
          <p:cNvSpPr txBox="1"/>
          <p:nvPr/>
        </p:nvSpPr>
        <p:spPr>
          <a:xfrm>
            <a:off x="678303" y="6027003"/>
            <a:ext cx="11220047" cy="646331"/>
          </a:xfrm>
          <a:prstGeom prst="rect">
            <a:avLst/>
          </a:prstGeom>
          <a:noFill/>
        </p:spPr>
        <p:txBody>
          <a:bodyPr wrap="square" rtlCol="0">
            <a:spAutoFit/>
          </a:bodyPr>
          <a:lstStyle/>
          <a:p>
            <a:r>
              <a:rPr lang="en-US" sz="1200" baseline="30000" dirty="0"/>
              <a:t>1</a:t>
            </a:r>
            <a:r>
              <a:rPr lang="en-US" sz="1200" dirty="0"/>
              <a:t>The Nevada Report Card can be accessed at </a:t>
            </a:r>
            <a:r>
              <a:rPr lang="en-US" sz="1200" dirty="0">
                <a:hlinkClick r:id="rId3"/>
              </a:rPr>
              <a:t>http://nevadareportcard.nv.gov/di/</a:t>
            </a:r>
            <a:r>
              <a:rPr lang="en-US" sz="1200" dirty="0"/>
              <a:t>. </a:t>
            </a:r>
          </a:p>
          <a:p>
            <a:r>
              <a:rPr lang="en-US" sz="1200" baseline="30000" dirty="0"/>
              <a:t>2</a:t>
            </a:r>
            <a:r>
              <a:rPr lang="en-US" sz="1200" dirty="0"/>
              <a:t>Discipline data can be accessed via the Safety tab at the Nevada Report Card link provided in footnote #1.</a:t>
            </a:r>
          </a:p>
          <a:p>
            <a:r>
              <a:rPr lang="en-US" sz="1200" baseline="30000" dirty="0"/>
              <a:t>3</a:t>
            </a:r>
            <a:r>
              <a:rPr lang="en-US" sz="1200" dirty="0"/>
              <a:t>Discipline data by population can be accessed at </a:t>
            </a:r>
            <a:r>
              <a:rPr lang="en-US" sz="1200" dirty="0">
                <a:hlinkClick r:id="rId4"/>
              </a:rPr>
              <a:t>http://nevadareportcard.nv.gov/DI/more?path=recents</a:t>
            </a:r>
            <a:r>
              <a:rPr lang="en-US" sz="1200" dirty="0"/>
              <a:t>.</a:t>
            </a:r>
          </a:p>
        </p:txBody>
      </p:sp>
    </p:spTree>
    <p:extLst>
      <p:ext uri="{BB962C8B-B14F-4D97-AF65-F5344CB8AC3E}">
        <p14:creationId xmlns:p14="http://schemas.microsoft.com/office/powerpoint/2010/main" val="301580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542D-FE24-46B0-92A1-0779231945D5}"/>
              </a:ext>
            </a:extLst>
          </p:cNvPr>
          <p:cNvSpPr>
            <a:spLocks noGrp="1"/>
          </p:cNvSpPr>
          <p:nvPr>
            <p:ph type="title"/>
          </p:nvPr>
        </p:nvSpPr>
        <p:spPr/>
        <p:txBody>
          <a:bodyPr>
            <a:normAutofit/>
          </a:bodyPr>
          <a:lstStyle/>
          <a:p>
            <a:r>
              <a:rPr lang="en-US" altLang="ja-JP" sz="2800" b="1">
                <a:latin typeface="+mn-lt"/>
                <a:cs typeface="Calibri" panose="020F0502020204030204" pitchFamily="34" charset="0"/>
              </a:rPr>
              <a:t>Discipline Data Caveats</a:t>
            </a:r>
            <a:endParaRPr lang="en-US" sz="2800" b="1">
              <a:latin typeface="+mn-lt"/>
            </a:endParaRPr>
          </a:p>
        </p:txBody>
      </p:sp>
      <p:sp>
        <p:nvSpPr>
          <p:cNvPr id="3" name="Content Placeholder 2">
            <a:extLst>
              <a:ext uri="{FF2B5EF4-FFF2-40B4-BE49-F238E27FC236}">
                <a16:creationId xmlns:a16="http://schemas.microsoft.com/office/drawing/2014/main" id="{ADFC67F6-E63F-4A0E-86B9-54FEE6A7A474}"/>
              </a:ext>
            </a:extLst>
          </p:cNvPr>
          <p:cNvSpPr>
            <a:spLocks noGrp="1"/>
          </p:cNvSpPr>
          <p:nvPr>
            <p:ph idx="1"/>
          </p:nvPr>
        </p:nvSpPr>
        <p:spPr>
          <a:xfrm>
            <a:off x="838200" y="1693647"/>
            <a:ext cx="10515600" cy="4801418"/>
          </a:xfrm>
        </p:spPr>
        <p:txBody>
          <a:bodyPr>
            <a:normAutofit/>
          </a:bodyPr>
          <a:lstStyle/>
          <a:p>
            <a:r>
              <a:rPr lang="en-US" sz="2400" dirty="0"/>
              <a:t>Discipline data may not be comparable district to district or school to school, as discipline definitions and practices are different across the state. </a:t>
            </a:r>
          </a:p>
          <a:p>
            <a:pPr marL="0" indent="0">
              <a:buNone/>
            </a:pPr>
            <a:endParaRPr lang="en-US" sz="2600" dirty="0"/>
          </a:p>
          <a:p>
            <a:r>
              <a:rPr lang="en-US" sz="2400" dirty="0"/>
              <a:t>Discipline data are complex.</a:t>
            </a:r>
          </a:p>
          <a:p>
            <a:pPr lvl="1"/>
            <a:r>
              <a:rPr lang="en-US" sz="2000" dirty="0"/>
              <a:t>NDE collects by incident and population.</a:t>
            </a:r>
          </a:p>
          <a:p>
            <a:pPr lvl="2"/>
            <a:r>
              <a:rPr lang="en-US" sz="1800" dirty="0"/>
              <a:t>Incidents do not necessarily correspond one-to-one with suspensions/expulsions. </a:t>
            </a:r>
          </a:p>
          <a:p>
            <a:pPr lvl="2"/>
            <a:r>
              <a:rPr lang="en-US" sz="1800" dirty="0"/>
              <a:t>Example: If a student is suspended once for multiple incidents (say, violence to students, violence to staff, and possession of a weapon), they may be reported three times. In addition, if the suspended student is male, White, and FRL-eligible, they may be reported an additional three times under each incident category. Thus, this suspension could be reported a total of nine times. </a:t>
            </a:r>
          </a:p>
          <a:p>
            <a:pPr marL="914400" lvl="2" indent="0">
              <a:buNone/>
            </a:pPr>
            <a:endParaRPr lang="en-US" sz="1800" dirty="0"/>
          </a:p>
          <a:p>
            <a:r>
              <a:rPr lang="en-US" sz="2400" dirty="0"/>
              <a:t>Therefore, it is difficult to compare and/or summarize discipline data.</a:t>
            </a:r>
          </a:p>
          <a:p>
            <a:pPr marL="0" indent="0">
              <a:buNone/>
            </a:pPr>
            <a:endParaRPr lang="en-US" sz="2600" dirty="0"/>
          </a:p>
          <a:p>
            <a:endParaRPr lang="en-US" sz="2600" dirty="0"/>
          </a:p>
          <a:p>
            <a:endParaRPr lang="en-US" sz="2600" dirty="0"/>
          </a:p>
          <a:p>
            <a:pPr lvl="1"/>
            <a:endParaRPr lang="en-US" sz="2200" dirty="0"/>
          </a:p>
          <a:p>
            <a:endParaRPr lang="en-US" sz="2600" dirty="0"/>
          </a:p>
          <a:p>
            <a:endParaRPr lang="en-US" sz="2600" dirty="0"/>
          </a:p>
          <a:p>
            <a:endParaRPr lang="en-US" sz="2600" dirty="0"/>
          </a:p>
          <a:p>
            <a:endParaRPr lang="en-US" sz="2200" dirty="0"/>
          </a:p>
          <a:p>
            <a:pPr lvl="1"/>
            <a:endParaRPr lang="en-US" dirty="0"/>
          </a:p>
        </p:txBody>
      </p:sp>
    </p:spTree>
    <p:extLst>
      <p:ext uri="{BB962C8B-B14F-4D97-AF65-F5344CB8AC3E}">
        <p14:creationId xmlns:p14="http://schemas.microsoft.com/office/powerpoint/2010/main" val="157787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1189B94-8C5C-4811-88A8-33C605CFE8C0}"/>
              </a:ext>
            </a:extLst>
          </p:cNvPr>
          <p:cNvSpPr/>
          <p:nvPr/>
        </p:nvSpPr>
        <p:spPr>
          <a:xfrm>
            <a:off x="1230660" y="4281623"/>
            <a:ext cx="1550490" cy="1197864"/>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8D5D5E2-3F9C-482A-8EB2-775115170FEC}"/>
              </a:ext>
            </a:extLst>
          </p:cNvPr>
          <p:cNvSpPr/>
          <p:nvPr/>
        </p:nvSpPr>
        <p:spPr>
          <a:xfrm>
            <a:off x="1230660" y="1693001"/>
            <a:ext cx="1550490" cy="1279532"/>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90542D-FE24-46B0-92A1-0779231945D5}"/>
              </a:ext>
            </a:extLst>
          </p:cNvPr>
          <p:cNvSpPr>
            <a:spLocks noGrp="1"/>
          </p:cNvSpPr>
          <p:nvPr>
            <p:ph type="title"/>
          </p:nvPr>
        </p:nvSpPr>
        <p:spPr/>
        <p:txBody>
          <a:bodyPr>
            <a:normAutofit/>
          </a:bodyPr>
          <a:lstStyle/>
          <a:p>
            <a:r>
              <a:rPr lang="en-US" sz="2800" b="1" dirty="0">
                <a:latin typeface="+mn-lt"/>
                <a:cs typeface="Calibri" panose="020F0502020204030204" pitchFamily="34" charset="0"/>
              </a:rPr>
              <a:t>Overall Findings</a:t>
            </a:r>
            <a:endParaRPr lang="en-US" sz="2800" b="1" dirty="0">
              <a:latin typeface="+mn-lt"/>
            </a:endParaRPr>
          </a:p>
        </p:txBody>
      </p:sp>
      <p:sp>
        <p:nvSpPr>
          <p:cNvPr id="14" name="TextBox 13">
            <a:extLst>
              <a:ext uri="{FF2B5EF4-FFF2-40B4-BE49-F238E27FC236}">
                <a16:creationId xmlns:a16="http://schemas.microsoft.com/office/drawing/2014/main" id="{6BB23990-4E21-4AE0-B29B-9B5C3C3D1831}"/>
              </a:ext>
            </a:extLst>
          </p:cNvPr>
          <p:cNvSpPr txBox="1"/>
          <p:nvPr/>
        </p:nvSpPr>
        <p:spPr>
          <a:xfrm>
            <a:off x="3386903" y="3541727"/>
            <a:ext cx="7966897" cy="2677656"/>
          </a:xfrm>
          <a:prstGeom prst="rect">
            <a:avLst/>
          </a:prstGeom>
          <a:solidFill>
            <a:schemeClr val="bg1">
              <a:lumMod val="95000"/>
            </a:schemeClr>
          </a:solidFill>
          <a:ln>
            <a:solidFill>
              <a:schemeClr val="tx2">
                <a:lumMod val="75000"/>
              </a:schemeClr>
            </a:solidFill>
          </a:ln>
        </p:spPr>
        <p:txBody>
          <a:bodyPr wrap="square" rtlCol="0">
            <a:spAutoFit/>
          </a:bodyPr>
          <a:lstStyle/>
          <a:p>
            <a:pPr algn="ctr"/>
            <a:r>
              <a:rPr lang="en-US" sz="2400" b="1" dirty="0">
                <a:solidFill>
                  <a:srgbClr val="C00000"/>
                </a:solidFill>
              </a:rPr>
              <a:t>SPCSA students identifying as Black/African American or male—along with those that have a disability—are more likely to be involved in an incident resulting in a suspension than their peers, reflecting state</a:t>
            </a:r>
            <a:r>
              <a:rPr lang="en-US" sz="2400" b="1" baseline="30000" dirty="0">
                <a:solidFill>
                  <a:srgbClr val="C00000"/>
                </a:solidFill>
              </a:rPr>
              <a:t>1</a:t>
            </a:r>
            <a:r>
              <a:rPr lang="en-US" sz="2400" b="1" dirty="0">
                <a:solidFill>
                  <a:srgbClr val="C00000"/>
                </a:solidFill>
              </a:rPr>
              <a:t> and prior CRDC</a:t>
            </a:r>
            <a:r>
              <a:rPr lang="en-US" sz="2400" b="1" baseline="30000" dirty="0">
                <a:solidFill>
                  <a:srgbClr val="C00000"/>
                </a:solidFill>
              </a:rPr>
              <a:t>2</a:t>
            </a:r>
            <a:r>
              <a:rPr lang="en-US" sz="2400" b="1" dirty="0">
                <a:solidFill>
                  <a:srgbClr val="C00000"/>
                </a:solidFill>
              </a:rPr>
              <a:t> data.</a:t>
            </a:r>
          </a:p>
          <a:p>
            <a:pPr algn="ctr"/>
            <a:endParaRPr lang="en-US" sz="2400" b="1" dirty="0">
              <a:solidFill>
                <a:srgbClr val="C00000"/>
              </a:solidFill>
            </a:endParaRPr>
          </a:p>
          <a:p>
            <a:pPr algn="ctr"/>
            <a:endParaRPr lang="en-US" sz="2400" b="1" dirty="0">
              <a:solidFill>
                <a:srgbClr val="C00000"/>
              </a:solidFill>
            </a:endParaRPr>
          </a:p>
          <a:p>
            <a:pPr algn="ctr"/>
            <a:endParaRPr lang="en-US" sz="2400" b="1" dirty="0">
              <a:solidFill>
                <a:srgbClr val="C00000"/>
              </a:solidFill>
            </a:endParaRPr>
          </a:p>
        </p:txBody>
      </p:sp>
      <p:sp>
        <p:nvSpPr>
          <p:cNvPr id="16" name="TextBox 15">
            <a:extLst>
              <a:ext uri="{FF2B5EF4-FFF2-40B4-BE49-F238E27FC236}">
                <a16:creationId xmlns:a16="http://schemas.microsoft.com/office/drawing/2014/main" id="{4D01206C-490E-40B1-8EF5-6FC3F4FE1991}"/>
              </a:ext>
            </a:extLst>
          </p:cNvPr>
          <p:cNvSpPr txBox="1"/>
          <p:nvPr/>
        </p:nvSpPr>
        <p:spPr>
          <a:xfrm>
            <a:off x="1230660" y="4606123"/>
            <a:ext cx="1550490" cy="461665"/>
          </a:xfrm>
          <a:prstGeom prst="rect">
            <a:avLst/>
          </a:prstGeom>
          <a:noFill/>
          <a:ln>
            <a:noFill/>
          </a:ln>
        </p:spPr>
        <p:txBody>
          <a:bodyPr wrap="square" rtlCol="0" anchor="ctr" anchorCtr="0">
            <a:spAutoFit/>
          </a:bodyPr>
          <a:lstStyle/>
          <a:p>
            <a:pPr algn="ctr"/>
            <a:r>
              <a:rPr lang="en-US" sz="2400" b="1" dirty="0">
                <a:solidFill>
                  <a:schemeClr val="bg1"/>
                </a:solidFill>
              </a:rPr>
              <a:t>SPCSA</a:t>
            </a:r>
            <a:endParaRPr lang="en-US" dirty="0">
              <a:solidFill>
                <a:schemeClr val="bg1"/>
              </a:solidFill>
            </a:endParaRPr>
          </a:p>
        </p:txBody>
      </p:sp>
      <p:sp>
        <p:nvSpPr>
          <p:cNvPr id="25" name="TextBox 24">
            <a:extLst>
              <a:ext uri="{FF2B5EF4-FFF2-40B4-BE49-F238E27FC236}">
                <a16:creationId xmlns:a16="http://schemas.microsoft.com/office/drawing/2014/main" id="{FF367B37-6FBB-4E35-8759-E0DB3F8F7602}"/>
              </a:ext>
            </a:extLst>
          </p:cNvPr>
          <p:cNvSpPr txBox="1"/>
          <p:nvPr/>
        </p:nvSpPr>
        <p:spPr>
          <a:xfrm>
            <a:off x="3386903" y="1517244"/>
            <a:ext cx="7966896" cy="1569660"/>
          </a:xfrm>
          <a:prstGeom prst="rect">
            <a:avLst/>
          </a:prstGeom>
          <a:solidFill>
            <a:schemeClr val="bg1">
              <a:lumMod val="95000"/>
            </a:schemeClr>
          </a:solidFill>
          <a:ln>
            <a:solidFill>
              <a:schemeClr val="tx2">
                <a:lumMod val="75000"/>
              </a:schemeClr>
            </a:solidFill>
          </a:ln>
        </p:spPr>
        <p:txBody>
          <a:bodyPr wrap="square" rtlCol="0">
            <a:spAutoFit/>
          </a:bodyPr>
          <a:lstStyle/>
          <a:p>
            <a:pPr algn="ctr"/>
            <a:r>
              <a:rPr lang="en-US" sz="2400" b="1" dirty="0">
                <a:solidFill>
                  <a:srgbClr val="C00000"/>
                </a:solidFill>
              </a:rPr>
              <a:t>The SPCSA has a lower rate of incidents resulting in suspensions than the state—overall and for all populations.</a:t>
            </a:r>
          </a:p>
          <a:p>
            <a:pPr algn="ctr"/>
            <a:endParaRPr lang="en-US" sz="2400" b="1" dirty="0">
              <a:solidFill>
                <a:srgbClr val="C00000"/>
              </a:solidFill>
            </a:endParaRPr>
          </a:p>
          <a:p>
            <a:pPr algn="ctr"/>
            <a:endParaRPr lang="en-US" sz="2400" b="1" dirty="0">
              <a:solidFill>
                <a:srgbClr val="C00000"/>
              </a:solidFill>
            </a:endParaRPr>
          </a:p>
        </p:txBody>
      </p:sp>
      <p:sp>
        <p:nvSpPr>
          <p:cNvPr id="29" name="TextBox 28">
            <a:extLst>
              <a:ext uri="{FF2B5EF4-FFF2-40B4-BE49-F238E27FC236}">
                <a16:creationId xmlns:a16="http://schemas.microsoft.com/office/drawing/2014/main" id="{BBEDEA88-78C1-4E97-A451-FEBB1B4DEE25}"/>
              </a:ext>
            </a:extLst>
          </p:cNvPr>
          <p:cNvSpPr txBox="1"/>
          <p:nvPr/>
        </p:nvSpPr>
        <p:spPr>
          <a:xfrm>
            <a:off x="1230660" y="1745824"/>
            <a:ext cx="1550490" cy="1200329"/>
          </a:xfrm>
          <a:prstGeom prst="rect">
            <a:avLst/>
          </a:prstGeom>
          <a:noFill/>
          <a:ln>
            <a:noFill/>
          </a:ln>
        </p:spPr>
        <p:txBody>
          <a:bodyPr wrap="square" rtlCol="0" anchor="ctr" anchorCtr="0">
            <a:spAutoFit/>
          </a:bodyPr>
          <a:lstStyle/>
          <a:p>
            <a:pPr algn="ctr"/>
            <a:r>
              <a:rPr lang="en-US" sz="2400" b="1" dirty="0">
                <a:solidFill>
                  <a:schemeClr val="bg1"/>
                </a:solidFill>
              </a:rPr>
              <a:t>SPCSA</a:t>
            </a:r>
          </a:p>
          <a:p>
            <a:pPr algn="ctr"/>
            <a:r>
              <a:rPr lang="en-US" sz="2400" b="1" dirty="0">
                <a:solidFill>
                  <a:schemeClr val="bg1"/>
                </a:solidFill>
              </a:rPr>
              <a:t>versus</a:t>
            </a:r>
          </a:p>
          <a:p>
            <a:pPr algn="ctr"/>
            <a:r>
              <a:rPr lang="en-US" sz="2400" b="1" dirty="0">
                <a:solidFill>
                  <a:schemeClr val="bg1"/>
                </a:solidFill>
              </a:rPr>
              <a:t>State</a:t>
            </a:r>
            <a:endParaRPr lang="en-US" dirty="0">
              <a:solidFill>
                <a:schemeClr val="bg1"/>
              </a:solidFill>
            </a:endParaRPr>
          </a:p>
        </p:txBody>
      </p:sp>
      <p:sp>
        <p:nvSpPr>
          <p:cNvPr id="4" name="TextBox 3">
            <a:extLst>
              <a:ext uri="{FF2B5EF4-FFF2-40B4-BE49-F238E27FC236}">
                <a16:creationId xmlns:a16="http://schemas.microsoft.com/office/drawing/2014/main" id="{A60EF54A-7909-452B-8E45-A06DBA8CEA8E}"/>
              </a:ext>
            </a:extLst>
          </p:cNvPr>
          <p:cNvSpPr txBox="1"/>
          <p:nvPr/>
        </p:nvSpPr>
        <p:spPr>
          <a:xfrm>
            <a:off x="3817268" y="2319037"/>
            <a:ext cx="3506473" cy="707886"/>
          </a:xfrm>
          <a:prstGeom prst="rect">
            <a:avLst/>
          </a:prstGeom>
          <a:noFill/>
          <a:ln>
            <a:noFill/>
          </a:ln>
        </p:spPr>
        <p:txBody>
          <a:bodyPr wrap="none" rtlCol="0">
            <a:spAutoFit/>
          </a:bodyPr>
          <a:lstStyle/>
          <a:p>
            <a:pPr algn="ctr"/>
            <a:r>
              <a:rPr lang="en-US" sz="2000" b="1" dirty="0">
                <a:solidFill>
                  <a:schemeClr val="tx2">
                    <a:lumMod val="75000"/>
                  </a:schemeClr>
                </a:solidFill>
              </a:rPr>
              <a:t>SPCSA</a:t>
            </a:r>
          </a:p>
          <a:p>
            <a:r>
              <a:rPr lang="en-US" sz="2000" b="1" dirty="0">
                <a:solidFill>
                  <a:srgbClr val="C00000"/>
                </a:solidFill>
              </a:rPr>
              <a:t>0.90 </a:t>
            </a:r>
            <a:r>
              <a:rPr lang="en-US" sz="2000" b="1" dirty="0">
                <a:solidFill>
                  <a:schemeClr val="tx2">
                    <a:lumMod val="75000"/>
                  </a:schemeClr>
                </a:solidFill>
              </a:rPr>
              <a:t>incidents per 100 students</a:t>
            </a:r>
            <a:endParaRPr lang="en-US" sz="2000" dirty="0">
              <a:solidFill>
                <a:schemeClr val="tx2">
                  <a:lumMod val="75000"/>
                </a:schemeClr>
              </a:solidFill>
            </a:endParaRPr>
          </a:p>
        </p:txBody>
      </p:sp>
      <p:sp>
        <p:nvSpPr>
          <p:cNvPr id="31" name="TextBox 30">
            <a:extLst>
              <a:ext uri="{FF2B5EF4-FFF2-40B4-BE49-F238E27FC236}">
                <a16:creationId xmlns:a16="http://schemas.microsoft.com/office/drawing/2014/main" id="{F84DB590-6460-4CE8-9D65-2AF3462BACAC}"/>
              </a:ext>
            </a:extLst>
          </p:cNvPr>
          <p:cNvSpPr txBox="1"/>
          <p:nvPr/>
        </p:nvSpPr>
        <p:spPr>
          <a:xfrm>
            <a:off x="7490948" y="2319037"/>
            <a:ext cx="3506473" cy="707886"/>
          </a:xfrm>
          <a:prstGeom prst="rect">
            <a:avLst/>
          </a:prstGeom>
          <a:noFill/>
          <a:ln>
            <a:noFill/>
          </a:ln>
        </p:spPr>
        <p:txBody>
          <a:bodyPr wrap="none" rtlCol="0">
            <a:spAutoFit/>
          </a:bodyPr>
          <a:lstStyle/>
          <a:p>
            <a:pPr algn="ctr"/>
            <a:r>
              <a:rPr lang="en-US" sz="2000" b="1">
                <a:solidFill>
                  <a:schemeClr val="tx2">
                    <a:lumMod val="75000"/>
                  </a:schemeClr>
                </a:solidFill>
              </a:rPr>
              <a:t>State</a:t>
            </a:r>
          </a:p>
          <a:p>
            <a:r>
              <a:rPr lang="en-US" sz="2000" b="1">
                <a:solidFill>
                  <a:srgbClr val="C00000"/>
                </a:solidFill>
              </a:rPr>
              <a:t>3.44 </a:t>
            </a:r>
            <a:r>
              <a:rPr lang="en-US" sz="2000" b="1">
                <a:solidFill>
                  <a:schemeClr val="tx2">
                    <a:lumMod val="75000"/>
                  </a:schemeClr>
                </a:solidFill>
              </a:rPr>
              <a:t>incidents per 100 students</a:t>
            </a:r>
            <a:endParaRPr lang="en-US" sz="2000">
              <a:solidFill>
                <a:schemeClr val="tx2">
                  <a:lumMod val="75000"/>
                </a:schemeClr>
              </a:solidFill>
            </a:endParaRPr>
          </a:p>
        </p:txBody>
      </p:sp>
      <p:sp>
        <p:nvSpPr>
          <p:cNvPr id="3" name="TextBox 2">
            <a:extLst>
              <a:ext uri="{FF2B5EF4-FFF2-40B4-BE49-F238E27FC236}">
                <a16:creationId xmlns:a16="http://schemas.microsoft.com/office/drawing/2014/main" id="{7F88CB14-E375-42FE-9DD7-22300F9C444F}"/>
              </a:ext>
            </a:extLst>
          </p:cNvPr>
          <p:cNvSpPr txBox="1"/>
          <p:nvPr/>
        </p:nvSpPr>
        <p:spPr>
          <a:xfrm>
            <a:off x="619309" y="6349768"/>
            <a:ext cx="11220047" cy="461665"/>
          </a:xfrm>
          <a:prstGeom prst="rect">
            <a:avLst/>
          </a:prstGeom>
          <a:noFill/>
        </p:spPr>
        <p:txBody>
          <a:bodyPr wrap="square" rtlCol="0">
            <a:spAutoFit/>
          </a:bodyPr>
          <a:lstStyle/>
          <a:p>
            <a:r>
              <a:rPr lang="en-US" sz="1200" baseline="30000" dirty="0"/>
              <a:t>1</a:t>
            </a:r>
            <a:r>
              <a:rPr lang="en-US" sz="1200" dirty="0"/>
              <a:t>Per the September 17, 2020 Nevada State Board of Education meeting, accessed via </a:t>
            </a:r>
            <a:r>
              <a:rPr lang="en-US" sz="1200" dirty="0">
                <a:hlinkClick r:id="rId3"/>
              </a:rPr>
              <a:t>http://www.doe.nv.gov/State_Board_of_Education/</a:t>
            </a:r>
            <a:r>
              <a:rPr lang="en-US" sz="1200" dirty="0"/>
              <a:t>.</a:t>
            </a:r>
          </a:p>
          <a:p>
            <a:r>
              <a:rPr lang="en-US" sz="1200" baseline="30000" dirty="0"/>
              <a:t>2</a:t>
            </a:r>
            <a:r>
              <a:rPr lang="en-US" sz="1200" dirty="0"/>
              <a:t>The federal Civil Rights Data Collection (CRDC), 2017 survey year for SPCSA, accessed at </a:t>
            </a:r>
            <a:r>
              <a:rPr lang="en-US" sz="1200" dirty="0">
                <a:hlinkClick r:id="rId4"/>
              </a:rPr>
              <a:t>https://ocrdata.ed.gov/profile/9/district/54521/disciplinereport</a:t>
            </a:r>
            <a:r>
              <a:rPr lang="en-US" sz="1200" dirty="0"/>
              <a:t>.</a:t>
            </a:r>
          </a:p>
        </p:txBody>
      </p:sp>
      <p:sp>
        <p:nvSpPr>
          <p:cNvPr id="5" name="TextBox 4">
            <a:extLst>
              <a:ext uri="{FF2B5EF4-FFF2-40B4-BE49-F238E27FC236}">
                <a16:creationId xmlns:a16="http://schemas.microsoft.com/office/drawing/2014/main" id="{522DBE01-AA1F-44C5-B407-16D6AE902466}"/>
              </a:ext>
            </a:extLst>
          </p:cNvPr>
          <p:cNvSpPr txBox="1"/>
          <p:nvPr/>
        </p:nvSpPr>
        <p:spPr>
          <a:xfrm>
            <a:off x="4458419" y="5125525"/>
            <a:ext cx="6065058" cy="1015663"/>
          </a:xfrm>
          <a:prstGeom prst="rect">
            <a:avLst/>
          </a:prstGeom>
          <a:noFill/>
          <a:ln>
            <a:noFill/>
          </a:ln>
        </p:spPr>
        <p:txBody>
          <a:bodyPr wrap="none" rtlCol="0">
            <a:spAutoFit/>
          </a:bodyPr>
          <a:lstStyle/>
          <a:p>
            <a:pPr algn="ctr">
              <a:spcBef>
                <a:spcPts val="1800"/>
              </a:spcBef>
            </a:pPr>
            <a:r>
              <a:rPr lang="en-US" sz="2000" b="1" dirty="0">
                <a:solidFill>
                  <a:srgbClr val="C00000"/>
                </a:solidFill>
              </a:rPr>
              <a:t>2.08</a:t>
            </a:r>
            <a:r>
              <a:rPr lang="en-US" sz="2000" b="1" dirty="0">
                <a:solidFill>
                  <a:schemeClr val="tx2">
                    <a:lumMod val="75000"/>
                  </a:schemeClr>
                </a:solidFill>
              </a:rPr>
              <a:t> incidents per 100 Black/African American students</a:t>
            </a:r>
          </a:p>
          <a:p>
            <a:pPr algn="ctr"/>
            <a:r>
              <a:rPr lang="en-US" sz="2000" b="1" dirty="0">
                <a:solidFill>
                  <a:srgbClr val="C00000"/>
                </a:solidFill>
              </a:rPr>
              <a:t>1.33</a:t>
            </a:r>
            <a:r>
              <a:rPr lang="en-US" sz="2000" b="1" dirty="0">
                <a:solidFill>
                  <a:schemeClr val="tx2">
                    <a:lumMod val="75000"/>
                  </a:schemeClr>
                </a:solidFill>
              </a:rPr>
              <a:t> incidents per 100 male students</a:t>
            </a:r>
          </a:p>
          <a:p>
            <a:pPr algn="ctr"/>
            <a:r>
              <a:rPr lang="en-US" sz="2000" b="1" dirty="0">
                <a:solidFill>
                  <a:srgbClr val="C00000"/>
                </a:solidFill>
              </a:rPr>
              <a:t>1.17</a:t>
            </a:r>
            <a:r>
              <a:rPr lang="en-US" sz="2000" b="1" dirty="0">
                <a:solidFill>
                  <a:schemeClr val="tx2">
                    <a:lumMod val="75000"/>
                  </a:schemeClr>
                </a:solidFill>
              </a:rPr>
              <a:t> incidents per 100 students with disabilities</a:t>
            </a:r>
            <a:endParaRPr lang="en-US" sz="2000" dirty="0">
              <a:solidFill>
                <a:schemeClr val="tx2">
                  <a:lumMod val="75000"/>
                </a:schemeClr>
              </a:solidFill>
            </a:endParaRPr>
          </a:p>
        </p:txBody>
      </p:sp>
    </p:spTree>
    <p:extLst>
      <p:ext uri="{BB962C8B-B14F-4D97-AF65-F5344CB8AC3E}">
        <p14:creationId xmlns:p14="http://schemas.microsoft.com/office/powerpoint/2010/main" val="413001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DF3A45AF-AFA3-4060-86B7-4BF3FD620F5D}"/>
              </a:ext>
            </a:extLst>
          </p:cNvPr>
          <p:cNvSpPr>
            <a:spLocks noGrp="1"/>
          </p:cNvSpPr>
          <p:nvPr>
            <p:ph idx="1"/>
          </p:nvPr>
        </p:nvSpPr>
        <p:spPr>
          <a:xfrm>
            <a:off x="838200" y="1338080"/>
            <a:ext cx="10515600" cy="5164642"/>
          </a:xfrm>
        </p:spPr>
        <p:txBody>
          <a:bodyPr>
            <a:normAutofit/>
          </a:bodyPr>
          <a:lstStyle/>
          <a:p>
            <a:r>
              <a:rPr lang="en-US" sz="2600"/>
              <a:t>Incident categories and populations collected by the NDE include:</a:t>
            </a:r>
          </a:p>
          <a:p>
            <a:endParaRPr lang="en-US" sz="2600"/>
          </a:p>
          <a:p>
            <a:endParaRPr lang="en-US" sz="2200"/>
          </a:p>
          <a:p>
            <a:pPr lvl="1"/>
            <a:endParaRPr lang="en-US"/>
          </a:p>
        </p:txBody>
      </p:sp>
      <p:graphicFrame>
        <p:nvGraphicFramePr>
          <p:cNvPr id="11" name="Table 10">
            <a:extLst>
              <a:ext uri="{FF2B5EF4-FFF2-40B4-BE49-F238E27FC236}">
                <a16:creationId xmlns:a16="http://schemas.microsoft.com/office/drawing/2014/main" id="{EACE2F47-92D9-4DCB-8F22-5F0D429958C2}"/>
              </a:ext>
            </a:extLst>
          </p:cNvPr>
          <p:cNvGraphicFramePr>
            <a:graphicFrameLocks noGrp="1"/>
          </p:cNvGraphicFramePr>
          <p:nvPr>
            <p:extLst>
              <p:ext uri="{D42A27DB-BD31-4B8C-83A1-F6EECF244321}">
                <p14:modId xmlns:p14="http://schemas.microsoft.com/office/powerpoint/2010/main" val="3218468434"/>
              </p:ext>
            </p:extLst>
          </p:nvPr>
        </p:nvGraphicFramePr>
        <p:xfrm>
          <a:off x="2409825" y="1972248"/>
          <a:ext cx="3376613" cy="3261360"/>
        </p:xfrm>
        <a:graphic>
          <a:graphicData uri="http://schemas.openxmlformats.org/drawingml/2006/table">
            <a:tbl>
              <a:tblPr firstRow="1" bandRow="1">
                <a:tableStyleId>{5C22544A-7EE6-4342-B048-85BDC9FD1C3A}</a:tableStyleId>
              </a:tblPr>
              <a:tblGrid>
                <a:gridCol w="3376613">
                  <a:extLst>
                    <a:ext uri="{9D8B030D-6E8A-4147-A177-3AD203B41FA5}">
                      <a16:colId xmlns:a16="http://schemas.microsoft.com/office/drawing/2014/main" val="3423952450"/>
                    </a:ext>
                  </a:extLst>
                </a:gridCol>
              </a:tblGrid>
              <a:tr h="508474">
                <a:tc>
                  <a:txBody>
                    <a:bodyPr/>
                    <a:lstStyle/>
                    <a:p>
                      <a:pPr algn="ctr"/>
                      <a:r>
                        <a:rPr lang="en-US" sz="1400"/>
                        <a:t>Incident categories resulting in </a:t>
                      </a:r>
                    </a:p>
                    <a:p>
                      <a:pPr algn="ctr"/>
                      <a:r>
                        <a:rPr lang="en-US" sz="1400"/>
                        <a:t>suspension or expulsion:</a:t>
                      </a:r>
                    </a:p>
                  </a:txBody>
                  <a:tcPr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55801993"/>
                  </a:ext>
                </a:extLst>
              </a:tr>
              <a:tr h="299103">
                <a:tc>
                  <a:txBody>
                    <a:bodyPr/>
                    <a:lstStyle/>
                    <a:p>
                      <a:pPr algn="ctr"/>
                      <a:r>
                        <a:rPr lang="en-US" sz="1400"/>
                        <a:t>Violence to Students</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42182395"/>
                  </a:ext>
                </a:extLst>
              </a:tr>
              <a:tr h="299103">
                <a:tc>
                  <a:txBody>
                    <a:bodyPr/>
                    <a:lstStyle/>
                    <a:p>
                      <a:pPr algn="ctr"/>
                      <a:r>
                        <a:rPr lang="en-US" sz="1400"/>
                        <a:t>Violence to School Staff</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18999357"/>
                  </a:ext>
                </a:extLst>
              </a:tr>
              <a:tr h="299103">
                <a:tc>
                  <a:txBody>
                    <a:bodyPr/>
                    <a:lstStyle/>
                    <a:p>
                      <a:pPr algn="ctr"/>
                      <a:r>
                        <a:rPr lang="en-US" sz="1400"/>
                        <a:t>Possession of Weapons</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7906288"/>
                  </a:ext>
                </a:extLst>
              </a:tr>
              <a:tr h="299103">
                <a:tc>
                  <a:txBody>
                    <a:bodyPr/>
                    <a:lstStyle/>
                    <a:p>
                      <a:pPr algn="ctr"/>
                      <a:r>
                        <a:rPr lang="en-US" sz="1400"/>
                        <a:t>Sale/Distribution of Controlled Substances</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54771697"/>
                  </a:ext>
                </a:extLst>
              </a:tr>
              <a:tr h="299103">
                <a:tc>
                  <a:txBody>
                    <a:bodyPr/>
                    <a:lstStyle/>
                    <a:p>
                      <a:pPr algn="ctr"/>
                      <a:r>
                        <a:rPr lang="en-US" sz="1400"/>
                        <a:t>Possession/Use of Controlled Substances</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35046239"/>
                  </a:ext>
                </a:extLst>
              </a:tr>
              <a:tr h="299103">
                <a:tc>
                  <a:txBody>
                    <a:bodyPr/>
                    <a:lstStyle/>
                    <a:p>
                      <a:pPr algn="ctr"/>
                      <a:r>
                        <a:rPr lang="en-US" sz="1400"/>
                        <a:t>Possession/Use of Alcohol</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8966209"/>
                  </a:ext>
                </a:extLst>
              </a:tr>
              <a:tr h="299103">
                <a:tc>
                  <a:txBody>
                    <a:bodyPr/>
                    <a:lstStyle/>
                    <a:p>
                      <a:pPr algn="ctr"/>
                      <a:r>
                        <a:rPr lang="en-US" sz="1400"/>
                        <a:t>Bullying</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36344488"/>
                  </a:ext>
                </a:extLst>
              </a:tr>
              <a:tr h="299103">
                <a:tc>
                  <a:txBody>
                    <a:bodyPr/>
                    <a:lstStyle/>
                    <a:p>
                      <a:pPr algn="ctr"/>
                      <a:r>
                        <a:rPr lang="en-US" sz="1400"/>
                        <a:t>Cyberbullying</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596651004"/>
                  </a:ext>
                </a:extLst>
              </a:tr>
              <a:tr h="299103">
                <a:tc>
                  <a:txBody>
                    <a:bodyPr/>
                    <a:lstStyle/>
                    <a:p>
                      <a:pPr algn="ctr"/>
                      <a:r>
                        <a:rPr lang="en-US" sz="1400"/>
                        <a:t>Habitual Disciplinary Problems</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8293683"/>
                  </a:ext>
                </a:extLst>
              </a:tr>
            </a:tbl>
          </a:graphicData>
        </a:graphic>
      </p:graphicFrame>
      <p:graphicFrame>
        <p:nvGraphicFramePr>
          <p:cNvPr id="12" name="Table 11">
            <a:extLst>
              <a:ext uri="{FF2B5EF4-FFF2-40B4-BE49-F238E27FC236}">
                <a16:creationId xmlns:a16="http://schemas.microsoft.com/office/drawing/2014/main" id="{5A098BB5-67F4-4651-AAF5-D3E36659E157}"/>
              </a:ext>
            </a:extLst>
          </p:cNvPr>
          <p:cNvGraphicFramePr>
            <a:graphicFrameLocks noGrp="1"/>
          </p:cNvGraphicFramePr>
          <p:nvPr>
            <p:extLst>
              <p:ext uri="{D42A27DB-BD31-4B8C-83A1-F6EECF244321}">
                <p14:modId xmlns:p14="http://schemas.microsoft.com/office/powerpoint/2010/main" val="1110360875"/>
              </p:ext>
            </p:extLst>
          </p:nvPr>
        </p:nvGraphicFramePr>
        <p:xfrm>
          <a:off x="6357938" y="1967804"/>
          <a:ext cx="3376613" cy="3265804"/>
        </p:xfrm>
        <a:graphic>
          <a:graphicData uri="http://schemas.openxmlformats.org/drawingml/2006/table">
            <a:tbl>
              <a:tblPr firstRow="1" bandRow="1">
                <a:tableStyleId>{5C22544A-7EE6-4342-B048-85BDC9FD1C3A}</a:tableStyleId>
              </a:tblPr>
              <a:tblGrid>
                <a:gridCol w="3376613">
                  <a:extLst>
                    <a:ext uri="{9D8B030D-6E8A-4147-A177-3AD203B41FA5}">
                      <a16:colId xmlns:a16="http://schemas.microsoft.com/office/drawing/2014/main" val="3423952450"/>
                    </a:ext>
                  </a:extLst>
                </a:gridCol>
              </a:tblGrid>
              <a:tr h="519975">
                <a:tc>
                  <a:txBody>
                    <a:bodyPr/>
                    <a:lstStyle/>
                    <a:p>
                      <a:pPr algn="ctr"/>
                      <a:r>
                        <a:rPr lang="en-US" sz="1400"/>
                        <a:t>Populations</a:t>
                      </a:r>
                    </a:p>
                  </a:txBody>
                  <a:tcPr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355801993"/>
                  </a:ext>
                </a:extLst>
              </a:tr>
              <a:tr h="304937">
                <a:tc>
                  <a:txBody>
                    <a:bodyPr/>
                    <a:lstStyle/>
                    <a:p>
                      <a:pPr algn="ctr"/>
                      <a:r>
                        <a:rPr lang="en-US" sz="1400"/>
                        <a:t>Gender</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42182395"/>
                  </a:ext>
                </a:extLst>
              </a:tr>
              <a:tr h="304937">
                <a:tc>
                  <a:txBody>
                    <a:bodyPr/>
                    <a:lstStyle/>
                    <a:p>
                      <a:pPr algn="ctr"/>
                      <a:r>
                        <a:rPr lang="en-US" sz="1400"/>
                        <a:t>Race/Ethnicity</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18999357"/>
                  </a:ext>
                </a:extLst>
              </a:tr>
              <a:tr h="304937">
                <a:tc>
                  <a:txBody>
                    <a:bodyPr/>
                    <a:lstStyle/>
                    <a:p>
                      <a:pPr algn="ctr"/>
                      <a:r>
                        <a:rPr lang="en-US" sz="1400"/>
                        <a:t>Economically Disadvantaged (FRL)</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7906288"/>
                  </a:ext>
                </a:extLst>
              </a:tr>
              <a:tr h="304937">
                <a:tc>
                  <a:txBody>
                    <a:bodyPr/>
                    <a:lstStyle/>
                    <a:p>
                      <a:pPr algn="ctr"/>
                      <a:r>
                        <a:rPr lang="en-US" sz="1400"/>
                        <a:t>Students with Disabilities (IEP)</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54771697"/>
                  </a:ext>
                </a:extLst>
              </a:tr>
              <a:tr h="304937">
                <a:tc>
                  <a:txBody>
                    <a:bodyPr/>
                    <a:lstStyle/>
                    <a:p>
                      <a:pPr algn="ctr"/>
                      <a:r>
                        <a:rPr lang="en-US" sz="1400"/>
                        <a:t>English Learners (EL)</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35046239"/>
                  </a:ext>
                </a:extLst>
              </a:tr>
              <a:tr h="306333">
                <a:tc>
                  <a:txBody>
                    <a:bodyPr/>
                    <a:lstStyle/>
                    <a:p>
                      <a:pPr algn="ctr"/>
                      <a:r>
                        <a:rPr lang="en-US" sz="1400"/>
                        <a:t>Migrant</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8966209"/>
                  </a:ext>
                </a:extLst>
              </a:tr>
              <a:tr h="304937">
                <a:tc>
                  <a:txBody>
                    <a:bodyPr/>
                    <a:lstStyle/>
                    <a:p>
                      <a:pPr algn="ctr"/>
                      <a:r>
                        <a:rPr lang="en-US" sz="1400"/>
                        <a:t>Homeless</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36344488"/>
                  </a:ext>
                </a:extLst>
              </a:tr>
              <a:tr h="304937">
                <a:tc>
                  <a:txBody>
                    <a:bodyPr/>
                    <a:lstStyle/>
                    <a:p>
                      <a:pPr algn="ctr"/>
                      <a:r>
                        <a:rPr lang="en-US" sz="1400"/>
                        <a:t>Foster</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96651004"/>
                  </a:ext>
                </a:extLst>
              </a:tr>
              <a:tr h="304937">
                <a:tc>
                  <a:txBody>
                    <a:bodyPr/>
                    <a:lstStyle/>
                    <a:p>
                      <a:pPr algn="ctr"/>
                      <a:r>
                        <a:rPr lang="en-US" sz="1400"/>
                        <a:t>Military</a:t>
                      </a:r>
                    </a:p>
                  </a:txBody>
                  <a:tcP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8293683"/>
                  </a:ext>
                </a:extLst>
              </a:tr>
            </a:tbl>
          </a:graphicData>
        </a:graphic>
      </p:graphicFrame>
      <p:sp>
        <p:nvSpPr>
          <p:cNvPr id="14" name="Title 13">
            <a:extLst>
              <a:ext uri="{FF2B5EF4-FFF2-40B4-BE49-F238E27FC236}">
                <a16:creationId xmlns:a16="http://schemas.microsoft.com/office/drawing/2014/main" id="{A76D801E-3544-476C-9862-D001482C8C52}"/>
              </a:ext>
            </a:extLst>
          </p:cNvPr>
          <p:cNvSpPr>
            <a:spLocks noGrp="1"/>
          </p:cNvSpPr>
          <p:nvPr>
            <p:ph type="title"/>
          </p:nvPr>
        </p:nvSpPr>
        <p:spPr>
          <a:xfrm>
            <a:off x="441036" y="243695"/>
            <a:ext cx="10912764" cy="1325563"/>
          </a:xfrm>
        </p:spPr>
        <p:txBody>
          <a:bodyPr>
            <a:noAutofit/>
          </a:bodyPr>
          <a:lstStyle/>
          <a:p>
            <a:r>
              <a:rPr lang="en-US" altLang="ja-JP" sz="2800" b="1" dirty="0">
                <a:latin typeface="+mn-lt"/>
                <a:cs typeface="Calibri" panose="020F0502020204030204" pitchFamily="34" charset="0"/>
              </a:rPr>
              <a:t>Incidents Resulting in Suspension/Expulsion, by Population</a:t>
            </a:r>
            <a:endParaRPr lang="en-US" sz="2800" dirty="0"/>
          </a:p>
        </p:txBody>
      </p:sp>
      <p:sp>
        <p:nvSpPr>
          <p:cNvPr id="16" name="TextBox 15">
            <a:extLst>
              <a:ext uri="{FF2B5EF4-FFF2-40B4-BE49-F238E27FC236}">
                <a16:creationId xmlns:a16="http://schemas.microsoft.com/office/drawing/2014/main" id="{0403F60A-4DC6-4806-96A1-B65CFEF2AF1B}"/>
              </a:ext>
            </a:extLst>
          </p:cNvPr>
          <p:cNvSpPr txBox="1"/>
          <p:nvPr/>
        </p:nvSpPr>
        <p:spPr>
          <a:xfrm>
            <a:off x="251716" y="6152640"/>
            <a:ext cx="11688567" cy="461665"/>
          </a:xfrm>
          <a:prstGeom prst="rect">
            <a:avLst/>
          </a:prstGeom>
          <a:noFill/>
        </p:spPr>
        <p:txBody>
          <a:bodyPr wrap="square" rtlCol="0">
            <a:spAutoFit/>
          </a:bodyPr>
          <a:lstStyle/>
          <a:p>
            <a:r>
              <a:rPr lang="en-US" sz="1200" dirty="0"/>
              <a:t>Incidents do not correspond one-to-one with suspensions/expulsions. One suspension may appear under multiple incident categories and populations; for example, an FRL-eligible male student suspended for violence to staff and possession of a weapon may be counted four times.</a:t>
            </a:r>
          </a:p>
        </p:txBody>
      </p:sp>
    </p:spTree>
    <p:extLst>
      <p:ext uri="{BB962C8B-B14F-4D97-AF65-F5344CB8AC3E}">
        <p14:creationId xmlns:p14="http://schemas.microsoft.com/office/powerpoint/2010/main" val="321957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44B8570-45EE-4DA7-8282-123335C74AF8}"/>
              </a:ext>
            </a:extLst>
          </p:cNvPr>
          <p:cNvGraphicFramePr>
            <a:graphicFrameLocks noGrp="1"/>
          </p:cNvGraphicFramePr>
          <p:nvPr>
            <p:extLst>
              <p:ext uri="{D42A27DB-BD31-4B8C-83A1-F6EECF244321}">
                <p14:modId xmlns:p14="http://schemas.microsoft.com/office/powerpoint/2010/main" val="2776943869"/>
              </p:ext>
            </p:extLst>
          </p:nvPr>
        </p:nvGraphicFramePr>
        <p:xfrm>
          <a:off x="721664" y="1249635"/>
          <a:ext cx="10748671" cy="4691253"/>
        </p:xfrm>
        <a:graphic>
          <a:graphicData uri="http://schemas.openxmlformats.org/drawingml/2006/table">
            <a:tbl>
              <a:tblPr firstRow="1" bandRow="1">
                <a:tableStyleId>{5C22544A-7EE6-4342-B048-85BDC9FD1C3A}</a:tableStyleId>
              </a:tblPr>
              <a:tblGrid>
                <a:gridCol w="2651760">
                  <a:extLst>
                    <a:ext uri="{9D8B030D-6E8A-4147-A177-3AD203B41FA5}">
                      <a16:colId xmlns:a16="http://schemas.microsoft.com/office/drawing/2014/main" val="3423952450"/>
                    </a:ext>
                  </a:extLst>
                </a:gridCol>
                <a:gridCol w="1371600">
                  <a:extLst>
                    <a:ext uri="{9D8B030D-6E8A-4147-A177-3AD203B41FA5}">
                      <a16:colId xmlns:a16="http://schemas.microsoft.com/office/drawing/2014/main" val="1805400355"/>
                    </a:ext>
                  </a:extLst>
                </a:gridCol>
                <a:gridCol w="1554480">
                  <a:extLst>
                    <a:ext uri="{9D8B030D-6E8A-4147-A177-3AD203B41FA5}">
                      <a16:colId xmlns:a16="http://schemas.microsoft.com/office/drawing/2014/main" val="2573050314"/>
                    </a:ext>
                  </a:extLst>
                </a:gridCol>
                <a:gridCol w="1828800">
                  <a:extLst>
                    <a:ext uri="{9D8B030D-6E8A-4147-A177-3AD203B41FA5}">
                      <a16:colId xmlns:a16="http://schemas.microsoft.com/office/drawing/2014/main" val="1323860246"/>
                    </a:ext>
                  </a:extLst>
                </a:gridCol>
                <a:gridCol w="1554480">
                  <a:extLst>
                    <a:ext uri="{9D8B030D-6E8A-4147-A177-3AD203B41FA5}">
                      <a16:colId xmlns:a16="http://schemas.microsoft.com/office/drawing/2014/main" val="1889953940"/>
                    </a:ext>
                  </a:extLst>
                </a:gridCol>
                <a:gridCol w="1787551">
                  <a:extLst>
                    <a:ext uri="{9D8B030D-6E8A-4147-A177-3AD203B41FA5}">
                      <a16:colId xmlns:a16="http://schemas.microsoft.com/office/drawing/2014/main" val="2463079184"/>
                    </a:ext>
                  </a:extLst>
                </a:gridCol>
              </a:tblGrid>
              <a:tr h="640080">
                <a:tc>
                  <a:txBody>
                    <a:bodyPr/>
                    <a:lstStyle/>
                    <a:p>
                      <a:pPr algn="ctr" fontAlgn="b"/>
                      <a:r>
                        <a:rPr lang="en-US" sz="1400" b="1" i="0" u="none" strike="noStrike" dirty="0">
                          <a:solidFill>
                            <a:schemeClr val="bg1"/>
                          </a:solidFill>
                          <a:effectLst/>
                          <a:latin typeface="Calibri" panose="020F0502020204030204" pitchFamily="34" charset="0"/>
                        </a:rPr>
                        <a:t>Population</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75000"/>
                      </a:schemeClr>
                    </a:solidFill>
                  </a:tcPr>
                </a:tc>
                <a:tc>
                  <a:txBody>
                    <a:bodyPr/>
                    <a:lstStyle/>
                    <a:p>
                      <a:pPr algn="ctr" fontAlgn="b"/>
                      <a:r>
                        <a:rPr lang="en-US" sz="1400" b="1" i="0" u="none" strike="noStrike" dirty="0">
                          <a:solidFill>
                            <a:schemeClr val="bg1"/>
                          </a:solidFill>
                          <a:effectLst/>
                          <a:latin typeface="Calibri" panose="020F0502020204030204" pitchFamily="34" charset="0"/>
                        </a:rPr>
                        <a:t>October 1 2019 Enrollment</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75000"/>
                      </a:schemeClr>
                    </a:solidFill>
                  </a:tcPr>
                </a:tc>
                <a:tc>
                  <a:txBody>
                    <a:bodyPr/>
                    <a:lstStyle/>
                    <a:p>
                      <a:pPr algn="ctr" fontAlgn="b"/>
                      <a:r>
                        <a:rPr lang="en-US" sz="1400" b="1" i="0" u="none" strike="noStrike" dirty="0">
                          <a:solidFill>
                            <a:schemeClr val="bg1"/>
                          </a:solidFill>
                          <a:effectLst/>
                          <a:latin typeface="Calibri" panose="020F0502020204030204" pitchFamily="34" charset="0"/>
                        </a:rPr>
                        <a:t>Incidents Resulting in Suspension</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75000"/>
                      </a:schemeClr>
                    </a:solidFill>
                  </a:tcPr>
                </a:tc>
                <a:tc>
                  <a:txBody>
                    <a:bodyPr/>
                    <a:lstStyle/>
                    <a:p>
                      <a:pPr algn="ctr" fontAlgn="b"/>
                      <a:r>
                        <a:rPr lang="en-US" sz="1400" b="1" i="0" u="none" strike="noStrike" dirty="0">
                          <a:solidFill>
                            <a:schemeClr val="bg1"/>
                          </a:solidFill>
                          <a:effectLst/>
                          <a:latin typeface="Calibri" panose="020F0502020204030204" pitchFamily="34" charset="0"/>
                        </a:rPr>
                        <a:t>Incidents Resulting in Suspension Rate </a:t>
                      </a:r>
                    </a:p>
                    <a:p>
                      <a:pPr algn="ctr" fontAlgn="b"/>
                      <a:r>
                        <a:rPr lang="en-US" sz="1400" b="1" i="0" u="none" strike="noStrike" dirty="0">
                          <a:solidFill>
                            <a:schemeClr val="bg1"/>
                          </a:solidFill>
                          <a:effectLst/>
                          <a:latin typeface="Calibri" panose="020F0502020204030204" pitchFamily="34" charset="0"/>
                        </a:rPr>
                        <a:t>Per 100 Students</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75000"/>
                      </a:schemeClr>
                    </a:solidFill>
                  </a:tcPr>
                </a:tc>
                <a:tc>
                  <a:txBody>
                    <a:bodyPr/>
                    <a:lstStyle/>
                    <a:p>
                      <a:pPr algn="ctr" fontAlgn="b"/>
                      <a:r>
                        <a:rPr lang="en-US" sz="1400" b="1" i="0" u="none" strike="noStrike" dirty="0">
                          <a:solidFill>
                            <a:schemeClr val="bg1"/>
                          </a:solidFill>
                          <a:effectLst/>
                          <a:latin typeface="Calibri" panose="020F0502020204030204" pitchFamily="34" charset="0"/>
                        </a:rPr>
                        <a:t>Incidents Resulting in Expulsion</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75000"/>
                      </a:schemeClr>
                    </a:solidFill>
                  </a:tcPr>
                </a:tc>
                <a:tc>
                  <a:txBody>
                    <a:bodyPr/>
                    <a:lstStyle/>
                    <a:p>
                      <a:pPr algn="ctr" fontAlgn="b"/>
                      <a:r>
                        <a:rPr lang="en-US" sz="1400" b="1" i="0" u="none" strike="noStrike" dirty="0">
                          <a:solidFill>
                            <a:schemeClr val="bg1"/>
                          </a:solidFill>
                          <a:effectLst/>
                          <a:latin typeface="Calibri" panose="020F0502020204030204" pitchFamily="34" charset="0"/>
                        </a:rPr>
                        <a:t>Incidents Resulting in Expulsion Rate </a:t>
                      </a:r>
                    </a:p>
                    <a:p>
                      <a:pPr algn="ctr" fontAlgn="b"/>
                      <a:r>
                        <a:rPr lang="en-US" sz="1400" b="1" i="0" u="none" strike="noStrike" dirty="0">
                          <a:solidFill>
                            <a:schemeClr val="bg1"/>
                          </a:solidFill>
                          <a:effectLst/>
                          <a:latin typeface="Calibri" panose="020F0502020204030204" pitchFamily="34" charset="0"/>
                        </a:rPr>
                        <a:t>Per 100 Students</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55801993"/>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Black/African American</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dirty="0">
                          <a:solidFill>
                            <a:srgbClr val="000000"/>
                          </a:solidFill>
                          <a:effectLst/>
                          <a:latin typeface="Calibri" panose="020F0502020204030204" pitchFamily="34" charset="0"/>
                        </a:rPr>
                        <a:t>5752</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120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chemeClr val="tx1"/>
                          </a:solidFill>
                          <a:effectLst/>
                          <a:latin typeface="Calibri" panose="020F0502020204030204" pitchFamily="34" charset="0"/>
                        </a:rPr>
                        <a:t>2.08</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D9D9"/>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dirty="0">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82004081"/>
                  </a:ext>
                </a:extLst>
              </a:tr>
              <a:tr h="237744">
                <a:tc>
                  <a:txBody>
                    <a:bodyPr/>
                    <a:lstStyle/>
                    <a:p>
                      <a:pPr algn="ctr" rtl="0" fontAlgn="b"/>
                      <a:r>
                        <a:rPr lang="en-US" sz="1400" b="0" i="0" u="none" strike="noStrike">
                          <a:solidFill>
                            <a:srgbClr val="000000"/>
                          </a:solidFill>
                          <a:effectLst/>
                          <a:latin typeface="Calibri" panose="020F0502020204030204" pitchFamily="34" charset="0"/>
                        </a:rPr>
                        <a:t>Male</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24550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328</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chemeClr val="tx1"/>
                          </a:solidFill>
                          <a:effectLst/>
                          <a:latin typeface="Calibri" panose="020F0502020204030204" pitchFamily="34" charset="0"/>
                        </a:rPr>
                        <a:t>1.33</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D9D9"/>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dirty="0">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09443577"/>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Students with Disabilities (IEP)</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4666</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55</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chemeClr val="tx1"/>
                          </a:solidFill>
                          <a:effectLst/>
                          <a:latin typeface="Calibri" panose="020F0502020204030204" pitchFamily="34" charset="0"/>
                        </a:rPr>
                        <a:t>1.17</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D9D9"/>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18999357"/>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Economically Disadvantaged (FRL)</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17919</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184</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chemeClr val="tx1"/>
                          </a:solidFill>
                          <a:effectLst/>
                          <a:latin typeface="Calibri" panose="020F0502020204030204" pitchFamily="34" charset="0"/>
                        </a:rPr>
                        <a:t>1.02</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D9D9"/>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7906288"/>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Two or More Races</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4346</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41</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chemeClr val="tx1"/>
                          </a:solidFill>
                          <a:effectLst/>
                          <a:latin typeface="Calibri" panose="020F0502020204030204" pitchFamily="34" charset="0"/>
                        </a:rPr>
                        <a:t>0.94</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D9D9"/>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54771697"/>
                  </a:ext>
                </a:extLst>
              </a:tr>
              <a:tr h="237744">
                <a:tc>
                  <a:txBody>
                    <a:bodyPr/>
                    <a:lstStyle/>
                    <a:p>
                      <a:pPr algn="ctr" rtl="0" fontAlgn="b"/>
                      <a:r>
                        <a:rPr lang="en-US" sz="1400" b="1" i="0" u="none" strike="noStrike" dirty="0">
                          <a:solidFill>
                            <a:srgbClr val="FFFFFF"/>
                          </a:solidFill>
                          <a:effectLst/>
                          <a:latin typeface="Calibri" panose="020F0502020204030204" pitchFamily="34" charset="0"/>
                        </a:rPr>
                        <a:t>SPCSA</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50000"/>
                        <a:lumOff val="50000"/>
                      </a:schemeClr>
                    </a:solidFill>
                  </a:tcPr>
                </a:tc>
                <a:tc>
                  <a:txBody>
                    <a:bodyPr/>
                    <a:lstStyle/>
                    <a:p>
                      <a:pPr algn="ctr" rtl="0" fontAlgn="b"/>
                      <a:r>
                        <a:rPr lang="en-US" sz="1400" b="1" i="0" u="none" strike="noStrike">
                          <a:solidFill>
                            <a:srgbClr val="FFFFFF"/>
                          </a:solidFill>
                          <a:effectLst/>
                          <a:latin typeface="Calibri" panose="020F0502020204030204" pitchFamily="34" charset="0"/>
                        </a:rPr>
                        <a:t>49420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50000"/>
                        <a:lumOff val="50000"/>
                      </a:schemeClr>
                    </a:solidFill>
                  </a:tcPr>
                </a:tc>
                <a:tc>
                  <a:txBody>
                    <a:bodyPr/>
                    <a:lstStyle/>
                    <a:p>
                      <a:pPr algn="ctr" rtl="0" fontAlgn="b"/>
                      <a:r>
                        <a:rPr lang="en-US" sz="1400" b="1" i="0" u="none" strike="noStrike">
                          <a:solidFill>
                            <a:srgbClr val="FFFFFF"/>
                          </a:solidFill>
                          <a:effectLst/>
                          <a:latin typeface="Calibri" panose="020F0502020204030204" pitchFamily="34" charset="0"/>
                        </a:rPr>
                        <a:t>447</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50000"/>
                        <a:lumOff val="50000"/>
                      </a:schemeClr>
                    </a:solidFill>
                  </a:tcPr>
                </a:tc>
                <a:tc>
                  <a:txBody>
                    <a:bodyPr/>
                    <a:lstStyle/>
                    <a:p>
                      <a:pPr algn="ctr" rtl="0" fontAlgn="b"/>
                      <a:r>
                        <a:rPr lang="en-US" sz="1400" b="1" i="0" u="none" strike="noStrike">
                          <a:solidFill>
                            <a:srgbClr val="FFFFFF"/>
                          </a:solidFill>
                          <a:effectLst/>
                          <a:latin typeface="Calibri" panose="020F0502020204030204" pitchFamily="34" charset="0"/>
                        </a:rPr>
                        <a:t>0.90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50000"/>
                        <a:lumOff val="50000"/>
                      </a:schemeClr>
                    </a:solidFill>
                  </a:tcPr>
                </a:tc>
                <a:tc>
                  <a:txBody>
                    <a:bodyPr/>
                    <a:lstStyle/>
                    <a:p>
                      <a:pPr algn="ctr" rtl="0" fontAlgn="b"/>
                      <a:r>
                        <a:rPr lang="en-US" sz="1400" b="1" i="0" u="none" strike="noStrike">
                          <a:solidFill>
                            <a:srgbClr val="FFFFFF"/>
                          </a:solidFill>
                          <a:effectLst/>
                          <a:latin typeface="Calibri" panose="020F0502020204030204" pitchFamily="34" charset="0"/>
                        </a:rPr>
                        <a:t>11</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50000"/>
                        <a:lumOff val="50000"/>
                      </a:schemeClr>
                    </a:solidFill>
                  </a:tcPr>
                </a:tc>
                <a:tc>
                  <a:txBody>
                    <a:bodyPr/>
                    <a:lstStyle/>
                    <a:p>
                      <a:pPr algn="ctr" rtl="0" fontAlgn="b"/>
                      <a:r>
                        <a:rPr lang="en-US" sz="1400" b="1" i="0" u="none" strike="noStrike">
                          <a:solidFill>
                            <a:srgbClr val="FFFFFF"/>
                          </a:solidFill>
                          <a:effectLst/>
                          <a:latin typeface="Calibri" panose="020F0502020204030204" pitchFamily="34" charset="0"/>
                        </a:rPr>
                        <a:t>0.02</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2235046239"/>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Hispanic/Latino</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16446</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134</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0.81</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8966209"/>
                  </a:ext>
                </a:extLst>
              </a:tr>
              <a:tr h="237744">
                <a:tc>
                  <a:txBody>
                    <a:bodyPr/>
                    <a:lstStyle/>
                    <a:p>
                      <a:pPr algn="ctr" rtl="0" fontAlgn="b"/>
                      <a:r>
                        <a:rPr lang="en-US" sz="1400" b="0" i="0" u="none" strike="noStrike">
                          <a:solidFill>
                            <a:srgbClr val="000000"/>
                          </a:solidFill>
                          <a:effectLst/>
                          <a:latin typeface="Calibri" panose="020F0502020204030204" pitchFamily="34" charset="0"/>
                        </a:rPr>
                        <a:t>Asian</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3675</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27</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0.73</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36344488"/>
                  </a:ext>
                </a:extLst>
              </a:tr>
              <a:tr h="237744">
                <a:tc>
                  <a:txBody>
                    <a:bodyPr/>
                    <a:lstStyle/>
                    <a:p>
                      <a:pPr algn="ctr" rtl="0" fontAlgn="b"/>
                      <a:r>
                        <a:rPr lang="en-US" sz="1400" b="0" i="0" u="none" strike="noStrike">
                          <a:solidFill>
                            <a:srgbClr val="000000"/>
                          </a:solidFill>
                          <a:effectLst/>
                          <a:latin typeface="Calibri" panose="020F0502020204030204" pitchFamily="34" charset="0"/>
                        </a:rPr>
                        <a:t>White</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18183</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124</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0.68</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596651004"/>
                  </a:ext>
                </a:extLst>
              </a:tr>
              <a:tr h="237744">
                <a:tc>
                  <a:txBody>
                    <a:bodyPr/>
                    <a:lstStyle/>
                    <a:p>
                      <a:pPr algn="ctr" rtl="0" fontAlgn="b"/>
                      <a:r>
                        <a:rPr lang="en-US" sz="1400" b="0" i="0" u="none" strike="noStrike">
                          <a:solidFill>
                            <a:srgbClr val="000000"/>
                          </a:solidFill>
                          <a:effectLst/>
                          <a:latin typeface="Calibri" panose="020F0502020204030204" pitchFamily="34" charset="0"/>
                        </a:rPr>
                        <a:t>Female</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24870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119</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0.47</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8293683"/>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English Learners (EL)</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3397</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13</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0.38</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3251639"/>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American Indian/Alaskan Native</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222</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1321833"/>
                  </a:ext>
                </a:extLst>
              </a:tr>
              <a:tr h="237744">
                <a:tc>
                  <a:txBody>
                    <a:bodyPr/>
                    <a:lstStyle/>
                    <a:p>
                      <a:pPr algn="ctr" rtl="0" fontAlgn="b"/>
                      <a:r>
                        <a:rPr lang="en-US" sz="1400" b="0" i="0" u="none" strike="noStrike" dirty="0">
                          <a:solidFill>
                            <a:srgbClr val="000000"/>
                          </a:solidFill>
                          <a:effectLst/>
                          <a:latin typeface="Calibri" panose="020F0502020204030204" pitchFamily="34" charset="0"/>
                        </a:rPr>
                        <a:t>Pacific Islander</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796</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57994999"/>
                  </a:ext>
                </a:extLst>
              </a:tr>
              <a:tr h="237744">
                <a:tc>
                  <a:txBody>
                    <a:bodyPr/>
                    <a:lstStyle/>
                    <a:p>
                      <a:pPr algn="ctr" rtl="0" fontAlgn="b"/>
                      <a:r>
                        <a:rPr lang="en-US" sz="1400" b="0" i="0" u="none" strike="noStrike">
                          <a:solidFill>
                            <a:srgbClr val="000000"/>
                          </a:solidFill>
                          <a:effectLst/>
                          <a:latin typeface="Calibri" panose="020F0502020204030204" pitchFamily="34" charset="0"/>
                        </a:rPr>
                        <a:t>Foster</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69</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46349850"/>
                  </a:ext>
                </a:extLst>
              </a:tr>
              <a:tr h="237744">
                <a:tc>
                  <a:txBody>
                    <a:bodyPr/>
                    <a:lstStyle/>
                    <a:p>
                      <a:pPr algn="ctr" rtl="0" fontAlgn="b"/>
                      <a:r>
                        <a:rPr lang="en-US" sz="1400" b="0" i="0" u="none" strike="noStrike">
                          <a:solidFill>
                            <a:srgbClr val="000000"/>
                          </a:solidFill>
                          <a:effectLst/>
                          <a:latin typeface="Calibri" panose="020F0502020204030204" pitchFamily="34" charset="0"/>
                        </a:rPr>
                        <a:t>Military</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2204</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5000227"/>
                  </a:ext>
                </a:extLst>
              </a:tr>
              <a:tr h="237744">
                <a:tc>
                  <a:txBody>
                    <a:bodyPr/>
                    <a:lstStyle/>
                    <a:p>
                      <a:pPr algn="ctr" rtl="0" fontAlgn="b"/>
                      <a:r>
                        <a:rPr lang="en-US" sz="1400" b="0" i="0" u="none" strike="noStrike">
                          <a:solidFill>
                            <a:srgbClr val="000000"/>
                          </a:solidFill>
                          <a:effectLst/>
                          <a:latin typeface="Calibri" panose="020F0502020204030204" pitchFamily="34" charset="0"/>
                        </a:rPr>
                        <a:t>Homeless</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522</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75640681"/>
                  </a:ext>
                </a:extLst>
              </a:tr>
              <a:tr h="237744">
                <a:tc>
                  <a:txBody>
                    <a:bodyPr/>
                    <a:lstStyle/>
                    <a:p>
                      <a:pPr algn="ctr" rtl="0" fontAlgn="b"/>
                      <a:r>
                        <a:rPr lang="en-US" sz="1400" b="0" i="0" u="none" strike="noStrike">
                          <a:solidFill>
                            <a:srgbClr val="000000"/>
                          </a:solidFill>
                          <a:effectLst/>
                          <a:latin typeface="Calibri" panose="020F0502020204030204" pitchFamily="34" charset="0"/>
                        </a:rPr>
                        <a:t>Migrant</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26</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tc>
                  <a:txBody>
                    <a:bodyPr/>
                    <a:lstStyle/>
                    <a:p>
                      <a:pPr algn="ctr" rtl="0" fontAlgn="b"/>
                      <a:r>
                        <a:rPr lang="en-US" sz="1400" b="0" i="0" u="none" strike="noStrike" dirty="0">
                          <a:solidFill>
                            <a:srgbClr val="000000"/>
                          </a:solidFill>
                          <a:effectLst/>
                          <a:latin typeface="Calibri" panose="020F0502020204030204" pitchFamily="34" charset="0"/>
                        </a:rPr>
                        <a:t>n&lt;10</a:t>
                      </a:r>
                    </a:p>
                  </a:txBody>
                  <a:tcPr marL="9525" marR="9525" marT="9525"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2098217"/>
                  </a:ext>
                </a:extLst>
              </a:tr>
            </a:tbl>
          </a:graphicData>
        </a:graphic>
      </p:graphicFrame>
      <p:sp>
        <p:nvSpPr>
          <p:cNvPr id="6" name="TextBox 5">
            <a:extLst>
              <a:ext uri="{FF2B5EF4-FFF2-40B4-BE49-F238E27FC236}">
                <a16:creationId xmlns:a16="http://schemas.microsoft.com/office/drawing/2014/main" id="{3029EE49-B202-418D-8E3D-0CAACCF5213E}"/>
              </a:ext>
            </a:extLst>
          </p:cNvPr>
          <p:cNvSpPr txBox="1"/>
          <p:nvPr/>
        </p:nvSpPr>
        <p:spPr>
          <a:xfrm>
            <a:off x="265539" y="6090228"/>
            <a:ext cx="11688567" cy="646331"/>
          </a:xfrm>
          <a:prstGeom prst="rect">
            <a:avLst/>
          </a:prstGeom>
          <a:noFill/>
        </p:spPr>
        <p:txBody>
          <a:bodyPr wrap="square" rtlCol="0">
            <a:spAutoFit/>
          </a:bodyPr>
          <a:lstStyle/>
          <a:p>
            <a:r>
              <a:rPr lang="en-US" sz="1200" dirty="0"/>
              <a:t>Rate = Total number SY 2019-20 incidents resulting in suspension or expulsion divided by the corresponding group’s October 1 2019 enrollment count, multiplied by 100. The SPCSA rate was calculated via gender incident counts. To protect student privacy, n-counts less than 10 and their corresponding rates are displayed as “n&lt;10”. SPCSA data include former ASD schools. Incidents do not correspond one-to-one with suspensions/expulsions. </a:t>
            </a:r>
          </a:p>
        </p:txBody>
      </p:sp>
      <p:sp>
        <p:nvSpPr>
          <p:cNvPr id="20" name="Title 13">
            <a:extLst>
              <a:ext uri="{FF2B5EF4-FFF2-40B4-BE49-F238E27FC236}">
                <a16:creationId xmlns:a16="http://schemas.microsoft.com/office/drawing/2014/main" id="{58393C71-6EB1-4A83-9BBA-4DB5C9D5B732}"/>
              </a:ext>
            </a:extLst>
          </p:cNvPr>
          <p:cNvSpPr>
            <a:spLocks noGrp="1"/>
          </p:cNvSpPr>
          <p:nvPr>
            <p:ph type="title"/>
          </p:nvPr>
        </p:nvSpPr>
        <p:spPr>
          <a:xfrm>
            <a:off x="441036" y="243695"/>
            <a:ext cx="10912764" cy="1325563"/>
          </a:xfrm>
        </p:spPr>
        <p:txBody>
          <a:bodyPr>
            <a:noAutofit/>
          </a:bodyPr>
          <a:lstStyle/>
          <a:p>
            <a:r>
              <a:rPr lang="en-US" altLang="ja-JP" sz="2800" b="1">
                <a:latin typeface="+mn-lt"/>
                <a:cs typeface="Calibri" panose="020F0502020204030204" pitchFamily="34" charset="0"/>
              </a:rPr>
              <a:t>Incidents Resulting in Suspension/Expulsion, by Population</a:t>
            </a:r>
            <a:endParaRPr lang="en-US" sz="2800"/>
          </a:p>
        </p:txBody>
      </p:sp>
    </p:spTree>
    <p:extLst>
      <p:ext uri="{BB962C8B-B14F-4D97-AF65-F5344CB8AC3E}">
        <p14:creationId xmlns:p14="http://schemas.microsoft.com/office/powerpoint/2010/main" val="2708839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 name="Chart 73" descr="4-year graduation rates for the class of 2018-19 for SPCSA schools.">
            <a:extLst>
              <a:ext uri="{FF2B5EF4-FFF2-40B4-BE49-F238E27FC236}">
                <a16:creationId xmlns:a16="http://schemas.microsoft.com/office/drawing/2014/main" id="{62C55D0F-9B3D-406C-8E33-4BA937156030}"/>
              </a:ext>
            </a:extLst>
          </p:cNvPr>
          <p:cNvGraphicFramePr/>
          <p:nvPr>
            <p:extLst>
              <p:ext uri="{D42A27DB-BD31-4B8C-83A1-F6EECF244321}">
                <p14:modId xmlns:p14="http://schemas.microsoft.com/office/powerpoint/2010/main" val="1071237153"/>
              </p:ext>
            </p:extLst>
          </p:nvPr>
        </p:nvGraphicFramePr>
        <p:xfrm>
          <a:off x="73858" y="1173935"/>
          <a:ext cx="12071927" cy="493584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8A22DE72-DC4B-410F-BF84-4D0264F40B08}"/>
              </a:ext>
            </a:extLst>
          </p:cNvPr>
          <p:cNvSpPr txBox="1"/>
          <p:nvPr/>
        </p:nvSpPr>
        <p:spPr>
          <a:xfrm>
            <a:off x="6891104" y="5548558"/>
            <a:ext cx="314189" cy="184666"/>
          </a:xfrm>
          <a:prstGeom prst="rect">
            <a:avLst/>
          </a:prstGeom>
          <a:solidFill>
            <a:schemeClr val="bg1"/>
          </a:solidFill>
        </p:spPr>
        <p:txBody>
          <a:bodyPr wrap="none" lIns="0" tIns="0" rIns="0" bIns="0" rtlCol="0">
            <a:spAutoFit/>
          </a:bodyPr>
          <a:lstStyle/>
          <a:p>
            <a:r>
              <a:rPr lang="en-US" sz="1200" dirty="0">
                <a:solidFill>
                  <a:schemeClr val="tx1">
                    <a:lumMod val="65000"/>
                    <a:lumOff val="35000"/>
                  </a:schemeClr>
                </a:solidFill>
              </a:rPr>
              <a:t>n&lt;10</a:t>
            </a:r>
          </a:p>
        </p:txBody>
      </p:sp>
      <p:sp>
        <p:nvSpPr>
          <p:cNvPr id="5" name="TextBox 4">
            <a:extLst>
              <a:ext uri="{FF2B5EF4-FFF2-40B4-BE49-F238E27FC236}">
                <a16:creationId xmlns:a16="http://schemas.microsoft.com/office/drawing/2014/main" id="{CA37C0D1-A082-4E81-AA72-55BF0923FB08}"/>
              </a:ext>
            </a:extLst>
          </p:cNvPr>
          <p:cNvSpPr txBox="1"/>
          <p:nvPr/>
        </p:nvSpPr>
        <p:spPr>
          <a:xfrm>
            <a:off x="5636314" y="5548558"/>
            <a:ext cx="314189" cy="184666"/>
          </a:xfrm>
          <a:prstGeom prst="rect">
            <a:avLst/>
          </a:prstGeom>
          <a:solidFill>
            <a:schemeClr val="bg1"/>
          </a:solidFill>
        </p:spPr>
        <p:txBody>
          <a:bodyPr wrap="none" lIns="0" tIns="0" rIns="0" bIns="0" rtlCol="0">
            <a:spAutoFit/>
          </a:bodyPr>
          <a:lstStyle/>
          <a:p>
            <a:r>
              <a:rPr lang="en-US" sz="1200">
                <a:solidFill>
                  <a:schemeClr val="tx1">
                    <a:lumMod val="65000"/>
                    <a:lumOff val="35000"/>
                  </a:schemeClr>
                </a:solidFill>
              </a:rPr>
              <a:t>n&lt;10</a:t>
            </a:r>
          </a:p>
        </p:txBody>
      </p:sp>
      <p:sp>
        <p:nvSpPr>
          <p:cNvPr id="7" name="TextBox 6">
            <a:extLst>
              <a:ext uri="{FF2B5EF4-FFF2-40B4-BE49-F238E27FC236}">
                <a16:creationId xmlns:a16="http://schemas.microsoft.com/office/drawing/2014/main" id="{D0F62984-D39B-4587-9159-B96B2737A359}"/>
              </a:ext>
            </a:extLst>
          </p:cNvPr>
          <p:cNvSpPr txBox="1"/>
          <p:nvPr/>
        </p:nvSpPr>
        <p:spPr>
          <a:xfrm>
            <a:off x="9377789" y="5547812"/>
            <a:ext cx="314189" cy="184666"/>
          </a:xfrm>
          <a:prstGeom prst="rect">
            <a:avLst/>
          </a:prstGeom>
          <a:solidFill>
            <a:schemeClr val="bg1"/>
          </a:solidFill>
        </p:spPr>
        <p:txBody>
          <a:bodyPr wrap="none" lIns="0" tIns="0" rIns="0" bIns="0" rtlCol="0">
            <a:spAutoFit/>
          </a:bodyPr>
          <a:lstStyle/>
          <a:p>
            <a:r>
              <a:rPr lang="en-US" sz="1200" dirty="0">
                <a:solidFill>
                  <a:schemeClr val="tx1">
                    <a:lumMod val="65000"/>
                    <a:lumOff val="35000"/>
                  </a:schemeClr>
                </a:solidFill>
              </a:rPr>
              <a:t>n&lt;10</a:t>
            </a:r>
          </a:p>
        </p:txBody>
      </p:sp>
      <p:sp>
        <p:nvSpPr>
          <p:cNvPr id="9" name="TextBox 8">
            <a:extLst>
              <a:ext uri="{FF2B5EF4-FFF2-40B4-BE49-F238E27FC236}">
                <a16:creationId xmlns:a16="http://schemas.microsoft.com/office/drawing/2014/main" id="{AC9BC6C3-8E3B-459E-9270-C4F8A8ECA039}"/>
              </a:ext>
            </a:extLst>
          </p:cNvPr>
          <p:cNvSpPr txBox="1"/>
          <p:nvPr/>
        </p:nvSpPr>
        <p:spPr>
          <a:xfrm>
            <a:off x="10022924" y="5547812"/>
            <a:ext cx="314189" cy="184666"/>
          </a:xfrm>
          <a:prstGeom prst="rect">
            <a:avLst/>
          </a:prstGeom>
          <a:solidFill>
            <a:schemeClr val="bg1"/>
          </a:solidFill>
        </p:spPr>
        <p:txBody>
          <a:bodyPr wrap="none" lIns="0" tIns="0" rIns="0" bIns="0" rtlCol="0">
            <a:spAutoFit/>
          </a:bodyPr>
          <a:lstStyle/>
          <a:p>
            <a:r>
              <a:rPr lang="en-US" sz="1200" dirty="0">
                <a:solidFill>
                  <a:schemeClr val="tx1">
                    <a:lumMod val="65000"/>
                    <a:lumOff val="35000"/>
                  </a:schemeClr>
                </a:solidFill>
              </a:rPr>
              <a:t>n&lt;10</a:t>
            </a:r>
          </a:p>
        </p:txBody>
      </p:sp>
      <p:sp>
        <p:nvSpPr>
          <p:cNvPr id="11" name="TextBox 10">
            <a:extLst>
              <a:ext uri="{FF2B5EF4-FFF2-40B4-BE49-F238E27FC236}">
                <a16:creationId xmlns:a16="http://schemas.microsoft.com/office/drawing/2014/main" id="{C94BA3BB-F9EF-4787-BF89-56DA0C87FA77}"/>
              </a:ext>
            </a:extLst>
          </p:cNvPr>
          <p:cNvSpPr txBox="1"/>
          <p:nvPr/>
        </p:nvSpPr>
        <p:spPr>
          <a:xfrm>
            <a:off x="10647819" y="5547812"/>
            <a:ext cx="314189" cy="184666"/>
          </a:xfrm>
          <a:prstGeom prst="rect">
            <a:avLst/>
          </a:prstGeom>
          <a:solidFill>
            <a:schemeClr val="bg1"/>
          </a:solidFill>
        </p:spPr>
        <p:txBody>
          <a:bodyPr wrap="none" lIns="0" tIns="0" rIns="0" bIns="0" rtlCol="0">
            <a:spAutoFit/>
          </a:bodyPr>
          <a:lstStyle/>
          <a:p>
            <a:r>
              <a:rPr lang="en-US" sz="1200">
                <a:solidFill>
                  <a:schemeClr val="tx1">
                    <a:lumMod val="65000"/>
                    <a:lumOff val="35000"/>
                  </a:schemeClr>
                </a:solidFill>
              </a:rPr>
              <a:t>n&lt;10</a:t>
            </a:r>
          </a:p>
        </p:txBody>
      </p:sp>
      <p:sp>
        <p:nvSpPr>
          <p:cNvPr id="13" name="TextBox 12">
            <a:extLst>
              <a:ext uri="{FF2B5EF4-FFF2-40B4-BE49-F238E27FC236}">
                <a16:creationId xmlns:a16="http://schemas.microsoft.com/office/drawing/2014/main" id="{FD8996E4-4214-4BF2-B4B0-4BE2CFC265E3}"/>
              </a:ext>
            </a:extLst>
          </p:cNvPr>
          <p:cNvSpPr txBox="1"/>
          <p:nvPr/>
        </p:nvSpPr>
        <p:spPr>
          <a:xfrm>
            <a:off x="11257474" y="5547812"/>
            <a:ext cx="314189" cy="184666"/>
          </a:xfrm>
          <a:prstGeom prst="rect">
            <a:avLst/>
          </a:prstGeom>
          <a:solidFill>
            <a:schemeClr val="bg1"/>
          </a:solidFill>
        </p:spPr>
        <p:txBody>
          <a:bodyPr wrap="none" lIns="0" tIns="0" rIns="0" bIns="0" rtlCol="0">
            <a:spAutoFit/>
          </a:bodyPr>
          <a:lstStyle/>
          <a:p>
            <a:r>
              <a:rPr lang="en-US" sz="1200">
                <a:solidFill>
                  <a:schemeClr val="tx1">
                    <a:lumMod val="65000"/>
                    <a:lumOff val="35000"/>
                  </a:schemeClr>
                </a:solidFill>
              </a:rPr>
              <a:t>n&lt;10</a:t>
            </a:r>
          </a:p>
        </p:txBody>
      </p:sp>
      <p:sp>
        <p:nvSpPr>
          <p:cNvPr id="20" name="Title 13">
            <a:extLst>
              <a:ext uri="{FF2B5EF4-FFF2-40B4-BE49-F238E27FC236}">
                <a16:creationId xmlns:a16="http://schemas.microsoft.com/office/drawing/2014/main" id="{230C9A8B-847C-42E6-A46E-DF782C8CE434}"/>
              </a:ext>
            </a:extLst>
          </p:cNvPr>
          <p:cNvSpPr txBox="1">
            <a:spLocks/>
          </p:cNvSpPr>
          <p:nvPr/>
        </p:nvSpPr>
        <p:spPr>
          <a:xfrm>
            <a:off x="440330" y="663243"/>
            <a:ext cx="11513775" cy="74600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ja-JP" sz="2800" b="1">
                <a:latin typeface="+mn-lt"/>
                <a:cs typeface="Calibri" panose="020F0502020204030204" pitchFamily="34" charset="0"/>
              </a:rPr>
              <a:t>Incidents Resulting in Suspension per 100 Students, by Population</a:t>
            </a:r>
            <a:endParaRPr lang="en-US" sz="2800"/>
          </a:p>
        </p:txBody>
      </p:sp>
      <p:sp>
        <p:nvSpPr>
          <p:cNvPr id="19" name="TextBox 18">
            <a:extLst>
              <a:ext uri="{FF2B5EF4-FFF2-40B4-BE49-F238E27FC236}">
                <a16:creationId xmlns:a16="http://schemas.microsoft.com/office/drawing/2014/main" id="{FB403A86-F555-4A4B-ADC3-F84F1A83FD8F}"/>
              </a:ext>
            </a:extLst>
          </p:cNvPr>
          <p:cNvSpPr txBox="1"/>
          <p:nvPr/>
        </p:nvSpPr>
        <p:spPr>
          <a:xfrm>
            <a:off x="265539" y="6090228"/>
            <a:ext cx="11688567" cy="646331"/>
          </a:xfrm>
          <a:prstGeom prst="rect">
            <a:avLst/>
          </a:prstGeom>
          <a:noFill/>
        </p:spPr>
        <p:txBody>
          <a:bodyPr wrap="square" rtlCol="0">
            <a:spAutoFit/>
          </a:bodyPr>
          <a:lstStyle/>
          <a:p>
            <a:r>
              <a:rPr lang="en-US" sz="1200" dirty="0"/>
              <a:t>Rate = Total number SY 2019-20 incidents resulting in suspension divided by the corresponding group’s October 1 2019 enrollment count, multiplied by 100. The SPCSA rate was calculated via gender incident counts. State data via the September 17, 2020 Nevada State Board of Education meeting. To protect student privacy, n-counts less than 10 and their corresponding rates are displayed as “n&lt;10”. SPCSA data include former ASD schools. Incidents do not correspond one-to-one with suspensions/expulsions. </a:t>
            </a:r>
          </a:p>
        </p:txBody>
      </p:sp>
      <p:sp>
        <p:nvSpPr>
          <p:cNvPr id="4" name="TextBox 3">
            <a:extLst>
              <a:ext uri="{FF2B5EF4-FFF2-40B4-BE49-F238E27FC236}">
                <a16:creationId xmlns:a16="http://schemas.microsoft.com/office/drawing/2014/main" id="{72D3A837-E612-44F3-8696-2617C872A2BA}"/>
              </a:ext>
            </a:extLst>
          </p:cNvPr>
          <p:cNvSpPr txBox="1"/>
          <p:nvPr/>
        </p:nvSpPr>
        <p:spPr>
          <a:xfrm>
            <a:off x="10550891" y="1132253"/>
            <a:ext cx="1413165" cy="276999"/>
          </a:xfrm>
          <a:prstGeom prst="rect">
            <a:avLst/>
          </a:prstGeom>
          <a:solidFill>
            <a:schemeClr val="bg1">
              <a:lumMod val="95000"/>
            </a:schemeClr>
          </a:solidFill>
          <a:ln>
            <a:solidFill>
              <a:schemeClr val="tx2">
                <a:lumMod val="75000"/>
              </a:schemeClr>
            </a:solidFill>
          </a:ln>
        </p:spPr>
        <p:txBody>
          <a:bodyPr wrap="square" rtlCol="0">
            <a:spAutoFit/>
          </a:bodyPr>
          <a:lstStyle/>
          <a:p>
            <a:pPr algn="ctr"/>
            <a:r>
              <a:rPr lang="en-US" sz="1200" b="1" dirty="0">
                <a:solidFill>
                  <a:srgbClr val="C00000"/>
                </a:solidFill>
              </a:rPr>
              <a:t>Off chart at 36.99</a:t>
            </a:r>
            <a:endParaRPr lang="en-US" sz="2400" b="1" dirty="0">
              <a:solidFill>
                <a:srgbClr val="C00000"/>
              </a:solidFill>
            </a:endParaRPr>
          </a:p>
        </p:txBody>
      </p:sp>
    </p:spTree>
    <p:extLst>
      <p:ext uri="{BB962C8B-B14F-4D97-AF65-F5344CB8AC3E}">
        <p14:creationId xmlns:p14="http://schemas.microsoft.com/office/powerpoint/2010/main" val="319202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542D-FE24-46B0-92A1-0779231945D5}"/>
              </a:ext>
            </a:extLst>
          </p:cNvPr>
          <p:cNvSpPr>
            <a:spLocks noGrp="1"/>
          </p:cNvSpPr>
          <p:nvPr>
            <p:ph type="title"/>
          </p:nvPr>
        </p:nvSpPr>
        <p:spPr/>
        <p:txBody>
          <a:bodyPr>
            <a:normAutofit/>
          </a:bodyPr>
          <a:lstStyle/>
          <a:p>
            <a:r>
              <a:rPr lang="en-US" sz="2800" b="1" dirty="0">
                <a:latin typeface="+mn-lt"/>
                <a:cs typeface="Calibri" panose="020F0502020204030204" pitchFamily="34" charset="0"/>
              </a:rPr>
              <a:t>Conclusions</a:t>
            </a:r>
            <a:endParaRPr lang="en-US" sz="2800" b="1" dirty="0">
              <a:latin typeface="+mn-lt"/>
            </a:endParaRPr>
          </a:p>
        </p:txBody>
      </p:sp>
      <p:sp>
        <p:nvSpPr>
          <p:cNvPr id="3" name="Content Placeholder 2">
            <a:extLst>
              <a:ext uri="{FF2B5EF4-FFF2-40B4-BE49-F238E27FC236}">
                <a16:creationId xmlns:a16="http://schemas.microsoft.com/office/drawing/2014/main" id="{47C9609B-947C-4FFE-8456-A373122616B4}"/>
              </a:ext>
            </a:extLst>
          </p:cNvPr>
          <p:cNvSpPr>
            <a:spLocks noGrp="1"/>
          </p:cNvSpPr>
          <p:nvPr>
            <p:ph idx="1"/>
          </p:nvPr>
        </p:nvSpPr>
        <p:spPr>
          <a:xfrm>
            <a:off x="838200" y="1628195"/>
            <a:ext cx="10515600" cy="4492049"/>
          </a:xfrm>
        </p:spPr>
        <p:txBody>
          <a:bodyPr vert="horz" lIns="91440" tIns="45720" rIns="91440" bIns="45720" rtlCol="0" anchor="t">
            <a:normAutofit fontScale="70000" lnSpcReduction="20000"/>
          </a:bodyPr>
          <a:lstStyle/>
          <a:p>
            <a:r>
              <a:rPr lang="en-US" dirty="0"/>
              <a:t>Compared to the state, the SPCSA has a lower rate of incidents resulting in suspensions—overall and for all populations.</a:t>
            </a:r>
          </a:p>
          <a:p>
            <a:endParaRPr lang="en-US" dirty="0"/>
          </a:p>
          <a:p>
            <a:r>
              <a:rPr lang="en-US" dirty="0"/>
              <a:t>However, SPCSA students identifying as Black/African American or male—along with those that have a disability—are more likely to be involved in an incident resulting in a suspension than their peers, reflecting state</a:t>
            </a:r>
            <a:r>
              <a:rPr lang="en-US" baseline="30000" dirty="0"/>
              <a:t>1</a:t>
            </a:r>
            <a:r>
              <a:rPr lang="en-US" dirty="0"/>
              <a:t> and prior CRDC</a:t>
            </a:r>
            <a:r>
              <a:rPr lang="en-US" baseline="30000" dirty="0"/>
              <a:t>2</a:t>
            </a:r>
            <a:r>
              <a:rPr lang="en-US" dirty="0"/>
              <a:t> data.</a:t>
            </a:r>
          </a:p>
          <a:p>
            <a:endParaRPr lang="en-US" dirty="0"/>
          </a:p>
          <a:p>
            <a:r>
              <a:rPr lang="en-US" dirty="0"/>
              <a:t>These and other data (ex. state assessments, graduation rates) </a:t>
            </a:r>
            <a:r>
              <a:rPr lang="en-US"/>
              <a:t>point to inequities in the educational experiences of students. </a:t>
            </a:r>
            <a:endParaRPr lang="en-US" dirty="0"/>
          </a:p>
          <a:p>
            <a:pPr marL="0" indent="0">
              <a:buNone/>
            </a:pPr>
            <a:endParaRPr lang="en-US">
              <a:cs typeface="Calibri" panose="020F0502020204030204"/>
            </a:endParaRPr>
          </a:p>
          <a:p>
            <a:r>
              <a:rPr lang="en-US"/>
              <a:t>Many </a:t>
            </a:r>
            <a:r>
              <a:rPr lang="en-US" dirty="0"/>
              <a:t>educational institutions face this challenge.</a:t>
            </a:r>
            <a:r>
              <a:rPr lang="en-US"/>
              <a:t> </a:t>
            </a:r>
            <a:endParaRPr lang="en-US" dirty="0"/>
          </a:p>
          <a:p>
            <a:pPr lvl="1"/>
            <a:r>
              <a:rPr lang="en-US" dirty="0"/>
              <a:t>The SPCSA has </a:t>
            </a:r>
            <a:r>
              <a:rPr lang="en-US"/>
              <a:t>initiated </a:t>
            </a:r>
            <a:r>
              <a:rPr lang="en-US" dirty="0"/>
              <a:t>steps to confront these realities (ex. strategic initiatives, needs assessment).</a:t>
            </a:r>
          </a:p>
          <a:p>
            <a:pPr lvl="1"/>
            <a:r>
              <a:rPr lang="en-US" dirty="0"/>
              <a:t>At each step in the charter authorizing life cycle (approval/denial, amendment, renewal), the SPCSA has an opportunity to influence and improve outcomes for all students.</a:t>
            </a:r>
          </a:p>
          <a:p>
            <a:pPr lvl="1"/>
            <a:r>
              <a:rPr lang="en-US" dirty="0"/>
              <a:t>Many SPCSA schools are also striving to address issues around equity.</a:t>
            </a:r>
            <a:endParaRPr lang="en-US"/>
          </a:p>
          <a:p>
            <a:pPr lvl="1"/>
            <a:endParaRPr lang="en-US">
              <a:cs typeface="Calibri" panose="020F0502020204030204"/>
            </a:endParaRPr>
          </a:p>
          <a:p>
            <a:endParaRPr lang="en-US">
              <a:cs typeface="Calibri" panose="020F0502020204030204"/>
            </a:endParaRPr>
          </a:p>
          <a:p>
            <a:pPr lvl="1"/>
            <a:endParaRPr lang="en-US">
              <a:cs typeface="Calibri" panose="020F0502020204030204"/>
            </a:endParaRPr>
          </a:p>
          <a:p>
            <a:endParaRPr lang="en-US">
              <a:cs typeface="Calibri" panose="020F0502020204030204"/>
            </a:endParaRPr>
          </a:p>
        </p:txBody>
      </p:sp>
      <p:sp>
        <p:nvSpPr>
          <p:cNvPr id="18" name="TextBox 17">
            <a:extLst>
              <a:ext uri="{FF2B5EF4-FFF2-40B4-BE49-F238E27FC236}">
                <a16:creationId xmlns:a16="http://schemas.microsoft.com/office/drawing/2014/main" id="{2BFF8E73-3D36-4EE3-898C-E7A336C4620A}"/>
              </a:ext>
            </a:extLst>
          </p:cNvPr>
          <p:cNvSpPr txBox="1"/>
          <p:nvPr/>
        </p:nvSpPr>
        <p:spPr>
          <a:xfrm>
            <a:off x="619309" y="6349768"/>
            <a:ext cx="11220047" cy="461665"/>
          </a:xfrm>
          <a:prstGeom prst="rect">
            <a:avLst/>
          </a:prstGeom>
          <a:noFill/>
        </p:spPr>
        <p:txBody>
          <a:bodyPr wrap="square" rtlCol="0">
            <a:spAutoFit/>
          </a:bodyPr>
          <a:lstStyle/>
          <a:p>
            <a:r>
              <a:rPr lang="en-US" sz="1200" baseline="30000" dirty="0"/>
              <a:t>1</a:t>
            </a:r>
            <a:r>
              <a:rPr lang="en-US" sz="1200" dirty="0"/>
              <a:t>Per the September 17, 2020 Nevada State Board of Education meeting, accessed via </a:t>
            </a:r>
            <a:r>
              <a:rPr lang="en-US" sz="1200" dirty="0">
                <a:hlinkClick r:id="rId3"/>
              </a:rPr>
              <a:t>http://www.doe.nv.gov/State_Board_of_Education/</a:t>
            </a:r>
            <a:r>
              <a:rPr lang="en-US" sz="1200" dirty="0"/>
              <a:t>.</a:t>
            </a:r>
          </a:p>
          <a:p>
            <a:r>
              <a:rPr lang="en-US" sz="1200" baseline="30000" dirty="0"/>
              <a:t>2</a:t>
            </a:r>
            <a:r>
              <a:rPr lang="en-US" sz="1200" dirty="0"/>
              <a:t>The federal Civil Rights Data Collection (CRDC), 2017 survey year for SPCSA, accessed at </a:t>
            </a:r>
            <a:r>
              <a:rPr lang="en-US" sz="1200" dirty="0">
                <a:hlinkClick r:id="rId4"/>
              </a:rPr>
              <a:t>https://ocrdata.ed.gov/profile/9/district/54521/disciplinereport</a:t>
            </a:r>
            <a:r>
              <a:rPr lang="en-US" sz="1200" dirty="0"/>
              <a:t>.</a:t>
            </a:r>
          </a:p>
        </p:txBody>
      </p:sp>
    </p:spTree>
    <p:extLst>
      <p:ext uri="{BB962C8B-B14F-4D97-AF65-F5344CB8AC3E}">
        <p14:creationId xmlns:p14="http://schemas.microsoft.com/office/powerpoint/2010/main" val="1717261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D4A3EC0020B44F93019580CF4D642E" ma:contentTypeVersion="15" ma:contentTypeDescription="Create a new document." ma:contentTypeScope="" ma:versionID="63835a0702f433eed783fc2e4c957c80">
  <xsd:schema xmlns:xsd="http://www.w3.org/2001/XMLSchema" xmlns:xs="http://www.w3.org/2001/XMLSchema" xmlns:p="http://schemas.microsoft.com/office/2006/metadata/properties" xmlns:ns1="http://schemas.microsoft.com/sharepoint/v3" xmlns:ns2="edb173ee-3fb8-4f75-bf43-79a22ca96f2e" xmlns:ns3="9224003f-e6e7-470a-941a-44de56618887" targetNamespace="http://schemas.microsoft.com/office/2006/metadata/properties" ma:root="true" ma:fieldsID="a937eab7a69f6fef723c7e144725fdd8" ns1:_="" ns2:_="" ns3:_="">
    <xsd:import namespace="http://schemas.microsoft.com/sharepoint/v3"/>
    <xsd:import namespace="edb173ee-3fb8-4f75-bf43-79a22ca96f2e"/>
    <xsd:import namespace="9224003f-e6e7-470a-941a-44de5661888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EventHashCode" minOccurs="0"/>
                <xsd:element ref="ns2:MediaServiceGenerationTime" minOccurs="0"/>
                <xsd:element ref="ns2:MediaServiceAutoKeyPoints" minOccurs="0"/>
                <xsd:element ref="ns2:MediaServiceKeyPoints" minOccurs="0"/>
                <xsd:element ref="ns1:_ip_UnifiedCompliancePolicyProperties" minOccurs="0"/>
                <xsd:element ref="ns1:_ip_UnifiedCompliancePolicyUIAction" minOccurs="0"/>
                <xsd:element ref="ns2:MediaServiceOCR" minOccurs="0"/>
                <xsd:element ref="ns2:MediaServiceDateTaken" minOccurs="0"/>
                <xsd:element ref="ns2:MediaServiceLocation"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b173ee-3fb8-4f75-bf43-79a22ca96f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Dateandtime" ma:index="22"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224003f-e6e7-470a-941a-44de5661888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andtime xmlns="edb173ee-3fb8-4f75-bf43-79a22ca96f2e" xsi:nil="true"/>
  </documentManagement>
</p:properties>
</file>

<file path=customXml/itemProps1.xml><?xml version="1.0" encoding="utf-8"?>
<ds:datastoreItem xmlns:ds="http://schemas.openxmlformats.org/officeDocument/2006/customXml" ds:itemID="{546F7ADF-AD44-4144-A1E8-A308AB1FF81E}">
  <ds:schemaRefs>
    <ds:schemaRef ds:uri="9224003f-e6e7-470a-941a-44de56618887"/>
    <ds:schemaRef ds:uri="edb173ee-3fb8-4f75-bf43-79a22ca96f2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5B166C9-3BF9-47FB-91DF-CFF1C0550B84}">
  <ds:schemaRefs>
    <ds:schemaRef ds:uri="http://schemas.microsoft.com/sharepoint/v3/contenttype/forms"/>
  </ds:schemaRefs>
</ds:datastoreItem>
</file>

<file path=customXml/itemProps3.xml><?xml version="1.0" encoding="utf-8"?>
<ds:datastoreItem xmlns:ds="http://schemas.openxmlformats.org/officeDocument/2006/customXml" ds:itemID="{2D297980-A60B-493F-9C4D-C65619AD06A9}">
  <ds:schemaRefs>
    <ds:schemaRef ds:uri="http://purl.org/dc/terms/"/>
    <ds:schemaRef ds:uri="http://schemas.microsoft.com/sharepoint/v3"/>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edb173ee-3fb8-4f75-bf43-79a22ca96f2e"/>
    <ds:schemaRef ds:uri="http://schemas.microsoft.com/office/infopath/2007/PartnerControls"/>
    <ds:schemaRef ds:uri="9224003f-e6e7-470a-941a-44de5661888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TotalTime>
  <Words>1311</Words>
  <Application>Microsoft Office PowerPoint</Application>
  <PresentationFormat>Widescreen</PresentationFormat>
  <Paragraphs>233</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1_Office Theme</vt:lpstr>
      <vt:lpstr>2019-20 School Year Discipline Data</vt:lpstr>
      <vt:lpstr>Outline</vt:lpstr>
      <vt:lpstr>Discipline Data Overview</vt:lpstr>
      <vt:lpstr>Discipline Data Caveats</vt:lpstr>
      <vt:lpstr>Overall Findings</vt:lpstr>
      <vt:lpstr>Incidents Resulting in Suspension/Expulsion, by Population</vt:lpstr>
      <vt:lpstr>Incidents Resulting in Suspension/Expulsion, by Population</vt:lpstr>
      <vt:lpstr>PowerPoint Presentation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Gaytan</dc:creator>
  <cp:lastModifiedBy>Brandon Gaytan</cp:lastModifiedBy>
  <cp:revision>2</cp:revision>
  <dcterms:created xsi:type="dcterms:W3CDTF">2019-12-04T20:47:06Z</dcterms:created>
  <dcterms:modified xsi:type="dcterms:W3CDTF">2020-12-03T23:17:14Z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0x01010072D4A3EC0020B44F93019580CF4D642E</vt:lpwstr>
  </property>
</Properties>
</file>