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1" r:id="rId2"/>
    <p:sldId id="324" r:id="rId3"/>
    <p:sldId id="329" r:id="rId4"/>
    <p:sldId id="285" r:id="rId5"/>
    <p:sldId id="293" r:id="rId6"/>
    <p:sldId id="319" r:id="rId7"/>
    <p:sldId id="311" r:id="rId8"/>
    <p:sldId id="330" r:id="rId9"/>
    <p:sldId id="316" r:id="rId10"/>
    <p:sldId id="327"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Kinne" initials="SK" lastIdx="2" clrIdx="0">
    <p:extLst>
      <p:ext uri="{19B8F6BF-5375-455C-9EA6-DF929625EA0E}">
        <p15:presenceInfo xmlns:p15="http://schemas.microsoft.com/office/powerpoint/2012/main" userId="S-1-5-21-2299061036-1456400898-4236979735-1124" providerId="AD"/>
      </p:ext>
    </p:extLst>
  </p:cmAuthor>
  <p:cmAuthor id="2" name="Mark Modrcin" initials="MM" lastIdx="3" clrIdx="1">
    <p:extLst>
      <p:ext uri="{19B8F6BF-5375-455C-9EA6-DF929625EA0E}">
        <p15:presenceInfo xmlns:p15="http://schemas.microsoft.com/office/powerpoint/2012/main" userId="S-1-5-21-2299061036-1456400898-4236979735-1129" providerId="AD"/>
      </p:ext>
    </p:extLst>
  </p:cmAuthor>
  <p:cmAuthor id="3" name="Rebecca Feiden" initials="RF" lastIdx="12" clrIdx="2">
    <p:extLst>
      <p:ext uri="{19B8F6BF-5375-455C-9EA6-DF929625EA0E}">
        <p15:presenceInfo xmlns:p15="http://schemas.microsoft.com/office/powerpoint/2012/main" userId="S-1-5-21-2299061036-1456400898-4236979735-1202" providerId="AD"/>
      </p:ext>
    </p:extLst>
  </p:cmAuthor>
  <p:cmAuthor id="4" name="Michael Dang" initials="MD" lastIdx="6" clrIdx="3">
    <p:extLst>
      <p:ext uri="{19B8F6BF-5375-455C-9EA6-DF929625EA0E}">
        <p15:presenceInfo xmlns:p15="http://schemas.microsoft.com/office/powerpoint/2012/main" userId="S-1-5-21-2299061036-1456400898-4236979735-1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391" autoAdjust="0"/>
    <p:restoredTop sz="79221" autoAdjust="0"/>
  </p:normalViewPr>
  <p:slideViewPr>
    <p:cSldViewPr snapToGrid="0">
      <p:cViewPr>
        <p:scale>
          <a:sx n="50" d="100"/>
          <a:sy n="50" d="100"/>
        </p:scale>
        <p:origin x="786" y="204"/>
      </p:cViewPr>
      <p:guideLst>
        <p:guide pos="3840"/>
        <p:guide orient="horz" pos="2160"/>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p:scale>
          <a:sx n="200" d="100"/>
          <a:sy n="200" d="100"/>
        </p:scale>
        <p:origin x="1212" y="-16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0CEFE2-DB6E-4A47-8821-03BFC82CB4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3D97821-FFDB-4E8D-92B5-1B1129365681}">
      <dgm:prSet phldrT="[Text]"/>
      <dgm:spPr/>
      <dgm:t>
        <a:bodyPr/>
        <a:lstStyle/>
        <a:p>
          <a:r>
            <a:rPr lang="en-US" dirty="0"/>
            <a:t>Academic</a:t>
          </a:r>
        </a:p>
      </dgm:t>
    </dgm:pt>
    <dgm:pt modelId="{3F15546F-4A98-41D8-AF6C-AD11C817BF24}" type="parTrans" cxnId="{57E1F5C3-7084-48EF-A7B2-57ECB0B33CFE}">
      <dgm:prSet/>
      <dgm:spPr/>
      <dgm:t>
        <a:bodyPr/>
        <a:lstStyle/>
        <a:p>
          <a:endParaRPr lang="en-US"/>
        </a:p>
      </dgm:t>
    </dgm:pt>
    <dgm:pt modelId="{C43A963A-8E0E-4891-83D1-8DC4EDC37F81}" type="sibTrans" cxnId="{57E1F5C3-7084-48EF-A7B2-57ECB0B33CFE}">
      <dgm:prSet/>
      <dgm:spPr/>
      <dgm:t>
        <a:bodyPr/>
        <a:lstStyle/>
        <a:p>
          <a:endParaRPr lang="en-US"/>
        </a:p>
      </dgm:t>
    </dgm:pt>
    <dgm:pt modelId="{163ED5F0-F7C9-40DA-9A92-C6390BE37767}">
      <dgm:prSet phldrT="[Text]"/>
      <dgm:spPr/>
      <dgm:t>
        <a:bodyPr/>
        <a:lstStyle/>
        <a:p>
          <a:r>
            <a:rPr lang="en-US" dirty="0"/>
            <a:t>Financial</a:t>
          </a:r>
        </a:p>
      </dgm:t>
    </dgm:pt>
    <dgm:pt modelId="{6991BDDA-A1A3-45C8-81F3-95BF9FB174A6}" type="parTrans" cxnId="{7337EDC3-E23A-4970-8319-D649B02DA257}">
      <dgm:prSet/>
      <dgm:spPr/>
      <dgm:t>
        <a:bodyPr/>
        <a:lstStyle/>
        <a:p>
          <a:endParaRPr lang="en-US"/>
        </a:p>
      </dgm:t>
    </dgm:pt>
    <dgm:pt modelId="{195B2112-59F8-431C-91B5-5A055E1E5028}" type="sibTrans" cxnId="{7337EDC3-E23A-4970-8319-D649B02DA257}">
      <dgm:prSet/>
      <dgm:spPr/>
      <dgm:t>
        <a:bodyPr/>
        <a:lstStyle/>
        <a:p>
          <a:endParaRPr lang="en-US"/>
        </a:p>
      </dgm:t>
    </dgm:pt>
    <dgm:pt modelId="{12D7FFEE-DE4D-405B-B820-80074D884C5D}">
      <dgm:prSet phldrT="[Text]"/>
      <dgm:spPr>
        <a:solidFill>
          <a:srgbClr val="FF0000"/>
        </a:solidFill>
      </dgm:spPr>
      <dgm:t>
        <a:bodyPr/>
        <a:lstStyle/>
        <a:p>
          <a:r>
            <a:rPr lang="en-US" b="1" dirty="0"/>
            <a:t>Organizational</a:t>
          </a:r>
        </a:p>
      </dgm:t>
    </dgm:pt>
    <dgm:pt modelId="{15A745DE-CDA5-4236-9F97-8E16BB3E45C8}" type="parTrans" cxnId="{3D9F9C49-55A3-4588-9736-681847AB70FD}">
      <dgm:prSet/>
      <dgm:spPr/>
      <dgm:t>
        <a:bodyPr/>
        <a:lstStyle/>
        <a:p>
          <a:endParaRPr lang="en-US"/>
        </a:p>
      </dgm:t>
    </dgm:pt>
    <dgm:pt modelId="{87F09CEE-7565-4522-89AF-C80CACEE16C9}" type="sibTrans" cxnId="{3D9F9C49-55A3-4588-9736-681847AB70FD}">
      <dgm:prSet/>
      <dgm:spPr/>
      <dgm:t>
        <a:bodyPr/>
        <a:lstStyle/>
        <a:p>
          <a:endParaRPr lang="en-US"/>
        </a:p>
      </dgm:t>
    </dgm:pt>
    <dgm:pt modelId="{0CEB5FD0-5841-406C-8443-8A434815173A}">
      <dgm:prSet phldrT="[Text]"/>
      <dgm:spPr/>
      <dgm:t>
        <a:bodyPr/>
        <a:lstStyle/>
        <a:p>
          <a:r>
            <a:rPr lang="en-US" dirty="0"/>
            <a:t>Is the educational program a success?</a:t>
          </a:r>
        </a:p>
      </dgm:t>
    </dgm:pt>
    <dgm:pt modelId="{D06EED4F-08D1-424F-8F2C-763841801DCF}" type="parTrans" cxnId="{295B9324-AF23-49D1-B40C-63660BC07655}">
      <dgm:prSet/>
      <dgm:spPr/>
      <dgm:t>
        <a:bodyPr/>
        <a:lstStyle/>
        <a:p>
          <a:endParaRPr lang="en-US"/>
        </a:p>
      </dgm:t>
    </dgm:pt>
    <dgm:pt modelId="{BF84A85C-3A81-4737-A4B0-814F980CF70A}" type="sibTrans" cxnId="{295B9324-AF23-49D1-B40C-63660BC07655}">
      <dgm:prSet/>
      <dgm:spPr/>
      <dgm:t>
        <a:bodyPr/>
        <a:lstStyle/>
        <a:p>
          <a:endParaRPr lang="en-US"/>
        </a:p>
      </dgm:t>
    </dgm:pt>
    <dgm:pt modelId="{95425DE9-579A-46FD-991D-2D19F663878E}">
      <dgm:prSet phldrT="[Text]"/>
      <dgm:spPr/>
      <dgm:t>
        <a:bodyPr/>
        <a:lstStyle/>
        <a:p>
          <a:r>
            <a:rPr lang="en-US" dirty="0"/>
            <a:t>Is the school financially viable?</a:t>
          </a:r>
        </a:p>
      </dgm:t>
    </dgm:pt>
    <dgm:pt modelId="{B9EC9A1F-E455-41B2-83B2-E3122FF405F2}" type="parTrans" cxnId="{EDA19BA7-EE09-4BC3-9749-D2CA1BF3DF48}">
      <dgm:prSet/>
      <dgm:spPr/>
      <dgm:t>
        <a:bodyPr/>
        <a:lstStyle/>
        <a:p>
          <a:endParaRPr lang="en-US"/>
        </a:p>
      </dgm:t>
    </dgm:pt>
    <dgm:pt modelId="{911DE783-B8EF-43CD-B6A5-7C573832CAF3}" type="sibTrans" cxnId="{EDA19BA7-EE09-4BC3-9749-D2CA1BF3DF48}">
      <dgm:prSet/>
      <dgm:spPr/>
      <dgm:t>
        <a:bodyPr/>
        <a:lstStyle/>
        <a:p>
          <a:endParaRPr lang="en-US"/>
        </a:p>
      </dgm:t>
    </dgm:pt>
    <dgm:pt modelId="{6A457060-948A-4956-A0EB-25ED0838BB93}">
      <dgm:prSet phldrT="[Text]"/>
      <dgm:spPr/>
      <dgm:t>
        <a:bodyPr/>
        <a:lstStyle/>
        <a:p>
          <a:r>
            <a:rPr lang="en-US" dirty="0"/>
            <a:t>Is the organization effective and well run?</a:t>
          </a:r>
        </a:p>
      </dgm:t>
    </dgm:pt>
    <dgm:pt modelId="{24AE363D-DB16-4650-840F-6F3220645A67}" type="parTrans" cxnId="{0B9D4487-28E0-4654-BD13-E2D5B93098D0}">
      <dgm:prSet/>
      <dgm:spPr/>
      <dgm:t>
        <a:bodyPr/>
        <a:lstStyle/>
        <a:p>
          <a:endParaRPr lang="en-US"/>
        </a:p>
      </dgm:t>
    </dgm:pt>
    <dgm:pt modelId="{EFA1C1BA-F101-4E29-9C74-B2768AAA0F32}" type="sibTrans" cxnId="{0B9D4487-28E0-4654-BD13-E2D5B93098D0}">
      <dgm:prSet/>
      <dgm:spPr/>
      <dgm:t>
        <a:bodyPr/>
        <a:lstStyle/>
        <a:p>
          <a:endParaRPr lang="en-US"/>
        </a:p>
      </dgm:t>
    </dgm:pt>
    <dgm:pt modelId="{3BE9F4F3-4D88-48C8-819E-F9FAF57FC34F}" type="pres">
      <dgm:prSet presAssocID="{7B0CEFE2-DB6E-4A47-8821-03BFC82CB4A0}" presName="linear" presStyleCnt="0">
        <dgm:presLayoutVars>
          <dgm:dir/>
          <dgm:animLvl val="lvl"/>
          <dgm:resizeHandles val="exact"/>
        </dgm:presLayoutVars>
      </dgm:prSet>
      <dgm:spPr/>
    </dgm:pt>
    <dgm:pt modelId="{7C35227E-D206-49D5-88B2-85AD7502A375}" type="pres">
      <dgm:prSet presAssocID="{33D97821-FFDB-4E8D-92B5-1B1129365681}" presName="parentLin" presStyleCnt="0"/>
      <dgm:spPr/>
    </dgm:pt>
    <dgm:pt modelId="{01BE45EC-33A6-4B02-8928-BE4AE5CD4D32}" type="pres">
      <dgm:prSet presAssocID="{33D97821-FFDB-4E8D-92B5-1B1129365681}" presName="parentLeftMargin" presStyleLbl="node1" presStyleIdx="0" presStyleCnt="3"/>
      <dgm:spPr/>
    </dgm:pt>
    <dgm:pt modelId="{C779A9E1-1E50-4B90-A81B-31260FD0839E}" type="pres">
      <dgm:prSet presAssocID="{33D97821-FFDB-4E8D-92B5-1B1129365681}" presName="parentText" presStyleLbl="node1" presStyleIdx="0" presStyleCnt="3">
        <dgm:presLayoutVars>
          <dgm:chMax val="0"/>
          <dgm:bulletEnabled val="1"/>
        </dgm:presLayoutVars>
      </dgm:prSet>
      <dgm:spPr/>
    </dgm:pt>
    <dgm:pt modelId="{9062FB6B-B665-418E-8EBC-02295C2FD0DB}" type="pres">
      <dgm:prSet presAssocID="{33D97821-FFDB-4E8D-92B5-1B1129365681}" presName="negativeSpace" presStyleCnt="0"/>
      <dgm:spPr/>
    </dgm:pt>
    <dgm:pt modelId="{28C79B9B-5E61-48C7-ABF6-4364AA6CFB19}" type="pres">
      <dgm:prSet presAssocID="{33D97821-FFDB-4E8D-92B5-1B1129365681}" presName="childText" presStyleLbl="conFgAcc1" presStyleIdx="0" presStyleCnt="3">
        <dgm:presLayoutVars>
          <dgm:bulletEnabled val="1"/>
        </dgm:presLayoutVars>
      </dgm:prSet>
      <dgm:spPr/>
    </dgm:pt>
    <dgm:pt modelId="{7C7B8765-3E2E-4B90-9CE7-827ACB8CBD6E}" type="pres">
      <dgm:prSet presAssocID="{C43A963A-8E0E-4891-83D1-8DC4EDC37F81}" presName="spaceBetweenRectangles" presStyleCnt="0"/>
      <dgm:spPr/>
    </dgm:pt>
    <dgm:pt modelId="{6DCD2352-FE2D-4D8A-ACFC-0B97D474B9DB}" type="pres">
      <dgm:prSet presAssocID="{163ED5F0-F7C9-40DA-9A92-C6390BE37767}" presName="parentLin" presStyleCnt="0"/>
      <dgm:spPr/>
    </dgm:pt>
    <dgm:pt modelId="{EB041074-4715-4175-BBB4-FD30AC89030B}" type="pres">
      <dgm:prSet presAssocID="{163ED5F0-F7C9-40DA-9A92-C6390BE37767}" presName="parentLeftMargin" presStyleLbl="node1" presStyleIdx="0" presStyleCnt="3"/>
      <dgm:spPr/>
    </dgm:pt>
    <dgm:pt modelId="{A2358461-1805-4778-8337-65E67F163DB2}" type="pres">
      <dgm:prSet presAssocID="{163ED5F0-F7C9-40DA-9A92-C6390BE37767}" presName="parentText" presStyleLbl="node1" presStyleIdx="1" presStyleCnt="3">
        <dgm:presLayoutVars>
          <dgm:chMax val="0"/>
          <dgm:bulletEnabled val="1"/>
        </dgm:presLayoutVars>
      </dgm:prSet>
      <dgm:spPr/>
    </dgm:pt>
    <dgm:pt modelId="{014F3765-B44C-4C93-8FD7-5D4D4AFE4B80}" type="pres">
      <dgm:prSet presAssocID="{163ED5F0-F7C9-40DA-9A92-C6390BE37767}" presName="negativeSpace" presStyleCnt="0"/>
      <dgm:spPr/>
    </dgm:pt>
    <dgm:pt modelId="{EFB71ABB-36FA-4417-BF69-25BA33C642E8}" type="pres">
      <dgm:prSet presAssocID="{163ED5F0-F7C9-40DA-9A92-C6390BE37767}" presName="childText" presStyleLbl="conFgAcc1" presStyleIdx="1" presStyleCnt="3">
        <dgm:presLayoutVars>
          <dgm:bulletEnabled val="1"/>
        </dgm:presLayoutVars>
      </dgm:prSet>
      <dgm:spPr/>
    </dgm:pt>
    <dgm:pt modelId="{496CB7CD-2947-4FA4-90D1-84B5DA1D65F5}" type="pres">
      <dgm:prSet presAssocID="{195B2112-59F8-431C-91B5-5A055E1E5028}" presName="spaceBetweenRectangles" presStyleCnt="0"/>
      <dgm:spPr/>
    </dgm:pt>
    <dgm:pt modelId="{F1B6C9AB-A336-4FE3-8458-CB4260210E0F}" type="pres">
      <dgm:prSet presAssocID="{12D7FFEE-DE4D-405B-B820-80074D884C5D}" presName="parentLin" presStyleCnt="0"/>
      <dgm:spPr/>
    </dgm:pt>
    <dgm:pt modelId="{2DC27917-74F9-4EE7-A700-FAED31096609}" type="pres">
      <dgm:prSet presAssocID="{12D7FFEE-DE4D-405B-B820-80074D884C5D}" presName="parentLeftMargin" presStyleLbl="node1" presStyleIdx="1" presStyleCnt="3"/>
      <dgm:spPr/>
    </dgm:pt>
    <dgm:pt modelId="{CD3B7C80-6B49-43C5-9456-D367514E2DD5}" type="pres">
      <dgm:prSet presAssocID="{12D7FFEE-DE4D-405B-B820-80074D884C5D}" presName="parentText" presStyleLbl="node1" presStyleIdx="2" presStyleCnt="3">
        <dgm:presLayoutVars>
          <dgm:chMax val="0"/>
          <dgm:bulletEnabled val="1"/>
        </dgm:presLayoutVars>
      </dgm:prSet>
      <dgm:spPr/>
    </dgm:pt>
    <dgm:pt modelId="{3D0DD674-6533-4D9B-9F66-0205BBB9D7FF}" type="pres">
      <dgm:prSet presAssocID="{12D7FFEE-DE4D-405B-B820-80074D884C5D}" presName="negativeSpace" presStyleCnt="0"/>
      <dgm:spPr/>
    </dgm:pt>
    <dgm:pt modelId="{4867DC2B-4E96-4BBC-84C9-44A813798676}" type="pres">
      <dgm:prSet presAssocID="{12D7FFEE-DE4D-405B-B820-80074D884C5D}" presName="childText" presStyleLbl="conFgAcc1" presStyleIdx="2" presStyleCnt="3">
        <dgm:presLayoutVars>
          <dgm:bulletEnabled val="1"/>
        </dgm:presLayoutVars>
      </dgm:prSet>
      <dgm:spPr/>
    </dgm:pt>
  </dgm:ptLst>
  <dgm:cxnLst>
    <dgm:cxn modelId="{5610CF12-44A2-4683-8D7E-0AFCE0C2668D}" type="presOf" srcId="{12D7FFEE-DE4D-405B-B820-80074D884C5D}" destId="{2DC27917-74F9-4EE7-A700-FAED31096609}" srcOrd="0" destOrd="0" presId="urn:microsoft.com/office/officeart/2005/8/layout/list1"/>
    <dgm:cxn modelId="{FB63B214-B867-4A2E-B75A-8712C2F96E09}" type="presOf" srcId="{95425DE9-579A-46FD-991D-2D19F663878E}" destId="{EFB71ABB-36FA-4417-BF69-25BA33C642E8}" srcOrd="0" destOrd="0" presId="urn:microsoft.com/office/officeart/2005/8/layout/list1"/>
    <dgm:cxn modelId="{295B9324-AF23-49D1-B40C-63660BC07655}" srcId="{33D97821-FFDB-4E8D-92B5-1B1129365681}" destId="{0CEB5FD0-5841-406C-8443-8A434815173A}" srcOrd="0" destOrd="0" parTransId="{D06EED4F-08D1-424F-8F2C-763841801DCF}" sibTransId="{BF84A85C-3A81-4737-A4B0-814F980CF70A}"/>
    <dgm:cxn modelId="{49F09239-F755-4A54-9AC7-C1828645334D}" type="presOf" srcId="{163ED5F0-F7C9-40DA-9A92-C6390BE37767}" destId="{EB041074-4715-4175-BBB4-FD30AC89030B}" srcOrd="0" destOrd="0" presId="urn:microsoft.com/office/officeart/2005/8/layout/list1"/>
    <dgm:cxn modelId="{3D9F9C49-55A3-4588-9736-681847AB70FD}" srcId="{7B0CEFE2-DB6E-4A47-8821-03BFC82CB4A0}" destId="{12D7FFEE-DE4D-405B-B820-80074D884C5D}" srcOrd="2" destOrd="0" parTransId="{15A745DE-CDA5-4236-9F97-8E16BB3E45C8}" sibTransId="{87F09CEE-7565-4522-89AF-C80CACEE16C9}"/>
    <dgm:cxn modelId="{D1B13B73-36D9-4592-87E5-FE951B6A12B2}" type="presOf" srcId="{33D97821-FFDB-4E8D-92B5-1B1129365681}" destId="{C779A9E1-1E50-4B90-A81B-31260FD0839E}" srcOrd="1" destOrd="0" presId="urn:microsoft.com/office/officeart/2005/8/layout/list1"/>
    <dgm:cxn modelId="{CB78437E-B634-40FE-9817-012B92792FFF}" type="presOf" srcId="{6A457060-948A-4956-A0EB-25ED0838BB93}" destId="{4867DC2B-4E96-4BBC-84C9-44A813798676}" srcOrd="0" destOrd="0" presId="urn:microsoft.com/office/officeart/2005/8/layout/list1"/>
    <dgm:cxn modelId="{0B9D4487-28E0-4654-BD13-E2D5B93098D0}" srcId="{12D7FFEE-DE4D-405B-B820-80074D884C5D}" destId="{6A457060-948A-4956-A0EB-25ED0838BB93}" srcOrd="0" destOrd="0" parTransId="{24AE363D-DB16-4650-840F-6F3220645A67}" sibTransId="{EFA1C1BA-F101-4E29-9C74-B2768AAA0F32}"/>
    <dgm:cxn modelId="{014E9D93-29D5-48B4-AE31-60E2CC3181CE}" type="presOf" srcId="{33D97821-FFDB-4E8D-92B5-1B1129365681}" destId="{01BE45EC-33A6-4B02-8928-BE4AE5CD4D32}" srcOrd="0" destOrd="0" presId="urn:microsoft.com/office/officeart/2005/8/layout/list1"/>
    <dgm:cxn modelId="{175A42A0-7CDD-4DBF-BF9F-54BCCA836D06}" type="presOf" srcId="{0CEB5FD0-5841-406C-8443-8A434815173A}" destId="{28C79B9B-5E61-48C7-ABF6-4364AA6CFB19}" srcOrd="0" destOrd="0" presId="urn:microsoft.com/office/officeart/2005/8/layout/list1"/>
    <dgm:cxn modelId="{EDA19BA7-EE09-4BC3-9749-D2CA1BF3DF48}" srcId="{163ED5F0-F7C9-40DA-9A92-C6390BE37767}" destId="{95425DE9-579A-46FD-991D-2D19F663878E}" srcOrd="0" destOrd="0" parTransId="{B9EC9A1F-E455-41B2-83B2-E3122FF405F2}" sibTransId="{911DE783-B8EF-43CD-B6A5-7C573832CAF3}"/>
    <dgm:cxn modelId="{7337EDC3-E23A-4970-8319-D649B02DA257}" srcId="{7B0CEFE2-DB6E-4A47-8821-03BFC82CB4A0}" destId="{163ED5F0-F7C9-40DA-9A92-C6390BE37767}" srcOrd="1" destOrd="0" parTransId="{6991BDDA-A1A3-45C8-81F3-95BF9FB174A6}" sibTransId="{195B2112-59F8-431C-91B5-5A055E1E5028}"/>
    <dgm:cxn modelId="{57E1F5C3-7084-48EF-A7B2-57ECB0B33CFE}" srcId="{7B0CEFE2-DB6E-4A47-8821-03BFC82CB4A0}" destId="{33D97821-FFDB-4E8D-92B5-1B1129365681}" srcOrd="0" destOrd="0" parTransId="{3F15546F-4A98-41D8-AF6C-AD11C817BF24}" sibTransId="{C43A963A-8E0E-4891-83D1-8DC4EDC37F81}"/>
    <dgm:cxn modelId="{A312D6DA-3433-401B-9B16-712BE1125148}" type="presOf" srcId="{163ED5F0-F7C9-40DA-9A92-C6390BE37767}" destId="{A2358461-1805-4778-8337-65E67F163DB2}" srcOrd="1" destOrd="0" presId="urn:microsoft.com/office/officeart/2005/8/layout/list1"/>
    <dgm:cxn modelId="{5CEB42F2-DFBA-4844-AE0A-5F94CE9C4F1E}" type="presOf" srcId="{12D7FFEE-DE4D-405B-B820-80074D884C5D}" destId="{CD3B7C80-6B49-43C5-9456-D367514E2DD5}" srcOrd="1" destOrd="0" presId="urn:microsoft.com/office/officeart/2005/8/layout/list1"/>
    <dgm:cxn modelId="{468ADBFB-92CA-4003-9E36-B7377A491BBF}" type="presOf" srcId="{7B0CEFE2-DB6E-4A47-8821-03BFC82CB4A0}" destId="{3BE9F4F3-4D88-48C8-819E-F9FAF57FC34F}" srcOrd="0" destOrd="0" presId="urn:microsoft.com/office/officeart/2005/8/layout/list1"/>
    <dgm:cxn modelId="{8E3B1003-A11C-4426-A47B-429385EA6969}" type="presParOf" srcId="{3BE9F4F3-4D88-48C8-819E-F9FAF57FC34F}" destId="{7C35227E-D206-49D5-88B2-85AD7502A375}" srcOrd="0" destOrd="0" presId="urn:microsoft.com/office/officeart/2005/8/layout/list1"/>
    <dgm:cxn modelId="{988B439E-7FBE-489B-8F95-6222A372BCA9}" type="presParOf" srcId="{7C35227E-D206-49D5-88B2-85AD7502A375}" destId="{01BE45EC-33A6-4B02-8928-BE4AE5CD4D32}" srcOrd="0" destOrd="0" presId="urn:microsoft.com/office/officeart/2005/8/layout/list1"/>
    <dgm:cxn modelId="{ACFC9D56-59C7-4B3F-AAB0-C43BB71F543E}" type="presParOf" srcId="{7C35227E-D206-49D5-88B2-85AD7502A375}" destId="{C779A9E1-1E50-4B90-A81B-31260FD0839E}" srcOrd="1" destOrd="0" presId="urn:microsoft.com/office/officeart/2005/8/layout/list1"/>
    <dgm:cxn modelId="{9FD053F3-F2CC-406C-AF80-AD5557D6E573}" type="presParOf" srcId="{3BE9F4F3-4D88-48C8-819E-F9FAF57FC34F}" destId="{9062FB6B-B665-418E-8EBC-02295C2FD0DB}" srcOrd="1" destOrd="0" presId="urn:microsoft.com/office/officeart/2005/8/layout/list1"/>
    <dgm:cxn modelId="{18E95787-B028-43D0-AEBB-90F4A1CCC5F7}" type="presParOf" srcId="{3BE9F4F3-4D88-48C8-819E-F9FAF57FC34F}" destId="{28C79B9B-5E61-48C7-ABF6-4364AA6CFB19}" srcOrd="2" destOrd="0" presId="urn:microsoft.com/office/officeart/2005/8/layout/list1"/>
    <dgm:cxn modelId="{2A8C7802-B1D1-4F97-B086-4E2DA6B68D4F}" type="presParOf" srcId="{3BE9F4F3-4D88-48C8-819E-F9FAF57FC34F}" destId="{7C7B8765-3E2E-4B90-9CE7-827ACB8CBD6E}" srcOrd="3" destOrd="0" presId="urn:microsoft.com/office/officeart/2005/8/layout/list1"/>
    <dgm:cxn modelId="{4B083B99-4C72-448A-B405-24506A44CB15}" type="presParOf" srcId="{3BE9F4F3-4D88-48C8-819E-F9FAF57FC34F}" destId="{6DCD2352-FE2D-4D8A-ACFC-0B97D474B9DB}" srcOrd="4" destOrd="0" presId="urn:microsoft.com/office/officeart/2005/8/layout/list1"/>
    <dgm:cxn modelId="{3E0FBC6A-AC15-4953-9BB8-CCD384560EA3}" type="presParOf" srcId="{6DCD2352-FE2D-4D8A-ACFC-0B97D474B9DB}" destId="{EB041074-4715-4175-BBB4-FD30AC89030B}" srcOrd="0" destOrd="0" presId="urn:microsoft.com/office/officeart/2005/8/layout/list1"/>
    <dgm:cxn modelId="{43AE14ED-B131-4816-937E-081D84479A87}" type="presParOf" srcId="{6DCD2352-FE2D-4D8A-ACFC-0B97D474B9DB}" destId="{A2358461-1805-4778-8337-65E67F163DB2}" srcOrd="1" destOrd="0" presId="urn:microsoft.com/office/officeart/2005/8/layout/list1"/>
    <dgm:cxn modelId="{43782558-6746-4169-9814-8379D3BADAC7}" type="presParOf" srcId="{3BE9F4F3-4D88-48C8-819E-F9FAF57FC34F}" destId="{014F3765-B44C-4C93-8FD7-5D4D4AFE4B80}" srcOrd="5" destOrd="0" presId="urn:microsoft.com/office/officeart/2005/8/layout/list1"/>
    <dgm:cxn modelId="{8B2D3890-F515-4FAE-89A5-AE74A65199D1}" type="presParOf" srcId="{3BE9F4F3-4D88-48C8-819E-F9FAF57FC34F}" destId="{EFB71ABB-36FA-4417-BF69-25BA33C642E8}" srcOrd="6" destOrd="0" presId="urn:microsoft.com/office/officeart/2005/8/layout/list1"/>
    <dgm:cxn modelId="{980D9BB2-5B41-40FB-8DB9-25C9E9E00C90}" type="presParOf" srcId="{3BE9F4F3-4D88-48C8-819E-F9FAF57FC34F}" destId="{496CB7CD-2947-4FA4-90D1-84B5DA1D65F5}" srcOrd="7" destOrd="0" presId="urn:microsoft.com/office/officeart/2005/8/layout/list1"/>
    <dgm:cxn modelId="{1E35AA60-C637-4385-B290-924E189CF1DA}" type="presParOf" srcId="{3BE9F4F3-4D88-48C8-819E-F9FAF57FC34F}" destId="{F1B6C9AB-A336-4FE3-8458-CB4260210E0F}" srcOrd="8" destOrd="0" presId="urn:microsoft.com/office/officeart/2005/8/layout/list1"/>
    <dgm:cxn modelId="{8AB4698C-CE94-4228-8FCA-F6599B791B49}" type="presParOf" srcId="{F1B6C9AB-A336-4FE3-8458-CB4260210E0F}" destId="{2DC27917-74F9-4EE7-A700-FAED31096609}" srcOrd="0" destOrd="0" presId="urn:microsoft.com/office/officeart/2005/8/layout/list1"/>
    <dgm:cxn modelId="{4E026083-67DE-43B7-AFF3-BA82C25BD615}" type="presParOf" srcId="{F1B6C9AB-A336-4FE3-8458-CB4260210E0F}" destId="{CD3B7C80-6B49-43C5-9456-D367514E2DD5}" srcOrd="1" destOrd="0" presId="urn:microsoft.com/office/officeart/2005/8/layout/list1"/>
    <dgm:cxn modelId="{AAABA37A-2B9C-47D5-A760-B4E732933E59}" type="presParOf" srcId="{3BE9F4F3-4D88-48C8-819E-F9FAF57FC34F}" destId="{3D0DD674-6533-4D9B-9F66-0205BBB9D7FF}" srcOrd="9" destOrd="0" presId="urn:microsoft.com/office/officeart/2005/8/layout/list1"/>
    <dgm:cxn modelId="{6E205353-DB2A-4119-A404-632B14147A11}" type="presParOf" srcId="{3BE9F4F3-4D88-48C8-819E-F9FAF57FC34F}" destId="{4867DC2B-4E96-4BBC-84C9-44A81379867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B49449-BA9F-4CEF-8D10-7A4C0B88DB8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656998B-06CF-45F1-9518-E1DF894FCEB0}">
      <dgm:prSet phldrT="[Text]"/>
      <dgm:spPr/>
      <dgm:t>
        <a:bodyPr/>
        <a:lstStyle/>
        <a:p>
          <a:r>
            <a:rPr lang="en-US" dirty="0"/>
            <a:t>Notice of Concern</a:t>
          </a:r>
        </a:p>
      </dgm:t>
    </dgm:pt>
    <dgm:pt modelId="{D3B933B7-9DA1-4A1B-8F4D-DDC65A466F0C}" type="parTrans" cxnId="{98C12E82-01A9-4978-BBA9-E6ACA34A89B1}">
      <dgm:prSet/>
      <dgm:spPr/>
      <dgm:t>
        <a:bodyPr/>
        <a:lstStyle/>
        <a:p>
          <a:endParaRPr lang="en-US"/>
        </a:p>
      </dgm:t>
    </dgm:pt>
    <dgm:pt modelId="{1B3796B3-DE0B-47F1-B8E2-DFFBE0CB06B4}" type="sibTrans" cxnId="{98C12E82-01A9-4978-BBA9-E6ACA34A89B1}">
      <dgm:prSet/>
      <dgm:spPr/>
      <dgm:t>
        <a:bodyPr/>
        <a:lstStyle/>
        <a:p>
          <a:endParaRPr lang="en-US"/>
        </a:p>
      </dgm:t>
    </dgm:pt>
    <dgm:pt modelId="{B728407A-D5A1-4112-BB42-A27FDD30F2E7}">
      <dgm:prSet phldrT="[Text]"/>
      <dgm:spPr/>
      <dgm:t>
        <a:bodyPr/>
        <a:lstStyle/>
        <a:p>
          <a:r>
            <a:rPr lang="en-US" dirty="0"/>
            <a:t>Evidence of weak organizational performance</a:t>
          </a:r>
        </a:p>
      </dgm:t>
    </dgm:pt>
    <dgm:pt modelId="{4C23E5FC-83B2-46D8-83D4-556D4439C555}" type="parTrans" cxnId="{9E78F213-30B2-4A75-8C9F-0C963D49E4DF}">
      <dgm:prSet/>
      <dgm:spPr/>
      <dgm:t>
        <a:bodyPr/>
        <a:lstStyle/>
        <a:p>
          <a:endParaRPr lang="en-US"/>
        </a:p>
      </dgm:t>
    </dgm:pt>
    <dgm:pt modelId="{1E835CBD-696F-4356-9DB7-43257085B39E}" type="sibTrans" cxnId="{9E78F213-30B2-4A75-8C9F-0C963D49E4DF}">
      <dgm:prSet/>
      <dgm:spPr/>
      <dgm:t>
        <a:bodyPr/>
        <a:lstStyle/>
        <a:p>
          <a:endParaRPr lang="en-US"/>
        </a:p>
      </dgm:t>
    </dgm:pt>
    <dgm:pt modelId="{5C5FC627-3E44-4680-84D0-360AA06A0495}">
      <dgm:prSet phldrT="[Text]"/>
      <dgm:spPr/>
      <dgm:t>
        <a:bodyPr/>
        <a:lstStyle/>
        <a:p>
          <a:r>
            <a:rPr lang="en-US" dirty="0"/>
            <a:t>Notice of Breach</a:t>
          </a:r>
        </a:p>
      </dgm:t>
    </dgm:pt>
    <dgm:pt modelId="{20A60E73-E9DA-4865-B1A8-788F84E35C8A}" type="parTrans" cxnId="{ACEFB924-72A6-47D2-905C-A80165BEBEE0}">
      <dgm:prSet/>
      <dgm:spPr/>
      <dgm:t>
        <a:bodyPr/>
        <a:lstStyle/>
        <a:p>
          <a:endParaRPr lang="en-US"/>
        </a:p>
      </dgm:t>
    </dgm:pt>
    <dgm:pt modelId="{DD2D7D20-C2FB-4409-8F5D-17945D81D28B}" type="sibTrans" cxnId="{ACEFB924-72A6-47D2-905C-A80165BEBEE0}">
      <dgm:prSet/>
      <dgm:spPr/>
      <dgm:t>
        <a:bodyPr/>
        <a:lstStyle/>
        <a:p>
          <a:endParaRPr lang="en-US"/>
        </a:p>
      </dgm:t>
    </dgm:pt>
    <dgm:pt modelId="{722E6FDE-E94A-4971-90F0-9AD4CF77938D}">
      <dgm:prSet phldrT="[Text]"/>
      <dgm:spPr/>
      <dgm:t>
        <a:bodyPr/>
        <a:lstStyle/>
        <a:p>
          <a:r>
            <a:rPr lang="en-US" dirty="0"/>
            <a:t>Continued evidence of weak organizational performance</a:t>
          </a:r>
        </a:p>
      </dgm:t>
    </dgm:pt>
    <dgm:pt modelId="{E2EDC71A-BD03-42CA-B9E4-536454DD08A0}" type="parTrans" cxnId="{BBE2124A-992E-41BB-B878-39B2458AD2BA}">
      <dgm:prSet/>
      <dgm:spPr/>
      <dgm:t>
        <a:bodyPr/>
        <a:lstStyle/>
        <a:p>
          <a:endParaRPr lang="en-US"/>
        </a:p>
      </dgm:t>
    </dgm:pt>
    <dgm:pt modelId="{8F49230A-49D1-4482-8AAE-87B1F2872D7F}" type="sibTrans" cxnId="{BBE2124A-992E-41BB-B878-39B2458AD2BA}">
      <dgm:prSet/>
      <dgm:spPr/>
      <dgm:t>
        <a:bodyPr/>
        <a:lstStyle/>
        <a:p>
          <a:endParaRPr lang="en-US"/>
        </a:p>
      </dgm:t>
    </dgm:pt>
    <dgm:pt modelId="{89A34602-89FB-4E22-BC17-5D0D6A782C27}">
      <dgm:prSet phldrT="[Text]"/>
      <dgm:spPr/>
      <dgm:t>
        <a:bodyPr/>
        <a:lstStyle/>
        <a:p>
          <a:r>
            <a:rPr lang="en-US" dirty="0"/>
            <a:t>Failure to make progress to remedy failures or concerns</a:t>
          </a:r>
        </a:p>
      </dgm:t>
    </dgm:pt>
    <dgm:pt modelId="{B5674E44-B8F6-488A-A7BE-D5A7416992DC}" type="parTrans" cxnId="{B6E7F107-042F-4851-B9ED-CAFC31B14DDF}">
      <dgm:prSet/>
      <dgm:spPr/>
      <dgm:t>
        <a:bodyPr/>
        <a:lstStyle/>
        <a:p>
          <a:endParaRPr lang="en-US"/>
        </a:p>
      </dgm:t>
    </dgm:pt>
    <dgm:pt modelId="{6D54F8E4-7138-4C92-9480-0FA3C4FB2318}" type="sibTrans" cxnId="{B6E7F107-042F-4851-B9ED-CAFC31B14DDF}">
      <dgm:prSet/>
      <dgm:spPr/>
      <dgm:t>
        <a:bodyPr/>
        <a:lstStyle/>
        <a:p>
          <a:endParaRPr lang="en-US"/>
        </a:p>
      </dgm:t>
    </dgm:pt>
    <dgm:pt modelId="{6E07B79C-C3D0-48C1-83D9-8E8806A133E8}">
      <dgm:prSet phldrT="[Text]"/>
      <dgm:spPr/>
      <dgm:t>
        <a:bodyPr/>
        <a:lstStyle/>
        <a:p>
          <a:r>
            <a:rPr lang="en-US" dirty="0"/>
            <a:t>Notice of Intent to Revoke</a:t>
          </a:r>
        </a:p>
      </dgm:t>
    </dgm:pt>
    <dgm:pt modelId="{2FEEEC1A-8B73-46BC-B973-F2A01E17CB96}" type="parTrans" cxnId="{D97A80FF-21FF-47E9-9608-6B54AE148768}">
      <dgm:prSet/>
      <dgm:spPr/>
      <dgm:t>
        <a:bodyPr/>
        <a:lstStyle/>
        <a:p>
          <a:endParaRPr lang="en-US"/>
        </a:p>
      </dgm:t>
    </dgm:pt>
    <dgm:pt modelId="{361F8AE6-FC8B-422E-B578-4B795F6DFCAA}" type="sibTrans" cxnId="{D97A80FF-21FF-47E9-9608-6B54AE148768}">
      <dgm:prSet/>
      <dgm:spPr/>
      <dgm:t>
        <a:bodyPr/>
        <a:lstStyle/>
        <a:p>
          <a:endParaRPr lang="en-US"/>
        </a:p>
      </dgm:t>
    </dgm:pt>
    <dgm:pt modelId="{AF8927F0-F88C-4135-98A8-94C64DEB0290}">
      <dgm:prSet phldrT="[Text]"/>
      <dgm:spPr/>
      <dgm:t>
        <a:bodyPr/>
        <a:lstStyle/>
        <a:p>
          <a:r>
            <a:rPr lang="en-US" dirty="0"/>
            <a:t>Serious violations of law, regulation or the charter</a:t>
          </a:r>
        </a:p>
      </dgm:t>
    </dgm:pt>
    <dgm:pt modelId="{7F4399CC-4831-43BE-96EB-F9D012CEDF24}" type="parTrans" cxnId="{D421D1BF-57FC-4AE6-87FB-C8507AEDF531}">
      <dgm:prSet/>
      <dgm:spPr/>
      <dgm:t>
        <a:bodyPr/>
        <a:lstStyle/>
        <a:p>
          <a:endParaRPr lang="en-US"/>
        </a:p>
      </dgm:t>
    </dgm:pt>
    <dgm:pt modelId="{B8A331AE-362E-41CC-BD6C-44A034812367}" type="sibTrans" cxnId="{D421D1BF-57FC-4AE6-87FB-C8507AEDF531}">
      <dgm:prSet/>
      <dgm:spPr/>
      <dgm:t>
        <a:bodyPr/>
        <a:lstStyle/>
        <a:p>
          <a:endParaRPr lang="en-US"/>
        </a:p>
      </dgm:t>
    </dgm:pt>
    <dgm:pt modelId="{620F2406-A9DF-48BC-82B3-3E878049EE87}">
      <dgm:prSet phldrT="[Text]"/>
      <dgm:spPr/>
      <dgm:t>
        <a:bodyPr/>
        <a:lstStyle/>
        <a:p>
          <a:r>
            <a:rPr lang="en-US" dirty="0"/>
            <a:t>Patterns of failure to comply</a:t>
          </a:r>
        </a:p>
      </dgm:t>
    </dgm:pt>
    <dgm:pt modelId="{FE5E6930-F2FD-46E3-AEF1-404ECA1385A0}" type="parTrans" cxnId="{CF7A47EA-1728-48CE-B1AB-DBBCB3D565DC}">
      <dgm:prSet/>
      <dgm:spPr/>
      <dgm:t>
        <a:bodyPr/>
        <a:lstStyle/>
        <a:p>
          <a:endParaRPr lang="en-US"/>
        </a:p>
      </dgm:t>
    </dgm:pt>
    <dgm:pt modelId="{5A633C75-18E5-4190-A806-50203DA2C836}" type="sibTrans" cxnId="{CF7A47EA-1728-48CE-B1AB-DBBCB3D565DC}">
      <dgm:prSet/>
      <dgm:spPr/>
      <dgm:t>
        <a:bodyPr/>
        <a:lstStyle/>
        <a:p>
          <a:endParaRPr lang="en-US"/>
        </a:p>
      </dgm:t>
    </dgm:pt>
    <dgm:pt modelId="{486F6D66-C7E8-4EF6-B1F5-2A7D3C0347B1}">
      <dgm:prSet phldrT="[Text]"/>
      <dgm:spPr/>
      <dgm:t>
        <a:bodyPr/>
        <a:lstStyle/>
        <a:p>
          <a:r>
            <a:rPr lang="en-US" dirty="0"/>
            <a:t>Repeated or material failures</a:t>
          </a:r>
        </a:p>
      </dgm:t>
    </dgm:pt>
    <dgm:pt modelId="{89422433-5DC3-4B0D-B0FA-AF82A04D88C2}" type="parTrans" cxnId="{23E1CEB4-31EA-4A2F-A88E-08058900B749}">
      <dgm:prSet/>
      <dgm:spPr/>
      <dgm:t>
        <a:bodyPr/>
        <a:lstStyle/>
        <a:p>
          <a:endParaRPr lang="en-US"/>
        </a:p>
      </dgm:t>
    </dgm:pt>
    <dgm:pt modelId="{EB50288D-D238-4981-8EE3-8E924DE0D857}" type="sibTrans" cxnId="{23E1CEB4-31EA-4A2F-A88E-08058900B749}">
      <dgm:prSet/>
      <dgm:spPr/>
      <dgm:t>
        <a:bodyPr/>
        <a:lstStyle/>
        <a:p>
          <a:endParaRPr lang="en-US"/>
        </a:p>
      </dgm:t>
    </dgm:pt>
    <dgm:pt modelId="{1A6FD36E-EC4A-4A1B-AC65-E8A1BA502CA8}" type="pres">
      <dgm:prSet presAssocID="{62B49449-BA9F-4CEF-8D10-7A4C0B88DB84}" presName="linearFlow" presStyleCnt="0">
        <dgm:presLayoutVars>
          <dgm:dir/>
          <dgm:animLvl val="lvl"/>
          <dgm:resizeHandles val="exact"/>
        </dgm:presLayoutVars>
      </dgm:prSet>
      <dgm:spPr/>
    </dgm:pt>
    <dgm:pt modelId="{CCA4C44E-3E71-49E2-9E04-BEB6E75AC0F5}" type="pres">
      <dgm:prSet presAssocID="{0656998B-06CF-45F1-9518-E1DF894FCEB0}" presName="composite" presStyleCnt="0"/>
      <dgm:spPr/>
    </dgm:pt>
    <dgm:pt modelId="{19627A0D-10C2-4A21-88E1-6A3BF5BACBE9}" type="pres">
      <dgm:prSet presAssocID="{0656998B-06CF-45F1-9518-E1DF894FCEB0}" presName="parentText" presStyleLbl="alignNode1" presStyleIdx="0" presStyleCnt="3">
        <dgm:presLayoutVars>
          <dgm:chMax val="1"/>
          <dgm:bulletEnabled val="1"/>
        </dgm:presLayoutVars>
      </dgm:prSet>
      <dgm:spPr/>
    </dgm:pt>
    <dgm:pt modelId="{A816496C-D910-4431-B748-36FDBA59413B}" type="pres">
      <dgm:prSet presAssocID="{0656998B-06CF-45F1-9518-E1DF894FCEB0}" presName="descendantText" presStyleLbl="alignAcc1" presStyleIdx="0" presStyleCnt="3">
        <dgm:presLayoutVars>
          <dgm:bulletEnabled val="1"/>
        </dgm:presLayoutVars>
      </dgm:prSet>
      <dgm:spPr/>
    </dgm:pt>
    <dgm:pt modelId="{DD43CDCA-6BFA-4C5A-836A-1153C43FFC22}" type="pres">
      <dgm:prSet presAssocID="{1B3796B3-DE0B-47F1-B8E2-DFFBE0CB06B4}" presName="sp" presStyleCnt="0"/>
      <dgm:spPr/>
    </dgm:pt>
    <dgm:pt modelId="{36B755EB-2FD2-42D0-88EE-D5F927896307}" type="pres">
      <dgm:prSet presAssocID="{5C5FC627-3E44-4680-84D0-360AA06A0495}" presName="composite" presStyleCnt="0"/>
      <dgm:spPr/>
    </dgm:pt>
    <dgm:pt modelId="{AE56B641-6F19-4EBF-B9D3-3913D5CD707F}" type="pres">
      <dgm:prSet presAssocID="{5C5FC627-3E44-4680-84D0-360AA06A0495}" presName="parentText" presStyleLbl="alignNode1" presStyleIdx="1" presStyleCnt="3">
        <dgm:presLayoutVars>
          <dgm:chMax val="1"/>
          <dgm:bulletEnabled val="1"/>
        </dgm:presLayoutVars>
      </dgm:prSet>
      <dgm:spPr/>
    </dgm:pt>
    <dgm:pt modelId="{1AAD7290-6930-4796-802D-2B40DD28FC6C}" type="pres">
      <dgm:prSet presAssocID="{5C5FC627-3E44-4680-84D0-360AA06A0495}" presName="descendantText" presStyleLbl="alignAcc1" presStyleIdx="1" presStyleCnt="3">
        <dgm:presLayoutVars>
          <dgm:bulletEnabled val="1"/>
        </dgm:presLayoutVars>
      </dgm:prSet>
      <dgm:spPr/>
    </dgm:pt>
    <dgm:pt modelId="{CBA9B514-9586-4011-ABE0-6CB92DB778CB}" type="pres">
      <dgm:prSet presAssocID="{DD2D7D20-C2FB-4409-8F5D-17945D81D28B}" presName="sp" presStyleCnt="0"/>
      <dgm:spPr/>
    </dgm:pt>
    <dgm:pt modelId="{6689666D-F760-43C1-B210-CE99C8211AFF}" type="pres">
      <dgm:prSet presAssocID="{6E07B79C-C3D0-48C1-83D9-8E8806A133E8}" presName="composite" presStyleCnt="0"/>
      <dgm:spPr/>
    </dgm:pt>
    <dgm:pt modelId="{7313307A-51C3-4144-964F-A0EDD7AA19E0}" type="pres">
      <dgm:prSet presAssocID="{6E07B79C-C3D0-48C1-83D9-8E8806A133E8}" presName="parentText" presStyleLbl="alignNode1" presStyleIdx="2" presStyleCnt="3">
        <dgm:presLayoutVars>
          <dgm:chMax val="1"/>
          <dgm:bulletEnabled val="1"/>
        </dgm:presLayoutVars>
      </dgm:prSet>
      <dgm:spPr/>
    </dgm:pt>
    <dgm:pt modelId="{33281E86-4D1F-4173-8DBB-47C26E9F5EDE}" type="pres">
      <dgm:prSet presAssocID="{6E07B79C-C3D0-48C1-83D9-8E8806A133E8}" presName="descendantText" presStyleLbl="alignAcc1" presStyleIdx="2" presStyleCnt="3">
        <dgm:presLayoutVars>
          <dgm:bulletEnabled val="1"/>
        </dgm:presLayoutVars>
      </dgm:prSet>
      <dgm:spPr/>
    </dgm:pt>
  </dgm:ptLst>
  <dgm:cxnLst>
    <dgm:cxn modelId="{B6E7F107-042F-4851-B9ED-CAFC31B14DDF}" srcId="{5C5FC627-3E44-4680-84D0-360AA06A0495}" destId="{89A34602-89FB-4E22-BC17-5D0D6A782C27}" srcOrd="1" destOrd="0" parTransId="{B5674E44-B8F6-488A-A7BE-D5A7416992DC}" sibTransId="{6D54F8E4-7138-4C92-9480-0FA3C4FB2318}"/>
    <dgm:cxn modelId="{9E78F213-30B2-4A75-8C9F-0C963D49E4DF}" srcId="{0656998B-06CF-45F1-9518-E1DF894FCEB0}" destId="{B728407A-D5A1-4112-BB42-A27FDD30F2E7}" srcOrd="0" destOrd="0" parTransId="{4C23E5FC-83B2-46D8-83D4-556D4439C555}" sibTransId="{1E835CBD-696F-4356-9DB7-43257085B39E}"/>
    <dgm:cxn modelId="{D3E6C41D-E1C0-4C72-B492-0B5A207063AC}" type="presOf" srcId="{722E6FDE-E94A-4971-90F0-9AD4CF77938D}" destId="{1AAD7290-6930-4796-802D-2B40DD28FC6C}" srcOrd="0" destOrd="0" presId="urn:microsoft.com/office/officeart/2005/8/layout/chevron2"/>
    <dgm:cxn modelId="{ACEFB924-72A6-47D2-905C-A80165BEBEE0}" srcId="{62B49449-BA9F-4CEF-8D10-7A4C0B88DB84}" destId="{5C5FC627-3E44-4680-84D0-360AA06A0495}" srcOrd="1" destOrd="0" parTransId="{20A60E73-E9DA-4865-B1A8-788F84E35C8A}" sibTransId="{DD2D7D20-C2FB-4409-8F5D-17945D81D28B}"/>
    <dgm:cxn modelId="{FC6E3860-549B-4835-8247-3C996B5C0A95}" type="presOf" srcId="{6E07B79C-C3D0-48C1-83D9-8E8806A133E8}" destId="{7313307A-51C3-4144-964F-A0EDD7AA19E0}" srcOrd="0" destOrd="0" presId="urn:microsoft.com/office/officeart/2005/8/layout/chevron2"/>
    <dgm:cxn modelId="{B9002749-A104-44C9-B62E-6A4054D2C7E9}" type="presOf" srcId="{AF8927F0-F88C-4135-98A8-94C64DEB0290}" destId="{33281E86-4D1F-4173-8DBB-47C26E9F5EDE}" srcOrd="0" destOrd="0" presId="urn:microsoft.com/office/officeart/2005/8/layout/chevron2"/>
    <dgm:cxn modelId="{BBE2124A-992E-41BB-B878-39B2458AD2BA}" srcId="{5C5FC627-3E44-4680-84D0-360AA06A0495}" destId="{722E6FDE-E94A-4971-90F0-9AD4CF77938D}" srcOrd="0" destOrd="0" parTransId="{E2EDC71A-BD03-42CA-B9E4-536454DD08A0}" sibTransId="{8F49230A-49D1-4482-8AAE-87B1F2872D7F}"/>
    <dgm:cxn modelId="{F23A5557-0C6C-4BF2-AED9-13BAEBC97CFD}" type="presOf" srcId="{5C5FC627-3E44-4680-84D0-360AA06A0495}" destId="{AE56B641-6F19-4EBF-B9D3-3913D5CD707F}" srcOrd="0" destOrd="0" presId="urn:microsoft.com/office/officeart/2005/8/layout/chevron2"/>
    <dgm:cxn modelId="{98C12E82-01A9-4978-BBA9-E6ACA34A89B1}" srcId="{62B49449-BA9F-4CEF-8D10-7A4C0B88DB84}" destId="{0656998B-06CF-45F1-9518-E1DF894FCEB0}" srcOrd="0" destOrd="0" parTransId="{D3B933B7-9DA1-4A1B-8F4D-DDC65A466F0C}" sibTransId="{1B3796B3-DE0B-47F1-B8E2-DFFBE0CB06B4}"/>
    <dgm:cxn modelId="{72F38E9D-876E-45C8-ACA3-6B3B17AC78E1}" type="presOf" srcId="{0656998B-06CF-45F1-9518-E1DF894FCEB0}" destId="{19627A0D-10C2-4A21-88E1-6A3BF5BACBE9}" srcOrd="0" destOrd="0" presId="urn:microsoft.com/office/officeart/2005/8/layout/chevron2"/>
    <dgm:cxn modelId="{5E65339E-E83C-4096-9530-292FEA8B2389}" type="presOf" srcId="{62B49449-BA9F-4CEF-8D10-7A4C0B88DB84}" destId="{1A6FD36E-EC4A-4A1B-AC65-E8A1BA502CA8}" srcOrd="0" destOrd="0" presId="urn:microsoft.com/office/officeart/2005/8/layout/chevron2"/>
    <dgm:cxn modelId="{56A321B0-9FBC-417F-95CE-D13AF10B5BE6}" type="presOf" srcId="{620F2406-A9DF-48BC-82B3-3E878049EE87}" destId="{33281E86-4D1F-4173-8DBB-47C26E9F5EDE}" srcOrd="0" destOrd="1" presId="urn:microsoft.com/office/officeart/2005/8/layout/chevron2"/>
    <dgm:cxn modelId="{90FEDBB3-681E-4F5D-9E5A-1C8E4E63728F}" type="presOf" srcId="{486F6D66-C7E8-4EF6-B1F5-2A7D3C0347B1}" destId="{A816496C-D910-4431-B748-36FDBA59413B}" srcOrd="0" destOrd="1" presId="urn:microsoft.com/office/officeart/2005/8/layout/chevron2"/>
    <dgm:cxn modelId="{23E1CEB4-31EA-4A2F-A88E-08058900B749}" srcId="{0656998B-06CF-45F1-9518-E1DF894FCEB0}" destId="{486F6D66-C7E8-4EF6-B1F5-2A7D3C0347B1}" srcOrd="1" destOrd="0" parTransId="{89422433-5DC3-4B0D-B0FA-AF82A04D88C2}" sibTransId="{EB50288D-D238-4981-8EE3-8E924DE0D857}"/>
    <dgm:cxn modelId="{D421D1BF-57FC-4AE6-87FB-C8507AEDF531}" srcId="{6E07B79C-C3D0-48C1-83D9-8E8806A133E8}" destId="{AF8927F0-F88C-4135-98A8-94C64DEB0290}" srcOrd="0" destOrd="0" parTransId="{7F4399CC-4831-43BE-96EB-F9D012CEDF24}" sibTransId="{B8A331AE-362E-41CC-BD6C-44A034812367}"/>
    <dgm:cxn modelId="{D40D18D3-05FB-4946-B442-BEB8F8B599F0}" type="presOf" srcId="{B728407A-D5A1-4112-BB42-A27FDD30F2E7}" destId="{A816496C-D910-4431-B748-36FDBA59413B}" srcOrd="0" destOrd="0" presId="urn:microsoft.com/office/officeart/2005/8/layout/chevron2"/>
    <dgm:cxn modelId="{B6C02CE6-2B83-489B-8A8C-A6666DC0048B}" type="presOf" srcId="{89A34602-89FB-4E22-BC17-5D0D6A782C27}" destId="{1AAD7290-6930-4796-802D-2B40DD28FC6C}" srcOrd="0" destOrd="1" presId="urn:microsoft.com/office/officeart/2005/8/layout/chevron2"/>
    <dgm:cxn modelId="{CF7A47EA-1728-48CE-B1AB-DBBCB3D565DC}" srcId="{6E07B79C-C3D0-48C1-83D9-8E8806A133E8}" destId="{620F2406-A9DF-48BC-82B3-3E878049EE87}" srcOrd="1" destOrd="0" parTransId="{FE5E6930-F2FD-46E3-AEF1-404ECA1385A0}" sibTransId="{5A633C75-18E5-4190-A806-50203DA2C836}"/>
    <dgm:cxn modelId="{D97A80FF-21FF-47E9-9608-6B54AE148768}" srcId="{62B49449-BA9F-4CEF-8D10-7A4C0B88DB84}" destId="{6E07B79C-C3D0-48C1-83D9-8E8806A133E8}" srcOrd="2" destOrd="0" parTransId="{2FEEEC1A-8B73-46BC-B973-F2A01E17CB96}" sibTransId="{361F8AE6-FC8B-422E-B578-4B795F6DFCAA}"/>
    <dgm:cxn modelId="{ABB2C36B-9F7D-46F6-9E88-8676C8AF4FA6}" type="presParOf" srcId="{1A6FD36E-EC4A-4A1B-AC65-E8A1BA502CA8}" destId="{CCA4C44E-3E71-49E2-9E04-BEB6E75AC0F5}" srcOrd="0" destOrd="0" presId="urn:microsoft.com/office/officeart/2005/8/layout/chevron2"/>
    <dgm:cxn modelId="{60D291E3-FEED-45DF-8B95-5C9C35E064B4}" type="presParOf" srcId="{CCA4C44E-3E71-49E2-9E04-BEB6E75AC0F5}" destId="{19627A0D-10C2-4A21-88E1-6A3BF5BACBE9}" srcOrd="0" destOrd="0" presId="urn:microsoft.com/office/officeart/2005/8/layout/chevron2"/>
    <dgm:cxn modelId="{D1D32563-ADB9-442E-A8B5-A98C187CE94A}" type="presParOf" srcId="{CCA4C44E-3E71-49E2-9E04-BEB6E75AC0F5}" destId="{A816496C-D910-4431-B748-36FDBA59413B}" srcOrd="1" destOrd="0" presId="urn:microsoft.com/office/officeart/2005/8/layout/chevron2"/>
    <dgm:cxn modelId="{B13EE5E9-0A86-48B6-8E92-907B3D4EDBAC}" type="presParOf" srcId="{1A6FD36E-EC4A-4A1B-AC65-E8A1BA502CA8}" destId="{DD43CDCA-6BFA-4C5A-836A-1153C43FFC22}" srcOrd="1" destOrd="0" presId="urn:microsoft.com/office/officeart/2005/8/layout/chevron2"/>
    <dgm:cxn modelId="{439E4226-FC1E-4158-A97D-68E62F6C44C9}" type="presParOf" srcId="{1A6FD36E-EC4A-4A1B-AC65-E8A1BA502CA8}" destId="{36B755EB-2FD2-42D0-88EE-D5F927896307}" srcOrd="2" destOrd="0" presId="urn:microsoft.com/office/officeart/2005/8/layout/chevron2"/>
    <dgm:cxn modelId="{9997D2B6-52CC-41F1-9DC5-3FA779264137}" type="presParOf" srcId="{36B755EB-2FD2-42D0-88EE-D5F927896307}" destId="{AE56B641-6F19-4EBF-B9D3-3913D5CD707F}" srcOrd="0" destOrd="0" presId="urn:microsoft.com/office/officeart/2005/8/layout/chevron2"/>
    <dgm:cxn modelId="{2A4DCA28-9DFB-4D07-9382-ECA0EC6D77BA}" type="presParOf" srcId="{36B755EB-2FD2-42D0-88EE-D5F927896307}" destId="{1AAD7290-6930-4796-802D-2B40DD28FC6C}" srcOrd="1" destOrd="0" presId="urn:microsoft.com/office/officeart/2005/8/layout/chevron2"/>
    <dgm:cxn modelId="{CD3EC9E3-2F2A-4D7D-ADEF-27A190A7453D}" type="presParOf" srcId="{1A6FD36E-EC4A-4A1B-AC65-E8A1BA502CA8}" destId="{CBA9B514-9586-4011-ABE0-6CB92DB778CB}" srcOrd="3" destOrd="0" presId="urn:microsoft.com/office/officeart/2005/8/layout/chevron2"/>
    <dgm:cxn modelId="{BE031878-E6FE-4916-BF19-B58FD58A0D9A}" type="presParOf" srcId="{1A6FD36E-EC4A-4A1B-AC65-E8A1BA502CA8}" destId="{6689666D-F760-43C1-B210-CE99C8211AFF}" srcOrd="4" destOrd="0" presId="urn:microsoft.com/office/officeart/2005/8/layout/chevron2"/>
    <dgm:cxn modelId="{57BA5C34-B08B-4EC3-B6F3-029E0CA89719}" type="presParOf" srcId="{6689666D-F760-43C1-B210-CE99C8211AFF}" destId="{7313307A-51C3-4144-964F-A0EDD7AA19E0}" srcOrd="0" destOrd="0" presId="urn:microsoft.com/office/officeart/2005/8/layout/chevron2"/>
    <dgm:cxn modelId="{26D67B4A-50CD-4CBA-9195-1D079412A704}" type="presParOf" srcId="{6689666D-F760-43C1-B210-CE99C8211AFF}" destId="{33281E86-4D1F-4173-8DBB-47C26E9F5EDE}"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79B9B-5E61-48C7-ABF6-4364AA6CFB19}">
      <dsp:nvSpPr>
        <dsp:cNvPr id="0" name=""/>
        <dsp:cNvSpPr/>
      </dsp:nvSpPr>
      <dsp:spPr>
        <a:xfrm>
          <a:off x="0" y="414616"/>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educational program a success?</a:t>
          </a:r>
        </a:p>
      </dsp:txBody>
      <dsp:txXfrm>
        <a:off x="0" y="414616"/>
        <a:ext cx="10515600" cy="978075"/>
      </dsp:txXfrm>
    </dsp:sp>
    <dsp:sp modelId="{C779A9E1-1E50-4B90-A81B-31260FD0839E}">
      <dsp:nvSpPr>
        <dsp:cNvPr id="0" name=""/>
        <dsp:cNvSpPr/>
      </dsp:nvSpPr>
      <dsp:spPr>
        <a:xfrm>
          <a:off x="525780" y="75136"/>
          <a:ext cx="7360920"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kern="1200" dirty="0"/>
            <a:t>Academic</a:t>
          </a:r>
        </a:p>
      </dsp:txBody>
      <dsp:txXfrm>
        <a:off x="558924" y="108280"/>
        <a:ext cx="7294632" cy="612672"/>
      </dsp:txXfrm>
    </dsp:sp>
    <dsp:sp modelId="{EFB71ABB-36FA-4417-BF69-25BA33C642E8}">
      <dsp:nvSpPr>
        <dsp:cNvPr id="0" name=""/>
        <dsp:cNvSpPr/>
      </dsp:nvSpPr>
      <dsp:spPr>
        <a:xfrm>
          <a:off x="0" y="1856371"/>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school financially viable?</a:t>
          </a:r>
        </a:p>
      </dsp:txBody>
      <dsp:txXfrm>
        <a:off x="0" y="1856371"/>
        <a:ext cx="10515600" cy="978075"/>
      </dsp:txXfrm>
    </dsp:sp>
    <dsp:sp modelId="{A2358461-1805-4778-8337-65E67F163DB2}">
      <dsp:nvSpPr>
        <dsp:cNvPr id="0" name=""/>
        <dsp:cNvSpPr/>
      </dsp:nvSpPr>
      <dsp:spPr>
        <a:xfrm>
          <a:off x="525780" y="1516891"/>
          <a:ext cx="7360920"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kern="1200" dirty="0"/>
            <a:t>Financial</a:t>
          </a:r>
        </a:p>
      </dsp:txBody>
      <dsp:txXfrm>
        <a:off x="558924" y="1550035"/>
        <a:ext cx="7294632" cy="612672"/>
      </dsp:txXfrm>
    </dsp:sp>
    <dsp:sp modelId="{4867DC2B-4E96-4BBC-84C9-44A813798676}">
      <dsp:nvSpPr>
        <dsp:cNvPr id="0" name=""/>
        <dsp:cNvSpPr/>
      </dsp:nvSpPr>
      <dsp:spPr>
        <a:xfrm>
          <a:off x="0" y="3298126"/>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organization effective and well run?</a:t>
          </a:r>
        </a:p>
      </dsp:txBody>
      <dsp:txXfrm>
        <a:off x="0" y="3298126"/>
        <a:ext cx="10515600" cy="978075"/>
      </dsp:txXfrm>
    </dsp:sp>
    <dsp:sp modelId="{CD3B7C80-6B49-43C5-9456-D367514E2DD5}">
      <dsp:nvSpPr>
        <dsp:cNvPr id="0" name=""/>
        <dsp:cNvSpPr/>
      </dsp:nvSpPr>
      <dsp:spPr>
        <a:xfrm>
          <a:off x="525780" y="2958646"/>
          <a:ext cx="7360920" cy="67896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b="1" kern="1200" dirty="0"/>
            <a:t>Organizational</a:t>
          </a:r>
        </a:p>
      </dsp:txBody>
      <dsp:txXfrm>
        <a:off x="558924" y="2991790"/>
        <a:ext cx="7294632"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27A0D-10C2-4A21-88E1-6A3BF5BACBE9}">
      <dsp:nvSpPr>
        <dsp:cNvPr id="0" name=""/>
        <dsp:cNvSpPr/>
      </dsp:nvSpPr>
      <dsp:spPr>
        <a:xfrm rot="5400000">
          <a:off x="-299063" y="299665"/>
          <a:ext cx="1993755" cy="13956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Notice of Concern</a:t>
          </a:r>
        </a:p>
      </dsp:txBody>
      <dsp:txXfrm rot="-5400000">
        <a:off x="1" y="698415"/>
        <a:ext cx="1395628" cy="598127"/>
      </dsp:txXfrm>
    </dsp:sp>
    <dsp:sp modelId="{A816496C-D910-4431-B748-36FDBA59413B}">
      <dsp:nvSpPr>
        <dsp:cNvPr id="0" name=""/>
        <dsp:cNvSpPr/>
      </dsp:nvSpPr>
      <dsp:spPr>
        <a:xfrm rot="5400000">
          <a:off x="2839610" y="-1443379"/>
          <a:ext cx="1295940" cy="41839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Evidence of weak organizational performance</a:t>
          </a:r>
        </a:p>
        <a:p>
          <a:pPr marL="171450" lvl="1" indent="-171450" algn="l" defTabSz="844550">
            <a:lnSpc>
              <a:spcPct val="90000"/>
            </a:lnSpc>
            <a:spcBef>
              <a:spcPct val="0"/>
            </a:spcBef>
            <a:spcAft>
              <a:spcPct val="15000"/>
            </a:spcAft>
            <a:buChar char="•"/>
          </a:pPr>
          <a:r>
            <a:rPr lang="en-US" sz="1900" kern="1200" dirty="0"/>
            <a:t>Repeated or material failures</a:t>
          </a:r>
        </a:p>
      </dsp:txBody>
      <dsp:txXfrm rot="-5400000">
        <a:off x="1395628" y="63866"/>
        <a:ext cx="4120642" cy="1169414"/>
      </dsp:txXfrm>
    </dsp:sp>
    <dsp:sp modelId="{AE56B641-6F19-4EBF-B9D3-3913D5CD707F}">
      <dsp:nvSpPr>
        <dsp:cNvPr id="0" name=""/>
        <dsp:cNvSpPr/>
      </dsp:nvSpPr>
      <dsp:spPr>
        <a:xfrm rot="5400000">
          <a:off x="-299063" y="2102741"/>
          <a:ext cx="1993755" cy="13956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Notice of Breach</a:t>
          </a:r>
        </a:p>
      </dsp:txBody>
      <dsp:txXfrm rot="-5400000">
        <a:off x="1" y="2501491"/>
        <a:ext cx="1395628" cy="598127"/>
      </dsp:txXfrm>
    </dsp:sp>
    <dsp:sp modelId="{1AAD7290-6930-4796-802D-2B40DD28FC6C}">
      <dsp:nvSpPr>
        <dsp:cNvPr id="0" name=""/>
        <dsp:cNvSpPr/>
      </dsp:nvSpPr>
      <dsp:spPr>
        <a:xfrm rot="5400000">
          <a:off x="2839610" y="359696"/>
          <a:ext cx="1295940" cy="41839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Continued evidence of weak organizational performance</a:t>
          </a:r>
        </a:p>
        <a:p>
          <a:pPr marL="171450" lvl="1" indent="-171450" algn="l" defTabSz="844550">
            <a:lnSpc>
              <a:spcPct val="90000"/>
            </a:lnSpc>
            <a:spcBef>
              <a:spcPct val="0"/>
            </a:spcBef>
            <a:spcAft>
              <a:spcPct val="15000"/>
            </a:spcAft>
            <a:buChar char="•"/>
          </a:pPr>
          <a:r>
            <a:rPr lang="en-US" sz="1900" kern="1200" dirty="0"/>
            <a:t>Failure to make progress to remedy failures or concerns</a:t>
          </a:r>
        </a:p>
      </dsp:txBody>
      <dsp:txXfrm rot="-5400000">
        <a:off x="1395628" y="1866942"/>
        <a:ext cx="4120642" cy="1169414"/>
      </dsp:txXfrm>
    </dsp:sp>
    <dsp:sp modelId="{7313307A-51C3-4144-964F-A0EDD7AA19E0}">
      <dsp:nvSpPr>
        <dsp:cNvPr id="0" name=""/>
        <dsp:cNvSpPr/>
      </dsp:nvSpPr>
      <dsp:spPr>
        <a:xfrm rot="5400000">
          <a:off x="-299063" y="3905817"/>
          <a:ext cx="1993755" cy="13956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Notice of Intent to Revoke</a:t>
          </a:r>
        </a:p>
      </dsp:txBody>
      <dsp:txXfrm rot="-5400000">
        <a:off x="1" y="4304567"/>
        <a:ext cx="1395628" cy="598127"/>
      </dsp:txXfrm>
    </dsp:sp>
    <dsp:sp modelId="{33281E86-4D1F-4173-8DBB-47C26E9F5EDE}">
      <dsp:nvSpPr>
        <dsp:cNvPr id="0" name=""/>
        <dsp:cNvSpPr/>
      </dsp:nvSpPr>
      <dsp:spPr>
        <a:xfrm rot="5400000">
          <a:off x="2839610" y="2162772"/>
          <a:ext cx="1295940" cy="418390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Serious violations of law, regulation or the charter</a:t>
          </a:r>
        </a:p>
        <a:p>
          <a:pPr marL="171450" lvl="1" indent="-171450" algn="l" defTabSz="844550">
            <a:lnSpc>
              <a:spcPct val="90000"/>
            </a:lnSpc>
            <a:spcBef>
              <a:spcPct val="0"/>
            </a:spcBef>
            <a:spcAft>
              <a:spcPct val="15000"/>
            </a:spcAft>
            <a:buChar char="•"/>
          </a:pPr>
          <a:r>
            <a:rPr lang="en-US" sz="1900" kern="1200" dirty="0"/>
            <a:t>Patterns of failure to comply</a:t>
          </a:r>
        </a:p>
      </dsp:txBody>
      <dsp:txXfrm rot="-5400000">
        <a:off x="1395628" y="3670018"/>
        <a:ext cx="4120642" cy="116941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FE0C62-8073-4176-A45E-47EE9F4F3F38}"/>
              </a:ext>
            </a:extLst>
          </p:cNvPr>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a:extLst>
              <a:ext uri="{FF2B5EF4-FFF2-40B4-BE49-F238E27FC236}">
                <a16:creationId xmlns:a16="http://schemas.microsoft.com/office/drawing/2014/main" id="{1DBBD2CE-AA74-4CCB-BFC0-DE1FB61539DD}"/>
              </a:ext>
            </a:extLst>
          </p:cNvPr>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E2CCD5BC-DB7A-4192-BE8B-B64A54D4DCA4}" type="datetimeFigureOut">
              <a:rPr lang="en-US" smtClean="0"/>
              <a:t>11/2/2020</a:t>
            </a:fld>
            <a:endParaRPr lang="en-US"/>
          </a:p>
        </p:txBody>
      </p:sp>
      <p:sp>
        <p:nvSpPr>
          <p:cNvPr id="4" name="Footer Placeholder 3">
            <a:extLst>
              <a:ext uri="{FF2B5EF4-FFF2-40B4-BE49-F238E27FC236}">
                <a16:creationId xmlns:a16="http://schemas.microsoft.com/office/drawing/2014/main" id="{FE9D59B9-23CA-41D3-A8B4-A41C441D9D6F}"/>
              </a:ext>
            </a:extLst>
          </p:cNvPr>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DDEC2D-B247-427F-8717-B916D9013164}"/>
              </a:ext>
            </a:extLst>
          </p:cNvPr>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1B5F687C-007C-46BE-830B-B4B371FDB34A}" type="slidenum">
              <a:rPr lang="en-US" smtClean="0"/>
              <a:t>‹#›</a:t>
            </a:fld>
            <a:endParaRPr lang="en-US"/>
          </a:p>
        </p:txBody>
      </p:sp>
    </p:spTree>
    <p:extLst>
      <p:ext uri="{BB962C8B-B14F-4D97-AF65-F5344CB8AC3E}">
        <p14:creationId xmlns:p14="http://schemas.microsoft.com/office/powerpoint/2010/main" val="930962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7D88C4F0-192B-4AAA-ACF7-4064581A3EF8}" type="datetimeFigureOut">
              <a:rPr lang="en-US" smtClean="0"/>
              <a:t>11/2/2020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56CD789A-9E5B-488C-95B7-F7C3C5A99D53}" type="slidenum">
              <a:rPr lang="en-US" smtClean="0"/>
              <a:t>‹#›</a:t>
            </a:fld>
            <a:endParaRPr lang="en-US"/>
          </a:p>
        </p:txBody>
      </p:sp>
    </p:spTree>
    <p:extLst>
      <p:ext uri="{BB962C8B-B14F-4D97-AF65-F5344CB8AC3E}">
        <p14:creationId xmlns:p14="http://schemas.microsoft.com/office/powerpoint/2010/main" val="4157695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dirty="0"/>
          </a:p>
        </p:txBody>
      </p:sp>
      <p:sp>
        <p:nvSpPr>
          <p:cNvPr id="4" name="Slide Number Placeholder 3"/>
          <p:cNvSpPr>
            <a:spLocks noGrp="1"/>
          </p:cNvSpPr>
          <p:nvPr>
            <p:ph type="sldNum" sz="quarter" idx="10"/>
          </p:nvPr>
        </p:nvSpPr>
        <p:spPr/>
        <p:txBody>
          <a:bodyPr/>
          <a:lstStyle/>
          <a:p>
            <a:fld id="{56CD789A-9E5B-488C-95B7-F7C3C5A99D53}" type="slidenum">
              <a:rPr lang="en-US" smtClean="0"/>
              <a:t>1</a:t>
            </a:fld>
            <a:endParaRPr lang="en-US"/>
          </a:p>
        </p:txBody>
      </p:sp>
    </p:spTree>
    <p:extLst>
      <p:ext uri="{BB962C8B-B14F-4D97-AF65-F5344CB8AC3E}">
        <p14:creationId xmlns:p14="http://schemas.microsoft.com/office/powerpoint/2010/main" val="2314682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10</a:t>
            </a:fld>
            <a:endParaRPr lang="en-US"/>
          </a:p>
        </p:txBody>
      </p:sp>
    </p:spTree>
    <p:extLst>
      <p:ext uri="{BB962C8B-B14F-4D97-AF65-F5344CB8AC3E}">
        <p14:creationId xmlns:p14="http://schemas.microsoft.com/office/powerpoint/2010/main" val="2793308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2</a:t>
            </a:fld>
            <a:endParaRPr lang="en-US"/>
          </a:p>
        </p:txBody>
      </p:sp>
    </p:spTree>
    <p:extLst>
      <p:ext uri="{BB962C8B-B14F-4D97-AF65-F5344CB8AC3E}">
        <p14:creationId xmlns:p14="http://schemas.microsoft.com/office/powerpoint/2010/main" val="269199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3</a:t>
            </a:fld>
            <a:endParaRPr lang="en-US"/>
          </a:p>
        </p:txBody>
      </p:sp>
    </p:spTree>
    <p:extLst>
      <p:ext uri="{BB962C8B-B14F-4D97-AF65-F5344CB8AC3E}">
        <p14:creationId xmlns:p14="http://schemas.microsoft.com/office/powerpoint/2010/main" val="205652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defTabSz="914266">
              <a:defRPr/>
            </a:pPr>
            <a:endParaRPr lang="en-US" dirty="0"/>
          </a:p>
          <a:p>
            <a:endParaRPr lang="en-US" dirty="0"/>
          </a:p>
        </p:txBody>
      </p:sp>
      <p:sp>
        <p:nvSpPr>
          <p:cNvPr id="4" name="Slide Number Placeholder 3"/>
          <p:cNvSpPr>
            <a:spLocks noGrp="1"/>
          </p:cNvSpPr>
          <p:nvPr>
            <p:ph type="sldNum" sz="quarter" idx="10"/>
          </p:nvPr>
        </p:nvSpPr>
        <p:spPr/>
        <p:txBody>
          <a:bodyPr/>
          <a:lstStyle/>
          <a:p>
            <a:fld id="{56CD789A-9E5B-488C-95B7-F7C3C5A99D53}" type="slidenum">
              <a:rPr lang="en-US" smtClean="0"/>
              <a:t>4</a:t>
            </a:fld>
            <a:endParaRPr lang="en-US"/>
          </a:p>
        </p:txBody>
      </p:sp>
    </p:spTree>
    <p:extLst>
      <p:ext uri="{BB962C8B-B14F-4D97-AF65-F5344CB8AC3E}">
        <p14:creationId xmlns:p14="http://schemas.microsoft.com/office/powerpoint/2010/main" val="3098866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5</a:t>
            </a:fld>
            <a:endParaRPr lang="en-US"/>
          </a:p>
        </p:txBody>
      </p:sp>
    </p:spTree>
    <p:extLst>
      <p:ext uri="{BB962C8B-B14F-4D97-AF65-F5344CB8AC3E}">
        <p14:creationId xmlns:p14="http://schemas.microsoft.com/office/powerpoint/2010/main" val="4217883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dirty="0">
              <a:latin typeface="Cambria" panose="02040503050406030204" pitchFamily="18" charset="0"/>
              <a:ea typeface="Cambria" panose="02040503050406030204" pitchFamily="18" charset="0"/>
            </a:endParaRPr>
          </a:p>
          <a:p>
            <a:endParaRPr lang="en-US" sz="1050" dirty="0">
              <a:latin typeface="Cambria" panose="02040503050406030204" pitchFamily="18" charset="0"/>
              <a:ea typeface="Cambria" panose="02040503050406030204" pitchFamily="18" charset="0"/>
            </a:endParaRPr>
          </a:p>
          <a:p>
            <a:endParaRPr lang="en-US" sz="1050" dirty="0">
              <a:latin typeface="Cambria" panose="02040503050406030204" pitchFamily="18" charset="0"/>
              <a:ea typeface="Cambria" panose="02040503050406030204" pitchFamily="18" charset="0"/>
            </a:endParaRPr>
          </a:p>
          <a:p>
            <a:r>
              <a:rPr lang="en-US" sz="1050" dirty="0">
                <a:latin typeface="Cambria" panose="02040503050406030204" pitchFamily="18" charset="0"/>
                <a:ea typeface="Cambria" panose="02040503050406030204" pitchFamily="18" charset="0"/>
              </a:rPr>
              <a:t>6/12 focus on this.  </a:t>
            </a:r>
          </a:p>
          <a:p>
            <a:endParaRPr lang="en-US" sz="1050" dirty="0">
              <a:latin typeface="Cambria" panose="02040503050406030204" pitchFamily="18" charset="0"/>
              <a:ea typeface="Cambria" panose="02040503050406030204" pitchFamily="18" charset="0"/>
            </a:endParaRPr>
          </a:p>
          <a:p>
            <a:r>
              <a:rPr lang="en-US" sz="1050" dirty="0">
                <a:latin typeface="Cambria" panose="02040503050406030204" pitchFamily="18" charset="0"/>
                <a:ea typeface="Cambria" panose="02040503050406030204" pitchFamily="18" charset="0"/>
              </a:rPr>
              <a:t>Meets Standard:</a:t>
            </a:r>
          </a:p>
          <a:p>
            <a:r>
              <a:rPr lang="en-US" sz="1050" dirty="0">
                <a:latin typeface="Cambria" panose="02040503050406030204" pitchFamily="18" charset="0"/>
                <a:ea typeface="Cambria" panose="02040503050406030204" pitchFamily="18" charset="0"/>
              </a:rPr>
              <a:t>The “Meets Standard” rating is defined by the threshold of success for the measure, or the target the school is expected to meet. In the Organizational Framework, this rating provides the detailed metrics against which the charter school is judged. If the school meets the target, then the authorizer does not need to follow up with the school or require corrective action. Schools do not meet the standard if failures are material in nature, meaning they are relevant to the authorizer’s accountability decisions.</a:t>
            </a:r>
          </a:p>
          <a:p>
            <a:r>
              <a:rPr lang="en-US" sz="1050" dirty="0">
                <a:latin typeface="Cambria" panose="02040503050406030204" pitchFamily="18" charset="0"/>
                <a:ea typeface="Cambria" panose="02040503050406030204" pitchFamily="18" charset="0"/>
              </a:rPr>
              <a:t>Does Not Meet Standard:</a:t>
            </a:r>
          </a:p>
          <a:p>
            <a:r>
              <a:rPr lang="en-US" sz="1050" dirty="0">
                <a:latin typeface="Cambria" panose="02040503050406030204" pitchFamily="18" charset="0"/>
                <a:ea typeface="Cambria" panose="02040503050406030204" pitchFamily="18" charset="0"/>
              </a:rPr>
              <a:t>The “Does Not Meet Standard” rating remains consistent for each measure in the Organizational Framework and reads:</a:t>
            </a:r>
          </a:p>
          <a:p>
            <a:r>
              <a:rPr lang="en-US" sz="1050" dirty="0">
                <a:latin typeface="Cambria" panose="02040503050406030204" pitchFamily="18" charset="0"/>
                <a:ea typeface="Cambria" panose="02040503050406030204" pitchFamily="18" charset="0"/>
              </a:rPr>
              <a:t>“ The school has failed to implement the program in the manner described above; the failure(s) were material, but the board has instituted remedies that have resulted in compliance or prompt and sufficient movement toward compliance to the satisfaction of the authorizer.”</a:t>
            </a:r>
          </a:p>
          <a:p>
            <a:r>
              <a:rPr lang="en-US" sz="1050" dirty="0">
                <a:latin typeface="Cambria" panose="02040503050406030204" pitchFamily="18" charset="0"/>
                <a:ea typeface="Cambria" panose="02040503050406030204" pitchFamily="18" charset="0"/>
              </a:rPr>
              <a:t>This means that the school has materially failed to meet the target at any point during the evaluation period; however, the failure(s) were not significant to the viability of the school and the board has either brought the school into compliance or has made sufficient progress toward compliance. Schools with a number of</a:t>
            </a:r>
          </a:p>
          <a:p>
            <a:r>
              <a:rPr lang="en-US" sz="1050" dirty="0">
                <a:latin typeface="Cambria" panose="02040503050406030204" pitchFamily="18" charset="0"/>
                <a:ea typeface="Cambria" panose="02040503050406030204" pitchFamily="18" charset="0"/>
              </a:rPr>
              <a:t>“Does Not Meet Standard” designations may be considered for non-renewal.</a:t>
            </a:r>
          </a:p>
        </p:txBody>
      </p:sp>
      <p:sp>
        <p:nvSpPr>
          <p:cNvPr id="4" name="Slide Number Placeholder 3"/>
          <p:cNvSpPr>
            <a:spLocks noGrp="1"/>
          </p:cNvSpPr>
          <p:nvPr>
            <p:ph type="sldNum" sz="quarter" idx="5"/>
          </p:nvPr>
        </p:nvSpPr>
        <p:spPr/>
        <p:txBody>
          <a:bodyPr/>
          <a:lstStyle/>
          <a:p>
            <a:fld id="{56CD789A-9E5B-488C-95B7-F7C3C5A99D53}" type="slidenum">
              <a:rPr lang="en-US" smtClean="0"/>
              <a:t>6</a:t>
            </a:fld>
            <a:endParaRPr lang="en-US"/>
          </a:p>
        </p:txBody>
      </p:sp>
    </p:spTree>
    <p:extLst>
      <p:ext uri="{BB962C8B-B14F-4D97-AF65-F5344CB8AC3E}">
        <p14:creationId xmlns:p14="http://schemas.microsoft.com/office/powerpoint/2010/main" val="3508889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7</a:t>
            </a:fld>
            <a:endParaRPr lang="en-US"/>
          </a:p>
        </p:txBody>
      </p:sp>
    </p:spTree>
    <p:extLst>
      <p:ext uri="{BB962C8B-B14F-4D97-AF65-F5344CB8AC3E}">
        <p14:creationId xmlns:p14="http://schemas.microsoft.com/office/powerpoint/2010/main" val="3161860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8</a:t>
            </a:fld>
            <a:endParaRPr lang="en-US"/>
          </a:p>
        </p:txBody>
      </p:sp>
    </p:spTree>
    <p:extLst>
      <p:ext uri="{BB962C8B-B14F-4D97-AF65-F5344CB8AC3E}">
        <p14:creationId xmlns:p14="http://schemas.microsoft.com/office/powerpoint/2010/main" val="4216896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789A-9E5B-488C-95B7-F7C3C5A99D53}" type="slidenum">
              <a:rPr lang="en-US" smtClean="0"/>
              <a:t>9</a:t>
            </a:fld>
            <a:endParaRPr lang="en-US"/>
          </a:p>
        </p:txBody>
      </p:sp>
    </p:spTree>
    <p:extLst>
      <p:ext uri="{BB962C8B-B14F-4D97-AF65-F5344CB8AC3E}">
        <p14:creationId xmlns:p14="http://schemas.microsoft.com/office/powerpoint/2010/main" val="60156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9D8B-94E4-453E-862C-CE6EF2F4E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266C89-930C-48E2-A766-C71EBD4B71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3AC0E3-EAA2-4DA4-BB8A-D1BAA9376C71}"/>
              </a:ext>
            </a:extLst>
          </p:cNvPr>
          <p:cNvSpPr>
            <a:spLocks noGrp="1"/>
          </p:cNvSpPr>
          <p:nvPr>
            <p:ph type="dt" sz="half" idx="10"/>
          </p:nvPr>
        </p:nvSpPr>
        <p:spPr/>
        <p:txBody>
          <a:bodyPr/>
          <a:lstStyle/>
          <a:p>
            <a:fld id="{322ABB17-EA1D-4DAC-98F6-59955620A3FC}" type="datetime1">
              <a:rPr lang="en-US" smtClean="0"/>
              <a:t>11/2/2020</a:t>
            </a:fld>
            <a:endParaRPr lang="en-US"/>
          </a:p>
        </p:txBody>
      </p:sp>
      <p:sp>
        <p:nvSpPr>
          <p:cNvPr id="5" name="Footer Placeholder 4">
            <a:extLst>
              <a:ext uri="{FF2B5EF4-FFF2-40B4-BE49-F238E27FC236}">
                <a16:creationId xmlns:a16="http://schemas.microsoft.com/office/drawing/2014/main" id="{EFA662F5-B44B-4E62-8599-3A24F8AD0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7BE4B-CA98-4320-8414-C43608ED1B3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00219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D36D-CC8E-414D-9776-BA75A50AA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78DD17-EE04-4F8C-B436-BCBBEEF5EF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1A7FE-F030-4477-AEA5-B5FE65023B46}"/>
              </a:ext>
            </a:extLst>
          </p:cNvPr>
          <p:cNvSpPr>
            <a:spLocks noGrp="1"/>
          </p:cNvSpPr>
          <p:nvPr>
            <p:ph type="dt" sz="half" idx="10"/>
          </p:nvPr>
        </p:nvSpPr>
        <p:spPr/>
        <p:txBody>
          <a:bodyPr/>
          <a:lstStyle/>
          <a:p>
            <a:fld id="{B1E07ECB-4506-474B-B2BE-AC36562BC44C}" type="datetime1">
              <a:rPr lang="en-US" smtClean="0"/>
              <a:t>11/2/2020</a:t>
            </a:fld>
            <a:endParaRPr lang="en-US"/>
          </a:p>
        </p:txBody>
      </p:sp>
      <p:sp>
        <p:nvSpPr>
          <p:cNvPr id="5" name="Footer Placeholder 4">
            <a:extLst>
              <a:ext uri="{FF2B5EF4-FFF2-40B4-BE49-F238E27FC236}">
                <a16:creationId xmlns:a16="http://schemas.microsoft.com/office/drawing/2014/main" id="{E662A2E2-C9A5-4B0C-8A19-4765E2E28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2F7BA-6543-44DA-A6CB-D38A1E1CE597}"/>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146733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2D58B3-54CE-42C6-B40B-721B03C6DB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F75996-717B-466E-9E3F-C4EA61CD24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C9167A-1F7D-4705-B851-0BFE391B6FA4}"/>
              </a:ext>
            </a:extLst>
          </p:cNvPr>
          <p:cNvSpPr>
            <a:spLocks noGrp="1"/>
          </p:cNvSpPr>
          <p:nvPr>
            <p:ph type="dt" sz="half" idx="10"/>
          </p:nvPr>
        </p:nvSpPr>
        <p:spPr/>
        <p:txBody>
          <a:bodyPr/>
          <a:lstStyle/>
          <a:p>
            <a:fld id="{F6EE5541-EFD4-4F96-AAB5-BAE21B5C1657}" type="datetime1">
              <a:rPr lang="en-US" smtClean="0"/>
              <a:t>11/2/2020</a:t>
            </a:fld>
            <a:endParaRPr lang="en-US"/>
          </a:p>
        </p:txBody>
      </p:sp>
      <p:sp>
        <p:nvSpPr>
          <p:cNvPr id="5" name="Footer Placeholder 4">
            <a:extLst>
              <a:ext uri="{FF2B5EF4-FFF2-40B4-BE49-F238E27FC236}">
                <a16:creationId xmlns:a16="http://schemas.microsoft.com/office/drawing/2014/main" id="{F94F9997-6705-48C6-BC9E-ADFFD0B0C7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824A7-FA76-493E-9098-A0D8FE0849AC}"/>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43911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08D26-7D58-4308-A274-FB52B2043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3C187-71F2-4BA5-854D-0054DE6910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F8BF9-A871-48C3-B4D6-0C7268FD7AF5}"/>
              </a:ext>
            </a:extLst>
          </p:cNvPr>
          <p:cNvSpPr>
            <a:spLocks noGrp="1"/>
          </p:cNvSpPr>
          <p:nvPr>
            <p:ph type="dt" sz="half" idx="10"/>
          </p:nvPr>
        </p:nvSpPr>
        <p:spPr/>
        <p:txBody>
          <a:bodyPr/>
          <a:lstStyle/>
          <a:p>
            <a:fld id="{3E8DF59D-805E-4F44-94C8-EAF9B943836C}" type="datetime1">
              <a:rPr lang="en-US" smtClean="0"/>
              <a:t>11/2/2020</a:t>
            </a:fld>
            <a:endParaRPr lang="en-US"/>
          </a:p>
        </p:txBody>
      </p:sp>
      <p:sp>
        <p:nvSpPr>
          <p:cNvPr id="5" name="Footer Placeholder 4">
            <a:extLst>
              <a:ext uri="{FF2B5EF4-FFF2-40B4-BE49-F238E27FC236}">
                <a16:creationId xmlns:a16="http://schemas.microsoft.com/office/drawing/2014/main" id="{7B7CF13F-9CD8-4EC1-8594-93794F299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B2C5B-F44E-4EEC-AFF6-A2C8BA0C0E16}"/>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13934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43C03-F037-4614-A4DD-B029AFF5A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A2577F-1D5F-496B-A9DD-A30E0E735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874ED3-0BEE-4FF2-8101-5DD4909376F1}"/>
              </a:ext>
            </a:extLst>
          </p:cNvPr>
          <p:cNvSpPr>
            <a:spLocks noGrp="1"/>
          </p:cNvSpPr>
          <p:nvPr>
            <p:ph type="dt" sz="half" idx="10"/>
          </p:nvPr>
        </p:nvSpPr>
        <p:spPr/>
        <p:txBody>
          <a:bodyPr/>
          <a:lstStyle/>
          <a:p>
            <a:fld id="{32F61A0A-68A0-4A73-AA69-94CAA640C239}" type="datetime1">
              <a:rPr lang="en-US" smtClean="0"/>
              <a:t>11/2/2020</a:t>
            </a:fld>
            <a:endParaRPr lang="en-US"/>
          </a:p>
        </p:txBody>
      </p:sp>
      <p:sp>
        <p:nvSpPr>
          <p:cNvPr id="5" name="Footer Placeholder 4">
            <a:extLst>
              <a:ext uri="{FF2B5EF4-FFF2-40B4-BE49-F238E27FC236}">
                <a16:creationId xmlns:a16="http://schemas.microsoft.com/office/drawing/2014/main" id="{56E70B07-6224-4E41-A488-DC9546A22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C5297B-1B6B-45C7-AAD7-4A98221AF003}"/>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01279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47A11-FB87-4995-950B-0ED3C94F4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3B7270-4314-494C-A767-3CC6CA1B91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F5308-49A4-4E44-8CCF-4669A1D005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29B20-B510-417B-A07C-CB1C8856D595}"/>
              </a:ext>
            </a:extLst>
          </p:cNvPr>
          <p:cNvSpPr>
            <a:spLocks noGrp="1"/>
          </p:cNvSpPr>
          <p:nvPr>
            <p:ph type="dt" sz="half" idx="10"/>
          </p:nvPr>
        </p:nvSpPr>
        <p:spPr/>
        <p:txBody>
          <a:bodyPr/>
          <a:lstStyle/>
          <a:p>
            <a:fld id="{F89A0E43-F169-4598-8FF6-BD0DE2DCC432}" type="datetime1">
              <a:rPr lang="en-US" smtClean="0"/>
              <a:t>11/2/2020</a:t>
            </a:fld>
            <a:endParaRPr lang="en-US"/>
          </a:p>
        </p:txBody>
      </p:sp>
      <p:sp>
        <p:nvSpPr>
          <p:cNvPr id="6" name="Footer Placeholder 5">
            <a:extLst>
              <a:ext uri="{FF2B5EF4-FFF2-40B4-BE49-F238E27FC236}">
                <a16:creationId xmlns:a16="http://schemas.microsoft.com/office/drawing/2014/main" id="{E3BE98BE-3267-439F-97F6-2C5456054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56DD7F-2617-4CA0-9F43-6E168DA5365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74797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E68CC-7364-4BF4-9A33-7997D085F3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B76358-2B1E-4589-8959-BC051FCCE8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29154F-B246-4043-A074-822FE0B0C3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157FFE-E49B-4BAB-9B3F-9FE657B4E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FB4889-BE87-4629-B13C-31E0FEDEC0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B85476-594B-4954-BAE0-3C851007B60E}"/>
              </a:ext>
            </a:extLst>
          </p:cNvPr>
          <p:cNvSpPr>
            <a:spLocks noGrp="1"/>
          </p:cNvSpPr>
          <p:nvPr>
            <p:ph type="dt" sz="half" idx="10"/>
          </p:nvPr>
        </p:nvSpPr>
        <p:spPr/>
        <p:txBody>
          <a:bodyPr/>
          <a:lstStyle/>
          <a:p>
            <a:fld id="{ADBB0C11-4B54-4FBE-AD17-440C62CBEE4C}" type="datetime1">
              <a:rPr lang="en-US" smtClean="0"/>
              <a:t>11/2/2020</a:t>
            </a:fld>
            <a:endParaRPr lang="en-US"/>
          </a:p>
        </p:txBody>
      </p:sp>
      <p:sp>
        <p:nvSpPr>
          <p:cNvPr id="8" name="Footer Placeholder 7">
            <a:extLst>
              <a:ext uri="{FF2B5EF4-FFF2-40B4-BE49-F238E27FC236}">
                <a16:creationId xmlns:a16="http://schemas.microsoft.com/office/drawing/2014/main" id="{E7FC8C60-45A2-4B85-8B8C-1F0928D079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BFF387-2909-487F-B5D0-EFDBF28A8BCB}"/>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427341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6F95-143C-4852-9E06-D9BE25E413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6BCA73-D6B8-4287-A8CE-9BD666DABB7F}"/>
              </a:ext>
            </a:extLst>
          </p:cNvPr>
          <p:cNvSpPr>
            <a:spLocks noGrp="1"/>
          </p:cNvSpPr>
          <p:nvPr>
            <p:ph type="dt" sz="half" idx="10"/>
          </p:nvPr>
        </p:nvSpPr>
        <p:spPr/>
        <p:txBody>
          <a:bodyPr/>
          <a:lstStyle/>
          <a:p>
            <a:fld id="{867F758B-E2AD-4F4F-970C-66F482492D94}" type="datetime1">
              <a:rPr lang="en-US" smtClean="0"/>
              <a:t>11/2/2020</a:t>
            </a:fld>
            <a:endParaRPr lang="en-US"/>
          </a:p>
        </p:txBody>
      </p:sp>
      <p:sp>
        <p:nvSpPr>
          <p:cNvPr id="4" name="Footer Placeholder 3">
            <a:extLst>
              <a:ext uri="{FF2B5EF4-FFF2-40B4-BE49-F238E27FC236}">
                <a16:creationId xmlns:a16="http://schemas.microsoft.com/office/drawing/2014/main" id="{4CD42C9A-F451-47C0-BAC3-708BAB7139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064388-FBD9-4FFA-9881-E12E62C7E05D}"/>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65429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1CA8FF-A19C-4696-81DB-C4F31C9F733E}"/>
              </a:ext>
            </a:extLst>
          </p:cNvPr>
          <p:cNvSpPr>
            <a:spLocks noGrp="1"/>
          </p:cNvSpPr>
          <p:nvPr>
            <p:ph type="dt" sz="half" idx="10"/>
          </p:nvPr>
        </p:nvSpPr>
        <p:spPr/>
        <p:txBody>
          <a:bodyPr/>
          <a:lstStyle/>
          <a:p>
            <a:fld id="{046249D3-ECB9-410D-9746-FE277FE61D21}" type="datetime1">
              <a:rPr lang="en-US" smtClean="0"/>
              <a:t>11/2/2020</a:t>
            </a:fld>
            <a:endParaRPr lang="en-US"/>
          </a:p>
        </p:txBody>
      </p:sp>
      <p:sp>
        <p:nvSpPr>
          <p:cNvPr id="3" name="Footer Placeholder 2">
            <a:extLst>
              <a:ext uri="{FF2B5EF4-FFF2-40B4-BE49-F238E27FC236}">
                <a16:creationId xmlns:a16="http://schemas.microsoft.com/office/drawing/2014/main" id="{E124D6BA-0B44-43BE-BC59-33555CF60C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75B96B-D0AB-41CE-BF1B-F57FB309B75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408090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1222-1020-460A-A1A6-F41C341BA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9E82E1-7BA3-4D06-92A0-786644EF95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29A26C-7006-42D6-8DBD-C4D709A50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0838B3-EB0C-4B60-B721-11F702FF8E9A}"/>
              </a:ext>
            </a:extLst>
          </p:cNvPr>
          <p:cNvSpPr>
            <a:spLocks noGrp="1"/>
          </p:cNvSpPr>
          <p:nvPr>
            <p:ph type="dt" sz="half" idx="10"/>
          </p:nvPr>
        </p:nvSpPr>
        <p:spPr/>
        <p:txBody>
          <a:bodyPr/>
          <a:lstStyle/>
          <a:p>
            <a:fld id="{4CAC3AA5-1B3E-44A0-8AAC-ADF372A1216E}" type="datetime1">
              <a:rPr lang="en-US" smtClean="0"/>
              <a:t>11/2/2020</a:t>
            </a:fld>
            <a:endParaRPr lang="en-US"/>
          </a:p>
        </p:txBody>
      </p:sp>
      <p:sp>
        <p:nvSpPr>
          <p:cNvPr id="6" name="Footer Placeholder 5">
            <a:extLst>
              <a:ext uri="{FF2B5EF4-FFF2-40B4-BE49-F238E27FC236}">
                <a16:creationId xmlns:a16="http://schemas.microsoft.com/office/drawing/2014/main" id="{59D26922-2DD9-4D7B-B5C2-9FB588310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3E617-9933-4F33-9288-C559A9D0A4C6}"/>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33374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44791-0BD5-4EC8-A9AF-CC76A84BAE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0BD547-6D1A-49D4-8E47-2210586F19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D370A-25CB-49C3-AD24-7AAE9DC7B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2B1291-B499-4342-8F0A-D0AD748FA1EF}"/>
              </a:ext>
            </a:extLst>
          </p:cNvPr>
          <p:cNvSpPr>
            <a:spLocks noGrp="1"/>
          </p:cNvSpPr>
          <p:nvPr>
            <p:ph type="dt" sz="half" idx="10"/>
          </p:nvPr>
        </p:nvSpPr>
        <p:spPr/>
        <p:txBody>
          <a:bodyPr/>
          <a:lstStyle/>
          <a:p>
            <a:fld id="{9E658AEA-49B5-4602-A57B-74D88F015846}" type="datetime1">
              <a:rPr lang="en-US" smtClean="0"/>
              <a:t>11/2/2020</a:t>
            </a:fld>
            <a:endParaRPr lang="en-US"/>
          </a:p>
        </p:txBody>
      </p:sp>
      <p:sp>
        <p:nvSpPr>
          <p:cNvPr id="6" name="Footer Placeholder 5">
            <a:extLst>
              <a:ext uri="{FF2B5EF4-FFF2-40B4-BE49-F238E27FC236}">
                <a16:creationId xmlns:a16="http://schemas.microsoft.com/office/drawing/2014/main" id="{6A69E01B-BB2D-4E2D-A779-9379F375F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C8C063-FE52-4EFB-90A7-A254E106A538}"/>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5576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5F6EA-AE17-4217-AF30-4A183883D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C5940E-A420-4053-BAA9-91F784EFBD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34E655-5065-4809-95D2-CF3CEDC99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01ACB-1241-4AB2-96F7-ABB3FB636262}" type="datetime1">
              <a:rPr lang="en-US" smtClean="0"/>
              <a:t>11/2/2020</a:t>
            </a:fld>
            <a:endParaRPr lang="en-US"/>
          </a:p>
        </p:txBody>
      </p:sp>
      <p:sp>
        <p:nvSpPr>
          <p:cNvPr id="5" name="Footer Placeholder 4">
            <a:extLst>
              <a:ext uri="{FF2B5EF4-FFF2-40B4-BE49-F238E27FC236}">
                <a16:creationId xmlns:a16="http://schemas.microsoft.com/office/drawing/2014/main" id="{AD2E8CED-2C59-4A53-A644-9309338313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92BA3-1148-4C24-B349-78CA350FCF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26063-9E46-452F-B0C3-62E9A9F5F179}" type="slidenum">
              <a:rPr lang="en-US" smtClean="0"/>
              <a:t>‹#›</a:t>
            </a:fld>
            <a:endParaRPr lang="en-US"/>
          </a:p>
        </p:txBody>
      </p:sp>
    </p:spTree>
    <p:extLst>
      <p:ext uri="{BB962C8B-B14F-4D97-AF65-F5344CB8AC3E}">
        <p14:creationId xmlns:p14="http://schemas.microsoft.com/office/powerpoint/2010/main" val="4935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qualitycharters.org/wp-content/uploads/2016/01/CorePerformanceFrameworkAndGuidance.pdf"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charterschools.nv.gov/uploadedFiles/CharterSchoolsnvgov/content/Grocers/200304-Charter-School-Performance-Framework-Guidance-FINAL.pdf" TargetMode="External"/><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E066-E06B-4313-B154-2B9257674611}"/>
              </a:ext>
            </a:extLst>
          </p:cNvPr>
          <p:cNvSpPr>
            <a:spLocks noGrp="1"/>
          </p:cNvSpPr>
          <p:nvPr>
            <p:ph type="title"/>
          </p:nvPr>
        </p:nvSpPr>
        <p:spPr>
          <a:xfrm>
            <a:off x="676697" y="4089319"/>
            <a:ext cx="10846340" cy="1235412"/>
          </a:xfrm>
        </p:spPr>
        <p:txBody>
          <a:bodyPr>
            <a:normAutofit/>
          </a:bodyPr>
          <a:lstStyle/>
          <a:p>
            <a:pPr algn="ctr">
              <a:spcBef>
                <a:spcPts val="600"/>
              </a:spcBef>
              <a:spcAft>
                <a:spcPts val="600"/>
              </a:spcAft>
            </a:pPr>
            <a:r>
              <a:rPr lang="en-US" sz="3600" dirty="0">
                <a:latin typeface="Arial Black" panose="020B0A04020102020204" pitchFamily="34" charset="0"/>
              </a:rPr>
              <a:t>SPCSA Organizational Performance Framework Recommendations</a:t>
            </a:r>
            <a:endParaRPr lang="en-US" sz="3600" dirty="0">
              <a:latin typeface="Arial Black" panose="020B0A04020102020204" pitchFamily="34" charset="0"/>
              <a:cs typeface="Arial" panose="020B0604020202020204" pitchFamily="34" charset="0"/>
            </a:endParaRPr>
          </a:p>
        </p:txBody>
      </p:sp>
      <p:pic>
        <p:nvPicPr>
          <p:cNvPr id="5" name="Picture Placeholder 30">
            <a:extLst>
              <a:ext uri="{FF2B5EF4-FFF2-40B4-BE49-F238E27FC236}">
                <a16:creationId xmlns:a16="http://schemas.microsoft.com/office/drawing/2014/main" id="{F0E2CAF7-C660-409F-89FE-1D103010B405}"/>
              </a:ext>
            </a:extLst>
          </p:cNvPr>
          <p:cNvPicPr>
            <a:picLocks noChangeAspect="1"/>
          </p:cNvPicPr>
          <p:nvPr/>
        </p:nvPicPr>
        <p:blipFill>
          <a:blip r:embed="rId3"/>
          <a:stretch>
            <a:fillRect/>
          </a:stretch>
        </p:blipFill>
        <p:spPr>
          <a:xfrm>
            <a:off x="1916354" y="617841"/>
            <a:ext cx="8369030" cy="2904232"/>
          </a:xfrm>
          <a:prstGeom prst="rect">
            <a:avLst/>
          </a:prstGeom>
          <a:solidFill>
            <a:schemeClr val="accent1">
              <a:lumMod val="60000"/>
              <a:lumOff val="40000"/>
            </a:schemeClr>
          </a:solidFill>
        </p:spPr>
      </p:pic>
      <p:cxnSp>
        <p:nvCxnSpPr>
          <p:cNvPr id="6" name="Straight Connector 5">
            <a:extLst>
              <a:ext uri="{FF2B5EF4-FFF2-40B4-BE49-F238E27FC236}">
                <a16:creationId xmlns:a16="http://schemas.microsoft.com/office/drawing/2014/main" id="{42DFC15F-98B9-480E-9000-A2F2BEFAB6C0}"/>
              </a:ext>
            </a:extLst>
          </p:cNvPr>
          <p:cNvCxnSpPr>
            <a:cxnSpLocks/>
          </p:cNvCxnSpPr>
          <p:nvPr/>
        </p:nvCxnSpPr>
        <p:spPr>
          <a:xfrm>
            <a:off x="458985" y="3638782"/>
            <a:ext cx="11441185"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63CF9D3-B73C-4B79-BB90-CCA2F3FF41DC}"/>
              </a:ext>
            </a:extLst>
          </p:cNvPr>
          <p:cNvSpPr txBox="1"/>
          <p:nvPr/>
        </p:nvSpPr>
        <p:spPr>
          <a:xfrm>
            <a:off x="7733489" y="5963055"/>
            <a:ext cx="3959158" cy="369332"/>
          </a:xfrm>
          <a:prstGeom prst="rect">
            <a:avLst/>
          </a:prstGeom>
          <a:noFill/>
        </p:spPr>
        <p:txBody>
          <a:bodyPr wrap="square" rtlCol="0">
            <a:spAutoFit/>
          </a:bodyPr>
          <a:lstStyle/>
          <a:p>
            <a:pPr algn="r"/>
            <a:r>
              <a:rPr lang="en-US" dirty="0"/>
              <a:t>November 6, 2020</a:t>
            </a:r>
          </a:p>
        </p:txBody>
      </p:sp>
    </p:spTree>
    <p:extLst>
      <p:ext uri="{BB962C8B-B14F-4D97-AF65-F5344CB8AC3E}">
        <p14:creationId xmlns:p14="http://schemas.microsoft.com/office/powerpoint/2010/main" val="201833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Staff Recommendation</a:t>
            </a:r>
          </a:p>
        </p:txBody>
      </p:sp>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10</a:t>
            </a:fld>
            <a:endParaRPr lang="en-US"/>
          </a:p>
        </p:txBody>
      </p:sp>
      <p:sp>
        <p:nvSpPr>
          <p:cNvPr id="6" name="Content Placeholder 5">
            <a:extLst>
              <a:ext uri="{FF2B5EF4-FFF2-40B4-BE49-F238E27FC236}">
                <a16:creationId xmlns:a16="http://schemas.microsoft.com/office/drawing/2014/main" id="{1E162D2F-A3DE-481A-8348-ADA01C8345CB}"/>
              </a:ext>
            </a:extLst>
          </p:cNvPr>
          <p:cNvSpPr>
            <a:spLocks noGrp="1"/>
          </p:cNvSpPr>
          <p:nvPr>
            <p:ph idx="1"/>
          </p:nvPr>
        </p:nvSpPr>
        <p:spPr/>
        <p:txBody>
          <a:bodyPr>
            <a:normAutofit/>
          </a:bodyPr>
          <a:lstStyle/>
          <a:p>
            <a:pPr marL="0" indent="0">
              <a:buNone/>
            </a:pPr>
            <a:endParaRPr lang="en-US" sz="3600" i="1" dirty="0"/>
          </a:p>
          <a:p>
            <a:pPr marL="0" indent="0">
              <a:buNone/>
            </a:pPr>
            <a:r>
              <a:rPr lang="en-US" sz="3600" i="1" dirty="0"/>
              <a:t>Accept the 2019 – 2020 Organizational Framework Results as presented, and delegate to SPCSA staff the authority to provide final results to governing boards of each charter in the coming weeks.  </a:t>
            </a:r>
          </a:p>
        </p:txBody>
      </p:sp>
    </p:spTree>
    <p:extLst>
      <p:ext uri="{BB962C8B-B14F-4D97-AF65-F5344CB8AC3E}">
        <p14:creationId xmlns:p14="http://schemas.microsoft.com/office/powerpoint/2010/main" val="102825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Presentation Objectives</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1891254667"/>
              </p:ext>
            </p:extLst>
          </p:nvPr>
        </p:nvGraphicFramePr>
        <p:xfrm>
          <a:off x="637972" y="2638176"/>
          <a:ext cx="10916056" cy="2446383"/>
        </p:xfrm>
        <a:graphic>
          <a:graphicData uri="http://schemas.openxmlformats.org/drawingml/2006/table">
            <a:tbl>
              <a:tblPr firstRow="1" bandRow="1">
                <a:tableStyleId>{5C22544A-7EE6-4342-B048-85BDC9FD1C3A}</a:tableStyleId>
              </a:tblPr>
              <a:tblGrid>
                <a:gridCol w="428018">
                  <a:extLst>
                    <a:ext uri="{9D8B030D-6E8A-4147-A177-3AD203B41FA5}">
                      <a16:colId xmlns:a16="http://schemas.microsoft.com/office/drawing/2014/main" val="3626259800"/>
                    </a:ext>
                  </a:extLst>
                </a:gridCol>
                <a:gridCol w="10488038">
                  <a:extLst>
                    <a:ext uri="{9D8B030D-6E8A-4147-A177-3AD203B41FA5}">
                      <a16:colId xmlns:a16="http://schemas.microsoft.com/office/drawing/2014/main" val="4277808140"/>
                    </a:ext>
                  </a:extLst>
                </a:gridCol>
              </a:tblGrid>
              <a:tr h="295162">
                <a:tc>
                  <a:txBody>
                    <a:bodyPr/>
                    <a:lstStyle/>
                    <a:p>
                      <a:pPr algn="ctr"/>
                      <a:endParaRPr lang="en-US" sz="800" dirty="0"/>
                    </a:p>
                  </a:txBody>
                  <a:tcPr/>
                </a:tc>
                <a:tc>
                  <a:txBody>
                    <a:bodyPr/>
                    <a:lstStyle/>
                    <a:p>
                      <a:pPr algn="ctr"/>
                      <a:endParaRPr lang="en-US" sz="1100" dirty="0"/>
                    </a:p>
                  </a:txBody>
                  <a:tcPr/>
                </a:tc>
                <a:extLst>
                  <a:ext uri="{0D108BD9-81ED-4DB2-BD59-A6C34878D82A}">
                    <a16:rowId xmlns:a16="http://schemas.microsoft.com/office/drawing/2014/main" val="3097396996"/>
                  </a:ext>
                </a:extLst>
              </a:tr>
              <a:tr h="918610">
                <a:tc>
                  <a:txBody>
                    <a:bodyPr/>
                    <a:lstStyle/>
                    <a:p>
                      <a:pPr algn="ctr"/>
                      <a:r>
                        <a:rPr lang="en-US" dirty="0"/>
                        <a:t>1</a:t>
                      </a:r>
                    </a:p>
                  </a:txBody>
                  <a:tcPr anchor="ctr"/>
                </a:tc>
                <a:tc>
                  <a:txBody>
                    <a:bodyPr/>
                    <a:lstStyle/>
                    <a:p>
                      <a:pPr marL="0" indent="0">
                        <a:buFont typeface="+mj-lt"/>
                        <a:buNone/>
                      </a:pPr>
                      <a:r>
                        <a:rPr lang="en-US" sz="2800" dirty="0"/>
                        <a:t>Briefly reiterate goals of the Organizational Framework</a:t>
                      </a:r>
                    </a:p>
                  </a:txBody>
                  <a:tcPr anchor="ctr"/>
                </a:tc>
                <a:extLst>
                  <a:ext uri="{0D108BD9-81ED-4DB2-BD59-A6C34878D82A}">
                    <a16:rowId xmlns:a16="http://schemas.microsoft.com/office/drawing/2014/main" val="1355096080"/>
                  </a:ext>
                </a:extLst>
              </a:tr>
              <a:tr h="1232611">
                <a:tc>
                  <a:txBody>
                    <a:bodyPr/>
                    <a:lstStyle/>
                    <a:p>
                      <a:pPr algn="ctr"/>
                      <a:r>
                        <a:rPr lang="en-US" dirty="0"/>
                        <a:t>2</a:t>
                      </a:r>
                    </a:p>
                  </a:txBody>
                  <a:tcPr anchor="ctr"/>
                </a:tc>
                <a:tc>
                  <a:txBody>
                    <a:bodyPr/>
                    <a:lstStyle/>
                    <a:p>
                      <a:pPr marL="0" indent="0">
                        <a:buFont typeface="+mj-lt"/>
                        <a:buNone/>
                      </a:pPr>
                      <a:r>
                        <a:rPr lang="en-US" sz="2800" dirty="0"/>
                        <a:t>Present results and recommendation for SPCSA Schools in 2019 – 2020 </a:t>
                      </a:r>
                    </a:p>
                  </a:txBody>
                  <a:tcPr anchor="ctr"/>
                </a:tc>
                <a:extLst>
                  <a:ext uri="{0D108BD9-81ED-4DB2-BD59-A6C34878D82A}">
                    <a16:rowId xmlns:a16="http://schemas.microsoft.com/office/drawing/2014/main" val="1803565771"/>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2</a:t>
            </a:fld>
            <a:endParaRPr lang="en-US"/>
          </a:p>
        </p:txBody>
      </p:sp>
    </p:spTree>
    <p:extLst>
      <p:ext uri="{BB962C8B-B14F-4D97-AF65-F5344CB8AC3E}">
        <p14:creationId xmlns:p14="http://schemas.microsoft.com/office/powerpoint/2010/main" val="238887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Organizational Framework Principles</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nvPr>
        </p:nvGraphicFramePr>
        <p:xfrm>
          <a:off x="437744" y="1410510"/>
          <a:ext cx="10916056" cy="4945840"/>
        </p:xfrm>
        <a:graphic>
          <a:graphicData uri="http://schemas.openxmlformats.org/drawingml/2006/table">
            <a:tbl>
              <a:tblPr firstRow="1" bandRow="1">
                <a:tableStyleId>{5C22544A-7EE6-4342-B048-85BDC9FD1C3A}</a:tableStyleId>
              </a:tblPr>
              <a:tblGrid>
                <a:gridCol w="428018">
                  <a:extLst>
                    <a:ext uri="{9D8B030D-6E8A-4147-A177-3AD203B41FA5}">
                      <a16:colId xmlns:a16="http://schemas.microsoft.com/office/drawing/2014/main" val="3626259800"/>
                    </a:ext>
                  </a:extLst>
                </a:gridCol>
                <a:gridCol w="10488038">
                  <a:extLst>
                    <a:ext uri="{9D8B030D-6E8A-4147-A177-3AD203B41FA5}">
                      <a16:colId xmlns:a16="http://schemas.microsoft.com/office/drawing/2014/main" val="4277808140"/>
                    </a:ext>
                  </a:extLst>
                </a:gridCol>
              </a:tblGrid>
              <a:tr h="295162">
                <a:tc>
                  <a:txBody>
                    <a:bodyPr/>
                    <a:lstStyle/>
                    <a:p>
                      <a:pPr algn="ctr"/>
                      <a:endParaRPr lang="en-US" sz="800" dirty="0"/>
                    </a:p>
                  </a:txBody>
                  <a:tcPr/>
                </a:tc>
                <a:tc>
                  <a:txBody>
                    <a:bodyPr/>
                    <a:lstStyle/>
                    <a:p>
                      <a:pPr algn="ctr"/>
                      <a:endParaRPr lang="en-US" sz="1100" dirty="0"/>
                    </a:p>
                  </a:txBody>
                  <a:tcPr/>
                </a:tc>
                <a:extLst>
                  <a:ext uri="{0D108BD9-81ED-4DB2-BD59-A6C34878D82A}">
                    <a16:rowId xmlns:a16="http://schemas.microsoft.com/office/drawing/2014/main" val="3097396996"/>
                  </a:ext>
                </a:extLst>
              </a:tr>
              <a:tr h="918610">
                <a:tc>
                  <a:txBody>
                    <a:bodyPr/>
                    <a:lstStyle/>
                    <a:p>
                      <a:pPr algn="ctr"/>
                      <a:r>
                        <a:rPr lang="en-US" dirty="0"/>
                        <a:t>1</a:t>
                      </a:r>
                    </a:p>
                  </a:txBody>
                  <a:tcPr anchor="ctr"/>
                </a:tc>
                <a:tc>
                  <a:txBody>
                    <a:bodyPr/>
                    <a:lstStyle/>
                    <a:p>
                      <a:pPr marL="0" indent="0">
                        <a:buFont typeface="+mj-lt"/>
                        <a:buNone/>
                      </a:pPr>
                      <a:r>
                        <a:rPr lang="en-US" sz="2800" dirty="0"/>
                        <a:t>Enable SPCSA to fulfill its </a:t>
                      </a:r>
                      <a:r>
                        <a:rPr lang="en-US" sz="2800" b="1" dirty="0"/>
                        <a:t>mission </a:t>
                      </a:r>
                      <a:r>
                        <a:rPr lang="en-US" sz="2800" dirty="0"/>
                        <a:t>as authorizer and regulator</a:t>
                      </a:r>
                    </a:p>
                  </a:txBody>
                  <a:tcPr anchor="ctr"/>
                </a:tc>
                <a:extLst>
                  <a:ext uri="{0D108BD9-81ED-4DB2-BD59-A6C34878D82A}">
                    <a16:rowId xmlns:a16="http://schemas.microsoft.com/office/drawing/2014/main" val="1355096080"/>
                  </a:ext>
                </a:extLst>
              </a:tr>
              <a:tr h="1232611">
                <a:tc>
                  <a:txBody>
                    <a:bodyPr/>
                    <a:lstStyle/>
                    <a:p>
                      <a:pPr algn="ctr"/>
                      <a:r>
                        <a:rPr lang="en-US" dirty="0"/>
                        <a:t>2</a:t>
                      </a:r>
                    </a:p>
                  </a:txBody>
                  <a:tcPr anchor="ctr"/>
                </a:tc>
                <a:tc>
                  <a:txBody>
                    <a:bodyPr/>
                    <a:lstStyle/>
                    <a:p>
                      <a:pPr marL="0" indent="0">
                        <a:buFont typeface="+mj-lt"/>
                        <a:buNone/>
                      </a:pPr>
                      <a:r>
                        <a:rPr lang="en-US" sz="2800" dirty="0"/>
                        <a:t>Fulfill </a:t>
                      </a:r>
                      <a:r>
                        <a:rPr lang="en-US" sz="2800" b="1" dirty="0"/>
                        <a:t>NRS </a:t>
                      </a:r>
                      <a:r>
                        <a:rPr lang="en-US" sz="2800" dirty="0"/>
                        <a:t>388A.273</a:t>
                      </a:r>
                      <a:r>
                        <a:rPr lang="en-US" sz="2800" b="1" dirty="0"/>
                        <a:t> requirements </a:t>
                      </a:r>
                      <a:r>
                        <a:rPr lang="en-US" sz="2800" dirty="0"/>
                        <a:t>for</a:t>
                      </a:r>
                      <a:r>
                        <a:rPr lang="en-US" sz="2800" b="1" dirty="0"/>
                        <a:t> </a:t>
                      </a:r>
                      <a:r>
                        <a:rPr lang="en-US" sz="2800" dirty="0"/>
                        <a:t>performance indicators, measures and metrics for the </a:t>
                      </a:r>
                      <a:r>
                        <a:rPr lang="en-US" sz="2800" b="1" dirty="0"/>
                        <a:t>organization </a:t>
                      </a:r>
                      <a:r>
                        <a:rPr lang="en-US" sz="2800" dirty="0"/>
                        <a:t>category </a:t>
                      </a:r>
                    </a:p>
                  </a:txBody>
                  <a:tcPr anchor="ctr"/>
                </a:tc>
                <a:extLst>
                  <a:ext uri="{0D108BD9-81ED-4DB2-BD59-A6C34878D82A}">
                    <a16:rowId xmlns:a16="http://schemas.microsoft.com/office/drawing/2014/main" val="1803565771"/>
                  </a:ext>
                </a:extLst>
              </a:tr>
              <a:tr h="662237">
                <a:tc>
                  <a:txBody>
                    <a:bodyPr/>
                    <a:lstStyle/>
                    <a:p>
                      <a:pPr algn="ctr"/>
                      <a:r>
                        <a:rPr lang="en-US" dirty="0"/>
                        <a: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Fulfill public school </a:t>
                      </a:r>
                      <a:r>
                        <a:rPr lang="en-US" sz="2800" b="1" dirty="0"/>
                        <a:t>obligations, </a:t>
                      </a:r>
                      <a:r>
                        <a:rPr lang="en-US" sz="2800" dirty="0"/>
                        <a:t>provide </a:t>
                      </a:r>
                      <a:r>
                        <a:rPr lang="en-US" sz="2800" b="1" dirty="0"/>
                        <a:t>transparent reporting</a:t>
                      </a:r>
                      <a:endParaRPr lang="en-US" sz="2800" dirty="0"/>
                    </a:p>
                  </a:txBody>
                  <a:tcPr anchor="ctr"/>
                </a:tc>
                <a:extLst>
                  <a:ext uri="{0D108BD9-81ED-4DB2-BD59-A6C34878D82A}">
                    <a16:rowId xmlns:a16="http://schemas.microsoft.com/office/drawing/2014/main" val="2189224380"/>
                  </a:ext>
                </a:extLst>
              </a:tr>
              <a:tr h="918610">
                <a:tc>
                  <a:txBody>
                    <a:bodyPr/>
                    <a:lstStyle/>
                    <a:p>
                      <a:pPr algn="ctr"/>
                      <a:r>
                        <a:rPr lang="en-US" dirty="0"/>
                        <a:t>4</a:t>
                      </a:r>
                    </a:p>
                  </a:txBody>
                  <a:tcPr anchor="ctr"/>
                </a:tc>
                <a:tc>
                  <a:txBody>
                    <a:bodyPr/>
                    <a:lstStyle/>
                    <a:p>
                      <a:pPr marL="0" indent="0">
                        <a:buFont typeface="+mj-lt"/>
                        <a:buNone/>
                      </a:pPr>
                      <a:r>
                        <a:rPr lang="en-US" sz="2800" dirty="0"/>
                        <a:t>Convey SPCSA </a:t>
                      </a:r>
                      <a:r>
                        <a:rPr lang="en-US" sz="2800" b="1" dirty="0"/>
                        <a:t>expectations</a:t>
                      </a:r>
                      <a:r>
                        <a:rPr lang="en-US" sz="2800" dirty="0"/>
                        <a:t> of charter schools</a:t>
                      </a:r>
                    </a:p>
                  </a:txBody>
                  <a:tcPr anchor="ctr"/>
                </a:tc>
                <a:extLst>
                  <a:ext uri="{0D108BD9-81ED-4DB2-BD59-A6C34878D82A}">
                    <a16:rowId xmlns:a16="http://schemas.microsoft.com/office/drawing/2014/main" val="1738134495"/>
                  </a:ext>
                </a:extLst>
              </a:tr>
              <a:tr h="918610">
                <a:tc>
                  <a:txBody>
                    <a:bodyPr/>
                    <a:lstStyle/>
                    <a:p>
                      <a:pPr algn="ctr"/>
                      <a:r>
                        <a:rPr lang="en-US" dirty="0"/>
                        <a:t>5</a:t>
                      </a:r>
                    </a:p>
                  </a:txBody>
                  <a:tcPr anchor="ctr"/>
                </a:tc>
                <a:tc>
                  <a:txBody>
                    <a:bodyPr/>
                    <a:lstStyle/>
                    <a:p>
                      <a:pPr marL="0" indent="0">
                        <a:buFont typeface="+mj-lt"/>
                        <a:buNone/>
                      </a:pPr>
                      <a:r>
                        <a:rPr lang="en-US" sz="2800" b="1" dirty="0"/>
                        <a:t>Streamline work</a:t>
                      </a:r>
                      <a:r>
                        <a:rPr lang="en-US" sz="2800" dirty="0"/>
                        <a:t> for staff and schools</a:t>
                      </a:r>
                    </a:p>
                  </a:txBody>
                  <a:tcPr anchor="ctr"/>
                </a:tc>
                <a:extLst>
                  <a:ext uri="{0D108BD9-81ED-4DB2-BD59-A6C34878D82A}">
                    <a16:rowId xmlns:a16="http://schemas.microsoft.com/office/drawing/2014/main" val="2381956503"/>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3</a:t>
            </a:fld>
            <a:endParaRPr lang="en-US"/>
          </a:p>
        </p:txBody>
      </p:sp>
    </p:spTree>
    <p:extLst>
      <p:ext uri="{BB962C8B-B14F-4D97-AF65-F5344CB8AC3E}">
        <p14:creationId xmlns:p14="http://schemas.microsoft.com/office/powerpoint/2010/main" val="273221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09F8-5E51-4EED-BDA5-55478712F1B4}"/>
              </a:ext>
            </a:extLst>
          </p:cNvPr>
          <p:cNvSpPr>
            <a:spLocks noGrp="1"/>
          </p:cNvSpPr>
          <p:nvPr>
            <p:ph type="title"/>
          </p:nvPr>
        </p:nvSpPr>
        <p:spPr/>
        <p:txBody>
          <a:bodyPr/>
          <a:lstStyle/>
          <a:p>
            <a:pPr algn="ctr"/>
            <a:r>
              <a:rPr lang="en-US" b="1" dirty="0"/>
              <a:t>What does each framework measure?</a:t>
            </a:r>
          </a:p>
        </p:txBody>
      </p:sp>
      <p:graphicFrame>
        <p:nvGraphicFramePr>
          <p:cNvPr id="7" name="Content Placeholder 6">
            <a:extLst>
              <a:ext uri="{FF2B5EF4-FFF2-40B4-BE49-F238E27FC236}">
                <a16:creationId xmlns:a16="http://schemas.microsoft.com/office/drawing/2014/main" id="{CC477FF7-6659-4D15-B2DB-13A3E4A6DA75}"/>
              </a:ext>
            </a:extLst>
          </p:cNvPr>
          <p:cNvGraphicFramePr>
            <a:graphicFrameLocks noGrp="1"/>
          </p:cNvGraphicFramePr>
          <p:nvPr>
            <p:ph idx="1"/>
            <p:extLst>
              <p:ext uri="{D42A27DB-BD31-4B8C-83A1-F6EECF244321}">
                <p14:modId xmlns:p14="http://schemas.microsoft.com/office/powerpoint/2010/main" val="14757587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9CE8290B-8E39-46BE-B596-0368EF2F89BD}"/>
              </a:ext>
            </a:extLst>
          </p:cNvPr>
          <p:cNvSpPr>
            <a:spLocks noGrp="1"/>
          </p:cNvSpPr>
          <p:nvPr>
            <p:ph type="sldNum" sz="quarter" idx="12"/>
          </p:nvPr>
        </p:nvSpPr>
        <p:spPr/>
        <p:txBody>
          <a:bodyPr/>
          <a:lstStyle/>
          <a:p>
            <a:fld id="{7B526063-9E46-452F-B0C3-62E9A9F5F179}" type="slidenum">
              <a:rPr lang="en-US" smtClean="0"/>
              <a:t>4</a:t>
            </a:fld>
            <a:endParaRPr lang="en-US"/>
          </a:p>
        </p:txBody>
      </p:sp>
      <p:sp>
        <p:nvSpPr>
          <p:cNvPr id="8" name="TextBox 7">
            <a:extLst>
              <a:ext uri="{FF2B5EF4-FFF2-40B4-BE49-F238E27FC236}">
                <a16:creationId xmlns:a16="http://schemas.microsoft.com/office/drawing/2014/main" id="{E75EDFE3-2EA8-4AE7-BDD2-572BBACF1AC1}"/>
              </a:ext>
            </a:extLst>
          </p:cNvPr>
          <p:cNvSpPr txBox="1"/>
          <p:nvPr/>
        </p:nvSpPr>
        <p:spPr>
          <a:xfrm>
            <a:off x="807394" y="6356350"/>
            <a:ext cx="6546715" cy="369332"/>
          </a:xfrm>
          <a:prstGeom prst="rect">
            <a:avLst/>
          </a:prstGeom>
          <a:noFill/>
        </p:spPr>
        <p:txBody>
          <a:bodyPr wrap="square" rtlCol="0">
            <a:spAutoFit/>
          </a:bodyPr>
          <a:lstStyle/>
          <a:p>
            <a:r>
              <a:rPr lang="en-US" dirty="0"/>
              <a:t>Source: </a:t>
            </a:r>
            <a:r>
              <a:rPr lang="en-US" dirty="0">
                <a:hlinkClick r:id="rId8"/>
              </a:rPr>
              <a:t>NACSA Core Performance Framework and Guidance</a:t>
            </a:r>
            <a:endParaRPr lang="en-US" dirty="0"/>
          </a:p>
        </p:txBody>
      </p:sp>
    </p:spTree>
    <p:extLst>
      <p:ext uri="{BB962C8B-B14F-4D97-AF65-F5344CB8AC3E}">
        <p14:creationId xmlns:p14="http://schemas.microsoft.com/office/powerpoint/2010/main" val="424277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Organizational Framework: </a:t>
            </a:r>
            <a:r>
              <a:rPr lang="en-US" b="1" u="sng" dirty="0"/>
              <a:t>Areas of Focus</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3749360976"/>
              </p:ext>
            </p:extLst>
          </p:nvPr>
        </p:nvGraphicFramePr>
        <p:xfrm>
          <a:off x="437745" y="1825624"/>
          <a:ext cx="11303540" cy="3383452"/>
        </p:xfrm>
        <a:graphic>
          <a:graphicData uri="http://schemas.openxmlformats.org/drawingml/2006/table">
            <a:tbl>
              <a:tblPr firstRow="1" bandRow="1">
                <a:tableStyleId>{5C22544A-7EE6-4342-B048-85BDC9FD1C3A}</a:tableStyleId>
              </a:tblPr>
              <a:tblGrid>
                <a:gridCol w="312882">
                  <a:extLst>
                    <a:ext uri="{9D8B030D-6E8A-4147-A177-3AD203B41FA5}">
                      <a16:colId xmlns:a16="http://schemas.microsoft.com/office/drawing/2014/main" val="3626259800"/>
                    </a:ext>
                  </a:extLst>
                </a:gridCol>
                <a:gridCol w="3753640">
                  <a:extLst>
                    <a:ext uri="{9D8B030D-6E8A-4147-A177-3AD203B41FA5}">
                      <a16:colId xmlns:a16="http://schemas.microsoft.com/office/drawing/2014/main" val="4277808140"/>
                    </a:ext>
                  </a:extLst>
                </a:gridCol>
                <a:gridCol w="5130800">
                  <a:extLst>
                    <a:ext uri="{9D8B030D-6E8A-4147-A177-3AD203B41FA5}">
                      <a16:colId xmlns:a16="http://schemas.microsoft.com/office/drawing/2014/main" val="4272132032"/>
                    </a:ext>
                  </a:extLst>
                </a:gridCol>
                <a:gridCol w="2106218">
                  <a:extLst>
                    <a:ext uri="{9D8B030D-6E8A-4147-A177-3AD203B41FA5}">
                      <a16:colId xmlns:a16="http://schemas.microsoft.com/office/drawing/2014/main" val="397723111"/>
                    </a:ext>
                  </a:extLst>
                </a:gridCol>
              </a:tblGrid>
              <a:tr h="525823">
                <a:tc>
                  <a:txBody>
                    <a:bodyPr/>
                    <a:lstStyle/>
                    <a:p>
                      <a:pPr algn="ctr"/>
                      <a:endParaRPr lang="en-US" dirty="0"/>
                    </a:p>
                  </a:txBody>
                  <a:tcPr anchor="ctr"/>
                </a:tc>
                <a:tc>
                  <a:txBody>
                    <a:bodyPr/>
                    <a:lstStyle/>
                    <a:p>
                      <a:pPr algn="ctr"/>
                      <a:r>
                        <a:rPr lang="en-US" dirty="0"/>
                        <a:t>Category/Indicator</a:t>
                      </a:r>
                    </a:p>
                  </a:txBody>
                  <a:tcPr anchor="ctr"/>
                </a:tc>
                <a:tc>
                  <a:txBody>
                    <a:bodyPr/>
                    <a:lstStyle/>
                    <a:p>
                      <a:pPr algn="ctr"/>
                      <a:r>
                        <a:rPr lang="en-US" dirty="0"/>
                        <a:t>How is this evaluated by the Authorizer?</a:t>
                      </a:r>
                    </a:p>
                  </a:txBody>
                  <a:tcPr anchor="ctr"/>
                </a:tc>
                <a:tc>
                  <a:txBody>
                    <a:bodyPr/>
                    <a:lstStyle/>
                    <a:p>
                      <a:pPr algn="ctr"/>
                      <a:r>
                        <a:rPr lang="en-US" dirty="0"/>
                        <a:t>Points</a:t>
                      </a:r>
                    </a:p>
                  </a:txBody>
                  <a:tcPr anchor="ctr"/>
                </a:tc>
                <a:extLst>
                  <a:ext uri="{0D108BD9-81ED-4DB2-BD59-A6C34878D82A}">
                    <a16:rowId xmlns:a16="http://schemas.microsoft.com/office/drawing/2014/main" val="3097396996"/>
                  </a:ext>
                </a:extLst>
              </a:tr>
              <a:tr h="525823">
                <a:tc>
                  <a:txBody>
                    <a:bodyPr/>
                    <a:lstStyle/>
                    <a:p>
                      <a:pPr algn="ctr"/>
                      <a:r>
                        <a:rPr lang="en-US" dirty="0"/>
                        <a:t>1</a:t>
                      </a:r>
                    </a:p>
                  </a:txBody>
                  <a:tcPr anchor="ctr"/>
                </a:tc>
                <a:tc>
                  <a:txBody>
                    <a:bodyPr/>
                    <a:lstStyle/>
                    <a:p>
                      <a:pPr lvl="0" algn="l"/>
                      <a:r>
                        <a:rPr lang="en-US" dirty="0"/>
                        <a:t>Education Program</a:t>
                      </a:r>
                    </a:p>
                  </a:txBody>
                  <a:tcPr anchor="ctr"/>
                </a:tc>
                <a:tc>
                  <a:txBody>
                    <a:bodyPr/>
                    <a:lstStyle/>
                    <a:p>
                      <a:pPr algn="l"/>
                      <a:r>
                        <a:rPr lang="en-US" i="1" dirty="0"/>
                        <a:t>Adherence to the material terms of its program and the responsibility to serve all students</a:t>
                      </a:r>
                    </a:p>
                  </a:txBody>
                  <a:tcPr anchor="ctr"/>
                </a:tc>
                <a:tc>
                  <a:txBody>
                    <a:bodyPr/>
                    <a:lstStyle/>
                    <a:p>
                      <a:pPr algn="ctr"/>
                      <a:r>
                        <a:rPr lang="en-US" i="1" dirty="0"/>
                        <a:t>20</a:t>
                      </a:r>
                    </a:p>
                  </a:txBody>
                  <a:tcPr anchor="ctr"/>
                </a:tc>
                <a:extLst>
                  <a:ext uri="{0D108BD9-81ED-4DB2-BD59-A6C34878D82A}">
                    <a16:rowId xmlns:a16="http://schemas.microsoft.com/office/drawing/2014/main" val="1355096080"/>
                  </a:ext>
                </a:extLst>
              </a:tr>
              <a:tr h="525823">
                <a:tc>
                  <a:txBody>
                    <a:bodyPr/>
                    <a:lstStyle/>
                    <a:p>
                      <a:pPr algn="ctr"/>
                      <a:r>
                        <a:rPr lang="en-US" dirty="0"/>
                        <a:t>2</a:t>
                      </a:r>
                    </a:p>
                  </a:txBody>
                  <a:tcPr anchor="ctr"/>
                </a:tc>
                <a:tc>
                  <a:txBody>
                    <a:bodyPr/>
                    <a:lstStyle/>
                    <a:p>
                      <a:pPr lvl="0" algn="l"/>
                      <a:r>
                        <a:rPr lang="en-US" dirty="0"/>
                        <a:t>Financial Management and Oversight</a:t>
                      </a:r>
                    </a:p>
                  </a:txBody>
                  <a:tcPr anchor="ctr"/>
                </a:tc>
                <a:tc>
                  <a:txBody>
                    <a:bodyPr/>
                    <a:lstStyle/>
                    <a:p>
                      <a:pPr algn="l"/>
                      <a:r>
                        <a:rPr lang="en-US" i="1" dirty="0"/>
                        <a:t>Audit completion, results and audit findings</a:t>
                      </a:r>
                    </a:p>
                  </a:txBody>
                  <a:tcPr anchor="ctr"/>
                </a:tc>
                <a:tc>
                  <a:txBody>
                    <a:bodyPr/>
                    <a:lstStyle/>
                    <a:p>
                      <a:pPr algn="ctr"/>
                      <a:r>
                        <a:rPr lang="en-US" i="1" dirty="0"/>
                        <a:t>20</a:t>
                      </a:r>
                    </a:p>
                  </a:txBody>
                  <a:tcPr anchor="ctr"/>
                </a:tc>
                <a:extLst>
                  <a:ext uri="{0D108BD9-81ED-4DB2-BD59-A6C34878D82A}">
                    <a16:rowId xmlns:a16="http://schemas.microsoft.com/office/drawing/2014/main" val="1803565771"/>
                  </a:ext>
                </a:extLst>
              </a:tr>
              <a:tr h="525823">
                <a:tc>
                  <a:txBody>
                    <a:bodyPr/>
                    <a:lstStyle/>
                    <a:p>
                      <a:pPr algn="ctr"/>
                      <a:r>
                        <a:rPr lang="en-US" dirty="0"/>
                        <a:t>3</a:t>
                      </a:r>
                    </a:p>
                  </a:txBody>
                  <a:tcPr anchor="ctr"/>
                </a:tc>
                <a:tc>
                  <a:txBody>
                    <a:bodyPr/>
                    <a:lstStyle/>
                    <a:p>
                      <a:pPr lvl="0" algn="l"/>
                      <a:r>
                        <a:rPr lang="en-US" dirty="0"/>
                        <a:t>Governance and Reporting</a:t>
                      </a:r>
                    </a:p>
                  </a:txBody>
                  <a:tcPr anchor="ctr"/>
                </a:tc>
                <a:tc>
                  <a:txBody>
                    <a:bodyPr/>
                    <a:lstStyle/>
                    <a:p>
                      <a:pPr algn="l"/>
                      <a:r>
                        <a:rPr lang="en-US" i="1" dirty="0"/>
                        <a:t>Board compliance with governance-related laws</a:t>
                      </a:r>
                    </a:p>
                  </a:txBody>
                  <a:tcPr anchor="ctr"/>
                </a:tc>
                <a:tc>
                  <a:txBody>
                    <a:bodyPr/>
                    <a:lstStyle/>
                    <a:p>
                      <a:pPr algn="ctr"/>
                      <a:r>
                        <a:rPr lang="en-US" i="1" dirty="0"/>
                        <a:t>20</a:t>
                      </a:r>
                    </a:p>
                  </a:txBody>
                  <a:tcPr anchor="ctr"/>
                </a:tc>
                <a:extLst>
                  <a:ext uri="{0D108BD9-81ED-4DB2-BD59-A6C34878D82A}">
                    <a16:rowId xmlns:a16="http://schemas.microsoft.com/office/drawing/2014/main" val="2189224380"/>
                  </a:ext>
                </a:extLst>
              </a:tr>
              <a:tr h="525823">
                <a:tc>
                  <a:txBody>
                    <a:bodyPr/>
                    <a:lstStyle/>
                    <a:p>
                      <a:pPr algn="ctr"/>
                      <a:r>
                        <a:rPr lang="en-US" dirty="0"/>
                        <a:t>4</a:t>
                      </a:r>
                    </a:p>
                  </a:txBody>
                  <a:tcPr anchor="ctr"/>
                </a:tc>
                <a:tc>
                  <a:txBody>
                    <a:bodyPr/>
                    <a:lstStyle/>
                    <a:p>
                      <a:pPr lvl="0" algn="l"/>
                      <a:r>
                        <a:rPr lang="en-US" dirty="0"/>
                        <a:t>Students and Employees</a:t>
                      </a:r>
                    </a:p>
                  </a:txBody>
                  <a:tcPr anchor="ctr"/>
                </a:tc>
                <a:tc>
                  <a:txBody>
                    <a:bodyPr/>
                    <a:lstStyle/>
                    <a:p>
                      <a:pPr algn="l"/>
                      <a:r>
                        <a:rPr lang="en-US" i="1" dirty="0"/>
                        <a:t>Adherence to state and federal laws and regulations</a:t>
                      </a:r>
                    </a:p>
                  </a:txBody>
                  <a:tcPr anchor="ctr"/>
                </a:tc>
                <a:tc>
                  <a:txBody>
                    <a:bodyPr/>
                    <a:lstStyle/>
                    <a:p>
                      <a:pPr algn="ctr"/>
                      <a:r>
                        <a:rPr lang="en-US" i="1" dirty="0"/>
                        <a:t>20</a:t>
                      </a:r>
                    </a:p>
                  </a:txBody>
                  <a:tcPr anchor="ctr"/>
                </a:tc>
                <a:extLst>
                  <a:ext uri="{0D108BD9-81ED-4DB2-BD59-A6C34878D82A}">
                    <a16:rowId xmlns:a16="http://schemas.microsoft.com/office/drawing/2014/main" val="1738134495"/>
                  </a:ext>
                </a:extLst>
              </a:tr>
              <a:tr h="525823">
                <a:tc>
                  <a:txBody>
                    <a:bodyPr/>
                    <a:lstStyle/>
                    <a:p>
                      <a:pPr algn="ctr"/>
                      <a:r>
                        <a:rPr lang="en-US" dirty="0"/>
                        <a:t>5</a:t>
                      </a:r>
                    </a:p>
                  </a:txBody>
                  <a:tcPr anchor="ctr"/>
                </a:tc>
                <a:tc>
                  <a:txBody>
                    <a:bodyPr/>
                    <a:lstStyle/>
                    <a:p>
                      <a:pPr lvl="0" algn="l"/>
                      <a:r>
                        <a:rPr lang="en-US" dirty="0"/>
                        <a:t>School Environment</a:t>
                      </a:r>
                    </a:p>
                  </a:txBody>
                  <a:tcPr anchor="ctr"/>
                </a:tc>
                <a:tc>
                  <a:txBody>
                    <a:bodyPr/>
                    <a:lstStyle/>
                    <a:p>
                      <a:pPr algn="l"/>
                      <a:r>
                        <a:rPr lang="en-US" i="1" dirty="0"/>
                        <a:t>Compliance with facility, transportation, food and health service requirements</a:t>
                      </a:r>
                    </a:p>
                  </a:txBody>
                  <a:tcPr anchor="ctr"/>
                </a:tc>
                <a:tc>
                  <a:txBody>
                    <a:bodyPr/>
                    <a:lstStyle/>
                    <a:p>
                      <a:pPr algn="ctr"/>
                      <a:r>
                        <a:rPr lang="en-US" i="1" dirty="0"/>
                        <a:t>20</a:t>
                      </a:r>
                    </a:p>
                  </a:txBody>
                  <a:tcPr anchor="ctr"/>
                </a:tc>
                <a:extLst>
                  <a:ext uri="{0D108BD9-81ED-4DB2-BD59-A6C34878D82A}">
                    <a16:rowId xmlns:a16="http://schemas.microsoft.com/office/drawing/2014/main" val="2381956503"/>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5</a:t>
            </a:fld>
            <a:endParaRPr lang="en-US" dirty="0"/>
          </a:p>
        </p:txBody>
      </p:sp>
    </p:spTree>
    <p:extLst>
      <p:ext uri="{BB962C8B-B14F-4D97-AF65-F5344CB8AC3E}">
        <p14:creationId xmlns:p14="http://schemas.microsoft.com/office/powerpoint/2010/main" val="1771383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AC6A-C523-423F-9C6D-47B384ACC1C7}"/>
              </a:ext>
            </a:extLst>
          </p:cNvPr>
          <p:cNvSpPr>
            <a:spLocks noGrp="1"/>
          </p:cNvSpPr>
          <p:nvPr>
            <p:ph type="title"/>
          </p:nvPr>
        </p:nvSpPr>
        <p:spPr/>
        <p:txBody>
          <a:bodyPr/>
          <a:lstStyle/>
          <a:p>
            <a:r>
              <a:rPr lang="en-US" b="1" dirty="0"/>
              <a:t>Ratings</a:t>
            </a:r>
          </a:p>
        </p:txBody>
      </p:sp>
      <p:sp>
        <p:nvSpPr>
          <p:cNvPr id="4" name="Slide Number Placeholder 3">
            <a:extLst>
              <a:ext uri="{FF2B5EF4-FFF2-40B4-BE49-F238E27FC236}">
                <a16:creationId xmlns:a16="http://schemas.microsoft.com/office/drawing/2014/main" id="{834D8616-CE85-408B-984A-2626F298EFF0}"/>
              </a:ext>
            </a:extLst>
          </p:cNvPr>
          <p:cNvSpPr>
            <a:spLocks noGrp="1"/>
          </p:cNvSpPr>
          <p:nvPr>
            <p:ph type="sldNum" sz="quarter" idx="12"/>
          </p:nvPr>
        </p:nvSpPr>
        <p:spPr/>
        <p:txBody>
          <a:bodyPr/>
          <a:lstStyle/>
          <a:p>
            <a:fld id="{7B526063-9E46-452F-B0C3-62E9A9F5F179}" type="slidenum">
              <a:rPr lang="en-US" smtClean="0"/>
              <a:t>6</a:t>
            </a:fld>
            <a:endParaRPr lang="en-US"/>
          </a:p>
        </p:txBody>
      </p:sp>
      <p:sp>
        <p:nvSpPr>
          <p:cNvPr id="5" name="Content Placeholder 4">
            <a:extLst>
              <a:ext uri="{FF2B5EF4-FFF2-40B4-BE49-F238E27FC236}">
                <a16:creationId xmlns:a16="http://schemas.microsoft.com/office/drawing/2014/main" id="{252CFB94-6B2A-482E-AA22-B47FEC8DB815}"/>
              </a:ext>
            </a:extLst>
          </p:cNvPr>
          <p:cNvSpPr>
            <a:spLocks noGrp="1"/>
          </p:cNvSpPr>
          <p:nvPr>
            <p:ph idx="1"/>
          </p:nvPr>
        </p:nvSpPr>
        <p:spPr/>
        <p:txBody>
          <a:bodyPr>
            <a:normAutofit/>
          </a:bodyPr>
          <a:lstStyle/>
          <a:p>
            <a:r>
              <a:rPr lang="en-US" b="1" dirty="0">
                <a:highlight>
                  <a:srgbClr val="00FF00"/>
                </a:highlight>
              </a:rPr>
              <a:t>Meets Standard Rating</a:t>
            </a:r>
          </a:p>
          <a:p>
            <a:pPr lvl="1"/>
            <a:r>
              <a:rPr lang="en-US" dirty="0"/>
              <a:t>Schools earning this rating are performing well and are generally compliant</a:t>
            </a:r>
          </a:p>
          <a:p>
            <a:pPr lvl="1"/>
            <a:r>
              <a:rPr lang="en-US" dirty="0"/>
              <a:t>The targets for this rating category set the minimum expectations for charter school performance </a:t>
            </a:r>
          </a:p>
          <a:p>
            <a:pPr lvl="1"/>
            <a:endParaRPr lang="en-US" dirty="0"/>
          </a:p>
          <a:p>
            <a:r>
              <a:rPr lang="en-US" b="1" dirty="0">
                <a:highlight>
                  <a:srgbClr val="FFFF00"/>
                </a:highlight>
              </a:rPr>
              <a:t>Does Not Meet Standards</a:t>
            </a:r>
          </a:p>
          <a:p>
            <a:pPr lvl="1"/>
            <a:r>
              <a:rPr lang="en-US" dirty="0"/>
              <a:t>Schools in this rating category failed to meet minimum expectations </a:t>
            </a:r>
          </a:p>
          <a:p>
            <a:pPr lvl="1"/>
            <a:r>
              <a:rPr lang="en-US" dirty="0"/>
              <a:t>At a minimum, they should be subject to closer monitoring, and their status for renewal is in question </a:t>
            </a:r>
          </a:p>
        </p:txBody>
      </p:sp>
    </p:spTree>
    <p:extLst>
      <p:ext uri="{BB962C8B-B14F-4D97-AF65-F5344CB8AC3E}">
        <p14:creationId xmlns:p14="http://schemas.microsoft.com/office/powerpoint/2010/main" val="3577451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AC6A-C523-423F-9C6D-47B384ACC1C7}"/>
              </a:ext>
            </a:extLst>
          </p:cNvPr>
          <p:cNvSpPr>
            <a:spLocks noGrp="1"/>
          </p:cNvSpPr>
          <p:nvPr>
            <p:ph type="title"/>
          </p:nvPr>
        </p:nvSpPr>
        <p:spPr/>
        <p:txBody>
          <a:bodyPr/>
          <a:lstStyle/>
          <a:p>
            <a:r>
              <a:rPr lang="en-US" b="1" dirty="0"/>
              <a:t>Scoring: How Points are Awarded (Example)</a:t>
            </a:r>
          </a:p>
        </p:txBody>
      </p:sp>
      <p:sp>
        <p:nvSpPr>
          <p:cNvPr id="4" name="Slide Number Placeholder 3">
            <a:extLst>
              <a:ext uri="{FF2B5EF4-FFF2-40B4-BE49-F238E27FC236}">
                <a16:creationId xmlns:a16="http://schemas.microsoft.com/office/drawing/2014/main" id="{834D8616-CE85-408B-984A-2626F298EFF0}"/>
              </a:ext>
            </a:extLst>
          </p:cNvPr>
          <p:cNvSpPr>
            <a:spLocks noGrp="1"/>
          </p:cNvSpPr>
          <p:nvPr>
            <p:ph type="sldNum" sz="quarter" idx="12"/>
          </p:nvPr>
        </p:nvSpPr>
        <p:spPr/>
        <p:txBody>
          <a:bodyPr/>
          <a:lstStyle/>
          <a:p>
            <a:fld id="{7B526063-9E46-452F-B0C3-62E9A9F5F179}" type="slidenum">
              <a:rPr lang="en-US" smtClean="0"/>
              <a:t>7</a:t>
            </a:fld>
            <a:endParaRPr lang="en-US"/>
          </a:p>
        </p:txBody>
      </p:sp>
      <p:sp>
        <p:nvSpPr>
          <p:cNvPr id="5" name="Content Placeholder 4">
            <a:extLst>
              <a:ext uri="{FF2B5EF4-FFF2-40B4-BE49-F238E27FC236}">
                <a16:creationId xmlns:a16="http://schemas.microsoft.com/office/drawing/2014/main" id="{252CFB94-6B2A-482E-AA22-B47FEC8DB815}"/>
              </a:ext>
            </a:extLst>
          </p:cNvPr>
          <p:cNvSpPr>
            <a:spLocks noGrp="1"/>
          </p:cNvSpPr>
          <p:nvPr>
            <p:ph idx="1"/>
          </p:nvPr>
        </p:nvSpPr>
        <p:spPr/>
        <p:txBody>
          <a:bodyPr/>
          <a:lstStyle/>
          <a:p>
            <a:endParaRPr lang="en-US"/>
          </a:p>
        </p:txBody>
      </p:sp>
      <p:pic>
        <p:nvPicPr>
          <p:cNvPr id="3" name="Picture 2">
            <a:extLst>
              <a:ext uri="{FF2B5EF4-FFF2-40B4-BE49-F238E27FC236}">
                <a16:creationId xmlns:a16="http://schemas.microsoft.com/office/drawing/2014/main" id="{228C8360-09B3-4E3C-B512-B1BF3DFA1748}"/>
              </a:ext>
            </a:extLst>
          </p:cNvPr>
          <p:cNvPicPr>
            <a:picLocks noChangeAspect="1"/>
          </p:cNvPicPr>
          <p:nvPr/>
        </p:nvPicPr>
        <p:blipFill>
          <a:blip r:embed="rId3"/>
          <a:stretch>
            <a:fillRect/>
          </a:stretch>
        </p:blipFill>
        <p:spPr>
          <a:xfrm>
            <a:off x="957262" y="1589087"/>
            <a:ext cx="10277475" cy="5076825"/>
          </a:xfrm>
          <a:prstGeom prst="rect">
            <a:avLst/>
          </a:prstGeom>
        </p:spPr>
      </p:pic>
      <p:sp>
        <p:nvSpPr>
          <p:cNvPr id="6" name="Oval 5">
            <a:extLst>
              <a:ext uri="{FF2B5EF4-FFF2-40B4-BE49-F238E27FC236}">
                <a16:creationId xmlns:a16="http://schemas.microsoft.com/office/drawing/2014/main" id="{B568B354-2B1D-4BE2-91EC-9D66DA1F7097}"/>
              </a:ext>
            </a:extLst>
          </p:cNvPr>
          <p:cNvSpPr/>
          <p:nvPr/>
        </p:nvSpPr>
        <p:spPr>
          <a:xfrm>
            <a:off x="9855200" y="5816600"/>
            <a:ext cx="990600" cy="6762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759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2019 – 2020 SPCSA Results</a:t>
            </a:r>
            <a:endParaRPr lang="en-US" b="1" u="sng" dirty="0"/>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4066188362"/>
              </p:ext>
            </p:extLst>
          </p:nvPr>
        </p:nvGraphicFramePr>
        <p:xfrm>
          <a:off x="1066799" y="1825624"/>
          <a:ext cx="10007735" cy="3154938"/>
        </p:xfrm>
        <a:graphic>
          <a:graphicData uri="http://schemas.openxmlformats.org/drawingml/2006/table">
            <a:tbl>
              <a:tblPr firstRow="1" bandRow="1">
                <a:tableStyleId>{5C22544A-7EE6-4342-B048-85BDC9FD1C3A}</a:tableStyleId>
              </a:tblPr>
              <a:tblGrid>
                <a:gridCol w="277014">
                  <a:extLst>
                    <a:ext uri="{9D8B030D-6E8A-4147-A177-3AD203B41FA5}">
                      <a16:colId xmlns:a16="http://schemas.microsoft.com/office/drawing/2014/main" val="3626259800"/>
                    </a:ext>
                  </a:extLst>
                </a:gridCol>
                <a:gridCol w="4028287">
                  <a:extLst>
                    <a:ext uri="{9D8B030D-6E8A-4147-A177-3AD203B41FA5}">
                      <a16:colId xmlns:a16="http://schemas.microsoft.com/office/drawing/2014/main" val="4277808140"/>
                    </a:ext>
                  </a:extLst>
                </a:gridCol>
                <a:gridCol w="2514600">
                  <a:extLst>
                    <a:ext uri="{9D8B030D-6E8A-4147-A177-3AD203B41FA5}">
                      <a16:colId xmlns:a16="http://schemas.microsoft.com/office/drawing/2014/main" val="4272132032"/>
                    </a:ext>
                  </a:extLst>
                </a:gridCol>
                <a:gridCol w="3187834">
                  <a:extLst>
                    <a:ext uri="{9D8B030D-6E8A-4147-A177-3AD203B41FA5}">
                      <a16:colId xmlns:a16="http://schemas.microsoft.com/office/drawing/2014/main" val="397723111"/>
                    </a:ext>
                  </a:extLst>
                </a:gridCol>
              </a:tblGrid>
              <a:tr h="525823">
                <a:tc>
                  <a:txBody>
                    <a:bodyPr/>
                    <a:lstStyle/>
                    <a:p>
                      <a:pPr algn="ctr"/>
                      <a:endParaRPr lang="en-US" dirty="0"/>
                    </a:p>
                  </a:txBody>
                  <a:tcPr anchor="ctr"/>
                </a:tc>
                <a:tc>
                  <a:txBody>
                    <a:bodyPr/>
                    <a:lstStyle/>
                    <a:p>
                      <a:pPr algn="ctr"/>
                      <a:r>
                        <a:rPr lang="en-US" dirty="0"/>
                        <a:t>Category/Indicator</a:t>
                      </a:r>
                    </a:p>
                  </a:txBody>
                  <a:tcPr anchor="ctr"/>
                </a:tc>
                <a:tc>
                  <a:txBody>
                    <a:bodyPr/>
                    <a:lstStyle/>
                    <a:p>
                      <a:pPr algn="ctr"/>
                      <a:r>
                        <a:rPr lang="en-US" dirty="0"/>
                        <a:t>Average Score</a:t>
                      </a:r>
                    </a:p>
                  </a:txBody>
                  <a:tcPr anchor="ctr"/>
                </a:tc>
                <a:tc>
                  <a:txBody>
                    <a:bodyPr/>
                    <a:lstStyle/>
                    <a:p>
                      <a:pPr algn="ctr"/>
                      <a:r>
                        <a:rPr lang="en-US" dirty="0"/>
                        <a:t>Available Points</a:t>
                      </a:r>
                    </a:p>
                  </a:txBody>
                  <a:tcPr anchor="ctr"/>
                </a:tc>
                <a:extLst>
                  <a:ext uri="{0D108BD9-81ED-4DB2-BD59-A6C34878D82A}">
                    <a16:rowId xmlns:a16="http://schemas.microsoft.com/office/drawing/2014/main" val="3097396996"/>
                  </a:ext>
                </a:extLst>
              </a:tr>
              <a:tr h="525823">
                <a:tc>
                  <a:txBody>
                    <a:bodyPr/>
                    <a:lstStyle/>
                    <a:p>
                      <a:pPr algn="ctr"/>
                      <a:r>
                        <a:rPr lang="en-US" dirty="0"/>
                        <a:t>1</a:t>
                      </a:r>
                    </a:p>
                  </a:txBody>
                  <a:tcPr anchor="ctr"/>
                </a:tc>
                <a:tc>
                  <a:txBody>
                    <a:bodyPr/>
                    <a:lstStyle/>
                    <a:p>
                      <a:pPr lvl="0" algn="l"/>
                      <a:r>
                        <a:rPr lang="en-US" dirty="0"/>
                        <a:t>Education Program</a:t>
                      </a:r>
                    </a:p>
                  </a:txBody>
                  <a:tcPr anchor="ctr"/>
                </a:tc>
                <a:tc>
                  <a:txBody>
                    <a:bodyPr/>
                    <a:lstStyle/>
                    <a:p>
                      <a:pPr algn="ctr"/>
                      <a:r>
                        <a:rPr lang="en-US" i="1" dirty="0"/>
                        <a:t>19.8</a:t>
                      </a:r>
                    </a:p>
                  </a:txBody>
                  <a:tcPr anchor="ctr"/>
                </a:tc>
                <a:tc>
                  <a:txBody>
                    <a:bodyPr/>
                    <a:lstStyle/>
                    <a:p>
                      <a:pPr algn="ctr"/>
                      <a:r>
                        <a:rPr lang="en-US" i="1" dirty="0"/>
                        <a:t>20</a:t>
                      </a:r>
                    </a:p>
                  </a:txBody>
                  <a:tcPr anchor="ctr"/>
                </a:tc>
                <a:extLst>
                  <a:ext uri="{0D108BD9-81ED-4DB2-BD59-A6C34878D82A}">
                    <a16:rowId xmlns:a16="http://schemas.microsoft.com/office/drawing/2014/main" val="1355096080"/>
                  </a:ext>
                </a:extLst>
              </a:tr>
              <a:tr h="525823">
                <a:tc>
                  <a:txBody>
                    <a:bodyPr/>
                    <a:lstStyle/>
                    <a:p>
                      <a:pPr algn="ctr"/>
                      <a:r>
                        <a:rPr lang="en-US" dirty="0"/>
                        <a:t>2</a:t>
                      </a:r>
                    </a:p>
                  </a:txBody>
                  <a:tcPr anchor="ctr"/>
                </a:tc>
                <a:tc>
                  <a:txBody>
                    <a:bodyPr/>
                    <a:lstStyle/>
                    <a:p>
                      <a:pPr lvl="0" algn="l"/>
                      <a:r>
                        <a:rPr lang="en-US" dirty="0"/>
                        <a:t>Financial Management and Oversight</a:t>
                      </a:r>
                    </a:p>
                  </a:txBody>
                  <a:tcPr anchor="ctr"/>
                </a:tc>
                <a:tc>
                  <a:txBody>
                    <a:bodyPr/>
                    <a:lstStyle/>
                    <a:p>
                      <a:pPr algn="ctr"/>
                      <a:r>
                        <a:rPr lang="en-US" i="1" dirty="0"/>
                        <a:t>20</a:t>
                      </a:r>
                    </a:p>
                  </a:txBody>
                  <a:tcPr anchor="ctr"/>
                </a:tc>
                <a:tc>
                  <a:txBody>
                    <a:bodyPr/>
                    <a:lstStyle/>
                    <a:p>
                      <a:pPr algn="ctr"/>
                      <a:r>
                        <a:rPr lang="en-US" i="1" dirty="0"/>
                        <a:t>20</a:t>
                      </a:r>
                    </a:p>
                  </a:txBody>
                  <a:tcPr anchor="ctr"/>
                </a:tc>
                <a:extLst>
                  <a:ext uri="{0D108BD9-81ED-4DB2-BD59-A6C34878D82A}">
                    <a16:rowId xmlns:a16="http://schemas.microsoft.com/office/drawing/2014/main" val="1803565771"/>
                  </a:ext>
                </a:extLst>
              </a:tr>
              <a:tr h="525823">
                <a:tc>
                  <a:txBody>
                    <a:bodyPr/>
                    <a:lstStyle/>
                    <a:p>
                      <a:pPr algn="ctr"/>
                      <a:r>
                        <a:rPr lang="en-US" dirty="0"/>
                        <a:t>3</a:t>
                      </a:r>
                    </a:p>
                  </a:txBody>
                  <a:tcPr anchor="ctr"/>
                </a:tc>
                <a:tc>
                  <a:txBody>
                    <a:bodyPr/>
                    <a:lstStyle/>
                    <a:p>
                      <a:pPr lvl="0" algn="l"/>
                      <a:r>
                        <a:rPr lang="en-US" dirty="0"/>
                        <a:t>Governance and Reporting</a:t>
                      </a:r>
                    </a:p>
                  </a:txBody>
                  <a:tcPr anchor="ctr"/>
                </a:tc>
                <a:tc>
                  <a:txBody>
                    <a:bodyPr/>
                    <a:lstStyle/>
                    <a:p>
                      <a:pPr algn="ctr"/>
                      <a:r>
                        <a:rPr lang="en-US" i="1" dirty="0"/>
                        <a:t>19.9</a:t>
                      </a:r>
                    </a:p>
                  </a:txBody>
                  <a:tcPr anchor="ctr"/>
                </a:tc>
                <a:tc>
                  <a:txBody>
                    <a:bodyPr/>
                    <a:lstStyle/>
                    <a:p>
                      <a:pPr algn="ctr"/>
                      <a:r>
                        <a:rPr lang="en-US" i="1" dirty="0"/>
                        <a:t>20</a:t>
                      </a:r>
                    </a:p>
                  </a:txBody>
                  <a:tcPr anchor="ctr"/>
                </a:tc>
                <a:extLst>
                  <a:ext uri="{0D108BD9-81ED-4DB2-BD59-A6C34878D82A}">
                    <a16:rowId xmlns:a16="http://schemas.microsoft.com/office/drawing/2014/main" val="2189224380"/>
                  </a:ext>
                </a:extLst>
              </a:tr>
              <a:tr h="525823">
                <a:tc>
                  <a:txBody>
                    <a:bodyPr/>
                    <a:lstStyle/>
                    <a:p>
                      <a:pPr algn="ctr"/>
                      <a:r>
                        <a:rPr lang="en-US" dirty="0"/>
                        <a:t>4</a:t>
                      </a:r>
                    </a:p>
                  </a:txBody>
                  <a:tcPr anchor="ctr"/>
                </a:tc>
                <a:tc>
                  <a:txBody>
                    <a:bodyPr/>
                    <a:lstStyle/>
                    <a:p>
                      <a:pPr lvl="0" algn="l"/>
                      <a:r>
                        <a:rPr lang="en-US" dirty="0"/>
                        <a:t>Students and Employees</a:t>
                      </a:r>
                    </a:p>
                  </a:txBody>
                  <a:tcPr anchor="ctr"/>
                </a:tc>
                <a:tc>
                  <a:txBody>
                    <a:bodyPr/>
                    <a:lstStyle/>
                    <a:p>
                      <a:pPr algn="ctr"/>
                      <a:r>
                        <a:rPr lang="en-US" i="1" dirty="0"/>
                        <a:t>20</a:t>
                      </a:r>
                    </a:p>
                  </a:txBody>
                  <a:tcPr anchor="ctr"/>
                </a:tc>
                <a:tc>
                  <a:txBody>
                    <a:bodyPr/>
                    <a:lstStyle/>
                    <a:p>
                      <a:pPr algn="ctr"/>
                      <a:r>
                        <a:rPr lang="en-US" i="1" dirty="0"/>
                        <a:t>20</a:t>
                      </a:r>
                    </a:p>
                  </a:txBody>
                  <a:tcPr anchor="ctr"/>
                </a:tc>
                <a:extLst>
                  <a:ext uri="{0D108BD9-81ED-4DB2-BD59-A6C34878D82A}">
                    <a16:rowId xmlns:a16="http://schemas.microsoft.com/office/drawing/2014/main" val="1738134495"/>
                  </a:ext>
                </a:extLst>
              </a:tr>
              <a:tr h="525823">
                <a:tc>
                  <a:txBody>
                    <a:bodyPr/>
                    <a:lstStyle/>
                    <a:p>
                      <a:pPr algn="ctr"/>
                      <a:r>
                        <a:rPr lang="en-US" dirty="0"/>
                        <a:t>5</a:t>
                      </a:r>
                    </a:p>
                  </a:txBody>
                  <a:tcPr anchor="ctr"/>
                </a:tc>
                <a:tc>
                  <a:txBody>
                    <a:bodyPr/>
                    <a:lstStyle/>
                    <a:p>
                      <a:pPr lvl="0" algn="l"/>
                      <a:r>
                        <a:rPr lang="en-US" dirty="0"/>
                        <a:t>School Environment</a:t>
                      </a:r>
                    </a:p>
                  </a:txBody>
                  <a:tcPr anchor="ctr"/>
                </a:tc>
                <a:tc>
                  <a:txBody>
                    <a:bodyPr/>
                    <a:lstStyle/>
                    <a:p>
                      <a:pPr algn="ctr"/>
                      <a:r>
                        <a:rPr lang="en-US" i="1" dirty="0"/>
                        <a:t>20</a:t>
                      </a:r>
                    </a:p>
                  </a:txBody>
                  <a:tcPr anchor="ctr"/>
                </a:tc>
                <a:tc>
                  <a:txBody>
                    <a:bodyPr/>
                    <a:lstStyle/>
                    <a:p>
                      <a:pPr algn="ctr"/>
                      <a:r>
                        <a:rPr lang="en-US" i="1" dirty="0"/>
                        <a:t>20</a:t>
                      </a:r>
                    </a:p>
                  </a:txBody>
                  <a:tcPr anchor="ctr"/>
                </a:tc>
                <a:extLst>
                  <a:ext uri="{0D108BD9-81ED-4DB2-BD59-A6C34878D82A}">
                    <a16:rowId xmlns:a16="http://schemas.microsoft.com/office/drawing/2014/main" val="2381956503"/>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8</a:t>
            </a:fld>
            <a:endParaRPr lang="en-US" dirty="0"/>
          </a:p>
        </p:txBody>
      </p:sp>
      <p:sp>
        <p:nvSpPr>
          <p:cNvPr id="3" name="TextBox 2">
            <a:extLst>
              <a:ext uri="{FF2B5EF4-FFF2-40B4-BE49-F238E27FC236}">
                <a16:creationId xmlns:a16="http://schemas.microsoft.com/office/drawing/2014/main" id="{46EB15AD-D5D4-4605-8B39-955710ECC2B4}"/>
              </a:ext>
            </a:extLst>
          </p:cNvPr>
          <p:cNvSpPr txBox="1"/>
          <p:nvPr/>
        </p:nvSpPr>
        <p:spPr>
          <a:xfrm>
            <a:off x="1066799" y="5429250"/>
            <a:ext cx="10007735" cy="1200329"/>
          </a:xfrm>
          <a:prstGeom prst="rect">
            <a:avLst/>
          </a:prstGeom>
          <a:noFill/>
        </p:spPr>
        <p:txBody>
          <a:bodyPr wrap="square" rtlCol="0">
            <a:spAutoFit/>
          </a:bodyPr>
          <a:lstStyle/>
          <a:p>
            <a:pPr marL="285750" indent="-285750">
              <a:buFontTx/>
              <a:buChar char="-"/>
            </a:pPr>
            <a:r>
              <a:rPr lang="en-US" dirty="0"/>
              <a:t>All schools earned at least 80 points out of a possible 100.</a:t>
            </a:r>
          </a:p>
          <a:p>
            <a:pPr marL="285750" indent="-285750">
              <a:buFontTx/>
              <a:buChar char="-"/>
            </a:pPr>
            <a:r>
              <a:rPr lang="en-US" dirty="0"/>
              <a:t>No schools earned below 97 points out of a possible 100.</a:t>
            </a:r>
          </a:p>
          <a:p>
            <a:pPr marL="285750" indent="-285750">
              <a:buFontTx/>
              <a:buChar char="-"/>
            </a:pPr>
            <a:r>
              <a:rPr lang="en-US" dirty="0"/>
              <a:t>Former ASD schools will be formally evaluated beginning in the current academic year (20-21)</a:t>
            </a:r>
          </a:p>
          <a:p>
            <a:pPr marL="285750" indent="-285750">
              <a:buFontTx/>
              <a:buChar char="-"/>
            </a:pPr>
            <a:endParaRPr lang="en-US" dirty="0"/>
          </a:p>
        </p:txBody>
      </p:sp>
    </p:spTree>
    <p:extLst>
      <p:ext uri="{BB962C8B-B14F-4D97-AF65-F5344CB8AC3E}">
        <p14:creationId xmlns:p14="http://schemas.microsoft.com/office/powerpoint/2010/main" val="3293791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C84A-4119-46D4-B7CB-48A9E5484CDE}"/>
              </a:ext>
            </a:extLst>
          </p:cNvPr>
          <p:cNvSpPr>
            <a:spLocks noGrp="1"/>
          </p:cNvSpPr>
          <p:nvPr>
            <p:ph type="title"/>
          </p:nvPr>
        </p:nvSpPr>
        <p:spPr>
          <a:xfrm>
            <a:off x="838200" y="365126"/>
            <a:ext cx="10515600" cy="998161"/>
          </a:xfrm>
        </p:spPr>
        <p:txBody>
          <a:bodyPr>
            <a:normAutofit/>
          </a:bodyPr>
          <a:lstStyle/>
          <a:p>
            <a:r>
              <a:rPr lang="en-US" b="1" dirty="0"/>
              <a:t>Interventions</a:t>
            </a:r>
          </a:p>
        </p:txBody>
      </p:sp>
      <p:sp>
        <p:nvSpPr>
          <p:cNvPr id="4" name="Slide Number Placeholder 3">
            <a:extLst>
              <a:ext uri="{FF2B5EF4-FFF2-40B4-BE49-F238E27FC236}">
                <a16:creationId xmlns:a16="http://schemas.microsoft.com/office/drawing/2014/main" id="{9F3F71C0-BC98-4F57-B0DC-B7B68124D29F}"/>
              </a:ext>
            </a:extLst>
          </p:cNvPr>
          <p:cNvSpPr>
            <a:spLocks noGrp="1"/>
          </p:cNvSpPr>
          <p:nvPr>
            <p:ph type="sldNum" sz="quarter" idx="12"/>
          </p:nvPr>
        </p:nvSpPr>
        <p:spPr/>
        <p:txBody>
          <a:bodyPr/>
          <a:lstStyle/>
          <a:p>
            <a:fld id="{7B526063-9E46-452F-B0C3-62E9A9F5F179}" type="slidenum">
              <a:rPr lang="en-US" smtClean="0"/>
              <a:t>9</a:t>
            </a:fld>
            <a:endParaRPr lang="en-US"/>
          </a:p>
        </p:txBody>
      </p:sp>
      <p:sp>
        <p:nvSpPr>
          <p:cNvPr id="8" name="TextBox 7">
            <a:extLst>
              <a:ext uri="{FF2B5EF4-FFF2-40B4-BE49-F238E27FC236}">
                <a16:creationId xmlns:a16="http://schemas.microsoft.com/office/drawing/2014/main" id="{2C38AD83-E8EE-4EAB-8AFE-276D96775419}"/>
              </a:ext>
            </a:extLst>
          </p:cNvPr>
          <p:cNvSpPr txBox="1"/>
          <p:nvPr/>
        </p:nvSpPr>
        <p:spPr>
          <a:xfrm>
            <a:off x="838200" y="1363287"/>
            <a:ext cx="5257800" cy="5016758"/>
          </a:xfrm>
          <a:prstGeom prst="rect">
            <a:avLst/>
          </a:prstGeom>
          <a:noFill/>
        </p:spPr>
        <p:txBody>
          <a:bodyPr wrap="square" rtlCol="0">
            <a:spAutoFit/>
          </a:bodyPr>
          <a:lstStyle/>
          <a:p>
            <a:r>
              <a:rPr lang="en-US" sz="2800" dirty="0"/>
              <a:t>“Occasionally, the routine Performance Framework process will result in adverse findings. Charter schools may fall </a:t>
            </a:r>
            <a:r>
              <a:rPr lang="en-US" sz="2800" b="1" dirty="0"/>
              <a:t>out of</a:t>
            </a:r>
            <a:r>
              <a:rPr lang="en-US" sz="2800" dirty="0"/>
              <a:t> </a:t>
            </a:r>
            <a:r>
              <a:rPr lang="en-US" sz="2800" b="1" dirty="0"/>
              <a:t>compliance on important legal or contractual requirements. </a:t>
            </a:r>
            <a:r>
              <a:rPr lang="en-US" sz="2800" dirty="0"/>
              <a:t>Academic standards</a:t>
            </a:r>
            <a:r>
              <a:rPr lang="en-US" sz="2800" b="1" dirty="0"/>
              <a:t> </a:t>
            </a:r>
            <a:r>
              <a:rPr lang="en-US" sz="2800" dirty="0"/>
              <a:t>may not be met. Financial sustainability may become an issue. When these situations occur, the Authority may respond in a number of ways.” </a:t>
            </a:r>
          </a:p>
          <a:p>
            <a:r>
              <a:rPr lang="en-US" sz="1200" i="1" dirty="0" err="1"/>
              <a:t>Pg</a:t>
            </a:r>
            <a:r>
              <a:rPr lang="en-US" sz="1200" i="1" dirty="0"/>
              <a:t> 5 </a:t>
            </a:r>
            <a:r>
              <a:rPr lang="en-US" sz="1200" i="1" dirty="0">
                <a:hlinkClick r:id="rId3"/>
              </a:rPr>
              <a:t>Charter School Performance Framework</a:t>
            </a:r>
            <a:endParaRPr lang="en-US" i="1" dirty="0"/>
          </a:p>
        </p:txBody>
      </p:sp>
      <p:graphicFrame>
        <p:nvGraphicFramePr>
          <p:cNvPr id="7" name="Content Placeholder 6">
            <a:extLst>
              <a:ext uri="{FF2B5EF4-FFF2-40B4-BE49-F238E27FC236}">
                <a16:creationId xmlns:a16="http://schemas.microsoft.com/office/drawing/2014/main" id="{E67986E5-1DE1-4C68-9A34-6B7DFC17A262}"/>
              </a:ext>
            </a:extLst>
          </p:cNvPr>
          <p:cNvGraphicFramePr>
            <a:graphicFrameLocks noGrp="1"/>
          </p:cNvGraphicFramePr>
          <p:nvPr>
            <p:ph idx="1"/>
            <p:extLst>
              <p:ext uri="{D42A27DB-BD31-4B8C-83A1-F6EECF244321}">
                <p14:modId xmlns:p14="http://schemas.microsoft.com/office/powerpoint/2010/main" val="4033808561"/>
              </p:ext>
            </p:extLst>
          </p:nvPr>
        </p:nvGraphicFramePr>
        <p:xfrm>
          <a:off x="6096000" y="778933"/>
          <a:ext cx="5579534" cy="56011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59907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24078</TotalTime>
  <Words>779</Words>
  <Application>Microsoft Office PowerPoint</Application>
  <PresentationFormat>Widescreen</PresentationFormat>
  <Paragraphs>137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Cambria</vt:lpstr>
      <vt:lpstr>Office Theme</vt:lpstr>
      <vt:lpstr>SPCSA Organizational Performance Framework Recommendations</vt:lpstr>
      <vt:lpstr>Presentation Objectives</vt:lpstr>
      <vt:lpstr>Organizational Framework Principles</vt:lpstr>
      <vt:lpstr>What does each framework measure?</vt:lpstr>
      <vt:lpstr>Organizational Framework: Areas of Focus</vt:lpstr>
      <vt:lpstr>Ratings</vt:lpstr>
      <vt:lpstr>Scoring: How Points are Awarded (Example)</vt:lpstr>
      <vt:lpstr>2019 – 2020 SPCSA Results</vt:lpstr>
      <vt:lpstr>Interventions</vt:lpstr>
      <vt:lpstr>Staff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SPCSA Organizational Framework  &amp; Legal Compliance Questionnaire</dc:title>
  <dc:creator>Michael Dang</dc:creator>
  <cp:lastModifiedBy>Mark Modrcin</cp:lastModifiedBy>
  <cp:revision>135</cp:revision>
  <cp:lastPrinted>2019-06-26T17:47:06Z</cp:lastPrinted>
  <dcterms:created xsi:type="dcterms:W3CDTF">2019-05-23T15:56:07Z</dcterms:created>
  <dcterms:modified xsi:type="dcterms:W3CDTF">2020-11-02T23:50:50Z</dcterms:modified>
</cp:coreProperties>
</file>