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1" r:id="rId2"/>
    <p:sldId id="366" r:id="rId3"/>
    <p:sldId id="367" r:id="rId4"/>
    <p:sldId id="368" r:id="rId5"/>
    <p:sldId id="369" r:id="rId6"/>
    <p:sldId id="293" r:id="rId7"/>
    <p:sldId id="322" r:id="rId8"/>
    <p:sldId id="363" r:id="rId9"/>
    <p:sldId id="356" r:id="rId10"/>
    <p:sldId id="307" r:id="rId11"/>
    <p:sldId id="260" r:id="rId12"/>
    <p:sldId id="371" r:id="rId13"/>
    <p:sldId id="372" r:id="rId14"/>
    <p:sldId id="383" r:id="rId15"/>
    <p:sldId id="373" r:id="rId16"/>
    <p:sldId id="376" r:id="rId17"/>
    <p:sldId id="375" r:id="rId18"/>
    <p:sldId id="377" r:id="rId19"/>
    <p:sldId id="382" r:id="rId20"/>
    <p:sldId id="379" r:id="rId21"/>
    <p:sldId id="380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Kinne" initials="SK" lastIdx="2" clrIdx="0">
    <p:extLst>
      <p:ext uri="{19B8F6BF-5375-455C-9EA6-DF929625EA0E}">
        <p15:presenceInfo xmlns:p15="http://schemas.microsoft.com/office/powerpoint/2012/main" userId="S-1-5-21-2299061036-1456400898-4236979735-1124" providerId="AD"/>
      </p:ext>
    </p:extLst>
  </p:cmAuthor>
  <p:cmAuthor id="2" name="Mark Modrcin" initials="MM" lastIdx="3" clrIdx="1">
    <p:extLst>
      <p:ext uri="{19B8F6BF-5375-455C-9EA6-DF929625EA0E}">
        <p15:presenceInfo xmlns:p15="http://schemas.microsoft.com/office/powerpoint/2012/main" userId="S-1-5-21-2299061036-1456400898-4236979735-1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88126" autoAdjust="0"/>
  </p:normalViewPr>
  <p:slideViewPr>
    <p:cSldViewPr snapToGrid="0">
      <p:cViewPr varScale="1">
        <p:scale>
          <a:sx n="52" d="100"/>
          <a:sy n="52" d="100"/>
        </p:scale>
        <p:origin x="1302" y="60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2400" y="-2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All NV Schools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algn="ctr" rotWithShape="0">
                <a:srgbClr val="000000"/>
              </a:outerShdw>
            </a:effectLst>
          </c:spPr>
          <c:invertIfNegative val="0"/>
          <c:cat>
            <c:strRef>
              <c:f>'Overall comparison'!$A$33:$A$37</c:f>
              <c:strCache>
                <c:ptCount val="5"/>
                <c:pt idx="0">
                  <c:v>1-Star</c:v>
                </c:pt>
                <c:pt idx="1">
                  <c:v>2-Star</c:v>
                </c:pt>
                <c:pt idx="2">
                  <c:v>3-Star</c:v>
                </c:pt>
                <c:pt idx="3">
                  <c:v>4-Star</c:v>
                </c:pt>
                <c:pt idx="4">
                  <c:v>5-Star</c:v>
                </c:pt>
              </c:strCache>
            </c:strRef>
          </c:cat>
          <c:val>
            <c:numRef>
              <c:f>'Overall comparison'!$B$33:$B$37</c:f>
              <c:numCache>
                <c:formatCode>0.0%</c:formatCode>
                <c:ptCount val="5"/>
                <c:pt idx="0">
                  <c:v>0.14699999999999999</c:v>
                </c:pt>
                <c:pt idx="1">
                  <c:v>0.27300000000000002</c:v>
                </c:pt>
                <c:pt idx="2">
                  <c:v>0.27900000000000003</c:v>
                </c:pt>
                <c:pt idx="3">
                  <c:v>0.14000000000000001</c:v>
                </c:pt>
                <c:pt idx="4">
                  <c:v>0.161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18-4B75-BADA-D619985BA233}"/>
            </c:ext>
          </c:extLst>
        </c:ser>
        <c:ser>
          <c:idx val="1"/>
          <c:order val="1"/>
          <c:tx>
            <c:v>SPCSA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'Overall comparison'!$A$33:$A$37</c:f>
              <c:strCache>
                <c:ptCount val="5"/>
                <c:pt idx="0">
                  <c:v>1-Star</c:v>
                </c:pt>
                <c:pt idx="1">
                  <c:v>2-Star</c:v>
                </c:pt>
                <c:pt idx="2">
                  <c:v>3-Star</c:v>
                </c:pt>
                <c:pt idx="3">
                  <c:v>4-Star</c:v>
                </c:pt>
                <c:pt idx="4">
                  <c:v>5-Star</c:v>
                </c:pt>
              </c:strCache>
            </c:strRef>
          </c:cat>
          <c:val>
            <c:numRef>
              <c:f>'Overall comparison'!$C$33:$C$37</c:f>
              <c:numCache>
                <c:formatCode>0.0%</c:formatCode>
                <c:ptCount val="5"/>
                <c:pt idx="0">
                  <c:v>9.6000000000000002E-2</c:v>
                </c:pt>
                <c:pt idx="1">
                  <c:v>0.14499999999999999</c:v>
                </c:pt>
                <c:pt idx="2">
                  <c:v>0.22900000000000001</c:v>
                </c:pt>
                <c:pt idx="3">
                  <c:v>0.18099999999999999</c:v>
                </c:pt>
                <c:pt idx="4">
                  <c:v>0.34899999999999998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18-4B75-BADA-D619985BA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272656"/>
        <c:axId val="332271344"/>
      </c:barChart>
      <c:catAx>
        <c:axId val="33227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2271344"/>
        <c:crosses val="autoZero"/>
        <c:auto val="1"/>
        <c:lblAlgn val="ctr"/>
        <c:lblOffset val="100"/>
        <c:noMultiLvlLbl val="0"/>
      </c:catAx>
      <c:valAx>
        <c:axId val="33227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3227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596A3-E94A-44A6-A5AC-A828802290AE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C24423-FCD1-42D3-BC85-23B9DEE74328}">
      <dgm:prSet phldrT="[Text]"/>
      <dgm:spPr/>
      <dgm:t>
        <a:bodyPr/>
        <a:lstStyle/>
        <a:p>
          <a:r>
            <a:rPr lang="en-US" dirty="0"/>
            <a:t>Accountability</a:t>
          </a:r>
        </a:p>
      </dgm:t>
    </dgm:pt>
    <dgm:pt modelId="{D585B8CA-4ED8-49D6-AE00-3D147A01C9B7}" type="parTrans" cxnId="{6C7A8207-A2BB-4870-8E81-FD5AE376118B}">
      <dgm:prSet/>
      <dgm:spPr/>
      <dgm:t>
        <a:bodyPr/>
        <a:lstStyle/>
        <a:p>
          <a:endParaRPr lang="en-US"/>
        </a:p>
      </dgm:t>
    </dgm:pt>
    <dgm:pt modelId="{98A1E179-A756-48DC-A6FE-DC01E7BFD3F0}" type="sibTrans" cxnId="{6C7A8207-A2BB-4870-8E81-FD5AE376118B}">
      <dgm:prSet/>
      <dgm:spPr/>
      <dgm:t>
        <a:bodyPr/>
        <a:lstStyle/>
        <a:p>
          <a:endParaRPr lang="en-US"/>
        </a:p>
      </dgm:t>
    </dgm:pt>
    <dgm:pt modelId="{7C765E6A-FD70-4C59-AFBA-FD10D1B28401}">
      <dgm:prSet phldrT="[Text]"/>
      <dgm:spPr/>
      <dgm:t>
        <a:bodyPr/>
        <a:lstStyle/>
        <a:p>
          <a:r>
            <a:rPr lang="en-US" dirty="0"/>
            <a:t>Autonomy</a:t>
          </a:r>
        </a:p>
      </dgm:t>
    </dgm:pt>
    <dgm:pt modelId="{C8256A2B-473B-4860-B3DD-ED4149439ADE}" type="parTrans" cxnId="{E62BF598-EF2C-474B-9AE3-E57B4DA29356}">
      <dgm:prSet/>
      <dgm:spPr/>
      <dgm:t>
        <a:bodyPr/>
        <a:lstStyle/>
        <a:p>
          <a:endParaRPr lang="en-US"/>
        </a:p>
      </dgm:t>
    </dgm:pt>
    <dgm:pt modelId="{691F4CC2-1AAA-4872-9842-981886B17E03}" type="sibTrans" cxnId="{E62BF598-EF2C-474B-9AE3-E57B4DA29356}">
      <dgm:prSet/>
      <dgm:spPr/>
      <dgm:t>
        <a:bodyPr/>
        <a:lstStyle/>
        <a:p>
          <a:endParaRPr lang="en-US"/>
        </a:p>
      </dgm:t>
    </dgm:pt>
    <dgm:pt modelId="{AFD31217-8F08-4A8C-9A1A-D51C9D8388B2}" type="pres">
      <dgm:prSet presAssocID="{436596A3-E94A-44A6-A5AC-A828802290AE}" presName="compositeShape" presStyleCnt="0">
        <dgm:presLayoutVars>
          <dgm:chMax val="2"/>
          <dgm:dir/>
          <dgm:resizeHandles val="exact"/>
        </dgm:presLayoutVars>
      </dgm:prSet>
      <dgm:spPr/>
    </dgm:pt>
    <dgm:pt modelId="{7C4B1B60-A091-48EC-AD84-79E86EB3C1BF}" type="pres">
      <dgm:prSet presAssocID="{436596A3-E94A-44A6-A5AC-A828802290AE}" presName="divider" presStyleLbl="fgShp" presStyleIdx="0" presStyleCnt="1"/>
      <dgm:spPr/>
    </dgm:pt>
    <dgm:pt modelId="{2C7093F8-683C-4A6E-AE25-5C9385D57582}" type="pres">
      <dgm:prSet presAssocID="{65C24423-FCD1-42D3-BC85-23B9DEE74328}" presName="downArrow" presStyleLbl="node1" presStyleIdx="0" presStyleCnt="2"/>
      <dgm:spPr/>
    </dgm:pt>
    <dgm:pt modelId="{849A6488-2007-4263-94D8-960A844CCBE3}" type="pres">
      <dgm:prSet presAssocID="{65C24423-FCD1-42D3-BC85-23B9DEE74328}" presName="downArrowText" presStyleLbl="revTx" presStyleIdx="0" presStyleCnt="2">
        <dgm:presLayoutVars>
          <dgm:bulletEnabled val="1"/>
        </dgm:presLayoutVars>
      </dgm:prSet>
      <dgm:spPr/>
    </dgm:pt>
    <dgm:pt modelId="{A7065C1A-888D-46DE-83ED-88441A741D00}" type="pres">
      <dgm:prSet presAssocID="{7C765E6A-FD70-4C59-AFBA-FD10D1B28401}" presName="upArrow" presStyleLbl="node1" presStyleIdx="1" presStyleCnt="2"/>
      <dgm:spPr/>
    </dgm:pt>
    <dgm:pt modelId="{1E137D39-2373-4B30-8188-1D5E3842E865}" type="pres">
      <dgm:prSet presAssocID="{7C765E6A-FD70-4C59-AFBA-FD10D1B28401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6C7A8207-A2BB-4870-8E81-FD5AE376118B}" srcId="{436596A3-E94A-44A6-A5AC-A828802290AE}" destId="{65C24423-FCD1-42D3-BC85-23B9DEE74328}" srcOrd="0" destOrd="0" parTransId="{D585B8CA-4ED8-49D6-AE00-3D147A01C9B7}" sibTransId="{98A1E179-A756-48DC-A6FE-DC01E7BFD3F0}"/>
    <dgm:cxn modelId="{E636D37F-A970-40EA-9031-7680CC1EC472}" type="presOf" srcId="{65C24423-FCD1-42D3-BC85-23B9DEE74328}" destId="{849A6488-2007-4263-94D8-960A844CCBE3}" srcOrd="0" destOrd="0" presId="urn:microsoft.com/office/officeart/2005/8/layout/arrow3"/>
    <dgm:cxn modelId="{61DA4787-2152-4D88-9770-D3B55EC0A5AD}" type="presOf" srcId="{7C765E6A-FD70-4C59-AFBA-FD10D1B28401}" destId="{1E137D39-2373-4B30-8188-1D5E3842E865}" srcOrd="0" destOrd="0" presId="urn:microsoft.com/office/officeart/2005/8/layout/arrow3"/>
    <dgm:cxn modelId="{E62BF598-EF2C-474B-9AE3-E57B4DA29356}" srcId="{436596A3-E94A-44A6-A5AC-A828802290AE}" destId="{7C765E6A-FD70-4C59-AFBA-FD10D1B28401}" srcOrd="1" destOrd="0" parTransId="{C8256A2B-473B-4860-B3DD-ED4149439ADE}" sibTransId="{691F4CC2-1AAA-4872-9842-981886B17E03}"/>
    <dgm:cxn modelId="{AADF029F-3206-465B-906D-E8828339E417}" type="presOf" srcId="{436596A3-E94A-44A6-A5AC-A828802290AE}" destId="{AFD31217-8F08-4A8C-9A1A-D51C9D8388B2}" srcOrd="0" destOrd="0" presId="urn:microsoft.com/office/officeart/2005/8/layout/arrow3"/>
    <dgm:cxn modelId="{7D57586E-1B22-4E38-98BD-C51ABAF4A4D1}" type="presParOf" srcId="{AFD31217-8F08-4A8C-9A1A-D51C9D8388B2}" destId="{7C4B1B60-A091-48EC-AD84-79E86EB3C1BF}" srcOrd="0" destOrd="0" presId="urn:microsoft.com/office/officeart/2005/8/layout/arrow3"/>
    <dgm:cxn modelId="{542D9AD2-D093-4B0E-B818-282EB5A0779D}" type="presParOf" srcId="{AFD31217-8F08-4A8C-9A1A-D51C9D8388B2}" destId="{2C7093F8-683C-4A6E-AE25-5C9385D57582}" srcOrd="1" destOrd="0" presId="urn:microsoft.com/office/officeart/2005/8/layout/arrow3"/>
    <dgm:cxn modelId="{3B304842-EB83-4C69-9D42-9409786C84F8}" type="presParOf" srcId="{AFD31217-8F08-4A8C-9A1A-D51C9D8388B2}" destId="{849A6488-2007-4263-94D8-960A844CCBE3}" srcOrd="2" destOrd="0" presId="urn:microsoft.com/office/officeart/2005/8/layout/arrow3"/>
    <dgm:cxn modelId="{BAB039AB-5C06-4713-9276-1ADB7B5BACED}" type="presParOf" srcId="{AFD31217-8F08-4A8C-9A1A-D51C9D8388B2}" destId="{A7065C1A-888D-46DE-83ED-88441A741D00}" srcOrd="3" destOrd="0" presId="urn:microsoft.com/office/officeart/2005/8/layout/arrow3"/>
    <dgm:cxn modelId="{88D5042A-33B7-4248-A2C5-FC6E49C89AE8}" type="presParOf" srcId="{AFD31217-8F08-4A8C-9A1A-D51C9D8388B2}" destId="{1E137D39-2373-4B30-8188-1D5E3842E86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CC85F4-A991-474A-819A-620FC534AEC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D3B474-93F0-44FA-990F-32129B303BE2}">
      <dgm:prSet phldrT="[Text]"/>
      <dgm:spPr/>
      <dgm:t>
        <a:bodyPr/>
        <a:lstStyle/>
        <a:p>
          <a:r>
            <a:rPr lang="en-US" dirty="0"/>
            <a:t>Academic</a:t>
          </a:r>
        </a:p>
      </dgm:t>
    </dgm:pt>
    <dgm:pt modelId="{E6451310-6A44-4A0D-B97C-AB645B1851E4}" type="parTrans" cxnId="{DF6B4FBD-6A15-4A78-B1CA-55BC4C076CAB}">
      <dgm:prSet/>
      <dgm:spPr/>
      <dgm:t>
        <a:bodyPr/>
        <a:lstStyle/>
        <a:p>
          <a:endParaRPr lang="en-US"/>
        </a:p>
      </dgm:t>
    </dgm:pt>
    <dgm:pt modelId="{106E4EBE-1E1A-419B-8887-2B6BAB74E701}" type="sibTrans" cxnId="{DF6B4FBD-6A15-4A78-B1CA-55BC4C076CAB}">
      <dgm:prSet/>
      <dgm:spPr/>
      <dgm:t>
        <a:bodyPr/>
        <a:lstStyle/>
        <a:p>
          <a:endParaRPr lang="en-US"/>
        </a:p>
      </dgm:t>
    </dgm:pt>
    <dgm:pt modelId="{21EBEF46-C891-4B4C-B0EB-AF62CAC6AEB1}">
      <dgm:prSet phldrT="[Text]"/>
      <dgm:spPr/>
      <dgm:t>
        <a:bodyPr/>
        <a:lstStyle/>
        <a:p>
          <a:r>
            <a:rPr lang="en-US" dirty="0"/>
            <a:t>Financial</a:t>
          </a:r>
        </a:p>
      </dgm:t>
    </dgm:pt>
    <dgm:pt modelId="{F0B3D162-7C72-43DC-8CA3-5EE4CCDCE60F}" type="parTrans" cxnId="{82A72A56-DF9D-428F-BDC1-AF76BEC87841}">
      <dgm:prSet/>
      <dgm:spPr/>
      <dgm:t>
        <a:bodyPr/>
        <a:lstStyle/>
        <a:p>
          <a:endParaRPr lang="en-US"/>
        </a:p>
      </dgm:t>
    </dgm:pt>
    <dgm:pt modelId="{542A4582-F5A4-4B3A-9204-C74EE13F4E41}" type="sibTrans" cxnId="{82A72A56-DF9D-428F-BDC1-AF76BEC87841}">
      <dgm:prSet/>
      <dgm:spPr/>
      <dgm:t>
        <a:bodyPr/>
        <a:lstStyle/>
        <a:p>
          <a:endParaRPr lang="en-US"/>
        </a:p>
      </dgm:t>
    </dgm:pt>
    <dgm:pt modelId="{F0CA4B70-77EC-4B7E-A528-B2B3D8811FD2}">
      <dgm:prSet phldrT="[Text]"/>
      <dgm:spPr/>
      <dgm:t>
        <a:bodyPr/>
        <a:lstStyle/>
        <a:p>
          <a:r>
            <a:rPr lang="en-US" dirty="0"/>
            <a:t>Organizational</a:t>
          </a:r>
        </a:p>
      </dgm:t>
    </dgm:pt>
    <dgm:pt modelId="{4BFCC970-D44D-4BD5-A0DF-C37E052E0817}" type="parTrans" cxnId="{6F16A939-AAC1-43A0-A984-8768657148C2}">
      <dgm:prSet/>
      <dgm:spPr/>
      <dgm:t>
        <a:bodyPr/>
        <a:lstStyle/>
        <a:p>
          <a:endParaRPr lang="en-US"/>
        </a:p>
      </dgm:t>
    </dgm:pt>
    <dgm:pt modelId="{A49E12D2-407F-4BAF-A34D-F58E1818E2CC}" type="sibTrans" cxnId="{6F16A939-AAC1-43A0-A984-8768657148C2}">
      <dgm:prSet/>
      <dgm:spPr/>
      <dgm:t>
        <a:bodyPr/>
        <a:lstStyle/>
        <a:p>
          <a:endParaRPr lang="en-US"/>
        </a:p>
      </dgm:t>
    </dgm:pt>
    <dgm:pt modelId="{7064C7A2-5E76-4387-96D4-1CC57D065E09}">
      <dgm:prSet phldrT="[Text]"/>
      <dgm:spPr/>
      <dgm:t>
        <a:bodyPr/>
        <a:lstStyle/>
        <a:p>
          <a:r>
            <a:rPr lang="en-US" dirty="0"/>
            <a:t>Is the educational program a success?</a:t>
          </a:r>
        </a:p>
      </dgm:t>
    </dgm:pt>
    <dgm:pt modelId="{901511C7-B62D-4527-B188-41FA058A4E8D}" type="parTrans" cxnId="{9C1745DC-4D41-4A0C-B0CD-A93F8A10B703}">
      <dgm:prSet/>
      <dgm:spPr/>
      <dgm:t>
        <a:bodyPr/>
        <a:lstStyle/>
        <a:p>
          <a:endParaRPr lang="en-US"/>
        </a:p>
      </dgm:t>
    </dgm:pt>
    <dgm:pt modelId="{A6E6FAFD-A3F7-4C07-BE9F-067AA06AA36E}" type="sibTrans" cxnId="{9C1745DC-4D41-4A0C-B0CD-A93F8A10B703}">
      <dgm:prSet/>
      <dgm:spPr/>
      <dgm:t>
        <a:bodyPr/>
        <a:lstStyle/>
        <a:p>
          <a:endParaRPr lang="en-US"/>
        </a:p>
      </dgm:t>
    </dgm:pt>
    <dgm:pt modelId="{AFE95F39-C938-4F32-98C8-D912129375FB}">
      <dgm:prSet phldrT="[Text]"/>
      <dgm:spPr/>
      <dgm:t>
        <a:bodyPr/>
        <a:lstStyle/>
        <a:p>
          <a:r>
            <a:rPr lang="en-US" dirty="0"/>
            <a:t>Is the school financially viable?</a:t>
          </a:r>
        </a:p>
      </dgm:t>
    </dgm:pt>
    <dgm:pt modelId="{313EB51A-AA66-4195-B45E-F6576AF89F6D}" type="parTrans" cxnId="{600EE27F-704F-4D8C-9AE1-D067956C9DA7}">
      <dgm:prSet/>
      <dgm:spPr/>
      <dgm:t>
        <a:bodyPr/>
        <a:lstStyle/>
        <a:p>
          <a:endParaRPr lang="en-US"/>
        </a:p>
      </dgm:t>
    </dgm:pt>
    <dgm:pt modelId="{C36DB4BC-A1E3-4FFB-9D99-A2BBF33CC05A}" type="sibTrans" cxnId="{600EE27F-704F-4D8C-9AE1-D067956C9DA7}">
      <dgm:prSet/>
      <dgm:spPr/>
      <dgm:t>
        <a:bodyPr/>
        <a:lstStyle/>
        <a:p>
          <a:endParaRPr lang="en-US"/>
        </a:p>
      </dgm:t>
    </dgm:pt>
    <dgm:pt modelId="{A0149177-93C5-4FDD-AF2F-AF5DA7F37FAA}">
      <dgm:prSet phldrT="[Text]"/>
      <dgm:spPr/>
      <dgm:t>
        <a:bodyPr/>
        <a:lstStyle/>
        <a:p>
          <a:r>
            <a:rPr lang="en-US" dirty="0"/>
            <a:t>Is the organization effective, compliant and well-run?</a:t>
          </a:r>
        </a:p>
      </dgm:t>
    </dgm:pt>
    <dgm:pt modelId="{B2B3A2EC-063D-4B6A-B9F4-756AD59A2FDF}" type="parTrans" cxnId="{A40C8F8D-B0D2-4A8D-B222-AA3C3FC511A6}">
      <dgm:prSet/>
      <dgm:spPr/>
      <dgm:t>
        <a:bodyPr/>
        <a:lstStyle/>
        <a:p>
          <a:endParaRPr lang="en-US"/>
        </a:p>
      </dgm:t>
    </dgm:pt>
    <dgm:pt modelId="{4811EF19-EC6E-4B14-A406-0F180245BB8A}" type="sibTrans" cxnId="{A40C8F8D-B0D2-4A8D-B222-AA3C3FC511A6}">
      <dgm:prSet/>
      <dgm:spPr/>
      <dgm:t>
        <a:bodyPr/>
        <a:lstStyle/>
        <a:p>
          <a:endParaRPr lang="en-US"/>
        </a:p>
      </dgm:t>
    </dgm:pt>
    <dgm:pt modelId="{08EEE840-3FAD-4931-928D-91D7EE6E122B}" type="pres">
      <dgm:prSet presAssocID="{BECC85F4-A991-474A-819A-620FC534AECB}" presName="linear" presStyleCnt="0">
        <dgm:presLayoutVars>
          <dgm:dir/>
          <dgm:animLvl val="lvl"/>
          <dgm:resizeHandles val="exact"/>
        </dgm:presLayoutVars>
      </dgm:prSet>
      <dgm:spPr/>
    </dgm:pt>
    <dgm:pt modelId="{6523CB81-380C-43DB-A261-B0485B8DEF69}" type="pres">
      <dgm:prSet presAssocID="{E2D3B474-93F0-44FA-990F-32129B303BE2}" presName="parentLin" presStyleCnt="0"/>
      <dgm:spPr/>
    </dgm:pt>
    <dgm:pt modelId="{8F8C1498-E9FC-41E7-8EB6-65D6BF11AE11}" type="pres">
      <dgm:prSet presAssocID="{E2D3B474-93F0-44FA-990F-32129B303BE2}" presName="parentLeftMargin" presStyleLbl="node1" presStyleIdx="0" presStyleCnt="3"/>
      <dgm:spPr/>
    </dgm:pt>
    <dgm:pt modelId="{C8AAE349-0C2E-418E-808A-9051F250DC4F}" type="pres">
      <dgm:prSet presAssocID="{E2D3B474-93F0-44FA-990F-32129B303BE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48D2F88-BF04-415C-ADC0-BA3B56F2F53A}" type="pres">
      <dgm:prSet presAssocID="{E2D3B474-93F0-44FA-990F-32129B303BE2}" presName="negativeSpace" presStyleCnt="0"/>
      <dgm:spPr/>
    </dgm:pt>
    <dgm:pt modelId="{7F9884F2-F27A-4C4C-9925-32EBCDCE46A2}" type="pres">
      <dgm:prSet presAssocID="{E2D3B474-93F0-44FA-990F-32129B303BE2}" presName="childText" presStyleLbl="conFgAcc1" presStyleIdx="0" presStyleCnt="3">
        <dgm:presLayoutVars>
          <dgm:bulletEnabled val="1"/>
        </dgm:presLayoutVars>
      </dgm:prSet>
      <dgm:spPr/>
    </dgm:pt>
    <dgm:pt modelId="{315CE4B8-35DF-4F9A-9606-030E6BE897F0}" type="pres">
      <dgm:prSet presAssocID="{106E4EBE-1E1A-419B-8887-2B6BAB74E701}" presName="spaceBetweenRectangles" presStyleCnt="0"/>
      <dgm:spPr/>
    </dgm:pt>
    <dgm:pt modelId="{93FFD5A8-8799-492E-B26E-F3A0D13DD4F6}" type="pres">
      <dgm:prSet presAssocID="{21EBEF46-C891-4B4C-B0EB-AF62CAC6AEB1}" presName="parentLin" presStyleCnt="0"/>
      <dgm:spPr/>
    </dgm:pt>
    <dgm:pt modelId="{8202365D-FF01-4972-AAB7-C6FBA2F50DA6}" type="pres">
      <dgm:prSet presAssocID="{21EBEF46-C891-4B4C-B0EB-AF62CAC6AEB1}" presName="parentLeftMargin" presStyleLbl="node1" presStyleIdx="0" presStyleCnt="3"/>
      <dgm:spPr/>
    </dgm:pt>
    <dgm:pt modelId="{221818B8-7EAF-4CAB-AADD-7F3B1279DDDE}" type="pres">
      <dgm:prSet presAssocID="{21EBEF46-C891-4B4C-B0EB-AF62CAC6AEB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490A459-58FE-4630-89A1-736A01000F0C}" type="pres">
      <dgm:prSet presAssocID="{21EBEF46-C891-4B4C-B0EB-AF62CAC6AEB1}" presName="negativeSpace" presStyleCnt="0"/>
      <dgm:spPr/>
    </dgm:pt>
    <dgm:pt modelId="{137DF15B-7E07-4ED3-9AD0-C120D4F91F32}" type="pres">
      <dgm:prSet presAssocID="{21EBEF46-C891-4B4C-B0EB-AF62CAC6AEB1}" presName="childText" presStyleLbl="conFgAcc1" presStyleIdx="1" presStyleCnt="3">
        <dgm:presLayoutVars>
          <dgm:bulletEnabled val="1"/>
        </dgm:presLayoutVars>
      </dgm:prSet>
      <dgm:spPr/>
    </dgm:pt>
    <dgm:pt modelId="{63B5BB98-4435-444F-BCFC-CE9F1A0A15CD}" type="pres">
      <dgm:prSet presAssocID="{542A4582-F5A4-4B3A-9204-C74EE13F4E41}" presName="spaceBetweenRectangles" presStyleCnt="0"/>
      <dgm:spPr/>
    </dgm:pt>
    <dgm:pt modelId="{CDEC6A9C-D798-4C66-B2E5-0F379DC363BD}" type="pres">
      <dgm:prSet presAssocID="{F0CA4B70-77EC-4B7E-A528-B2B3D8811FD2}" presName="parentLin" presStyleCnt="0"/>
      <dgm:spPr/>
    </dgm:pt>
    <dgm:pt modelId="{3B4D3040-7009-46B2-B716-94AA847FA509}" type="pres">
      <dgm:prSet presAssocID="{F0CA4B70-77EC-4B7E-A528-B2B3D8811FD2}" presName="parentLeftMargin" presStyleLbl="node1" presStyleIdx="1" presStyleCnt="3"/>
      <dgm:spPr/>
    </dgm:pt>
    <dgm:pt modelId="{ADE40DAF-D570-444B-8AD9-B8D1980D62B8}" type="pres">
      <dgm:prSet presAssocID="{F0CA4B70-77EC-4B7E-A528-B2B3D8811FD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0FA0F8D-8047-4B6F-91F9-9B0125D3B7B9}" type="pres">
      <dgm:prSet presAssocID="{F0CA4B70-77EC-4B7E-A528-B2B3D8811FD2}" presName="negativeSpace" presStyleCnt="0"/>
      <dgm:spPr/>
    </dgm:pt>
    <dgm:pt modelId="{135099D8-BB59-45A1-8A3B-06AB7ED0D68B}" type="pres">
      <dgm:prSet presAssocID="{F0CA4B70-77EC-4B7E-A528-B2B3D8811FD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AB71E08-979B-4B42-96F6-B63CFA70EA91}" type="presOf" srcId="{BECC85F4-A991-474A-819A-620FC534AECB}" destId="{08EEE840-3FAD-4931-928D-91D7EE6E122B}" srcOrd="0" destOrd="0" presId="urn:microsoft.com/office/officeart/2005/8/layout/list1"/>
    <dgm:cxn modelId="{B8BD620B-B913-4D8A-A788-E1AD8CFEC7F1}" type="presOf" srcId="{E2D3B474-93F0-44FA-990F-32129B303BE2}" destId="{C8AAE349-0C2E-418E-808A-9051F250DC4F}" srcOrd="1" destOrd="0" presId="urn:microsoft.com/office/officeart/2005/8/layout/list1"/>
    <dgm:cxn modelId="{F7B47D0E-F6CF-4E5C-BE6B-D8C2FC2E1257}" type="presOf" srcId="{F0CA4B70-77EC-4B7E-A528-B2B3D8811FD2}" destId="{ADE40DAF-D570-444B-8AD9-B8D1980D62B8}" srcOrd="1" destOrd="0" presId="urn:microsoft.com/office/officeart/2005/8/layout/list1"/>
    <dgm:cxn modelId="{6D276938-3766-4C31-9389-A00AA1D5F3BA}" type="presOf" srcId="{21EBEF46-C891-4B4C-B0EB-AF62CAC6AEB1}" destId="{221818B8-7EAF-4CAB-AADD-7F3B1279DDDE}" srcOrd="1" destOrd="0" presId="urn:microsoft.com/office/officeart/2005/8/layout/list1"/>
    <dgm:cxn modelId="{6F16A939-AAC1-43A0-A984-8768657148C2}" srcId="{BECC85F4-A991-474A-819A-620FC534AECB}" destId="{F0CA4B70-77EC-4B7E-A528-B2B3D8811FD2}" srcOrd="2" destOrd="0" parTransId="{4BFCC970-D44D-4BD5-A0DF-C37E052E0817}" sibTransId="{A49E12D2-407F-4BAF-A34D-F58E1818E2CC}"/>
    <dgm:cxn modelId="{1E51416A-DEB2-4C7D-9B7F-57E4B5BADEF7}" type="presOf" srcId="{F0CA4B70-77EC-4B7E-A528-B2B3D8811FD2}" destId="{3B4D3040-7009-46B2-B716-94AA847FA509}" srcOrd="0" destOrd="0" presId="urn:microsoft.com/office/officeart/2005/8/layout/list1"/>
    <dgm:cxn modelId="{E832D84F-5C5B-4B01-8B10-9C7C00B6E137}" type="presOf" srcId="{A0149177-93C5-4FDD-AF2F-AF5DA7F37FAA}" destId="{135099D8-BB59-45A1-8A3B-06AB7ED0D68B}" srcOrd="0" destOrd="0" presId="urn:microsoft.com/office/officeart/2005/8/layout/list1"/>
    <dgm:cxn modelId="{9A242772-853D-4879-A208-C8F6E7F78D48}" type="presOf" srcId="{21EBEF46-C891-4B4C-B0EB-AF62CAC6AEB1}" destId="{8202365D-FF01-4972-AAB7-C6FBA2F50DA6}" srcOrd="0" destOrd="0" presId="urn:microsoft.com/office/officeart/2005/8/layout/list1"/>
    <dgm:cxn modelId="{0D41A655-910D-4742-B548-FDDFD0909577}" type="presOf" srcId="{E2D3B474-93F0-44FA-990F-32129B303BE2}" destId="{8F8C1498-E9FC-41E7-8EB6-65D6BF11AE11}" srcOrd="0" destOrd="0" presId="urn:microsoft.com/office/officeart/2005/8/layout/list1"/>
    <dgm:cxn modelId="{82A72A56-DF9D-428F-BDC1-AF76BEC87841}" srcId="{BECC85F4-A991-474A-819A-620FC534AECB}" destId="{21EBEF46-C891-4B4C-B0EB-AF62CAC6AEB1}" srcOrd="1" destOrd="0" parTransId="{F0B3D162-7C72-43DC-8CA3-5EE4CCDCE60F}" sibTransId="{542A4582-F5A4-4B3A-9204-C74EE13F4E41}"/>
    <dgm:cxn modelId="{600EE27F-704F-4D8C-9AE1-D067956C9DA7}" srcId="{21EBEF46-C891-4B4C-B0EB-AF62CAC6AEB1}" destId="{AFE95F39-C938-4F32-98C8-D912129375FB}" srcOrd="0" destOrd="0" parTransId="{313EB51A-AA66-4195-B45E-F6576AF89F6D}" sibTransId="{C36DB4BC-A1E3-4FFB-9D99-A2BBF33CC05A}"/>
    <dgm:cxn modelId="{9B42C681-57B0-4366-9007-3437CCD2A4B8}" type="presOf" srcId="{7064C7A2-5E76-4387-96D4-1CC57D065E09}" destId="{7F9884F2-F27A-4C4C-9925-32EBCDCE46A2}" srcOrd="0" destOrd="0" presId="urn:microsoft.com/office/officeart/2005/8/layout/list1"/>
    <dgm:cxn modelId="{A40C8F8D-B0D2-4A8D-B222-AA3C3FC511A6}" srcId="{F0CA4B70-77EC-4B7E-A528-B2B3D8811FD2}" destId="{A0149177-93C5-4FDD-AF2F-AF5DA7F37FAA}" srcOrd="0" destOrd="0" parTransId="{B2B3A2EC-063D-4B6A-B9F4-756AD59A2FDF}" sibTransId="{4811EF19-EC6E-4B14-A406-0F180245BB8A}"/>
    <dgm:cxn modelId="{BD6F1B9F-57B4-456C-AF52-E1AAB1DAA90A}" type="presOf" srcId="{AFE95F39-C938-4F32-98C8-D912129375FB}" destId="{137DF15B-7E07-4ED3-9AD0-C120D4F91F32}" srcOrd="0" destOrd="0" presId="urn:microsoft.com/office/officeart/2005/8/layout/list1"/>
    <dgm:cxn modelId="{DF6B4FBD-6A15-4A78-B1CA-55BC4C076CAB}" srcId="{BECC85F4-A991-474A-819A-620FC534AECB}" destId="{E2D3B474-93F0-44FA-990F-32129B303BE2}" srcOrd="0" destOrd="0" parTransId="{E6451310-6A44-4A0D-B97C-AB645B1851E4}" sibTransId="{106E4EBE-1E1A-419B-8887-2B6BAB74E701}"/>
    <dgm:cxn modelId="{9C1745DC-4D41-4A0C-B0CD-A93F8A10B703}" srcId="{E2D3B474-93F0-44FA-990F-32129B303BE2}" destId="{7064C7A2-5E76-4387-96D4-1CC57D065E09}" srcOrd="0" destOrd="0" parTransId="{901511C7-B62D-4527-B188-41FA058A4E8D}" sibTransId="{A6E6FAFD-A3F7-4C07-BE9F-067AA06AA36E}"/>
    <dgm:cxn modelId="{180E3CB0-8BE8-4B39-9358-0064BDE07EC7}" type="presParOf" srcId="{08EEE840-3FAD-4931-928D-91D7EE6E122B}" destId="{6523CB81-380C-43DB-A261-B0485B8DEF69}" srcOrd="0" destOrd="0" presId="urn:microsoft.com/office/officeart/2005/8/layout/list1"/>
    <dgm:cxn modelId="{3B27F887-1668-43B6-B668-EBC9D7A38EDD}" type="presParOf" srcId="{6523CB81-380C-43DB-A261-B0485B8DEF69}" destId="{8F8C1498-E9FC-41E7-8EB6-65D6BF11AE11}" srcOrd="0" destOrd="0" presId="urn:microsoft.com/office/officeart/2005/8/layout/list1"/>
    <dgm:cxn modelId="{32705503-88F7-46EC-AB67-750F24C35788}" type="presParOf" srcId="{6523CB81-380C-43DB-A261-B0485B8DEF69}" destId="{C8AAE349-0C2E-418E-808A-9051F250DC4F}" srcOrd="1" destOrd="0" presId="urn:microsoft.com/office/officeart/2005/8/layout/list1"/>
    <dgm:cxn modelId="{AE5D2AD4-1507-43F1-A349-1367D617ABBC}" type="presParOf" srcId="{08EEE840-3FAD-4931-928D-91D7EE6E122B}" destId="{048D2F88-BF04-415C-ADC0-BA3B56F2F53A}" srcOrd="1" destOrd="0" presId="urn:microsoft.com/office/officeart/2005/8/layout/list1"/>
    <dgm:cxn modelId="{24F4D093-E73A-433F-9E44-5EFD42AF8363}" type="presParOf" srcId="{08EEE840-3FAD-4931-928D-91D7EE6E122B}" destId="{7F9884F2-F27A-4C4C-9925-32EBCDCE46A2}" srcOrd="2" destOrd="0" presId="urn:microsoft.com/office/officeart/2005/8/layout/list1"/>
    <dgm:cxn modelId="{0E49831D-EC8B-4748-91D6-B994D7FD56C0}" type="presParOf" srcId="{08EEE840-3FAD-4931-928D-91D7EE6E122B}" destId="{315CE4B8-35DF-4F9A-9606-030E6BE897F0}" srcOrd="3" destOrd="0" presId="urn:microsoft.com/office/officeart/2005/8/layout/list1"/>
    <dgm:cxn modelId="{32A8C104-F8C6-44CA-99F1-F36CDC3C8221}" type="presParOf" srcId="{08EEE840-3FAD-4931-928D-91D7EE6E122B}" destId="{93FFD5A8-8799-492E-B26E-F3A0D13DD4F6}" srcOrd="4" destOrd="0" presId="urn:microsoft.com/office/officeart/2005/8/layout/list1"/>
    <dgm:cxn modelId="{DC2F6FC6-B41D-400D-B6F4-7FDB42DDD7E9}" type="presParOf" srcId="{93FFD5A8-8799-492E-B26E-F3A0D13DD4F6}" destId="{8202365D-FF01-4972-AAB7-C6FBA2F50DA6}" srcOrd="0" destOrd="0" presId="urn:microsoft.com/office/officeart/2005/8/layout/list1"/>
    <dgm:cxn modelId="{5BD109E1-F67B-4487-9366-1D2D61EAE1B0}" type="presParOf" srcId="{93FFD5A8-8799-492E-B26E-F3A0D13DD4F6}" destId="{221818B8-7EAF-4CAB-AADD-7F3B1279DDDE}" srcOrd="1" destOrd="0" presId="urn:microsoft.com/office/officeart/2005/8/layout/list1"/>
    <dgm:cxn modelId="{683E59A0-4469-4B31-9557-0096ED38B178}" type="presParOf" srcId="{08EEE840-3FAD-4931-928D-91D7EE6E122B}" destId="{7490A459-58FE-4630-89A1-736A01000F0C}" srcOrd="5" destOrd="0" presId="urn:microsoft.com/office/officeart/2005/8/layout/list1"/>
    <dgm:cxn modelId="{814FCDAB-0BC7-4BCB-A391-7396C3BB84CB}" type="presParOf" srcId="{08EEE840-3FAD-4931-928D-91D7EE6E122B}" destId="{137DF15B-7E07-4ED3-9AD0-C120D4F91F32}" srcOrd="6" destOrd="0" presId="urn:microsoft.com/office/officeart/2005/8/layout/list1"/>
    <dgm:cxn modelId="{385FC1FC-17B9-4CAE-A755-FAAB0BB496BB}" type="presParOf" srcId="{08EEE840-3FAD-4931-928D-91D7EE6E122B}" destId="{63B5BB98-4435-444F-BCFC-CE9F1A0A15CD}" srcOrd="7" destOrd="0" presId="urn:microsoft.com/office/officeart/2005/8/layout/list1"/>
    <dgm:cxn modelId="{982388B4-AAE7-45F3-8D04-C7DC02616F6C}" type="presParOf" srcId="{08EEE840-3FAD-4931-928D-91D7EE6E122B}" destId="{CDEC6A9C-D798-4C66-B2E5-0F379DC363BD}" srcOrd="8" destOrd="0" presId="urn:microsoft.com/office/officeart/2005/8/layout/list1"/>
    <dgm:cxn modelId="{3E1BA53C-06E2-4983-AC9C-1086FBBEC968}" type="presParOf" srcId="{CDEC6A9C-D798-4C66-B2E5-0F379DC363BD}" destId="{3B4D3040-7009-46B2-B716-94AA847FA509}" srcOrd="0" destOrd="0" presId="urn:microsoft.com/office/officeart/2005/8/layout/list1"/>
    <dgm:cxn modelId="{58DF462A-04D4-4852-9805-8C6FA76495E4}" type="presParOf" srcId="{CDEC6A9C-D798-4C66-B2E5-0F379DC363BD}" destId="{ADE40DAF-D570-444B-8AD9-B8D1980D62B8}" srcOrd="1" destOrd="0" presId="urn:microsoft.com/office/officeart/2005/8/layout/list1"/>
    <dgm:cxn modelId="{848F6009-BDB6-4CD0-A341-B0EED466D5ED}" type="presParOf" srcId="{08EEE840-3FAD-4931-928D-91D7EE6E122B}" destId="{B0FA0F8D-8047-4B6F-91F9-9B0125D3B7B9}" srcOrd="9" destOrd="0" presId="urn:microsoft.com/office/officeart/2005/8/layout/list1"/>
    <dgm:cxn modelId="{18AB7407-C1B6-4AF7-BE4C-5A088E7A2064}" type="presParOf" srcId="{08EEE840-3FAD-4931-928D-91D7EE6E122B}" destId="{135099D8-BB59-45A1-8A3B-06AB7ED0D6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E660AB-29CD-46D5-A4E4-CCEE78512FB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D8DE68-A9DA-44DE-8813-3CD58BD5C6FE}">
      <dgm:prSet phldrT="[Text]"/>
      <dgm:spPr/>
      <dgm:t>
        <a:bodyPr/>
        <a:lstStyle/>
        <a:p>
          <a:r>
            <a:rPr lang="en-US" dirty="0"/>
            <a:t>Academic </a:t>
          </a:r>
        </a:p>
      </dgm:t>
    </dgm:pt>
    <dgm:pt modelId="{BA72230C-13A7-4582-8309-382F24C994B0}" type="parTrans" cxnId="{C6C98288-2A84-47BE-B3F0-46EB89F86CE9}">
      <dgm:prSet/>
      <dgm:spPr/>
      <dgm:t>
        <a:bodyPr/>
        <a:lstStyle/>
        <a:p>
          <a:endParaRPr lang="en-US"/>
        </a:p>
      </dgm:t>
    </dgm:pt>
    <dgm:pt modelId="{7B55408E-297A-4C70-9DB6-81BD5C60D107}" type="sibTrans" cxnId="{C6C98288-2A84-47BE-B3F0-46EB89F86CE9}">
      <dgm:prSet/>
      <dgm:spPr/>
      <dgm:t>
        <a:bodyPr/>
        <a:lstStyle/>
        <a:p>
          <a:endParaRPr lang="en-US"/>
        </a:p>
      </dgm:t>
    </dgm:pt>
    <dgm:pt modelId="{BF9BB44F-7FD2-494D-AB51-F8B902AD991B}">
      <dgm:prSet phldrT="[Text]"/>
      <dgm:spPr/>
      <dgm:t>
        <a:bodyPr/>
        <a:lstStyle/>
        <a:p>
          <a:r>
            <a:rPr lang="en-US" dirty="0"/>
            <a:t>Draft: Aug/Sept</a:t>
          </a:r>
        </a:p>
      </dgm:t>
    </dgm:pt>
    <dgm:pt modelId="{D1815382-4A75-4158-9A1D-2C0DED7F0E75}" type="parTrans" cxnId="{C09D745E-5A57-4E52-931F-311F720D2E17}">
      <dgm:prSet/>
      <dgm:spPr/>
      <dgm:t>
        <a:bodyPr/>
        <a:lstStyle/>
        <a:p>
          <a:endParaRPr lang="en-US"/>
        </a:p>
      </dgm:t>
    </dgm:pt>
    <dgm:pt modelId="{13D2A918-34CD-4BD2-BA68-DED83B978912}" type="sibTrans" cxnId="{C09D745E-5A57-4E52-931F-311F720D2E17}">
      <dgm:prSet/>
      <dgm:spPr/>
      <dgm:t>
        <a:bodyPr/>
        <a:lstStyle/>
        <a:p>
          <a:endParaRPr lang="en-US"/>
        </a:p>
      </dgm:t>
    </dgm:pt>
    <dgm:pt modelId="{4C3C5A0E-DA09-42A2-AD75-E7AE2BC0F658}">
      <dgm:prSet phldrT="[Text]"/>
      <dgm:spPr/>
      <dgm:t>
        <a:bodyPr/>
        <a:lstStyle/>
        <a:p>
          <a:r>
            <a:rPr lang="en-US" dirty="0"/>
            <a:t>Organizational</a:t>
          </a:r>
        </a:p>
      </dgm:t>
    </dgm:pt>
    <dgm:pt modelId="{E68B83A4-AB92-407C-8BEB-1955890966BB}" type="parTrans" cxnId="{0F5C754D-B146-47E7-8D0C-C83156E060E4}">
      <dgm:prSet/>
      <dgm:spPr/>
      <dgm:t>
        <a:bodyPr/>
        <a:lstStyle/>
        <a:p>
          <a:endParaRPr lang="en-US"/>
        </a:p>
      </dgm:t>
    </dgm:pt>
    <dgm:pt modelId="{246621A4-D3B8-482F-9E5C-62716C057B97}" type="sibTrans" cxnId="{0F5C754D-B146-47E7-8D0C-C83156E060E4}">
      <dgm:prSet/>
      <dgm:spPr/>
      <dgm:t>
        <a:bodyPr/>
        <a:lstStyle/>
        <a:p>
          <a:endParaRPr lang="en-US"/>
        </a:p>
      </dgm:t>
    </dgm:pt>
    <dgm:pt modelId="{7132DAF2-3BE1-49A4-B989-7F2323B61514}">
      <dgm:prSet phldrT="[Text]"/>
      <dgm:spPr/>
      <dgm:t>
        <a:bodyPr/>
        <a:lstStyle/>
        <a:p>
          <a:r>
            <a:rPr lang="en-US" dirty="0"/>
            <a:t>Draft: Dec/Jan</a:t>
          </a:r>
        </a:p>
      </dgm:t>
    </dgm:pt>
    <dgm:pt modelId="{BE0AD161-EBDD-4742-BEC5-82147DD4335F}" type="parTrans" cxnId="{8BC37B31-3854-4F5A-87AD-735483DCFAD0}">
      <dgm:prSet/>
      <dgm:spPr/>
      <dgm:t>
        <a:bodyPr/>
        <a:lstStyle/>
        <a:p>
          <a:endParaRPr lang="en-US"/>
        </a:p>
      </dgm:t>
    </dgm:pt>
    <dgm:pt modelId="{A906BA80-42F1-4295-A848-B74A3A6C6D7B}" type="sibTrans" cxnId="{8BC37B31-3854-4F5A-87AD-735483DCFAD0}">
      <dgm:prSet/>
      <dgm:spPr/>
      <dgm:t>
        <a:bodyPr/>
        <a:lstStyle/>
        <a:p>
          <a:endParaRPr lang="en-US"/>
        </a:p>
      </dgm:t>
    </dgm:pt>
    <dgm:pt modelId="{EE89B94C-0094-45D9-95F8-8023A774B053}">
      <dgm:prSet phldrT="[Text]"/>
      <dgm:spPr/>
      <dgm:t>
        <a:bodyPr/>
        <a:lstStyle/>
        <a:p>
          <a:r>
            <a:rPr lang="en-US" dirty="0"/>
            <a:t>Financial</a:t>
          </a:r>
        </a:p>
      </dgm:t>
    </dgm:pt>
    <dgm:pt modelId="{46D63D3D-F53A-4052-9B6A-BFC5F3DB40B4}" type="parTrans" cxnId="{87BC9C72-D4B3-4D8C-87D7-12D0C23B34C2}">
      <dgm:prSet/>
      <dgm:spPr/>
      <dgm:t>
        <a:bodyPr/>
        <a:lstStyle/>
        <a:p>
          <a:endParaRPr lang="en-US"/>
        </a:p>
      </dgm:t>
    </dgm:pt>
    <dgm:pt modelId="{337D6B90-314E-4358-B6FD-FB9EE27DC09A}" type="sibTrans" cxnId="{87BC9C72-D4B3-4D8C-87D7-12D0C23B34C2}">
      <dgm:prSet/>
      <dgm:spPr/>
      <dgm:t>
        <a:bodyPr/>
        <a:lstStyle/>
        <a:p>
          <a:endParaRPr lang="en-US"/>
        </a:p>
      </dgm:t>
    </dgm:pt>
    <dgm:pt modelId="{D896116F-7CDC-4D39-8647-F32568C9124F}">
      <dgm:prSet phldrT="[Text]"/>
      <dgm:spPr/>
      <dgm:t>
        <a:bodyPr/>
        <a:lstStyle/>
        <a:p>
          <a:r>
            <a:rPr lang="en-US" dirty="0"/>
            <a:t>Draft: Aug/Sept</a:t>
          </a:r>
        </a:p>
      </dgm:t>
    </dgm:pt>
    <dgm:pt modelId="{B955F141-4390-412F-B45A-0531387C16A9}" type="parTrans" cxnId="{BF8359D2-1950-4FE9-8699-974949CAD7D7}">
      <dgm:prSet/>
      <dgm:spPr/>
      <dgm:t>
        <a:bodyPr/>
        <a:lstStyle/>
        <a:p>
          <a:endParaRPr lang="en-US"/>
        </a:p>
      </dgm:t>
    </dgm:pt>
    <dgm:pt modelId="{48220839-43C2-4C0A-AB15-DE006400965D}" type="sibTrans" cxnId="{BF8359D2-1950-4FE9-8699-974949CAD7D7}">
      <dgm:prSet/>
      <dgm:spPr/>
      <dgm:t>
        <a:bodyPr/>
        <a:lstStyle/>
        <a:p>
          <a:endParaRPr lang="en-US"/>
        </a:p>
      </dgm:t>
    </dgm:pt>
    <dgm:pt modelId="{F6E21B1A-27F4-4D56-9DFB-C89699347FA0}">
      <dgm:prSet phldrT="[Text]"/>
      <dgm:spPr/>
      <dgm:t>
        <a:bodyPr/>
        <a:lstStyle/>
        <a:p>
          <a:r>
            <a:rPr lang="en-US" dirty="0"/>
            <a:t>Recommendations: Oct/Nov</a:t>
          </a:r>
        </a:p>
      </dgm:t>
    </dgm:pt>
    <dgm:pt modelId="{832BAA87-FB4F-460C-A579-5B73371357DA}" type="parTrans" cxnId="{FA953233-0EE7-4AA8-AB67-6D85E4359053}">
      <dgm:prSet/>
      <dgm:spPr/>
      <dgm:t>
        <a:bodyPr/>
        <a:lstStyle/>
        <a:p>
          <a:endParaRPr lang="en-US"/>
        </a:p>
      </dgm:t>
    </dgm:pt>
    <dgm:pt modelId="{A3E0D5F8-A304-45FD-B8D5-932BBFA40165}" type="sibTrans" cxnId="{FA953233-0EE7-4AA8-AB67-6D85E4359053}">
      <dgm:prSet/>
      <dgm:spPr/>
      <dgm:t>
        <a:bodyPr/>
        <a:lstStyle/>
        <a:p>
          <a:endParaRPr lang="en-US"/>
        </a:p>
      </dgm:t>
    </dgm:pt>
    <dgm:pt modelId="{173F64BA-628B-4A77-956A-F4882D079FFB}">
      <dgm:prSet phldrT="[Text]"/>
      <dgm:spPr/>
      <dgm:t>
        <a:bodyPr/>
        <a:lstStyle/>
        <a:p>
          <a:r>
            <a:rPr lang="en-US" dirty="0"/>
            <a:t>Recommendations: Oct/Nov</a:t>
          </a:r>
        </a:p>
      </dgm:t>
    </dgm:pt>
    <dgm:pt modelId="{4647D1C1-77D9-4B61-865F-0AC3C78D1840}" type="parTrans" cxnId="{3FC1ABA2-1492-4BBC-B63D-C5FCA8E797B7}">
      <dgm:prSet/>
      <dgm:spPr/>
      <dgm:t>
        <a:bodyPr/>
        <a:lstStyle/>
        <a:p>
          <a:endParaRPr lang="en-US"/>
        </a:p>
      </dgm:t>
    </dgm:pt>
    <dgm:pt modelId="{418EA36B-BFFB-462D-9D60-B1687BF53C95}" type="sibTrans" cxnId="{3FC1ABA2-1492-4BBC-B63D-C5FCA8E797B7}">
      <dgm:prSet/>
      <dgm:spPr/>
      <dgm:t>
        <a:bodyPr/>
        <a:lstStyle/>
        <a:p>
          <a:endParaRPr lang="en-US"/>
        </a:p>
      </dgm:t>
    </dgm:pt>
    <dgm:pt modelId="{BDD69CFE-2242-4ED4-9AB5-9D88971961CD}">
      <dgm:prSet phldrT="[Text]"/>
      <dgm:spPr/>
      <dgm:t>
        <a:bodyPr/>
        <a:lstStyle/>
        <a:p>
          <a:r>
            <a:rPr lang="en-US" dirty="0"/>
            <a:t>Recommendations: Feb</a:t>
          </a:r>
        </a:p>
      </dgm:t>
    </dgm:pt>
    <dgm:pt modelId="{D44CEB58-C0EF-4A79-A0CD-A1E16FF19211}" type="parTrans" cxnId="{18324816-0F04-421C-B793-9ABAF98A0088}">
      <dgm:prSet/>
      <dgm:spPr/>
      <dgm:t>
        <a:bodyPr/>
        <a:lstStyle/>
        <a:p>
          <a:endParaRPr lang="en-US"/>
        </a:p>
      </dgm:t>
    </dgm:pt>
    <dgm:pt modelId="{D8B1C492-650D-412A-A7EE-6E612EB3A699}" type="sibTrans" cxnId="{18324816-0F04-421C-B793-9ABAF98A0088}">
      <dgm:prSet/>
      <dgm:spPr/>
      <dgm:t>
        <a:bodyPr/>
        <a:lstStyle/>
        <a:p>
          <a:endParaRPr lang="en-US"/>
        </a:p>
      </dgm:t>
    </dgm:pt>
    <dgm:pt modelId="{223EA0A9-51EB-493A-A4DF-4D55786C2C9E}" type="pres">
      <dgm:prSet presAssocID="{9EE660AB-29CD-46D5-A4E4-CCEE78512FB5}" presName="Name0" presStyleCnt="0">
        <dgm:presLayoutVars>
          <dgm:dir/>
          <dgm:animLvl val="lvl"/>
          <dgm:resizeHandles/>
        </dgm:presLayoutVars>
      </dgm:prSet>
      <dgm:spPr/>
    </dgm:pt>
    <dgm:pt modelId="{CE25723B-F510-45CD-BEA9-72AA48F24CC7}" type="pres">
      <dgm:prSet presAssocID="{28D8DE68-A9DA-44DE-8813-3CD58BD5C6FE}" presName="linNode" presStyleCnt="0"/>
      <dgm:spPr/>
    </dgm:pt>
    <dgm:pt modelId="{AD562F59-D207-4BB7-8C98-1341221DE681}" type="pres">
      <dgm:prSet presAssocID="{28D8DE68-A9DA-44DE-8813-3CD58BD5C6FE}" presName="parentShp" presStyleLbl="node1" presStyleIdx="0" presStyleCnt="3">
        <dgm:presLayoutVars>
          <dgm:bulletEnabled val="1"/>
        </dgm:presLayoutVars>
      </dgm:prSet>
      <dgm:spPr/>
    </dgm:pt>
    <dgm:pt modelId="{BD296FAC-80D1-473B-AE67-C670915C6B68}" type="pres">
      <dgm:prSet presAssocID="{28D8DE68-A9DA-44DE-8813-3CD58BD5C6FE}" presName="childShp" presStyleLbl="bgAccFollowNode1" presStyleIdx="0" presStyleCnt="3">
        <dgm:presLayoutVars>
          <dgm:bulletEnabled val="1"/>
        </dgm:presLayoutVars>
      </dgm:prSet>
      <dgm:spPr/>
    </dgm:pt>
    <dgm:pt modelId="{2A4B8DC1-7958-4BFB-B2B2-4A98577EB422}" type="pres">
      <dgm:prSet presAssocID="{7B55408E-297A-4C70-9DB6-81BD5C60D107}" presName="spacing" presStyleCnt="0"/>
      <dgm:spPr/>
    </dgm:pt>
    <dgm:pt modelId="{CD462021-6694-4759-8125-7895E2186A01}" type="pres">
      <dgm:prSet presAssocID="{4C3C5A0E-DA09-42A2-AD75-E7AE2BC0F658}" presName="linNode" presStyleCnt="0"/>
      <dgm:spPr/>
    </dgm:pt>
    <dgm:pt modelId="{08159A9A-78FB-427E-8FA4-B1EB0238BE32}" type="pres">
      <dgm:prSet presAssocID="{4C3C5A0E-DA09-42A2-AD75-E7AE2BC0F658}" presName="parentShp" presStyleLbl="node1" presStyleIdx="1" presStyleCnt="3">
        <dgm:presLayoutVars>
          <dgm:bulletEnabled val="1"/>
        </dgm:presLayoutVars>
      </dgm:prSet>
      <dgm:spPr/>
    </dgm:pt>
    <dgm:pt modelId="{3E3190AC-2CE0-4AD5-9423-0392B08CBBE6}" type="pres">
      <dgm:prSet presAssocID="{4C3C5A0E-DA09-42A2-AD75-E7AE2BC0F658}" presName="childShp" presStyleLbl="bgAccFollowNode1" presStyleIdx="1" presStyleCnt="3">
        <dgm:presLayoutVars>
          <dgm:bulletEnabled val="1"/>
        </dgm:presLayoutVars>
      </dgm:prSet>
      <dgm:spPr/>
    </dgm:pt>
    <dgm:pt modelId="{B7C81DE0-5C34-4FE4-BD68-4621A88381D0}" type="pres">
      <dgm:prSet presAssocID="{246621A4-D3B8-482F-9E5C-62716C057B97}" presName="spacing" presStyleCnt="0"/>
      <dgm:spPr/>
    </dgm:pt>
    <dgm:pt modelId="{90EE13D2-E784-43B0-9D10-75281DF9DA26}" type="pres">
      <dgm:prSet presAssocID="{EE89B94C-0094-45D9-95F8-8023A774B053}" presName="linNode" presStyleCnt="0"/>
      <dgm:spPr/>
    </dgm:pt>
    <dgm:pt modelId="{6A4303C3-F7F1-4EDD-9236-C0AE34BD09B4}" type="pres">
      <dgm:prSet presAssocID="{EE89B94C-0094-45D9-95F8-8023A774B053}" presName="parentShp" presStyleLbl="node1" presStyleIdx="2" presStyleCnt="3">
        <dgm:presLayoutVars>
          <dgm:bulletEnabled val="1"/>
        </dgm:presLayoutVars>
      </dgm:prSet>
      <dgm:spPr/>
    </dgm:pt>
    <dgm:pt modelId="{246B3D04-1DD7-4AA6-B827-2FB482208549}" type="pres">
      <dgm:prSet presAssocID="{EE89B94C-0094-45D9-95F8-8023A774B053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1F596E03-683E-4D53-9142-48A7BA2DE67F}" type="presOf" srcId="{4C3C5A0E-DA09-42A2-AD75-E7AE2BC0F658}" destId="{08159A9A-78FB-427E-8FA4-B1EB0238BE32}" srcOrd="0" destOrd="0" presId="urn:microsoft.com/office/officeart/2005/8/layout/vList6"/>
    <dgm:cxn modelId="{18324816-0F04-421C-B793-9ABAF98A0088}" srcId="{EE89B94C-0094-45D9-95F8-8023A774B053}" destId="{BDD69CFE-2242-4ED4-9AB5-9D88971961CD}" srcOrd="1" destOrd="0" parTransId="{D44CEB58-C0EF-4A79-A0CD-A1E16FF19211}" sibTransId="{D8B1C492-650D-412A-A7EE-6E612EB3A699}"/>
    <dgm:cxn modelId="{92E39B2D-1932-418A-94E6-F960A729DF74}" type="presOf" srcId="{28D8DE68-A9DA-44DE-8813-3CD58BD5C6FE}" destId="{AD562F59-D207-4BB7-8C98-1341221DE681}" srcOrd="0" destOrd="0" presId="urn:microsoft.com/office/officeart/2005/8/layout/vList6"/>
    <dgm:cxn modelId="{8BC37B31-3854-4F5A-87AD-735483DCFAD0}" srcId="{EE89B94C-0094-45D9-95F8-8023A774B053}" destId="{7132DAF2-3BE1-49A4-B989-7F2323B61514}" srcOrd="0" destOrd="0" parTransId="{BE0AD161-EBDD-4742-BEC5-82147DD4335F}" sibTransId="{A906BA80-42F1-4295-A848-B74A3A6C6D7B}"/>
    <dgm:cxn modelId="{FA953233-0EE7-4AA8-AB67-6D85E4359053}" srcId="{28D8DE68-A9DA-44DE-8813-3CD58BD5C6FE}" destId="{F6E21B1A-27F4-4D56-9DFB-C89699347FA0}" srcOrd="1" destOrd="0" parTransId="{832BAA87-FB4F-460C-A579-5B73371357DA}" sibTransId="{A3E0D5F8-A304-45FD-B8D5-932BBFA40165}"/>
    <dgm:cxn modelId="{F5FAD63A-643F-4689-B1A4-1CC6E088F3E6}" type="presOf" srcId="{9EE660AB-29CD-46D5-A4E4-CCEE78512FB5}" destId="{223EA0A9-51EB-493A-A4DF-4D55786C2C9E}" srcOrd="0" destOrd="0" presId="urn:microsoft.com/office/officeart/2005/8/layout/vList6"/>
    <dgm:cxn modelId="{C09D745E-5A57-4E52-931F-311F720D2E17}" srcId="{28D8DE68-A9DA-44DE-8813-3CD58BD5C6FE}" destId="{BF9BB44F-7FD2-494D-AB51-F8B902AD991B}" srcOrd="0" destOrd="0" parTransId="{D1815382-4A75-4158-9A1D-2C0DED7F0E75}" sibTransId="{13D2A918-34CD-4BD2-BA68-DED83B978912}"/>
    <dgm:cxn modelId="{B23B2862-2A5A-43B5-9DD6-429CF18CE59A}" type="presOf" srcId="{EE89B94C-0094-45D9-95F8-8023A774B053}" destId="{6A4303C3-F7F1-4EDD-9236-C0AE34BD09B4}" srcOrd="0" destOrd="0" presId="urn:microsoft.com/office/officeart/2005/8/layout/vList6"/>
    <dgm:cxn modelId="{BD66914C-6EAC-4DF1-8A18-B741592F5CAF}" type="presOf" srcId="{F6E21B1A-27F4-4D56-9DFB-C89699347FA0}" destId="{BD296FAC-80D1-473B-AE67-C670915C6B68}" srcOrd="0" destOrd="1" presId="urn:microsoft.com/office/officeart/2005/8/layout/vList6"/>
    <dgm:cxn modelId="{0F5C754D-B146-47E7-8D0C-C83156E060E4}" srcId="{9EE660AB-29CD-46D5-A4E4-CCEE78512FB5}" destId="{4C3C5A0E-DA09-42A2-AD75-E7AE2BC0F658}" srcOrd="1" destOrd="0" parTransId="{E68B83A4-AB92-407C-8BEB-1955890966BB}" sibTransId="{246621A4-D3B8-482F-9E5C-62716C057B97}"/>
    <dgm:cxn modelId="{87BC9C72-D4B3-4D8C-87D7-12D0C23B34C2}" srcId="{9EE660AB-29CD-46D5-A4E4-CCEE78512FB5}" destId="{EE89B94C-0094-45D9-95F8-8023A774B053}" srcOrd="2" destOrd="0" parTransId="{46D63D3D-F53A-4052-9B6A-BFC5F3DB40B4}" sibTransId="{337D6B90-314E-4358-B6FD-FB9EE27DC09A}"/>
    <dgm:cxn modelId="{D4239274-9792-4068-AA62-F25588249E33}" type="presOf" srcId="{D896116F-7CDC-4D39-8647-F32568C9124F}" destId="{3E3190AC-2CE0-4AD5-9423-0392B08CBBE6}" srcOrd="0" destOrd="0" presId="urn:microsoft.com/office/officeart/2005/8/layout/vList6"/>
    <dgm:cxn modelId="{AD07DA5A-F9BF-4BDF-A128-652A06DB3C84}" type="presOf" srcId="{7132DAF2-3BE1-49A4-B989-7F2323B61514}" destId="{246B3D04-1DD7-4AA6-B827-2FB482208549}" srcOrd="0" destOrd="0" presId="urn:microsoft.com/office/officeart/2005/8/layout/vList6"/>
    <dgm:cxn modelId="{18DB1E84-17D9-45A8-903A-B699BDDAB4D0}" type="presOf" srcId="{173F64BA-628B-4A77-956A-F4882D079FFB}" destId="{3E3190AC-2CE0-4AD5-9423-0392B08CBBE6}" srcOrd="0" destOrd="1" presId="urn:microsoft.com/office/officeart/2005/8/layout/vList6"/>
    <dgm:cxn modelId="{C6C98288-2A84-47BE-B3F0-46EB89F86CE9}" srcId="{9EE660AB-29CD-46D5-A4E4-CCEE78512FB5}" destId="{28D8DE68-A9DA-44DE-8813-3CD58BD5C6FE}" srcOrd="0" destOrd="0" parTransId="{BA72230C-13A7-4582-8309-382F24C994B0}" sibTransId="{7B55408E-297A-4C70-9DB6-81BD5C60D107}"/>
    <dgm:cxn modelId="{3FC1ABA2-1492-4BBC-B63D-C5FCA8E797B7}" srcId="{4C3C5A0E-DA09-42A2-AD75-E7AE2BC0F658}" destId="{173F64BA-628B-4A77-956A-F4882D079FFB}" srcOrd="1" destOrd="0" parTransId="{4647D1C1-77D9-4B61-865F-0AC3C78D1840}" sibTransId="{418EA36B-BFFB-462D-9D60-B1687BF53C95}"/>
    <dgm:cxn modelId="{BF8359D2-1950-4FE9-8699-974949CAD7D7}" srcId="{4C3C5A0E-DA09-42A2-AD75-E7AE2BC0F658}" destId="{D896116F-7CDC-4D39-8647-F32568C9124F}" srcOrd="0" destOrd="0" parTransId="{B955F141-4390-412F-B45A-0531387C16A9}" sibTransId="{48220839-43C2-4C0A-AB15-DE006400965D}"/>
    <dgm:cxn modelId="{728A41D4-01D1-45C9-8A36-4B1173BE8AEA}" type="presOf" srcId="{BF9BB44F-7FD2-494D-AB51-F8B902AD991B}" destId="{BD296FAC-80D1-473B-AE67-C670915C6B68}" srcOrd="0" destOrd="0" presId="urn:microsoft.com/office/officeart/2005/8/layout/vList6"/>
    <dgm:cxn modelId="{671A46F7-383B-483F-BA69-4612C07EB9D0}" type="presOf" srcId="{BDD69CFE-2242-4ED4-9AB5-9D88971961CD}" destId="{246B3D04-1DD7-4AA6-B827-2FB482208549}" srcOrd="0" destOrd="1" presId="urn:microsoft.com/office/officeart/2005/8/layout/vList6"/>
    <dgm:cxn modelId="{EBC6D4C2-3589-443D-B865-E66223FF6490}" type="presParOf" srcId="{223EA0A9-51EB-493A-A4DF-4D55786C2C9E}" destId="{CE25723B-F510-45CD-BEA9-72AA48F24CC7}" srcOrd="0" destOrd="0" presId="urn:microsoft.com/office/officeart/2005/8/layout/vList6"/>
    <dgm:cxn modelId="{BE91DC4E-54F2-4294-B32D-A23F40FEED7D}" type="presParOf" srcId="{CE25723B-F510-45CD-BEA9-72AA48F24CC7}" destId="{AD562F59-D207-4BB7-8C98-1341221DE681}" srcOrd="0" destOrd="0" presId="urn:microsoft.com/office/officeart/2005/8/layout/vList6"/>
    <dgm:cxn modelId="{7195FD10-7C1D-4E9F-B775-825E2990529E}" type="presParOf" srcId="{CE25723B-F510-45CD-BEA9-72AA48F24CC7}" destId="{BD296FAC-80D1-473B-AE67-C670915C6B68}" srcOrd="1" destOrd="0" presId="urn:microsoft.com/office/officeart/2005/8/layout/vList6"/>
    <dgm:cxn modelId="{074B24A5-898D-4BF0-85CE-8FD4610BE983}" type="presParOf" srcId="{223EA0A9-51EB-493A-A4DF-4D55786C2C9E}" destId="{2A4B8DC1-7958-4BFB-B2B2-4A98577EB422}" srcOrd="1" destOrd="0" presId="urn:microsoft.com/office/officeart/2005/8/layout/vList6"/>
    <dgm:cxn modelId="{5E74F860-E8EE-4DF8-8556-E0C5E4E3CC1E}" type="presParOf" srcId="{223EA0A9-51EB-493A-A4DF-4D55786C2C9E}" destId="{CD462021-6694-4759-8125-7895E2186A01}" srcOrd="2" destOrd="0" presId="urn:microsoft.com/office/officeart/2005/8/layout/vList6"/>
    <dgm:cxn modelId="{781D38F2-2D5D-4C1E-B2B5-C557F6D1164D}" type="presParOf" srcId="{CD462021-6694-4759-8125-7895E2186A01}" destId="{08159A9A-78FB-427E-8FA4-B1EB0238BE32}" srcOrd="0" destOrd="0" presId="urn:microsoft.com/office/officeart/2005/8/layout/vList6"/>
    <dgm:cxn modelId="{0EBB94E7-4D2F-401D-BBD2-564701786684}" type="presParOf" srcId="{CD462021-6694-4759-8125-7895E2186A01}" destId="{3E3190AC-2CE0-4AD5-9423-0392B08CBBE6}" srcOrd="1" destOrd="0" presId="urn:microsoft.com/office/officeart/2005/8/layout/vList6"/>
    <dgm:cxn modelId="{B0D4ECBE-E69A-4C07-A6C5-3D6FEAEBF8B5}" type="presParOf" srcId="{223EA0A9-51EB-493A-A4DF-4D55786C2C9E}" destId="{B7C81DE0-5C34-4FE4-BD68-4621A88381D0}" srcOrd="3" destOrd="0" presId="urn:microsoft.com/office/officeart/2005/8/layout/vList6"/>
    <dgm:cxn modelId="{52FD4873-045F-45C9-A86E-D86FDBC8104D}" type="presParOf" srcId="{223EA0A9-51EB-493A-A4DF-4D55786C2C9E}" destId="{90EE13D2-E784-43B0-9D10-75281DF9DA26}" srcOrd="4" destOrd="0" presId="urn:microsoft.com/office/officeart/2005/8/layout/vList6"/>
    <dgm:cxn modelId="{060D0400-F0BA-4BE2-9F20-97054F5FA87C}" type="presParOf" srcId="{90EE13D2-E784-43B0-9D10-75281DF9DA26}" destId="{6A4303C3-F7F1-4EDD-9236-C0AE34BD09B4}" srcOrd="0" destOrd="0" presId="urn:microsoft.com/office/officeart/2005/8/layout/vList6"/>
    <dgm:cxn modelId="{E9039930-4589-4B41-86DF-B1AD1E8E94F2}" type="presParOf" srcId="{90EE13D2-E784-43B0-9D10-75281DF9DA26}" destId="{246B3D04-1DD7-4AA6-B827-2FB48220854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B1B60-A091-48EC-AD84-79E86EB3C1BF}">
      <dsp:nvSpPr>
        <dsp:cNvPr id="0" name=""/>
        <dsp:cNvSpPr/>
      </dsp:nvSpPr>
      <dsp:spPr>
        <a:xfrm rot="21300000">
          <a:off x="20460" y="1784340"/>
          <a:ext cx="6626578" cy="758843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093F8-683C-4A6E-AE25-5C9385D57582}">
      <dsp:nvSpPr>
        <dsp:cNvPr id="0" name=""/>
        <dsp:cNvSpPr/>
      </dsp:nvSpPr>
      <dsp:spPr>
        <a:xfrm>
          <a:off x="800100" y="216376"/>
          <a:ext cx="2000250" cy="173101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A6488-2007-4263-94D8-960A844CCBE3}">
      <dsp:nvSpPr>
        <dsp:cNvPr id="0" name=""/>
        <dsp:cNvSpPr/>
      </dsp:nvSpPr>
      <dsp:spPr>
        <a:xfrm>
          <a:off x="3533775" y="0"/>
          <a:ext cx="2133600" cy="181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Accountability</a:t>
          </a:r>
        </a:p>
      </dsp:txBody>
      <dsp:txXfrm>
        <a:off x="3533775" y="0"/>
        <a:ext cx="2133600" cy="1817560"/>
      </dsp:txXfrm>
    </dsp:sp>
    <dsp:sp modelId="{A7065C1A-888D-46DE-83ED-88441A741D00}">
      <dsp:nvSpPr>
        <dsp:cNvPr id="0" name=""/>
        <dsp:cNvSpPr/>
      </dsp:nvSpPr>
      <dsp:spPr>
        <a:xfrm>
          <a:off x="3867149" y="2380138"/>
          <a:ext cx="2000250" cy="173101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37D39-2373-4B30-8188-1D5E3842E865}">
      <dsp:nvSpPr>
        <dsp:cNvPr id="0" name=""/>
        <dsp:cNvSpPr/>
      </dsp:nvSpPr>
      <dsp:spPr>
        <a:xfrm>
          <a:off x="1000125" y="2509964"/>
          <a:ext cx="2133600" cy="1817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Autonomy</a:t>
          </a:r>
        </a:p>
      </dsp:txBody>
      <dsp:txXfrm>
        <a:off x="1000125" y="2509964"/>
        <a:ext cx="2133600" cy="1817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884F2-F27A-4C4C-9925-32EBCDCE46A2}">
      <dsp:nvSpPr>
        <dsp:cNvPr id="0" name=""/>
        <dsp:cNvSpPr/>
      </dsp:nvSpPr>
      <dsp:spPr>
        <a:xfrm>
          <a:off x="0" y="414616"/>
          <a:ext cx="10515600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Is the educational program a success?</a:t>
          </a:r>
        </a:p>
      </dsp:txBody>
      <dsp:txXfrm>
        <a:off x="0" y="414616"/>
        <a:ext cx="10515600" cy="978075"/>
      </dsp:txXfrm>
    </dsp:sp>
    <dsp:sp modelId="{C8AAE349-0C2E-418E-808A-9051F250DC4F}">
      <dsp:nvSpPr>
        <dsp:cNvPr id="0" name=""/>
        <dsp:cNvSpPr/>
      </dsp:nvSpPr>
      <dsp:spPr>
        <a:xfrm>
          <a:off x="525780" y="75136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Academic</a:t>
          </a:r>
        </a:p>
      </dsp:txBody>
      <dsp:txXfrm>
        <a:off x="558924" y="108280"/>
        <a:ext cx="7294632" cy="612672"/>
      </dsp:txXfrm>
    </dsp:sp>
    <dsp:sp modelId="{137DF15B-7E07-4ED3-9AD0-C120D4F91F32}">
      <dsp:nvSpPr>
        <dsp:cNvPr id="0" name=""/>
        <dsp:cNvSpPr/>
      </dsp:nvSpPr>
      <dsp:spPr>
        <a:xfrm>
          <a:off x="0" y="1856371"/>
          <a:ext cx="10515600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Is the school financially viable?</a:t>
          </a:r>
        </a:p>
      </dsp:txBody>
      <dsp:txXfrm>
        <a:off x="0" y="1856371"/>
        <a:ext cx="10515600" cy="978075"/>
      </dsp:txXfrm>
    </dsp:sp>
    <dsp:sp modelId="{221818B8-7EAF-4CAB-AADD-7F3B1279DDDE}">
      <dsp:nvSpPr>
        <dsp:cNvPr id="0" name=""/>
        <dsp:cNvSpPr/>
      </dsp:nvSpPr>
      <dsp:spPr>
        <a:xfrm>
          <a:off x="525780" y="1516891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Financial</a:t>
          </a:r>
        </a:p>
      </dsp:txBody>
      <dsp:txXfrm>
        <a:off x="558924" y="1550035"/>
        <a:ext cx="7294632" cy="612672"/>
      </dsp:txXfrm>
    </dsp:sp>
    <dsp:sp modelId="{135099D8-BB59-45A1-8A3B-06AB7ED0D68B}">
      <dsp:nvSpPr>
        <dsp:cNvPr id="0" name=""/>
        <dsp:cNvSpPr/>
      </dsp:nvSpPr>
      <dsp:spPr>
        <a:xfrm>
          <a:off x="0" y="3298126"/>
          <a:ext cx="10515600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Is the organization effective, compliant and well-run?</a:t>
          </a:r>
        </a:p>
      </dsp:txBody>
      <dsp:txXfrm>
        <a:off x="0" y="3298126"/>
        <a:ext cx="10515600" cy="978075"/>
      </dsp:txXfrm>
    </dsp:sp>
    <dsp:sp modelId="{ADE40DAF-D570-444B-8AD9-B8D1980D62B8}">
      <dsp:nvSpPr>
        <dsp:cNvPr id="0" name=""/>
        <dsp:cNvSpPr/>
      </dsp:nvSpPr>
      <dsp:spPr>
        <a:xfrm>
          <a:off x="525780" y="2958646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Organizational</a:t>
          </a:r>
        </a:p>
      </dsp:txBody>
      <dsp:txXfrm>
        <a:off x="558924" y="2991790"/>
        <a:ext cx="729463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96FAC-80D1-473B-AE67-C670915C6B68}">
      <dsp:nvSpPr>
        <dsp:cNvPr id="0" name=""/>
        <dsp:cNvSpPr/>
      </dsp:nvSpPr>
      <dsp:spPr>
        <a:xfrm>
          <a:off x="4206240" y="0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Draft: Aug/Sept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Recommendations: Oct/Nov</a:t>
          </a:r>
        </a:p>
      </dsp:txBody>
      <dsp:txXfrm>
        <a:off x="4206240" y="169974"/>
        <a:ext cx="5799438" cy="1019845"/>
      </dsp:txXfrm>
    </dsp:sp>
    <dsp:sp modelId="{AD562F59-D207-4BB7-8C98-1341221DE681}">
      <dsp:nvSpPr>
        <dsp:cNvPr id="0" name=""/>
        <dsp:cNvSpPr/>
      </dsp:nvSpPr>
      <dsp:spPr>
        <a:xfrm>
          <a:off x="0" y="0"/>
          <a:ext cx="4206240" cy="1359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Academic </a:t>
          </a:r>
        </a:p>
      </dsp:txBody>
      <dsp:txXfrm>
        <a:off x="66380" y="66380"/>
        <a:ext cx="4073480" cy="1227033"/>
      </dsp:txXfrm>
    </dsp:sp>
    <dsp:sp modelId="{3E3190AC-2CE0-4AD5-9423-0392B08CBBE6}">
      <dsp:nvSpPr>
        <dsp:cNvPr id="0" name=""/>
        <dsp:cNvSpPr/>
      </dsp:nvSpPr>
      <dsp:spPr>
        <a:xfrm>
          <a:off x="4206240" y="1495772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Draft: Aug/Sept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Recommendations: Oct/Nov</a:t>
          </a:r>
        </a:p>
      </dsp:txBody>
      <dsp:txXfrm>
        <a:off x="4206240" y="1665746"/>
        <a:ext cx="5799438" cy="1019845"/>
      </dsp:txXfrm>
    </dsp:sp>
    <dsp:sp modelId="{08159A9A-78FB-427E-8FA4-B1EB0238BE32}">
      <dsp:nvSpPr>
        <dsp:cNvPr id="0" name=""/>
        <dsp:cNvSpPr/>
      </dsp:nvSpPr>
      <dsp:spPr>
        <a:xfrm>
          <a:off x="0" y="1495772"/>
          <a:ext cx="4206240" cy="1359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Organizational</a:t>
          </a:r>
        </a:p>
      </dsp:txBody>
      <dsp:txXfrm>
        <a:off x="66380" y="1562152"/>
        <a:ext cx="4073480" cy="1227033"/>
      </dsp:txXfrm>
    </dsp:sp>
    <dsp:sp modelId="{246B3D04-1DD7-4AA6-B827-2FB482208549}">
      <dsp:nvSpPr>
        <dsp:cNvPr id="0" name=""/>
        <dsp:cNvSpPr/>
      </dsp:nvSpPr>
      <dsp:spPr>
        <a:xfrm>
          <a:off x="4206240" y="299154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Draft: Dec/Jan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Recommendations: Feb</a:t>
          </a:r>
        </a:p>
      </dsp:txBody>
      <dsp:txXfrm>
        <a:off x="4206240" y="3161518"/>
        <a:ext cx="5799438" cy="1019845"/>
      </dsp:txXfrm>
    </dsp:sp>
    <dsp:sp modelId="{6A4303C3-F7F1-4EDD-9236-C0AE34BD09B4}">
      <dsp:nvSpPr>
        <dsp:cNvPr id="0" name=""/>
        <dsp:cNvSpPr/>
      </dsp:nvSpPr>
      <dsp:spPr>
        <a:xfrm>
          <a:off x="0" y="2991544"/>
          <a:ext cx="4206240" cy="13597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Financial</a:t>
          </a:r>
        </a:p>
      </dsp:txBody>
      <dsp:txXfrm>
        <a:off x="66380" y="3057924"/>
        <a:ext cx="4073480" cy="1227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FE0C62-8073-4176-A45E-47EE9F4F3F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BD2CE-AA74-4CCB-BFC0-DE1FB61539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CCD5BC-DB7A-4192-BE8B-B64A54D4DC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D59B9-23CA-41D3-A8B4-A41C441D9D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DEC2D-B247-427F-8717-B916D90131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5F687C-007C-46BE-830B-B4B371FDB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6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88C4F0-192B-4AAA-ACF7-4064581A3EF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CD789A-9E5B-488C-95B7-F7C3C5A9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95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6/6 – refer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8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A3634-C79A-40BF-A8F4-039DAA9D68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18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A3634-C79A-40BF-A8F4-039DAA9D68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96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A3634-C79A-40BF-A8F4-039DAA9D68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9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A3634-C79A-40BF-A8F4-039DAA9D68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4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D9D8B-94E4-453E-862C-CE6EF2F4E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66C89-930C-48E2-A766-C71EBD4B7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AC0E3-EAA2-4DA4-BB8A-D1BAA9376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BB17-EA1D-4DAC-98F6-59955620A3FC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662F5-B44B-4E62-8599-3A24F8AD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7BE4B-CA98-4320-8414-C43608ED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9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5D36D-CC8E-414D-9776-BA75A50A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8DD17-EE04-4F8C-B436-BCBBEEF5E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1A7FE-F030-4477-AEA5-B5FE6502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7ECB-4506-474B-B2BE-AC36562BC44C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2A2E2-C9A5-4B0C-8A19-4765E2E2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2F7BA-6543-44DA-A6CB-D38A1E1C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2D58B3-54CE-42C6-B40B-721B03C6D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75996-717B-466E-9E3F-C4EA61CD2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9167A-1F7D-4705-B851-0BFE391B6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5541-EFD4-4F96-AAB5-BAE21B5C1657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F9997-6705-48C6-BC9E-ADFFD0B0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824A7-FA76-493E-9098-A0D8FE08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1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8D26-7D58-4308-A274-FB52B204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3C187-71F2-4BA5-854D-0054DE691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F8BF9-A871-48C3-B4D6-0C7268FD7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F59D-805E-4F44-94C8-EAF9B943836C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CF13F-9CD8-4EC1-8594-93794F29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B2C5B-F44E-4EEC-AFF6-A2C8BA0C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4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3C03-F037-4614-A4DD-B029AFF5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2577F-1D5F-496B-A9DD-A30E0E735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4ED3-0BEE-4FF2-8101-5DD49093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1A0A-68A0-4A73-AA69-94CAA640C239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0B07-6224-4E41-A488-DC9546A2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5297B-1B6B-45C7-AAD7-4A98221A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9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47A11-FB87-4995-950B-0ED3C94F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B7270-4314-494C-A767-3CC6CA1B9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F5308-49A4-4E44-8CCF-4669A1D0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29B20-B510-417B-A07C-CB1C8856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0E43-F169-4598-8FF6-BD0DE2DCC432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E98BE-3267-439F-97F6-2C5456054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6DD7F-2617-4CA0-9F43-6E168DA5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7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68CC-7364-4BF4-9A33-7997D085F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76358-2B1E-4589-8959-BC051FCCE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9154F-B246-4043-A074-822FE0B0C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157FFE-E49B-4BAB-9B3F-9FE657B4E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B4889-BE87-4629-B13C-31E0FEDEC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B85476-594B-4954-BAE0-3C851007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0C11-4B54-4FBE-AD17-440C62CBEE4C}" type="datetime1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FC8C60-45A2-4B85-8B8C-1F0928D0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FF387-2909-487F-B5D0-EFDBF28A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6F95-143C-4852-9E06-D9BE25E4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BCA73-D6B8-4287-A8CE-9BD666DA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758B-E2AD-4F4F-970C-66F482492D94}" type="datetime1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42C9A-F451-47C0-BAC3-708BAB713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64388-FBD9-4FFA-9881-E12E62C7E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9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CA8FF-A19C-4696-81DB-C4F31C9F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249D3-ECB9-410D-9746-FE277FE61D21}" type="datetime1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24D6BA-0B44-43BE-BC59-33555CF6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5B96B-D0AB-41CE-BF1B-F57FB309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0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1222-1020-460A-A1A6-F41C341BA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82E1-7BA3-4D06-92A0-786644EF9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9A26C-7006-42D6-8DBD-C4D709A50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838B3-EB0C-4B60-B721-11F702FF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3AA5-1B3E-44A0-8AAC-ADF372A1216E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26922-2DD9-4D7B-B5C2-9FB58831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E617-9933-4F33-9288-C559A9D0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4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44791-0BD5-4EC8-A9AF-CC76A84BA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0BD547-6D1A-49D4-8E47-2210586F1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D370A-25CB-49C3-AD24-7AAE9DC7B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B1291-B499-4342-8F0A-D0AD748F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8AEA-49B5-4602-A57B-74D88F015846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9E01B-BB2D-4E2D-A779-9379F375F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8C063-FE52-4EFB-90A7-A254E106A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25F6EA-AE17-4217-AF30-4A183883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5940E-A420-4053-BAA9-91F784EF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4E655-5065-4809-95D2-CF3CEDC99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1ACB-1241-4AB2-96F7-ABB3FB636262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E8CED-2C59-4A53-A644-930933831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92BA3-1148-4C24-B349-78CA350FC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8725/icon-with-question-mark-by-purze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harterschools.nv.gov/uploadedFiles/CharterSchoolsnvgov/content/Grocers/200225-FPF-Technical-Guide-SPCSA-Final-Draft-20200225-Update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8725/icon-with-question-mark-by-purze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28725/icon-with-question-mark-by-purze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www.qualitycharters.org/wp-content/uploads/2020/04/CorePerformanceFrameworkAndGuidance.pdf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harterschools.nv.gov/uploadedFiles/CharterSchoolsnvgov/content/Grocers/2018-19_SPCSA_AcademicPerformanceFramework_TechnicalGuideADA_032320(1)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E066-E06B-4313-B154-2B9257674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97" y="4089319"/>
            <a:ext cx="10846340" cy="1235412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Arial Black" panose="020B0A04020102020204" pitchFamily="34" charset="0"/>
              </a:rPr>
              <a:t>SPCSA Performance Framework Overview</a:t>
            </a:r>
            <a:endParaRPr lang="en-US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30">
            <a:extLst>
              <a:ext uri="{FF2B5EF4-FFF2-40B4-BE49-F238E27FC236}">
                <a16:creationId xmlns:a16="http://schemas.microsoft.com/office/drawing/2014/main" id="{F0E2CAF7-C660-409F-89FE-1D103010B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354" y="617841"/>
            <a:ext cx="8369030" cy="29042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DFC15F-98B9-480E-9000-A2F2BEFAB6C0}"/>
              </a:ext>
            </a:extLst>
          </p:cNvPr>
          <p:cNvCxnSpPr>
            <a:cxnSpLocks/>
          </p:cNvCxnSpPr>
          <p:nvPr/>
        </p:nvCxnSpPr>
        <p:spPr>
          <a:xfrm>
            <a:off x="458985" y="3638782"/>
            <a:ext cx="11441185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63CF9D3-B73C-4B79-BB90-CCA2F3FF41DC}"/>
              </a:ext>
            </a:extLst>
          </p:cNvPr>
          <p:cNvSpPr txBox="1"/>
          <p:nvPr/>
        </p:nvSpPr>
        <p:spPr>
          <a:xfrm>
            <a:off x="7733489" y="5963055"/>
            <a:ext cx="395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August 15, 2020</a:t>
            </a:r>
          </a:p>
        </p:txBody>
      </p:sp>
    </p:spTree>
    <p:extLst>
      <p:ext uri="{BB962C8B-B14F-4D97-AF65-F5344CB8AC3E}">
        <p14:creationId xmlns:p14="http://schemas.microsoft.com/office/powerpoint/2010/main" val="201833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AC6A-C523-423F-9C6D-47B384AC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Academic Performance Framework: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EEB70-6D30-4681-AAD3-D75BC201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67" y="1825624"/>
            <a:ext cx="7772400" cy="4351338"/>
          </a:xfrm>
        </p:spPr>
        <p:txBody>
          <a:bodyPr/>
          <a:lstStyle/>
          <a:p>
            <a:r>
              <a:rPr lang="en-US" b="1" dirty="0"/>
              <a:t>Data Sources</a:t>
            </a:r>
            <a:endParaRPr lang="en-US" sz="2000" dirty="0"/>
          </a:p>
          <a:p>
            <a:pPr lvl="1"/>
            <a:r>
              <a:rPr lang="en-US" sz="3200" dirty="0"/>
              <a:t>Nevada Department of Education student enrollment counts (Validation Day File - October 1, 2019).</a:t>
            </a:r>
          </a:p>
          <a:p>
            <a:pPr lvl="1"/>
            <a:r>
              <a:rPr lang="en-US" sz="3200" dirty="0"/>
              <a:t>Nevada School Performance Framework (NSPF) Star Ratings (September 15, 2019).</a:t>
            </a:r>
          </a:p>
          <a:p>
            <a:pPr lvl="1"/>
            <a:r>
              <a:rPr lang="en-US" sz="3200" dirty="0"/>
              <a:t>Current and prior year State mandated assessment results (SBAC and ACT).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D8616-CE85-408B-984A-2626F298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2" descr="C:\Users\msauter\AppData\Local\Microsoft\Windows\Temporary Internet Files\Content.IE5\4ZX68BD7\flashlight[1].jpg">
            <a:extLst>
              <a:ext uri="{FF2B5EF4-FFF2-40B4-BE49-F238E27FC236}">
                <a16:creationId xmlns:a16="http://schemas.microsoft.com/office/drawing/2014/main" id="{52AB2FB2-8857-4754-AF05-0B1492EE9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4000">
            <a:off x="8936296" y="246613"/>
            <a:ext cx="3092491" cy="298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A1F9C93C-DA64-44C1-86B1-4E7236DB2B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134734"/>
              </p:ext>
            </p:extLst>
          </p:nvPr>
        </p:nvGraphicFramePr>
        <p:xfrm>
          <a:off x="8348152" y="2631552"/>
          <a:ext cx="3531811" cy="299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B3D44DF9-6F9E-4639-ABDD-04C34330CD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6389" y="5857054"/>
            <a:ext cx="1543574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85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0AF3-2CF1-4F25-A434-7C8045A56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Questions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B5BDDC9-B097-42F2-B0F4-C0E656F588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8014" y="1908287"/>
            <a:ext cx="3851951" cy="3851951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8EDBBB-1B45-437C-A1A9-F1A864684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1063" y="6004957"/>
            <a:ext cx="1543574" cy="53565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279279-E544-4D9F-A22F-C7A814A4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2850" y="6403450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97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75086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Financial Performance Framework: </a:t>
            </a:r>
            <a:br>
              <a:rPr lang="en-US" b="1" dirty="0"/>
            </a:br>
            <a:r>
              <a:rPr lang="en-US" b="1" dirty="0"/>
              <a:t>Areas of Focus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980688"/>
              </p:ext>
            </p:extLst>
          </p:nvPr>
        </p:nvGraphicFramePr>
        <p:xfrm>
          <a:off x="621630" y="1827212"/>
          <a:ext cx="10909571" cy="3925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995">
                  <a:extLst>
                    <a:ext uri="{9D8B030D-6E8A-4147-A177-3AD203B41FA5}">
                      <a16:colId xmlns:a16="http://schemas.microsoft.com/office/drawing/2014/main" val="3626259800"/>
                    </a:ext>
                  </a:extLst>
                </a:gridCol>
                <a:gridCol w="4297757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  <a:gridCol w="5586819">
                  <a:extLst>
                    <a:ext uri="{9D8B030D-6E8A-4147-A177-3AD203B41FA5}">
                      <a16:colId xmlns:a16="http://schemas.microsoft.com/office/drawing/2014/main" val="4272132032"/>
                    </a:ext>
                  </a:extLst>
                </a:gridCol>
              </a:tblGrid>
              <a:tr h="573088"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81212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2600" dirty="0"/>
                        <a:t>Near Term Measures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lvl="0" indent="-514350" algn="l">
                        <a:buAutoNum type="alphaLcPeriod"/>
                      </a:pPr>
                      <a:r>
                        <a:rPr lang="en-US" sz="2600" dirty="0"/>
                        <a:t>Current Ratio</a:t>
                      </a:r>
                    </a:p>
                    <a:p>
                      <a:pPr marL="514350" lvl="0" indent="-514350" algn="l">
                        <a:buAutoNum type="alphaLcPeriod"/>
                      </a:pPr>
                      <a:r>
                        <a:rPr lang="en-US" sz="2600" dirty="0"/>
                        <a:t>Unrestricted Days Cash-on-Hand</a:t>
                      </a:r>
                    </a:p>
                    <a:p>
                      <a:pPr marL="514350" lvl="0" indent="-514350" algn="l">
                        <a:buAutoNum type="alphaLcPeriod"/>
                      </a:pPr>
                      <a:r>
                        <a:rPr lang="en-US" sz="2600" dirty="0"/>
                        <a:t>Enrollment Forecast Accuracy</a:t>
                      </a:r>
                    </a:p>
                    <a:p>
                      <a:pPr marL="514350" lvl="0" indent="-514350" algn="l">
                        <a:buAutoNum type="alphaLcPeriod"/>
                      </a:pPr>
                      <a:r>
                        <a:rPr lang="en-US" sz="2600" dirty="0"/>
                        <a:t>Debt Default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81212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dirty="0"/>
                        <a:t>Sustainability Measures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AutoNum type="alphaLcPeriod"/>
                      </a:pPr>
                      <a:r>
                        <a:rPr lang="en-US" sz="2600" i="0" dirty="0"/>
                        <a:t>Total Margin</a:t>
                      </a:r>
                    </a:p>
                    <a:p>
                      <a:pPr marL="514350" indent="-514350" algn="l">
                        <a:buAutoNum type="alphaLcPeriod"/>
                      </a:pPr>
                      <a:r>
                        <a:rPr lang="en-US" sz="2600" i="0" dirty="0"/>
                        <a:t>Debt to Asset Ratio</a:t>
                      </a:r>
                    </a:p>
                    <a:p>
                      <a:pPr marL="514350" indent="-514350" algn="l">
                        <a:buAutoNum type="alphaLcPeriod"/>
                      </a:pPr>
                      <a:r>
                        <a:rPr lang="en-US" sz="2600" i="0" dirty="0"/>
                        <a:t>Cash Flow</a:t>
                      </a:r>
                    </a:p>
                    <a:p>
                      <a:pPr marL="514350" indent="-514350" algn="l">
                        <a:buAutoNum type="alphaLcPeriod"/>
                      </a:pPr>
                      <a:r>
                        <a:rPr lang="en-US" sz="2600" i="0" dirty="0"/>
                        <a:t>Debt Service Coverage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491E2C-4A11-4F03-92E7-064B035EA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981" y="6229787"/>
            <a:ext cx="1543574" cy="5356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BBE2A9-475E-4117-9BA1-A21492DC6265}"/>
              </a:ext>
            </a:extLst>
          </p:cNvPr>
          <p:cNvSpPr txBox="1"/>
          <p:nvPr/>
        </p:nvSpPr>
        <p:spPr>
          <a:xfrm>
            <a:off x="381000" y="6096437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SPCSA Financial Framework Technical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08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64075-B1E1-4173-9416-8BFFB6B1A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are these measures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63528-843C-4C21-B0D8-C7020AA2A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best practices nationally</a:t>
            </a:r>
          </a:p>
          <a:p>
            <a:endParaRPr lang="en-US" dirty="0"/>
          </a:p>
          <a:p>
            <a:r>
              <a:rPr lang="en-US" dirty="0"/>
              <a:t>Confirmed through stakeholder engagement that these are the most critical calculations that sponsored schools monitor</a:t>
            </a:r>
          </a:p>
          <a:p>
            <a:endParaRPr lang="en-US" dirty="0"/>
          </a:p>
          <a:p>
            <a:r>
              <a:rPr lang="en-US" dirty="0"/>
              <a:t>Respect charter autonomy in spending and budgeting decisions</a:t>
            </a:r>
          </a:p>
          <a:p>
            <a:endParaRPr lang="en-US" dirty="0"/>
          </a:p>
          <a:p>
            <a:r>
              <a:rPr lang="en-US" dirty="0"/>
              <a:t>Allow the SPCSA to confirm financial health in the short and long-term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60CB3-DD76-44DC-A52F-2363A48A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19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32026A3D-3F12-4325-9A4C-18338B2A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369" y="21606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Financial Performance Framework: Designation </a:t>
            </a:r>
            <a:endParaRPr lang="en-US" b="1" u="sng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4015EC4-B3D7-4255-B501-D891BE4F6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868547"/>
              </p:ext>
            </p:extLst>
          </p:nvPr>
        </p:nvGraphicFramePr>
        <p:xfrm>
          <a:off x="581524" y="3399780"/>
          <a:ext cx="11028952" cy="2353069"/>
        </p:xfrm>
        <a:graphic>
          <a:graphicData uri="http://schemas.openxmlformats.org/drawingml/2006/table">
            <a:tbl>
              <a:tblPr firstRow="1" firstCol="1" bandRow="1"/>
              <a:tblGrid>
                <a:gridCol w="4290332">
                  <a:extLst>
                    <a:ext uri="{9D8B030D-6E8A-4147-A177-3AD203B41FA5}">
                      <a16:colId xmlns:a16="http://schemas.microsoft.com/office/drawing/2014/main" val="3659683336"/>
                    </a:ext>
                  </a:extLst>
                </a:gridCol>
                <a:gridCol w="6738620">
                  <a:extLst>
                    <a:ext uri="{9D8B030D-6E8A-4147-A177-3AD203B41FA5}">
                      <a16:colId xmlns:a16="http://schemas.microsoft.com/office/drawing/2014/main" val="1282546447"/>
                    </a:ext>
                  </a:extLst>
                </a:gridCol>
              </a:tblGrid>
              <a:tr h="804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Good Standing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Less than two DNMS ratings </a:t>
                      </a:r>
                      <a:r>
                        <a:rPr lang="en-US" sz="24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en-US" sz="2400" b="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no FFBS ratings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872198"/>
                  </a:ext>
                </a:extLst>
              </a:tr>
              <a:tr h="783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Possible Intervention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Three or more DNMS ratings </a:t>
                      </a:r>
                      <a:r>
                        <a:rPr lang="en-US" sz="24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and/or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at least one FFBS rating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186500"/>
                  </a:ext>
                </a:extLst>
              </a:tr>
              <a:tr h="719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Continued Intervention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Continued failure to meet Good Standing requirements in </a:t>
                      </a:r>
                      <a:r>
                        <a:rPr lang="en-US" sz="24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multiple, consecutive years</a:t>
                      </a:r>
                      <a:endParaRPr lang="en-US" sz="24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26454"/>
                  </a:ext>
                </a:extLst>
              </a:tr>
            </a:tbl>
          </a:graphicData>
        </a:graphic>
      </p:graphicFrame>
      <p:pic>
        <p:nvPicPr>
          <p:cNvPr id="30" name="Picture 29">
            <a:extLst>
              <a:ext uri="{FF2B5EF4-FFF2-40B4-BE49-F238E27FC236}">
                <a16:creationId xmlns:a16="http://schemas.microsoft.com/office/drawing/2014/main" id="{374EFDA3-9DDB-4F88-8408-BE1CCEC6D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3102" y="5811669"/>
            <a:ext cx="1543574" cy="535653"/>
          </a:xfrm>
          <a:prstGeom prst="rect">
            <a:avLst/>
          </a:prstGeom>
        </p:spPr>
      </p:pic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5423A7AF-6E1E-4A48-B8B0-7E7FEDAB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0FE25-5CBA-4712-814E-3BCC7793A0D9}"/>
              </a:ext>
            </a:extLst>
          </p:cNvPr>
          <p:cNvSpPr txBox="1"/>
          <p:nvPr/>
        </p:nvSpPr>
        <p:spPr>
          <a:xfrm>
            <a:off x="731520" y="188976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Ratings for Each Measure (Near Term or Sustainability)</a:t>
            </a:r>
          </a:p>
          <a:p>
            <a:pPr marL="285750" indent="-285750">
              <a:buFontTx/>
              <a:buChar char="-"/>
            </a:pPr>
            <a:r>
              <a:rPr lang="en-US" dirty="0"/>
              <a:t>Meets Standard (MS)</a:t>
            </a:r>
          </a:p>
          <a:p>
            <a:pPr marL="285750" indent="-285750">
              <a:buFontTx/>
              <a:buChar char="-"/>
            </a:pPr>
            <a:r>
              <a:rPr lang="en-US" dirty="0"/>
              <a:t>Does Not Meet Standard (DNMS)</a:t>
            </a:r>
          </a:p>
          <a:p>
            <a:pPr marL="285750" indent="-285750">
              <a:buFontTx/>
              <a:buChar char="-"/>
            </a:pPr>
            <a:r>
              <a:rPr lang="en-US" dirty="0"/>
              <a:t>Falls Far Below Standard (FFBS)</a:t>
            </a:r>
          </a:p>
        </p:txBody>
      </p:sp>
    </p:spTree>
    <p:extLst>
      <p:ext uri="{BB962C8B-B14F-4D97-AF65-F5344CB8AC3E}">
        <p14:creationId xmlns:p14="http://schemas.microsoft.com/office/powerpoint/2010/main" val="3796652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0AF3-2CF1-4F25-A434-7C8045A56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Questions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B5BDDC9-B097-42F2-B0F4-C0E656F588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8014" y="1908287"/>
            <a:ext cx="3851951" cy="3851951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8EDBBB-1B45-437C-A1A9-F1A864684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1063" y="6004957"/>
            <a:ext cx="1543574" cy="53565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279279-E544-4D9F-A22F-C7A814A4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2850" y="6403450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89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75086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Organizational Framework: Areas of Focus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568536"/>
              </p:ext>
            </p:extLst>
          </p:nvPr>
        </p:nvGraphicFramePr>
        <p:xfrm>
          <a:off x="502920" y="1306097"/>
          <a:ext cx="11094720" cy="4952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">
                  <a:extLst>
                    <a:ext uri="{9D8B030D-6E8A-4147-A177-3AD203B41FA5}">
                      <a16:colId xmlns:a16="http://schemas.microsoft.com/office/drawing/2014/main" val="3626259800"/>
                    </a:ext>
                  </a:extLst>
                </a:gridCol>
                <a:gridCol w="3459480">
                  <a:extLst>
                    <a:ext uri="{9D8B030D-6E8A-4147-A177-3AD203B41FA5}">
                      <a16:colId xmlns:a16="http://schemas.microsoft.com/office/drawing/2014/main" val="2824240289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</a:tblGrid>
              <a:tr h="533235"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Category/Indicator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How is this evaluated by the SPCSA?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869298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Education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2600" i="1" dirty="0"/>
                        <a:t>Adherence to the material terms of its proposed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068654"/>
                  </a:ext>
                </a:extLst>
              </a:tr>
              <a:tr h="869298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Financial Management and Oversight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2600" i="1" dirty="0"/>
                        <a:t>Audit results and audit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869298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Governance and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i="1" dirty="0"/>
                        <a:t>Board compliance with governance-related laws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  <a:tr h="869298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Students and 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i="1" dirty="0"/>
                        <a:t>Adherence to state and federal laws and regulations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162762"/>
                  </a:ext>
                </a:extLst>
              </a:tr>
              <a:tr h="869298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School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i="1" dirty="0"/>
                        <a:t>Compliance with facility, transportation, food and health service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24135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491E2C-4A11-4F03-92E7-064B035EA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981" y="6229787"/>
            <a:ext cx="1543574" cy="5356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F701C6-F8A2-484E-8EF1-2988ABCCA99F}"/>
              </a:ext>
            </a:extLst>
          </p:cNvPr>
          <p:cNvSpPr txBox="1"/>
          <p:nvPr/>
        </p:nvSpPr>
        <p:spPr>
          <a:xfrm>
            <a:off x="259080" y="6356350"/>
            <a:ext cx="7853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Schools can earn up to 20 points within each category for a total of 100 each year.</a:t>
            </a:r>
          </a:p>
        </p:txBody>
      </p:sp>
    </p:spTree>
    <p:extLst>
      <p:ext uri="{BB962C8B-B14F-4D97-AF65-F5344CB8AC3E}">
        <p14:creationId xmlns:p14="http://schemas.microsoft.com/office/powerpoint/2010/main" val="3437408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75086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Balancing Autonomy and Accountability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296724"/>
              </p:ext>
            </p:extLst>
          </p:nvPr>
        </p:nvGraphicFramePr>
        <p:xfrm>
          <a:off x="697828" y="1869977"/>
          <a:ext cx="10732168" cy="319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970">
                  <a:extLst>
                    <a:ext uri="{9D8B030D-6E8A-4147-A177-3AD203B41FA5}">
                      <a16:colId xmlns:a16="http://schemas.microsoft.com/office/drawing/2014/main" val="3626259800"/>
                    </a:ext>
                  </a:extLst>
                </a:gridCol>
                <a:gridCol w="9982198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</a:tblGrid>
              <a:tr h="546920"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57155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2600" dirty="0"/>
                        <a:t>Authorizers generally focus on the ends (outputs); schools choose the means (inputs)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068654"/>
                  </a:ext>
                </a:extLst>
              </a:tr>
              <a:tr h="521419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2600" dirty="0"/>
                        <a:t>Organizational Performance Framework abuts school autonomy closer than other two framework due to compliance 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594679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dirty="0"/>
                        <a:t>Organizational Performance Framework is limited to processes mandated by laws, regulations or the contract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491E2C-4A11-4F03-92E7-064B035EA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981" y="6229787"/>
            <a:ext cx="1543574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501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CE61A-7D4E-4D3A-9154-5556C03C0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Points Awarded?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02B55-3D3D-42E3-866F-5FB0BE14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491E1B-C877-401C-9C76-0110F610A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760" y="1530424"/>
            <a:ext cx="8945880" cy="445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73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32026A3D-3F12-4325-9A4C-18338B2A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369" y="21606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Organizational Performance Framework: Designation </a:t>
            </a:r>
            <a:endParaRPr lang="en-US" b="1" u="sng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4015EC4-B3D7-4255-B501-D891BE4F6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20050"/>
              </p:ext>
            </p:extLst>
          </p:nvPr>
        </p:nvGraphicFramePr>
        <p:xfrm>
          <a:off x="474844" y="2719512"/>
          <a:ext cx="11028952" cy="1587703"/>
        </p:xfrm>
        <a:graphic>
          <a:graphicData uri="http://schemas.openxmlformats.org/drawingml/2006/table">
            <a:tbl>
              <a:tblPr firstRow="1" firstCol="1" bandRow="1"/>
              <a:tblGrid>
                <a:gridCol w="4290332">
                  <a:extLst>
                    <a:ext uri="{9D8B030D-6E8A-4147-A177-3AD203B41FA5}">
                      <a16:colId xmlns:a16="http://schemas.microsoft.com/office/drawing/2014/main" val="3659683336"/>
                    </a:ext>
                  </a:extLst>
                </a:gridCol>
                <a:gridCol w="6738620">
                  <a:extLst>
                    <a:ext uri="{9D8B030D-6E8A-4147-A177-3AD203B41FA5}">
                      <a16:colId xmlns:a16="http://schemas.microsoft.com/office/drawing/2014/main" val="1282546447"/>
                    </a:ext>
                  </a:extLst>
                </a:gridCol>
              </a:tblGrid>
              <a:tr h="804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Meets Standard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&gt;= 80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points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872198"/>
                  </a:ext>
                </a:extLst>
              </a:tr>
              <a:tr h="783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Does Not Meet Standard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&lt; 80 points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186500"/>
                  </a:ext>
                </a:extLst>
              </a:tr>
            </a:tbl>
          </a:graphicData>
        </a:graphic>
      </p:graphicFrame>
      <p:pic>
        <p:nvPicPr>
          <p:cNvPr id="30" name="Picture 29">
            <a:extLst>
              <a:ext uri="{FF2B5EF4-FFF2-40B4-BE49-F238E27FC236}">
                <a16:creationId xmlns:a16="http://schemas.microsoft.com/office/drawing/2014/main" id="{374EFDA3-9DDB-4F88-8408-BE1CCEC6D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3102" y="5811669"/>
            <a:ext cx="1543574" cy="535653"/>
          </a:xfrm>
          <a:prstGeom prst="rect">
            <a:avLst/>
          </a:prstGeom>
        </p:spPr>
      </p:pic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5423A7AF-6E1E-4A48-B8B0-7E7FEDAB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2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C7E5-DDEF-466F-B03F-095CB090E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F5D1C-FB7D-41F0-A4AC-3CB7AA298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reiterate why Performance Frameworks are critical to the work of a charter school authorizer</a:t>
            </a:r>
          </a:p>
          <a:p>
            <a:endParaRPr lang="en-US" dirty="0"/>
          </a:p>
          <a:p>
            <a:r>
              <a:rPr lang="en-US" dirty="0"/>
              <a:t>To understand the basic components of each SPCSA Framework</a:t>
            </a:r>
          </a:p>
          <a:p>
            <a:pPr lvl="1"/>
            <a:r>
              <a:rPr lang="en-US" dirty="0"/>
              <a:t>Academic</a:t>
            </a:r>
          </a:p>
          <a:p>
            <a:pPr lvl="1"/>
            <a:r>
              <a:rPr lang="en-US" dirty="0"/>
              <a:t>Financial</a:t>
            </a:r>
          </a:p>
          <a:p>
            <a:pPr lvl="1"/>
            <a:r>
              <a:rPr lang="en-US" dirty="0"/>
              <a:t>Organizational</a:t>
            </a:r>
          </a:p>
          <a:p>
            <a:pPr lvl="1"/>
            <a:endParaRPr lang="en-US" dirty="0"/>
          </a:p>
          <a:p>
            <a:r>
              <a:rPr lang="en-US" dirty="0"/>
              <a:t>To identify when results for each framework will be presented to </a:t>
            </a:r>
            <a:r>
              <a:rPr lang="en-US"/>
              <a:t>the Authority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1A60D-C7A8-471B-A9E3-DA36F86A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4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0AF3-2CF1-4F25-A434-7C8045A56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w Cen MT Condensed Extra Bold" panose="020B0803020202020204" pitchFamily="34" charset="0"/>
              </a:rPr>
              <a:t>Questions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B5BDDC9-B097-42F2-B0F4-C0E656F588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8014" y="1908287"/>
            <a:ext cx="3851951" cy="3851951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8EDBBB-1B45-437C-A1A9-F1A864684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1063" y="6004957"/>
            <a:ext cx="1543574" cy="53565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279279-E544-4D9F-A22F-C7A814A4F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2850" y="6403450"/>
            <a:ext cx="973667" cy="274320"/>
          </a:xfrm>
        </p:spPr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5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12712-34B5-4CF5-82C8-29BF260FD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Timelines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F9F3242-05D1-4D34-9DB9-8413685952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9246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39851-5E54-4C19-9B9B-55C5B9B44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7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B020B-F80D-490C-95F1-36403BD6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are Performance Frameworks Important?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372C4AF-4E59-4170-BDB8-A7F7B8F5ED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559109"/>
              </p:ext>
            </p:extLst>
          </p:nvPr>
        </p:nvGraphicFramePr>
        <p:xfrm>
          <a:off x="838200" y="1825624"/>
          <a:ext cx="10515600" cy="381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166417250"/>
                    </a:ext>
                  </a:extLst>
                </a:gridCol>
                <a:gridCol w="9829800">
                  <a:extLst>
                    <a:ext uri="{9D8B030D-6E8A-4147-A177-3AD203B41FA5}">
                      <a16:colId xmlns:a16="http://schemas.microsoft.com/office/drawing/2014/main" val="1940138684"/>
                    </a:ext>
                  </a:extLst>
                </a:gridCol>
              </a:tblGrid>
              <a:tr h="288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180482"/>
                  </a:ext>
                </a:extLst>
              </a:tr>
              <a:tr h="6895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Enable the SPCSA to fulfill its </a:t>
                      </a:r>
                      <a:r>
                        <a:rPr lang="en-US" sz="2000" b="1" dirty="0"/>
                        <a:t>mission</a:t>
                      </a:r>
                      <a:r>
                        <a:rPr lang="en-US" sz="2000" b="0" dirty="0"/>
                        <a:t> as an authorizer and regulator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936529"/>
                  </a:ext>
                </a:extLst>
              </a:tr>
              <a:tr h="6895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Fulfill NRS 388A.273 </a:t>
                      </a:r>
                      <a:r>
                        <a:rPr lang="en-US" sz="2000" b="1" dirty="0"/>
                        <a:t>requirements</a:t>
                      </a:r>
                      <a:r>
                        <a:rPr lang="en-US" sz="2000" b="0" dirty="0"/>
                        <a:t> for performance indicators, measures and metrics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475840"/>
                  </a:ext>
                </a:extLst>
              </a:tr>
              <a:tr h="6895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Fulfill public school </a:t>
                      </a:r>
                      <a:r>
                        <a:rPr lang="en-US" sz="2000" b="1" dirty="0"/>
                        <a:t>obligations</a:t>
                      </a:r>
                      <a:r>
                        <a:rPr lang="en-US" sz="2000" dirty="0"/>
                        <a:t> and provide </a:t>
                      </a:r>
                      <a:r>
                        <a:rPr lang="en-US" sz="2000" b="1" dirty="0"/>
                        <a:t>transparent reporting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718959"/>
                  </a:ext>
                </a:extLst>
              </a:tr>
              <a:tr h="6895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Convey SPCSA </a:t>
                      </a:r>
                      <a:r>
                        <a:rPr lang="en-US" sz="2000" b="1" dirty="0"/>
                        <a:t>expectations</a:t>
                      </a:r>
                      <a:r>
                        <a:rPr lang="en-US" sz="2000" b="0" dirty="0"/>
                        <a:t> of charter schools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822932"/>
                  </a:ext>
                </a:extLst>
              </a:tr>
              <a:tr h="68950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Streamline work</a:t>
                      </a:r>
                      <a:r>
                        <a:rPr lang="en-US" sz="2000" b="0" dirty="0"/>
                        <a:t> for the SPCSA and sponsored schools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4516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4555E-6907-42A0-96DE-69894BE7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6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8B39E-0182-454A-81F3-618ADE55C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Performance Framework?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B8EE4C3-3538-4BEA-8EE9-4D69334CE1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081839"/>
              </p:ext>
            </p:extLst>
          </p:nvPr>
        </p:nvGraphicFramePr>
        <p:xfrm>
          <a:off x="4686300" y="1825625"/>
          <a:ext cx="66675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49C66-BD32-4E31-836A-B9F5FD6B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EFCD0-2007-4E10-982E-2E52C79F6139}"/>
              </a:ext>
            </a:extLst>
          </p:cNvPr>
          <p:cNvSpPr txBox="1"/>
          <p:nvPr/>
        </p:nvSpPr>
        <p:spPr>
          <a:xfrm>
            <a:off x="1047750" y="2179637"/>
            <a:ext cx="3886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Document that sets forth agreed upon expectations of performance and 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Established in the charter agreement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Basis for school evaluations, ongoing monitoring and intervention that informs high-stakes decisions by an authorizer</a:t>
            </a:r>
          </a:p>
        </p:txBody>
      </p:sp>
    </p:spTree>
    <p:extLst>
      <p:ext uri="{BB962C8B-B14F-4D97-AF65-F5344CB8AC3E}">
        <p14:creationId xmlns:p14="http://schemas.microsoft.com/office/powerpoint/2010/main" val="129815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6E7E5-041D-4C7E-B5A1-EDA6BE05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Frameworks Tell Us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07E868D-2443-44F8-8851-0259DDF5D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2309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53FB1-0623-4C6D-958C-D77E7C1D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633BCD-1771-4315-A959-23C96DE878BD}"/>
              </a:ext>
            </a:extLst>
          </p:cNvPr>
          <p:cNvSpPr txBox="1"/>
          <p:nvPr/>
        </p:nvSpPr>
        <p:spPr>
          <a:xfrm>
            <a:off x="457200" y="6272213"/>
            <a:ext cx="641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7"/>
              </a:rPr>
              <a:t>NACSA Core Performance Framework and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9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75086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Academic Performance Framework: </a:t>
            </a:r>
            <a:br>
              <a:rPr lang="en-US" b="1" dirty="0"/>
            </a:br>
            <a:r>
              <a:rPr lang="en-US" b="1" dirty="0"/>
              <a:t>Areas of Focus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218768"/>
              </p:ext>
            </p:extLst>
          </p:nvPr>
        </p:nvGraphicFramePr>
        <p:xfrm>
          <a:off x="444229" y="1827212"/>
          <a:ext cx="11303539" cy="427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882">
                  <a:extLst>
                    <a:ext uri="{9D8B030D-6E8A-4147-A177-3AD203B41FA5}">
                      <a16:colId xmlns:a16="http://schemas.microsoft.com/office/drawing/2014/main" val="3626259800"/>
                    </a:ext>
                  </a:extLst>
                </a:gridCol>
                <a:gridCol w="5202086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  <a:gridCol w="5788571">
                  <a:extLst>
                    <a:ext uri="{9D8B030D-6E8A-4147-A177-3AD203B41FA5}">
                      <a16:colId xmlns:a16="http://schemas.microsoft.com/office/drawing/2014/main" val="4272132032"/>
                    </a:ext>
                  </a:extLst>
                </a:gridCol>
              </a:tblGrid>
              <a:tr h="812126"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81212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dirty="0"/>
                        <a:t>Nevada School Performance Framework – Star Ratings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i="1" dirty="0"/>
                        <a:t>Star Rating Index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81212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dirty="0"/>
                        <a:t>Geographical 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i="1" dirty="0"/>
                        <a:t>Zoned School and Local District Index Score Comparison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  <a:tr h="81212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dirty="0"/>
                        <a:t>Diversity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i="1" dirty="0"/>
                        <a:t>Special Population Enrollment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24380"/>
                  </a:ext>
                </a:extLst>
              </a:tr>
              <a:tr h="81212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600" dirty="0"/>
                        <a:t>School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i="1" dirty="0"/>
                        <a:t>Reduction Rate on Non-proficient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1344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491E2C-4A11-4F03-92E7-064B035EA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981" y="6229787"/>
            <a:ext cx="1543574" cy="53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8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D0B2-EBAC-4DD0-9BB0-B6ED8534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SPCSA Academic Performance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59450-5047-422D-A6E5-B34050D9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7</a:t>
            </a:fld>
            <a:endParaRPr lang="en-US"/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01DDA9AD-9C8B-4AF6-82FE-6897B9EAE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135" y="1918996"/>
            <a:ext cx="2464318" cy="2475883"/>
          </a:xfrm>
          <a:prstGeom prst="ellipse">
            <a:avLst/>
          </a:prstGeom>
          <a:solidFill>
            <a:srgbClr val="4472C4"/>
          </a:solidFill>
          <a:ln w="12700">
            <a:solidFill>
              <a:srgbClr val="2F559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Geographical Comparison</a:t>
            </a:r>
            <a:endParaRPr kumimoji="0" lang="en-US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25 pts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26">
            <a:extLst>
              <a:ext uri="{FF2B5EF4-FFF2-40B4-BE49-F238E27FC236}">
                <a16:creationId xmlns:a16="http://schemas.microsoft.com/office/drawing/2014/main" id="{560890FF-5DB7-4A35-9A89-8CE20CB77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902" y="4512011"/>
            <a:ext cx="1756784" cy="784294"/>
          </a:xfrm>
          <a:prstGeom prst="rect">
            <a:avLst/>
          </a:prstGeom>
          <a:gradFill rotWithShape="1">
            <a:gsLst>
              <a:gs pos="0">
                <a:srgbClr val="95ABEA"/>
              </a:gs>
              <a:gs pos="50000">
                <a:srgbClr val="BFCBF0"/>
              </a:gs>
              <a:gs pos="100000">
                <a:srgbClr val="E0E5F7"/>
              </a:gs>
            </a:gsLst>
            <a:lin ang="5400000" scaled="1"/>
          </a:gradFill>
          <a:ln w="6350">
            <a:solidFill>
              <a:srgbClr val="2F559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Zoned school index score comparison – 15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Oval 10">
            <a:extLst>
              <a:ext uri="{FF2B5EF4-FFF2-40B4-BE49-F238E27FC236}">
                <a16:creationId xmlns:a16="http://schemas.microsoft.com/office/drawing/2014/main" id="{1BA3B192-03F2-4555-9709-43AF116C5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9405" y="1947631"/>
            <a:ext cx="2442982" cy="2444073"/>
          </a:xfrm>
          <a:prstGeom prst="ellipse">
            <a:avLst/>
          </a:prstGeom>
          <a:solidFill>
            <a:srgbClr val="44546A"/>
          </a:solidFill>
          <a:ln w="12700">
            <a:solidFill>
              <a:srgbClr val="333F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School Progress Measure</a:t>
            </a:r>
            <a:endParaRPr kumimoji="0" lang="en-US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6D3A4276-EB0F-44ED-A19C-35E189BB2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6100" y="4518154"/>
            <a:ext cx="1748553" cy="661162"/>
          </a:xfrm>
          <a:prstGeom prst="rect">
            <a:avLst/>
          </a:prstGeom>
          <a:gradFill rotWithShape="1">
            <a:gsLst>
              <a:gs pos="0">
                <a:srgbClr val="A2A8B3"/>
              </a:gs>
              <a:gs pos="50000">
                <a:srgbClr val="C7CAD0"/>
              </a:gs>
              <a:gs pos="100000">
                <a:srgbClr val="E4E5E8"/>
              </a:gs>
            </a:gsLst>
            <a:lin ang="5400000" scaled="1"/>
          </a:gradFill>
          <a:ln w="6350">
            <a:solidFill>
              <a:srgbClr val="333F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ELA - % Reduction on non-proficient students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Oval 11">
            <a:extLst>
              <a:ext uri="{FF2B5EF4-FFF2-40B4-BE49-F238E27FC236}">
                <a16:creationId xmlns:a16="http://schemas.microsoft.com/office/drawing/2014/main" id="{2159818E-89BC-4FDF-BD50-FAF26959F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321" y="1904738"/>
            <a:ext cx="2485654" cy="2459978"/>
          </a:xfrm>
          <a:prstGeom prst="ellipse">
            <a:avLst/>
          </a:prstGeom>
          <a:solidFill>
            <a:srgbClr val="70AD47"/>
          </a:solidFill>
          <a:ln w="12700">
            <a:solidFill>
              <a:srgbClr val="5482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Diversity</a:t>
            </a:r>
            <a:endParaRPr kumimoji="0" lang="en-US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15 pts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4768EDD3-914E-4380-877D-53B87BCE2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714" y="4504061"/>
            <a:ext cx="1983781" cy="358057"/>
          </a:xfrm>
          <a:prstGeom prst="rect">
            <a:avLst/>
          </a:prstGeom>
          <a:gradFill rotWithShape="1">
            <a:gsLst>
              <a:gs pos="0">
                <a:srgbClr val="AEDA9A"/>
              </a:gs>
              <a:gs pos="50000">
                <a:srgbClr val="CDE6C2"/>
              </a:gs>
              <a:gs pos="100000">
                <a:srgbClr val="E6F2E1"/>
              </a:gs>
            </a:gsLst>
            <a:lin ang="5400000" scaled="1"/>
          </a:gradFill>
          <a:ln w="6350">
            <a:solidFill>
              <a:srgbClr val="5482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ELL enrollment – 5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16B1F4C0-ABF1-4695-9E14-1FBE42239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472" y="4943012"/>
            <a:ext cx="1975022" cy="358058"/>
          </a:xfrm>
          <a:prstGeom prst="rect">
            <a:avLst/>
          </a:prstGeom>
          <a:gradFill rotWithShape="1">
            <a:gsLst>
              <a:gs pos="0">
                <a:srgbClr val="AEDA9A"/>
              </a:gs>
              <a:gs pos="50000">
                <a:srgbClr val="CDE6C2"/>
              </a:gs>
              <a:gs pos="100000">
                <a:srgbClr val="E6F2E1"/>
              </a:gs>
            </a:gsLst>
            <a:lin ang="5400000" scaled="1"/>
          </a:gradFill>
          <a:ln w="6350">
            <a:solidFill>
              <a:srgbClr val="5482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FRL enrollment – 5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9649B2DD-59C0-416E-8AA4-10C44B2C2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472" y="5371077"/>
            <a:ext cx="1992253" cy="358057"/>
          </a:xfrm>
          <a:prstGeom prst="rect">
            <a:avLst/>
          </a:prstGeom>
          <a:gradFill rotWithShape="1">
            <a:gsLst>
              <a:gs pos="0">
                <a:srgbClr val="AEDA9A"/>
              </a:gs>
              <a:gs pos="50000">
                <a:srgbClr val="CDE6C2"/>
              </a:gs>
              <a:gs pos="100000">
                <a:srgbClr val="E6F2E1"/>
              </a:gs>
            </a:gsLst>
            <a:lin ang="5400000" scaled="1"/>
          </a:gradFill>
          <a:ln w="6350">
            <a:solidFill>
              <a:srgbClr val="5482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IEP enrollment – 5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DBE842A1-887A-4C8E-A92E-51F2ABC26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835" y="5348874"/>
            <a:ext cx="1748851" cy="784295"/>
          </a:xfrm>
          <a:prstGeom prst="rect">
            <a:avLst/>
          </a:prstGeom>
          <a:gradFill rotWithShape="1">
            <a:gsLst>
              <a:gs pos="0">
                <a:srgbClr val="95ABEA"/>
              </a:gs>
              <a:gs pos="50000">
                <a:srgbClr val="BFCBF0"/>
              </a:gs>
              <a:gs pos="100000">
                <a:srgbClr val="E0E5F7"/>
              </a:gs>
            </a:gsLst>
            <a:lin ang="5400000" scaled="1"/>
          </a:gradFill>
          <a:ln w="6350">
            <a:solidFill>
              <a:srgbClr val="2F559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Local district index score comparison – 10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84B26A18-11C6-417D-9B34-D75FB6FC8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1002" y="5310107"/>
            <a:ext cx="1748549" cy="704119"/>
          </a:xfrm>
          <a:prstGeom prst="rect">
            <a:avLst/>
          </a:prstGeom>
          <a:gradFill rotWithShape="1">
            <a:gsLst>
              <a:gs pos="0">
                <a:srgbClr val="A2A8B3"/>
              </a:gs>
              <a:gs pos="50000">
                <a:srgbClr val="C7CAD0"/>
              </a:gs>
              <a:gs pos="100000">
                <a:srgbClr val="E4E5E8"/>
              </a:gs>
            </a:gsLst>
            <a:lin ang="5400000" scaled="1"/>
          </a:gradFill>
          <a:ln w="6350">
            <a:solidFill>
              <a:srgbClr val="333F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Math - % Reduction on non-proficient students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6">
            <a:extLst>
              <a:ext uri="{FF2B5EF4-FFF2-40B4-BE49-F238E27FC236}">
                <a16:creationId xmlns:a16="http://schemas.microsoft.com/office/drawing/2014/main" id="{B65AF4E6-EF14-4CC5-AD24-04AB55994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07" y="1928521"/>
            <a:ext cx="2464318" cy="2475883"/>
          </a:xfrm>
          <a:prstGeom prst="ellipse">
            <a:avLst/>
          </a:prstGeom>
          <a:gradFill rotWithShape="1"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00"/>
          </a:gradFill>
          <a:ln w="635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NSPF/ Star Rating</a:t>
            </a:r>
            <a:endParaRPr kumimoji="0" lang="en-US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60 pts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F9DDFF48-CCC5-4965-A9D9-20D7033DA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109" y="4606391"/>
            <a:ext cx="2079164" cy="901700"/>
          </a:xfrm>
          <a:prstGeom prst="rect">
            <a:avLst/>
          </a:prstGeom>
          <a:gradFill rotWithShape="1">
            <a:gsLst>
              <a:gs pos="0">
                <a:srgbClr val="F7BDA4"/>
              </a:gs>
              <a:gs pos="50000">
                <a:srgbClr val="F5B195"/>
              </a:gs>
              <a:gs pos="100000">
                <a:srgbClr val="F8A581"/>
              </a:gs>
            </a:gsLst>
            <a:lin ang="5400000"/>
          </a:gradFill>
          <a:ln w="6350">
            <a:solidFill>
              <a:srgbClr val="ED7D3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Nevada School Performance Framework - Star rating – 60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3A684CA-64AB-4833-9DB0-B3C76786387D}"/>
              </a:ext>
            </a:extLst>
          </p:cNvPr>
          <p:cNvCxnSpPr>
            <a:cxnSpLocks/>
          </p:cNvCxnSpPr>
          <p:nvPr/>
        </p:nvCxnSpPr>
        <p:spPr>
          <a:xfrm>
            <a:off x="8911293" y="1776761"/>
            <a:ext cx="1" cy="4341541"/>
          </a:xfrm>
          <a:prstGeom prst="straightConnector1">
            <a:avLst/>
          </a:prstGeom>
          <a:noFill/>
          <a:ln w="38100" cap="flat" cmpd="sng" algn="ctr">
            <a:solidFill>
              <a:srgbClr val="4472C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4">
            <a:extLst>
              <a:ext uri="{FF2B5EF4-FFF2-40B4-BE49-F238E27FC236}">
                <a16:creationId xmlns:a16="http://schemas.microsoft.com/office/drawing/2014/main" id="{D81A9556-9803-4520-A967-5BD131100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35505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FFE758A7-EA92-445E-B424-D263D3CC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81225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1A095442-4479-452A-9625-EC254E607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472" y="5799141"/>
            <a:ext cx="1975019" cy="3580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Bonus – 3 pts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A9ACD3E-B90A-4B25-9294-BFB9DC9F1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7298" y="6225048"/>
            <a:ext cx="1543574" cy="5356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F6C49B-3C4B-4FCC-A21A-96AB7EECA8AC}"/>
              </a:ext>
            </a:extLst>
          </p:cNvPr>
          <p:cNvSpPr txBox="1"/>
          <p:nvPr/>
        </p:nvSpPr>
        <p:spPr>
          <a:xfrm>
            <a:off x="245680" y="6326130"/>
            <a:ext cx="939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4"/>
              </a:rPr>
              <a:t>SPCSA Academic Framework Technical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9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F36BF07-8329-49C5-ABBB-99AB15443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369" y="21606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Academic Performance Framework: School Designation Activity </a:t>
            </a:r>
            <a:endParaRPr lang="en-US" b="1" u="sng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8F907EF-B281-41C6-A420-C49C0B8BC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9182" y="6020076"/>
            <a:ext cx="1543574" cy="535653"/>
          </a:xfrm>
          <a:prstGeom prst="rect">
            <a:avLst/>
          </a:prstGeom>
        </p:spPr>
      </p:pic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0DF6475B-A1FB-408D-AE21-4CD49F75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02D62E-BA81-495F-9A5E-F4987D7C80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" y="2894280"/>
            <a:ext cx="3086100" cy="1476375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DEF15E07-0E24-4D4E-B11B-95D6B57E8E83}"/>
              </a:ext>
            </a:extLst>
          </p:cNvPr>
          <p:cNvSpPr txBox="1">
            <a:spLocks/>
          </p:cNvSpPr>
          <p:nvPr/>
        </p:nvSpPr>
        <p:spPr>
          <a:xfrm>
            <a:off x="240347" y="2340621"/>
            <a:ext cx="2903499" cy="915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u="sng" dirty="0"/>
              <a:t>ABC ELEMENTARY SCHOOL</a:t>
            </a:r>
          </a:p>
          <a:p>
            <a:endParaRPr lang="en-US" sz="1200" b="1" u="sng" dirty="0"/>
          </a:p>
        </p:txBody>
      </p:sp>
      <p:pic>
        <p:nvPicPr>
          <p:cNvPr id="16" name="Picture 15" descr="represents a student" title="stick figure">
            <a:extLst>
              <a:ext uri="{FF2B5EF4-FFF2-40B4-BE49-F238E27FC236}">
                <a16:creationId xmlns:a16="http://schemas.microsoft.com/office/drawing/2014/main" id="{C06D2D01-FF6F-49A6-A8F3-E3666308199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50" b="2307"/>
          <a:stretch/>
        </p:blipFill>
        <p:spPr>
          <a:xfrm flipH="1">
            <a:off x="3167580" y="3044810"/>
            <a:ext cx="326431" cy="822960"/>
          </a:xfrm>
          <a:prstGeom prst="rect">
            <a:avLst/>
          </a:prstGeom>
        </p:spPr>
      </p:pic>
      <p:graphicFrame>
        <p:nvGraphicFramePr>
          <p:cNvPr id="17" name="Table 16" descr="Free &amp; Reduced Lunch &#10;English Language Learners&#10;Students with Disabilities (IEP)&#10;" title="every student counts">
            <a:extLst>
              <a:ext uri="{FF2B5EF4-FFF2-40B4-BE49-F238E27FC236}">
                <a16:creationId xmlns:a16="http://schemas.microsoft.com/office/drawing/2014/main" id="{4E163C6E-BEED-42AA-B167-B62E1D1EF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454975"/>
              </p:ext>
            </p:extLst>
          </p:nvPr>
        </p:nvGraphicFramePr>
        <p:xfrm>
          <a:off x="3585522" y="3341629"/>
          <a:ext cx="4219394" cy="241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51">
                <a:tc>
                  <a:txBody>
                    <a:bodyPr/>
                    <a:lstStyle/>
                    <a:p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Free &amp; Reduced Lunch                    55%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390">
                <a:tc>
                  <a:txBody>
                    <a:bodyPr/>
                    <a:lstStyle/>
                    <a:p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English Language Learners            9%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390">
                <a:tc>
                  <a:txBody>
                    <a:bodyPr/>
                    <a:lstStyle/>
                    <a:p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en-US" sz="2000" b="1" i="1" baseline="0" dirty="0">
                          <a:solidFill>
                            <a:schemeClr val="tx1"/>
                          </a:solidFill>
                        </a:rPr>
                        <a:t> with Disabilities (IEP)      10%</a:t>
                      </a:r>
                      <a:endParaRPr lang="en-US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8" name="Picture 17" descr="represents a student" title="stick figure">
            <a:extLst>
              <a:ext uri="{FF2B5EF4-FFF2-40B4-BE49-F238E27FC236}">
                <a16:creationId xmlns:a16="http://schemas.microsoft.com/office/drawing/2014/main" id="{3A8E01C3-AD6C-4918-B608-C9BB0DD28EF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50" b="2307"/>
          <a:stretch/>
        </p:blipFill>
        <p:spPr>
          <a:xfrm flipH="1">
            <a:off x="3163389" y="4111610"/>
            <a:ext cx="326431" cy="822960"/>
          </a:xfrm>
          <a:prstGeom prst="rect">
            <a:avLst/>
          </a:prstGeom>
        </p:spPr>
      </p:pic>
      <p:pic>
        <p:nvPicPr>
          <p:cNvPr id="19" name="Picture 18" descr="represents a student" title="stick figure">
            <a:extLst>
              <a:ext uri="{FF2B5EF4-FFF2-40B4-BE49-F238E27FC236}">
                <a16:creationId xmlns:a16="http://schemas.microsoft.com/office/drawing/2014/main" id="{64714EDF-6656-4669-A889-EF6E31EE588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50" b="2307"/>
          <a:stretch/>
        </p:blipFill>
        <p:spPr>
          <a:xfrm flipH="1">
            <a:off x="3213135" y="5102210"/>
            <a:ext cx="276685" cy="82296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8BBE87AC-E9F1-4DE2-9F54-97622492409D}"/>
              </a:ext>
            </a:extLst>
          </p:cNvPr>
          <p:cNvSpPr txBox="1">
            <a:spLocks/>
          </p:cNvSpPr>
          <p:nvPr/>
        </p:nvSpPr>
        <p:spPr>
          <a:xfrm>
            <a:off x="3914143" y="1939335"/>
            <a:ext cx="3037366" cy="1045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i="1" u="sng" dirty="0">
                <a:latin typeface="+mn-lt"/>
                <a:ea typeface="+mn-ea"/>
                <a:cs typeface="+mn-cs"/>
              </a:rPr>
              <a:t>Index</a:t>
            </a:r>
            <a:r>
              <a:rPr lang="en-US" sz="1800" b="1" u="sng" dirty="0"/>
              <a:t> </a:t>
            </a:r>
            <a:r>
              <a:rPr lang="en-US" sz="2000" b="1" i="1" u="sng" dirty="0">
                <a:latin typeface="+mn-lt"/>
                <a:ea typeface="+mn-ea"/>
                <a:cs typeface="+mn-cs"/>
              </a:rPr>
              <a:t>Score       85 (5-star)</a:t>
            </a:r>
            <a:endParaRPr lang="en-US" sz="1200" b="1" u="sng" dirty="0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F6CEE787-D65F-4D93-B97C-942DA04F5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987" y="1915881"/>
            <a:ext cx="862156" cy="104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4FC5FDDD-1B4C-41F4-AEEE-EDB0701C44C9}"/>
              </a:ext>
            </a:extLst>
          </p:cNvPr>
          <p:cNvSpPr txBox="1">
            <a:spLocks/>
          </p:cNvSpPr>
          <p:nvPr/>
        </p:nvSpPr>
        <p:spPr>
          <a:xfrm>
            <a:off x="8675073" y="2100883"/>
            <a:ext cx="3516927" cy="3895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NSPF 85*0.6 = 51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Zoned school comparison = 15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Local district comparison = 10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FRL points = 4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ELL points = 3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b="1" i="1" u="sng" dirty="0">
                <a:latin typeface="+mn-lt"/>
                <a:ea typeface="+mn-ea"/>
                <a:cs typeface="+mn-cs"/>
              </a:rPr>
              <a:t>IEP points = 4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b="1" i="1" u="sng" dirty="0">
              <a:latin typeface="+mn-lt"/>
              <a:ea typeface="+mn-ea"/>
              <a:cs typeface="+mn-cs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100" b="1" i="1" u="sng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100" b="1" i="1" u="sng" dirty="0">
              <a:latin typeface="+mn-lt"/>
              <a:ea typeface="+mn-ea"/>
              <a:cs typeface="+mn-cs"/>
            </a:endParaRPr>
          </a:p>
          <a:p>
            <a:pPr algn="ctr"/>
            <a:r>
              <a:rPr lang="en-US" sz="2000" b="1" i="1" u="sng" dirty="0">
                <a:highlight>
                  <a:srgbClr val="00FFFF"/>
                </a:highlight>
                <a:latin typeface="+mn-lt"/>
                <a:ea typeface="+mn-ea"/>
                <a:cs typeface="+mn-cs"/>
              </a:rPr>
              <a:t>TOTAL POINTS : 87</a:t>
            </a:r>
          </a:p>
          <a:p>
            <a:endParaRPr lang="en-US" sz="2000" b="1" i="1" u="sng" dirty="0">
              <a:latin typeface="+mn-lt"/>
              <a:ea typeface="+mn-ea"/>
              <a:cs typeface="+mn-cs"/>
            </a:endParaRPr>
          </a:p>
          <a:p>
            <a:endParaRPr lang="en-US" sz="1200" b="1" u="sng" dirty="0"/>
          </a:p>
        </p:txBody>
      </p:sp>
      <p:sp>
        <p:nvSpPr>
          <p:cNvPr id="24" name="Down Arrow 4" title="directional arrow">
            <a:extLst>
              <a:ext uri="{FF2B5EF4-FFF2-40B4-BE49-F238E27FC236}">
                <a16:creationId xmlns:a16="http://schemas.microsoft.com/office/drawing/2014/main" id="{BA07CB04-6FF0-464E-A446-EF67700E0F66}"/>
              </a:ext>
            </a:extLst>
          </p:cNvPr>
          <p:cNvSpPr/>
          <p:nvPr/>
        </p:nvSpPr>
        <p:spPr>
          <a:xfrm rot="16200000">
            <a:off x="8068915" y="3505450"/>
            <a:ext cx="454614" cy="75770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6041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32026A3D-3F12-4325-9A4C-18338B2A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369" y="21606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Academic Performance Framework: Designation </a:t>
            </a:r>
            <a:endParaRPr lang="en-US" b="1" u="sng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4015EC4-B3D7-4255-B501-D891BE4F6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055427"/>
              </p:ext>
            </p:extLst>
          </p:nvPr>
        </p:nvGraphicFramePr>
        <p:xfrm>
          <a:off x="2226739" y="1573353"/>
          <a:ext cx="8470487" cy="3157505"/>
        </p:xfrm>
        <a:graphic>
          <a:graphicData uri="http://schemas.openxmlformats.org/drawingml/2006/table">
            <a:tbl>
              <a:tblPr firstRow="1" firstCol="1" bandRow="1"/>
              <a:tblGrid>
                <a:gridCol w="3295073">
                  <a:extLst>
                    <a:ext uri="{9D8B030D-6E8A-4147-A177-3AD203B41FA5}">
                      <a16:colId xmlns:a16="http://schemas.microsoft.com/office/drawing/2014/main" val="3659683336"/>
                    </a:ext>
                  </a:extLst>
                </a:gridCol>
                <a:gridCol w="2148961">
                  <a:extLst>
                    <a:ext uri="{9D8B030D-6E8A-4147-A177-3AD203B41FA5}">
                      <a16:colId xmlns:a16="http://schemas.microsoft.com/office/drawing/2014/main" val="1282546447"/>
                    </a:ext>
                  </a:extLst>
                </a:gridCol>
                <a:gridCol w="3026453">
                  <a:extLst>
                    <a:ext uri="{9D8B030D-6E8A-4147-A177-3AD203B41FA5}">
                      <a16:colId xmlns:a16="http://schemas.microsoft.com/office/drawing/2014/main" val="2668840430"/>
                    </a:ext>
                  </a:extLst>
                </a:gridCol>
              </a:tblGrid>
              <a:tr h="804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Exceeds Standard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Exceeds Standard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&gt;= 80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442371"/>
                  </a:ext>
                </a:extLst>
              </a:tr>
              <a:tr h="804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Meets Standard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Meets Standard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&gt;=50 and &lt; 80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872198"/>
                  </a:ext>
                </a:extLst>
              </a:tr>
              <a:tr h="783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Does Not Meet Standard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Does Not Meet Standard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&gt;=20 and &lt; 50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186500"/>
                  </a:ext>
                </a:extLst>
              </a:tr>
              <a:tr h="7197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Far Below Standard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Far Below Standard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 20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926454"/>
                  </a:ext>
                </a:extLst>
              </a:tr>
            </a:tbl>
          </a:graphicData>
        </a:graphic>
      </p:graphicFrame>
      <p:pic>
        <p:nvPicPr>
          <p:cNvPr id="30" name="Picture 29">
            <a:extLst>
              <a:ext uri="{FF2B5EF4-FFF2-40B4-BE49-F238E27FC236}">
                <a16:creationId xmlns:a16="http://schemas.microsoft.com/office/drawing/2014/main" id="{374EFDA3-9DDB-4F88-8408-BE1CCEC6D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3102" y="5811669"/>
            <a:ext cx="1543574" cy="535653"/>
          </a:xfrm>
          <a:prstGeom prst="rect">
            <a:avLst/>
          </a:prstGeom>
        </p:spPr>
      </p:pic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5423A7AF-6E1E-4A48-B8B0-7E7FEDAB7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592F43-E0E9-42CA-87C6-2C0CA91CCB2C}"/>
              </a:ext>
            </a:extLst>
          </p:cNvPr>
          <p:cNvSpPr/>
          <p:nvPr/>
        </p:nvSpPr>
        <p:spPr>
          <a:xfrm>
            <a:off x="3626739" y="5343797"/>
            <a:ext cx="1946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>
                <a:highlight>
                  <a:srgbClr val="00FFFF"/>
                </a:highlight>
              </a:rPr>
              <a:t>TOTAL POINTS : 87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CB23AA-6BBB-4A0F-BCF3-FFE67A3AF234}"/>
              </a:ext>
            </a:extLst>
          </p:cNvPr>
          <p:cNvSpPr txBox="1">
            <a:spLocks/>
          </p:cNvSpPr>
          <p:nvPr/>
        </p:nvSpPr>
        <p:spPr>
          <a:xfrm>
            <a:off x="774990" y="5164226"/>
            <a:ext cx="2903499" cy="915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u="sng" dirty="0"/>
              <a:t>ABC ELEMENTARY SCHOOL</a:t>
            </a:r>
          </a:p>
          <a:p>
            <a:endParaRPr lang="en-US" sz="1200" b="1" u="sng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AE24392-C04C-481A-A345-DF59D62AF4DB}"/>
              </a:ext>
            </a:extLst>
          </p:cNvPr>
          <p:cNvSpPr txBox="1">
            <a:spLocks/>
          </p:cNvSpPr>
          <p:nvPr/>
        </p:nvSpPr>
        <p:spPr>
          <a:xfrm>
            <a:off x="774990" y="5206276"/>
            <a:ext cx="2903499" cy="915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b="1" u="sng" dirty="0"/>
          </a:p>
        </p:txBody>
      </p:sp>
    </p:spTree>
    <p:extLst>
      <p:ext uri="{BB962C8B-B14F-4D97-AF65-F5344CB8AC3E}">
        <p14:creationId xmlns:p14="http://schemas.microsoft.com/office/powerpoint/2010/main" val="1261549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884</Words>
  <Application>Microsoft Office PowerPoint</Application>
  <PresentationFormat>Widescreen</PresentationFormat>
  <Paragraphs>218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Tahoma</vt:lpstr>
      <vt:lpstr>Tw Cen MT Condensed Extra Bold</vt:lpstr>
      <vt:lpstr>Wingdings</vt:lpstr>
      <vt:lpstr>Office Theme</vt:lpstr>
      <vt:lpstr>SPCSA Performance Framework Overview</vt:lpstr>
      <vt:lpstr>Goals for Today</vt:lpstr>
      <vt:lpstr>Why are Performance Frameworks Important?</vt:lpstr>
      <vt:lpstr>What is a Performance Framework?</vt:lpstr>
      <vt:lpstr>Performance Frameworks Tell Us</vt:lpstr>
      <vt:lpstr>Academic Performance Framework:  Areas of Focus</vt:lpstr>
      <vt:lpstr>SPCSA Academic Performance Framework</vt:lpstr>
      <vt:lpstr>Academic Performance Framework: School Designation Activity </vt:lpstr>
      <vt:lpstr>Academic Performance Framework: Designation </vt:lpstr>
      <vt:lpstr>Academic Performance Framework:</vt:lpstr>
      <vt:lpstr>Questions</vt:lpstr>
      <vt:lpstr>Financial Performance Framework:  Areas of Focus</vt:lpstr>
      <vt:lpstr>Why are these measures important?</vt:lpstr>
      <vt:lpstr>Financial Performance Framework: Designation </vt:lpstr>
      <vt:lpstr>Questions</vt:lpstr>
      <vt:lpstr>Organizational Framework: Areas of Focus</vt:lpstr>
      <vt:lpstr>Balancing Autonomy and Accountability</vt:lpstr>
      <vt:lpstr>How are Points Awarded?</vt:lpstr>
      <vt:lpstr>Organizational Performance Framework: Designation </vt:lpstr>
      <vt:lpstr>Questions</vt:lpstr>
      <vt:lpstr>Reporting 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SPCSA Performance Framework Overview</dc:title>
  <dc:creator>Mark Modrcin</dc:creator>
  <cp:lastModifiedBy>Danny Peltier</cp:lastModifiedBy>
  <cp:revision>16</cp:revision>
  <dcterms:created xsi:type="dcterms:W3CDTF">2020-08-12T17:32:03Z</dcterms:created>
  <dcterms:modified xsi:type="dcterms:W3CDTF">2020-08-26T21:16:35Z</dcterms:modified>
</cp:coreProperties>
</file>