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9" r:id="rId4"/>
  </p:sldMasterIdLst>
  <p:notesMasterIdLst>
    <p:notesMasterId r:id="rId25"/>
  </p:notesMasterIdLst>
  <p:handoutMasterIdLst>
    <p:handoutMasterId r:id="rId26"/>
  </p:handoutMasterIdLst>
  <p:sldIdLst>
    <p:sldId id="256" r:id="rId5"/>
    <p:sldId id="259" r:id="rId6"/>
    <p:sldId id="304" r:id="rId7"/>
    <p:sldId id="312" r:id="rId8"/>
    <p:sldId id="306" r:id="rId9"/>
    <p:sldId id="307" r:id="rId10"/>
    <p:sldId id="308" r:id="rId11"/>
    <p:sldId id="309" r:id="rId12"/>
    <p:sldId id="310" r:id="rId13"/>
    <p:sldId id="311" r:id="rId14"/>
    <p:sldId id="261" r:id="rId15"/>
    <p:sldId id="266" r:id="rId16"/>
    <p:sldId id="295" r:id="rId17"/>
    <p:sldId id="300" r:id="rId18"/>
    <p:sldId id="301" r:id="rId19"/>
    <p:sldId id="302" r:id="rId20"/>
    <p:sldId id="303" r:id="rId21"/>
    <p:sldId id="271" r:id="rId22"/>
    <p:sldId id="286"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BA57D2-97F8-45DE-A046-A44A19ED3263}" type="datetimeFigureOut">
              <a:rPr lang="id-ID" smtClean="0"/>
              <a:t>25/08/2020</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3FB35B-0EF4-4DF7-A453-616E705A387B}" type="slidenum">
              <a:rPr lang="id-ID" smtClean="0"/>
              <a:t>‹#›</a:t>
            </a:fld>
            <a:endParaRPr lang="id-ID"/>
          </a:p>
        </p:txBody>
      </p:sp>
    </p:spTree>
    <p:extLst>
      <p:ext uri="{BB962C8B-B14F-4D97-AF65-F5344CB8AC3E}">
        <p14:creationId xmlns:p14="http://schemas.microsoft.com/office/powerpoint/2010/main" val="26339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E64DC-C338-4667-B4D2-3095969E9AF7}"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6A73F-9154-4B57-AC19-EB3E69A233B2}" type="slidenum">
              <a:rPr lang="en-US" smtClean="0"/>
              <a:t>‹#›</a:t>
            </a:fld>
            <a:endParaRPr lang="en-US"/>
          </a:p>
        </p:txBody>
      </p:sp>
    </p:spTree>
    <p:extLst>
      <p:ext uri="{BB962C8B-B14F-4D97-AF65-F5344CB8AC3E}">
        <p14:creationId xmlns:p14="http://schemas.microsoft.com/office/powerpoint/2010/main" val="417947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A close up of a sign&#10;&#10;Description automatically generated">
            <a:extLst>
              <a:ext uri="{FF2B5EF4-FFF2-40B4-BE49-F238E27FC236}">
                <a16:creationId xmlns:a16="http://schemas.microsoft.com/office/drawing/2014/main" id="{6A39289C-7826-4342-8E00-26C0ABB4E6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10" name="Slide Number Placeholder 5">
            <a:extLst>
              <a:ext uri="{FF2B5EF4-FFF2-40B4-BE49-F238E27FC236}">
                <a16:creationId xmlns:a16="http://schemas.microsoft.com/office/drawing/2014/main" id="{F7BA257F-ED2E-4ABE-B21F-C689811EB656}"/>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5942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
        <p:nvSpPr>
          <p:cNvPr id="4"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1249921" y="2707449"/>
            <a:ext cx="2826328" cy="2500654"/>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endParaRPr lang="en-US"/>
          </a:p>
        </p:txBody>
      </p:sp>
      <p:sp>
        <p:nvSpPr>
          <p:cNvPr id="5" name="Picture Placeholder 14">
            <a:extLst>
              <a:ext uri="{FF2B5EF4-FFF2-40B4-BE49-F238E27FC236}">
                <a16:creationId xmlns:a16="http://schemas.microsoft.com/office/drawing/2014/main" id="{8F0604C1-AEC5-4924-B677-F1EDA6AF0368}"/>
              </a:ext>
            </a:extLst>
          </p:cNvPr>
          <p:cNvSpPr>
            <a:spLocks noGrp="1"/>
          </p:cNvSpPr>
          <p:nvPr>
            <p:ph type="pic" sz="quarter" idx="11"/>
          </p:nvPr>
        </p:nvSpPr>
        <p:spPr>
          <a:xfrm>
            <a:off x="4682836" y="2707449"/>
            <a:ext cx="2826328" cy="2500654"/>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endParaRPr lang="en-US"/>
          </a:p>
        </p:txBody>
      </p:sp>
      <p:sp>
        <p:nvSpPr>
          <p:cNvPr id="6" name="Picture Placeholder 17">
            <a:extLst>
              <a:ext uri="{FF2B5EF4-FFF2-40B4-BE49-F238E27FC236}">
                <a16:creationId xmlns:a16="http://schemas.microsoft.com/office/drawing/2014/main" id="{A37BD7CD-27A2-4C11-A065-B02C2C32EFF0}"/>
              </a:ext>
            </a:extLst>
          </p:cNvPr>
          <p:cNvSpPr>
            <a:spLocks noGrp="1"/>
          </p:cNvSpPr>
          <p:nvPr>
            <p:ph type="pic" sz="quarter" idx="12"/>
          </p:nvPr>
        </p:nvSpPr>
        <p:spPr>
          <a:xfrm>
            <a:off x="8115751" y="2707449"/>
            <a:ext cx="2826328" cy="2500654"/>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endParaRPr lang="en-US"/>
          </a:p>
        </p:txBody>
      </p:sp>
      <p:pic>
        <p:nvPicPr>
          <p:cNvPr id="11" name="Picture 10" descr="A close up of a sign&#10;&#10;Description automatically generated">
            <a:extLst>
              <a:ext uri="{FF2B5EF4-FFF2-40B4-BE49-F238E27FC236}">
                <a16:creationId xmlns:a16="http://schemas.microsoft.com/office/drawing/2014/main" id="{4BECFC97-910C-4CBB-9F74-F181EB922E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12" name="Slide Number Placeholder 5">
            <a:extLst>
              <a:ext uri="{FF2B5EF4-FFF2-40B4-BE49-F238E27FC236}">
                <a16:creationId xmlns:a16="http://schemas.microsoft.com/office/drawing/2014/main" id="{30326289-9459-49E4-B8C7-AD3C47E6A5D1}"/>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4600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0C3B6393-8BF7-4247-9756-EC443E614161}"/>
              </a:ext>
            </a:extLst>
          </p:cNvPr>
          <p:cNvSpPr>
            <a:spLocks noGrp="1"/>
          </p:cNvSpPr>
          <p:nvPr>
            <p:ph type="pic" sz="quarter" idx="10"/>
          </p:nvPr>
        </p:nvSpPr>
        <p:spPr>
          <a:xfrm>
            <a:off x="1066800" y="0"/>
            <a:ext cx="2422827" cy="4067033"/>
          </a:xfrm>
          <a:custGeom>
            <a:avLst/>
            <a:gdLst>
              <a:gd name="connsiteX0" fmla="*/ 0 w 2422827"/>
              <a:gd name="connsiteY0" fmla="*/ 0 h 3816929"/>
              <a:gd name="connsiteX1" fmla="*/ 2422827 w 2422827"/>
              <a:gd name="connsiteY1" fmla="*/ 0 h 3816929"/>
              <a:gd name="connsiteX2" fmla="*/ 2422827 w 2422827"/>
              <a:gd name="connsiteY2" fmla="*/ 3816929 h 3816929"/>
              <a:gd name="connsiteX3" fmla="*/ 0 w 2422827"/>
              <a:gd name="connsiteY3" fmla="*/ 3816929 h 3816929"/>
            </a:gdLst>
            <a:ahLst/>
            <a:cxnLst>
              <a:cxn ang="0">
                <a:pos x="connsiteX0" y="connsiteY0"/>
              </a:cxn>
              <a:cxn ang="0">
                <a:pos x="connsiteX1" y="connsiteY1"/>
              </a:cxn>
              <a:cxn ang="0">
                <a:pos x="connsiteX2" y="connsiteY2"/>
              </a:cxn>
              <a:cxn ang="0">
                <a:pos x="connsiteX3" y="connsiteY3"/>
              </a:cxn>
            </a:cxnLst>
            <a:rect l="l" t="t" r="r" b="b"/>
            <a:pathLst>
              <a:path w="2422827" h="3816929">
                <a:moveTo>
                  <a:pt x="0" y="0"/>
                </a:moveTo>
                <a:lnTo>
                  <a:pt x="2422827" y="0"/>
                </a:lnTo>
                <a:lnTo>
                  <a:pt x="2422827" y="3816929"/>
                </a:lnTo>
                <a:lnTo>
                  <a:pt x="0" y="3816929"/>
                </a:lnTo>
                <a:close/>
              </a:path>
            </a:pathLst>
          </a:custGeom>
          <a:solidFill>
            <a:schemeClr val="bg1">
              <a:lumMod val="95000"/>
            </a:schemeClr>
          </a:solidFill>
        </p:spPr>
        <p:txBody>
          <a:bodyPr wrap="square">
            <a:noAutofit/>
          </a:bodyPr>
          <a:lstStyle/>
          <a:p>
            <a:endParaRPr lang="en-US"/>
          </a:p>
        </p:txBody>
      </p:sp>
      <p:sp>
        <p:nvSpPr>
          <p:cNvPr id="9" name="Picture Placeholder 10">
            <a:extLst>
              <a:ext uri="{FF2B5EF4-FFF2-40B4-BE49-F238E27FC236}">
                <a16:creationId xmlns:a16="http://schemas.microsoft.com/office/drawing/2014/main" id="{657A0D95-3CC6-497B-B621-B96D627D7556}"/>
              </a:ext>
            </a:extLst>
          </p:cNvPr>
          <p:cNvSpPr>
            <a:spLocks noGrp="1"/>
          </p:cNvSpPr>
          <p:nvPr>
            <p:ph type="pic" sz="quarter" idx="11"/>
          </p:nvPr>
        </p:nvSpPr>
        <p:spPr>
          <a:xfrm>
            <a:off x="3673173" y="0"/>
            <a:ext cx="2422827" cy="6858000"/>
          </a:xfrm>
          <a:custGeom>
            <a:avLst/>
            <a:gdLst>
              <a:gd name="connsiteX0" fmla="*/ 0 w 2422827"/>
              <a:gd name="connsiteY0" fmla="*/ 0 h 1828945"/>
              <a:gd name="connsiteX1" fmla="*/ 2422827 w 2422827"/>
              <a:gd name="connsiteY1" fmla="*/ 0 h 1828945"/>
              <a:gd name="connsiteX2" fmla="*/ 2422827 w 2422827"/>
              <a:gd name="connsiteY2" fmla="*/ 1828945 h 1828945"/>
              <a:gd name="connsiteX3" fmla="*/ 0 w 2422827"/>
              <a:gd name="connsiteY3" fmla="*/ 1828945 h 1828945"/>
            </a:gdLst>
            <a:ahLst/>
            <a:cxnLst>
              <a:cxn ang="0">
                <a:pos x="connsiteX0" y="connsiteY0"/>
              </a:cxn>
              <a:cxn ang="0">
                <a:pos x="connsiteX1" y="connsiteY1"/>
              </a:cxn>
              <a:cxn ang="0">
                <a:pos x="connsiteX2" y="connsiteY2"/>
              </a:cxn>
              <a:cxn ang="0">
                <a:pos x="connsiteX3" y="connsiteY3"/>
              </a:cxn>
            </a:cxnLst>
            <a:rect l="l" t="t" r="r" b="b"/>
            <a:pathLst>
              <a:path w="2422827" h="1828945">
                <a:moveTo>
                  <a:pt x="0" y="0"/>
                </a:moveTo>
                <a:lnTo>
                  <a:pt x="2422827" y="0"/>
                </a:lnTo>
                <a:lnTo>
                  <a:pt x="2422827" y="1828945"/>
                </a:lnTo>
                <a:lnTo>
                  <a:pt x="0" y="1828945"/>
                </a:lnTo>
                <a:close/>
              </a:path>
            </a:pathLst>
          </a:custGeom>
          <a:solidFill>
            <a:schemeClr val="bg1">
              <a:lumMod val="95000"/>
            </a:schemeClr>
          </a:solidFill>
        </p:spPr>
        <p:txBody>
          <a:bodyPr wrap="square">
            <a:noAutofit/>
          </a:bodyPr>
          <a:lstStyle/>
          <a:p>
            <a:endParaRPr lang="en-US"/>
          </a:p>
        </p:txBody>
      </p:sp>
      <p:pic>
        <p:nvPicPr>
          <p:cNvPr id="10" name="Picture 9" descr="A close up of a sign&#10;&#10;Description automatically generated">
            <a:extLst>
              <a:ext uri="{FF2B5EF4-FFF2-40B4-BE49-F238E27FC236}">
                <a16:creationId xmlns:a16="http://schemas.microsoft.com/office/drawing/2014/main" id="{18FB218B-71A0-4E71-BEED-2ECEB29830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11" name="Slide Number Placeholder 5">
            <a:extLst>
              <a:ext uri="{FF2B5EF4-FFF2-40B4-BE49-F238E27FC236}">
                <a16:creationId xmlns:a16="http://schemas.microsoft.com/office/drawing/2014/main" id="{E0E5D003-1CE7-4CAD-8938-2F78B9F1E593}"/>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42902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3310A7-A858-42DE-886E-D5B96A02CF93}"/>
              </a:ext>
            </a:extLst>
          </p:cNvPr>
          <p:cNvSpPr>
            <a:spLocks noGrp="1"/>
          </p:cNvSpPr>
          <p:nvPr>
            <p:ph type="pic" sz="quarter" idx="18"/>
          </p:nvPr>
        </p:nvSpPr>
        <p:spPr>
          <a:xfrm>
            <a:off x="6646824" y="0"/>
            <a:ext cx="4053021" cy="6858000"/>
          </a:xfrm>
          <a:prstGeom prst="rect">
            <a:avLst/>
          </a:prstGeom>
          <a:solidFill>
            <a:schemeClr val="bg1">
              <a:lumMod val="95000"/>
            </a:schemeClr>
          </a:solidFill>
        </p:spPr>
        <p:txBody>
          <a:bodyPr/>
          <a:lstStyle/>
          <a:p>
            <a:endParaRPr lang="id-ID"/>
          </a:p>
        </p:txBody>
      </p:sp>
      <p:pic>
        <p:nvPicPr>
          <p:cNvPr id="8" name="Picture 7" descr="A close up of a sign&#10;&#10;Description automatically generated">
            <a:extLst>
              <a:ext uri="{FF2B5EF4-FFF2-40B4-BE49-F238E27FC236}">
                <a16:creationId xmlns:a16="http://schemas.microsoft.com/office/drawing/2014/main" id="{04A3669D-4D21-4033-A95E-A8030643A1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9" name="Slide Number Placeholder 5">
            <a:extLst>
              <a:ext uri="{FF2B5EF4-FFF2-40B4-BE49-F238E27FC236}">
                <a16:creationId xmlns:a16="http://schemas.microsoft.com/office/drawing/2014/main" id="{07B55F06-FBB8-4FC9-A959-07522A68A506}"/>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341351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3" name="Freeform 2"/>
          <p:cNvSpPr/>
          <p:nvPr userDrawn="1"/>
        </p:nvSpPr>
        <p:spPr>
          <a:xfrm>
            <a:off x="0" y="1"/>
            <a:ext cx="1965696" cy="1992572"/>
          </a:xfrm>
          <a:custGeom>
            <a:avLst/>
            <a:gdLst>
              <a:gd name="connsiteX0" fmla="*/ 1128874 w 1746914"/>
              <a:gd name="connsiteY0" fmla="*/ 0 h 1770799"/>
              <a:gd name="connsiteX1" fmla="*/ 1619370 w 1746914"/>
              <a:gd name="connsiteY1" fmla="*/ 0 h 1770799"/>
              <a:gd name="connsiteX2" fmla="*/ 1650388 w 1746914"/>
              <a:gd name="connsiteY2" fmla="*/ 64391 h 1770799"/>
              <a:gd name="connsiteX3" fmla="*/ 1746914 w 1746914"/>
              <a:gd name="connsiteY3" fmla="*/ 542500 h 1770799"/>
              <a:gd name="connsiteX4" fmla="*/ 518615 w 1746914"/>
              <a:gd name="connsiteY4" fmla="*/ 1770799 h 1770799"/>
              <a:gd name="connsiteX5" fmla="*/ 40506 w 1746914"/>
              <a:gd name="connsiteY5" fmla="*/ 1674273 h 1770799"/>
              <a:gd name="connsiteX6" fmla="*/ 0 w 1746914"/>
              <a:gd name="connsiteY6" fmla="*/ 1654761 h 1770799"/>
              <a:gd name="connsiteX7" fmla="*/ 0 w 1746914"/>
              <a:gd name="connsiteY7" fmla="*/ 1172468 h 1770799"/>
              <a:gd name="connsiteX8" fmla="*/ 60303 w 1746914"/>
              <a:gd name="connsiteY8" fmla="*/ 1222222 h 1770799"/>
              <a:gd name="connsiteX9" fmla="*/ 518614 w 1746914"/>
              <a:gd name="connsiteY9" fmla="*/ 1362217 h 1770799"/>
              <a:gd name="connsiteX10" fmla="*/ 1338331 w 1746914"/>
              <a:gd name="connsiteY10" fmla="*/ 542500 h 1770799"/>
              <a:gd name="connsiteX11" fmla="*/ 1198336 w 1746914"/>
              <a:gd name="connsiteY11" fmla="*/ 84189 h 177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6914" h="1770799">
                <a:moveTo>
                  <a:pt x="1128874" y="0"/>
                </a:moveTo>
                <a:lnTo>
                  <a:pt x="1619370" y="0"/>
                </a:lnTo>
                <a:lnTo>
                  <a:pt x="1650388" y="64391"/>
                </a:lnTo>
                <a:cubicBezTo>
                  <a:pt x="1712544" y="211342"/>
                  <a:pt x="1746914" y="372907"/>
                  <a:pt x="1746914" y="542500"/>
                </a:cubicBezTo>
                <a:cubicBezTo>
                  <a:pt x="1746914" y="1220871"/>
                  <a:pt x="1196986" y="1770799"/>
                  <a:pt x="518615" y="1770799"/>
                </a:cubicBezTo>
                <a:cubicBezTo>
                  <a:pt x="349022" y="1770799"/>
                  <a:pt x="187457" y="1736429"/>
                  <a:pt x="40506" y="1674273"/>
                </a:cubicBezTo>
                <a:lnTo>
                  <a:pt x="0" y="1654761"/>
                </a:lnTo>
                <a:lnTo>
                  <a:pt x="0" y="1172468"/>
                </a:lnTo>
                <a:lnTo>
                  <a:pt x="60303" y="1222222"/>
                </a:lnTo>
                <a:cubicBezTo>
                  <a:pt x="191130" y="1310608"/>
                  <a:pt x="348845" y="1362217"/>
                  <a:pt x="518614" y="1362217"/>
                </a:cubicBezTo>
                <a:cubicBezTo>
                  <a:pt x="971331" y="1362217"/>
                  <a:pt x="1338331" y="995217"/>
                  <a:pt x="1338331" y="542500"/>
                </a:cubicBezTo>
                <a:cubicBezTo>
                  <a:pt x="1338331" y="372731"/>
                  <a:pt x="1286722" y="215016"/>
                  <a:pt x="1198336" y="84189"/>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4">
            <a:extLst>
              <a:ext uri="{FF2B5EF4-FFF2-40B4-BE49-F238E27FC236}">
                <a16:creationId xmlns:a16="http://schemas.microsoft.com/office/drawing/2014/main" id="{4C2DE2CA-8591-4E21-8854-BBF72EE6A5EA}"/>
              </a:ext>
            </a:extLst>
          </p:cNvPr>
          <p:cNvSpPr>
            <a:spLocks noGrp="1"/>
          </p:cNvSpPr>
          <p:nvPr>
            <p:ph type="pic" sz="quarter" idx="17"/>
          </p:nvPr>
        </p:nvSpPr>
        <p:spPr>
          <a:xfrm>
            <a:off x="1296537" y="1037230"/>
            <a:ext cx="4107975" cy="5820770"/>
          </a:xfrm>
          <a:prstGeom prst="rect">
            <a:avLst/>
          </a:prstGeom>
          <a:solidFill>
            <a:schemeClr val="bg1">
              <a:lumMod val="95000"/>
            </a:schemeClr>
          </a:solidFill>
        </p:spPr>
        <p:txBody>
          <a:bodyPr/>
          <a:lstStyle/>
          <a:p>
            <a:endParaRPr lang="id-ID"/>
          </a:p>
        </p:txBody>
      </p:sp>
      <p:pic>
        <p:nvPicPr>
          <p:cNvPr id="9" name="Picture 8" descr="A close up of a sign&#10;&#10;Description automatically generated">
            <a:extLst>
              <a:ext uri="{FF2B5EF4-FFF2-40B4-BE49-F238E27FC236}">
                <a16:creationId xmlns:a16="http://schemas.microsoft.com/office/drawing/2014/main" id="{3C68A4AE-6473-4141-B588-858D766430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10" name="Slide Number Placeholder 5">
            <a:extLst>
              <a:ext uri="{FF2B5EF4-FFF2-40B4-BE49-F238E27FC236}">
                <a16:creationId xmlns:a16="http://schemas.microsoft.com/office/drawing/2014/main" id="{E8C6CD7A-B165-4CCA-B37A-EE8E157125F9}"/>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4086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983892" y="-1"/>
            <a:ext cx="5208106" cy="6858000"/>
          </a:xfrm>
          <a:custGeom>
            <a:avLst/>
            <a:gdLst>
              <a:gd name="connsiteX0" fmla="*/ 3551584 w 5208106"/>
              <a:gd name="connsiteY0" fmla="*/ 2124608 h 6858000"/>
              <a:gd name="connsiteX1" fmla="*/ 5208106 w 5208106"/>
              <a:gd name="connsiteY1" fmla="*/ 2124608 h 6858000"/>
              <a:gd name="connsiteX2" fmla="*/ 5208106 w 5208106"/>
              <a:gd name="connsiteY2" fmla="*/ 6858000 h 6858000"/>
              <a:gd name="connsiteX3" fmla="*/ 3551584 w 5208106"/>
              <a:gd name="connsiteY3" fmla="*/ 6858000 h 6858000"/>
              <a:gd name="connsiteX4" fmla="*/ 1775792 w 5208106"/>
              <a:gd name="connsiteY4" fmla="*/ 1387499 h 6858000"/>
              <a:gd name="connsiteX5" fmla="*/ 3432314 w 5208106"/>
              <a:gd name="connsiteY5" fmla="*/ 1387499 h 6858000"/>
              <a:gd name="connsiteX6" fmla="*/ 3432314 w 5208106"/>
              <a:gd name="connsiteY6" fmla="*/ 6858000 h 6858000"/>
              <a:gd name="connsiteX7" fmla="*/ 1775792 w 5208106"/>
              <a:gd name="connsiteY7" fmla="*/ 6858000 h 6858000"/>
              <a:gd name="connsiteX8" fmla="*/ 0 w 5208106"/>
              <a:gd name="connsiteY8" fmla="*/ 0 h 6858000"/>
              <a:gd name="connsiteX9" fmla="*/ 1656522 w 5208106"/>
              <a:gd name="connsiteY9" fmla="*/ 0 h 6858000"/>
              <a:gd name="connsiteX10" fmla="*/ 1656522 w 5208106"/>
              <a:gd name="connsiteY10" fmla="*/ 6857999 h 6858000"/>
              <a:gd name="connsiteX11" fmla="*/ 0 w 5208106"/>
              <a:gd name="connsiteY11" fmla="*/ 68579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8106" h="6858000">
                <a:moveTo>
                  <a:pt x="3551584" y="2124608"/>
                </a:moveTo>
                <a:lnTo>
                  <a:pt x="5208106" y="2124608"/>
                </a:lnTo>
                <a:lnTo>
                  <a:pt x="5208106" y="6858000"/>
                </a:lnTo>
                <a:lnTo>
                  <a:pt x="3551584" y="6858000"/>
                </a:lnTo>
                <a:close/>
                <a:moveTo>
                  <a:pt x="1775792" y="1387499"/>
                </a:moveTo>
                <a:lnTo>
                  <a:pt x="3432314" y="1387499"/>
                </a:lnTo>
                <a:lnTo>
                  <a:pt x="3432314" y="6858000"/>
                </a:lnTo>
                <a:lnTo>
                  <a:pt x="1775792" y="6858000"/>
                </a:lnTo>
                <a:close/>
                <a:moveTo>
                  <a:pt x="0" y="0"/>
                </a:moveTo>
                <a:lnTo>
                  <a:pt x="1656522" y="0"/>
                </a:lnTo>
                <a:lnTo>
                  <a:pt x="1656522" y="6857999"/>
                </a:lnTo>
                <a:lnTo>
                  <a:pt x="0" y="6857999"/>
                </a:lnTo>
                <a:close/>
              </a:path>
            </a:pathLst>
          </a:custGeom>
          <a:solidFill>
            <a:schemeClr val="bg1">
              <a:lumMod val="95000"/>
            </a:schemeClr>
          </a:solidFill>
        </p:spPr>
        <p:txBody>
          <a:bodyPr wrap="square">
            <a:noAutofit/>
          </a:bodyPr>
          <a:lstStyle/>
          <a:p>
            <a:endParaRPr lang="en-US"/>
          </a:p>
        </p:txBody>
      </p:sp>
      <p:pic>
        <p:nvPicPr>
          <p:cNvPr id="8" name="Picture 7" descr="A close up of a sign&#10;&#10;Description automatically generated">
            <a:extLst>
              <a:ext uri="{FF2B5EF4-FFF2-40B4-BE49-F238E27FC236}">
                <a16:creationId xmlns:a16="http://schemas.microsoft.com/office/drawing/2014/main" id="{B0469FDA-F9C4-4333-B29B-A5B09789A7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9" name="Slide Number Placeholder 5">
            <a:extLst>
              <a:ext uri="{FF2B5EF4-FFF2-40B4-BE49-F238E27FC236}">
                <a16:creationId xmlns:a16="http://schemas.microsoft.com/office/drawing/2014/main" id="{DA3393BC-8AC7-4329-994F-8F687B61CCDB}"/>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34329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
        <p:nvSpPr>
          <p:cNvPr id="7" name="Picture Placeholder 6"/>
          <p:cNvSpPr>
            <a:spLocks noGrp="1"/>
          </p:cNvSpPr>
          <p:nvPr>
            <p:ph type="pic" sz="quarter" idx="26"/>
          </p:nvPr>
        </p:nvSpPr>
        <p:spPr>
          <a:xfrm>
            <a:off x="1392238" y="0"/>
            <a:ext cx="4485495" cy="6858000"/>
          </a:xfrm>
          <a:custGeom>
            <a:avLst/>
            <a:gdLst>
              <a:gd name="connsiteX0" fmla="*/ 0 w 4485495"/>
              <a:gd name="connsiteY0" fmla="*/ 477838 h 6858000"/>
              <a:gd name="connsiteX1" fmla="*/ 2182812 w 4485495"/>
              <a:gd name="connsiteY1" fmla="*/ 477838 h 6858000"/>
              <a:gd name="connsiteX2" fmla="*/ 2182812 w 4485495"/>
              <a:gd name="connsiteY2" fmla="*/ 6400800 h 6858000"/>
              <a:gd name="connsiteX3" fmla="*/ 0 w 4485495"/>
              <a:gd name="connsiteY3" fmla="*/ 6400800 h 6858000"/>
              <a:gd name="connsiteX4" fmla="*/ 2302683 w 4485495"/>
              <a:gd name="connsiteY4" fmla="*/ 0 h 6858000"/>
              <a:gd name="connsiteX5" fmla="*/ 4485495 w 4485495"/>
              <a:gd name="connsiteY5" fmla="*/ 0 h 6858000"/>
              <a:gd name="connsiteX6" fmla="*/ 4485495 w 4485495"/>
              <a:gd name="connsiteY6" fmla="*/ 6858000 h 6858000"/>
              <a:gd name="connsiteX7" fmla="*/ 2302683 w 448549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5495" h="6858000">
                <a:moveTo>
                  <a:pt x="0" y="477838"/>
                </a:moveTo>
                <a:lnTo>
                  <a:pt x="2182812" y="477838"/>
                </a:lnTo>
                <a:lnTo>
                  <a:pt x="2182812" y="6400800"/>
                </a:lnTo>
                <a:lnTo>
                  <a:pt x="0" y="6400800"/>
                </a:lnTo>
                <a:close/>
                <a:moveTo>
                  <a:pt x="2302683" y="0"/>
                </a:moveTo>
                <a:lnTo>
                  <a:pt x="4485495" y="0"/>
                </a:lnTo>
                <a:lnTo>
                  <a:pt x="4485495" y="6858000"/>
                </a:lnTo>
                <a:lnTo>
                  <a:pt x="2302683" y="6858000"/>
                </a:lnTo>
                <a:close/>
              </a:path>
            </a:pathLst>
          </a:custGeom>
          <a:solidFill>
            <a:schemeClr val="bg1">
              <a:lumMod val="95000"/>
            </a:schemeClr>
          </a:solidFill>
        </p:spPr>
        <p:txBody>
          <a:bodyPr wrap="square">
            <a:noAutofit/>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57E4029E-404D-47C6-BEE5-7890BACD5E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8" name="Slide Number Placeholder 5">
            <a:extLst>
              <a:ext uri="{FF2B5EF4-FFF2-40B4-BE49-F238E27FC236}">
                <a16:creationId xmlns:a16="http://schemas.microsoft.com/office/drawing/2014/main" id="{C6EFA067-3FE7-4F83-843F-44ABF31CCD9A}"/>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685904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41D894BD-A0C4-47A3-802D-BC57968294FB}"/>
              </a:ext>
            </a:extLst>
          </p:cNvPr>
          <p:cNvSpPr>
            <a:spLocks noGrp="1"/>
          </p:cNvSpPr>
          <p:nvPr>
            <p:ph type="pic" sz="quarter" idx="17"/>
          </p:nvPr>
        </p:nvSpPr>
        <p:spPr>
          <a:xfrm>
            <a:off x="-1" y="990667"/>
            <a:ext cx="2504661" cy="2377440"/>
          </a:xfrm>
          <a:prstGeom prst="rect">
            <a:avLst/>
          </a:prstGeom>
          <a:solidFill>
            <a:schemeClr val="bg1">
              <a:lumMod val="95000"/>
            </a:schemeClr>
          </a:solidFill>
        </p:spPr>
        <p:txBody>
          <a:bodyPr/>
          <a:lstStyle/>
          <a:p>
            <a:endParaRPr lang="id-ID"/>
          </a:p>
        </p:txBody>
      </p:sp>
      <p:sp>
        <p:nvSpPr>
          <p:cNvPr id="8" name="Picture Placeholder 4">
            <a:extLst>
              <a:ext uri="{FF2B5EF4-FFF2-40B4-BE49-F238E27FC236}">
                <a16:creationId xmlns:a16="http://schemas.microsoft.com/office/drawing/2014/main" id="{3A39D2EB-9336-491C-A8B8-0404B043B0AA}"/>
              </a:ext>
            </a:extLst>
          </p:cNvPr>
          <p:cNvSpPr>
            <a:spLocks noGrp="1"/>
          </p:cNvSpPr>
          <p:nvPr>
            <p:ph type="pic" sz="quarter" idx="18"/>
          </p:nvPr>
        </p:nvSpPr>
        <p:spPr>
          <a:xfrm>
            <a:off x="5353878" y="990667"/>
            <a:ext cx="6838122" cy="2377440"/>
          </a:xfrm>
          <a:prstGeom prst="rect">
            <a:avLst/>
          </a:prstGeom>
          <a:solidFill>
            <a:schemeClr val="bg1">
              <a:lumMod val="95000"/>
            </a:schemeClr>
          </a:solidFill>
        </p:spPr>
        <p:txBody>
          <a:bodyPr/>
          <a:lstStyle/>
          <a:p>
            <a:endParaRPr lang="id-ID"/>
          </a:p>
        </p:txBody>
      </p:sp>
      <p:pic>
        <p:nvPicPr>
          <p:cNvPr id="9" name="Picture 8" descr="A close up of a sign&#10;&#10;Description automatically generated">
            <a:extLst>
              <a:ext uri="{FF2B5EF4-FFF2-40B4-BE49-F238E27FC236}">
                <a16:creationId xmlns:a16="http://schemas.microsoft.com/office/drawing/2014/main" id="{F99E090F-4321-4F91-8A2A-63C38195B5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10" name="Slide Number Placeholder 5">
            <a:extLst>
              <a:ext uri="{FF2B5EF4-FFF2-40B4-BE49-F238E27FC236}">
                <a16:creationId xmlns:a16="http://schemas.microsoft.com/office/drawing/2014/main" id="{621A88A0-CF14-4489-90E2-DD86939B73E7}"/>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325818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10" name="Rectangle 9"/>
          <p:cNvSpPr/>
          <p:nvPr/>
        </p:nvSpPr>
        <p:spPr>
          <a:xfrm>
            <a:off x="5082323" y="2829304"/>
            <a:ext cx="2027354" cy="3409126"/>
          </a:xfrm>
          <a:prstGeom prst="rect">
            <a:avLst/>
          </a:prstGeom>
          <a:solidFill>
            <a:schemeClr val="accent4"/>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7865409" y="2829304"/>
            <a:ext cx="2027354" cy="3409126"/>
          </a:xfrm>
          <a:custGeom>
            <a:avLst/>
            <a:gdLst>
              <a:gd name="connsiteX0" fmla="*/ 0 w 1669851"/>
              <a:gd name="connsiteY0" fmla="*/ 0 h 1113790"/>
              <a:gd name="connsiteX1" fmla="*/ 1669851 w 1669851"/>
              <a:gd name="connsiteY1" fmla="*/ 0 h 1113790"/>
              <a:gd name="connsiteX2" fmla="*/ 1669851 w 1669851"/>
              <a:gd name="connsiteY2" fmla="*/ 1113790 h 1113790"/>
              <a:gd name="connsiteX3" fmla="*/ 0 w 1669851"/>
              <a:gd name="connsiteY3" fmla="*/ 1113790 h 1113790"/>
              <a:gd name="connsiteX4" fmla="*/ 0 w 1669851"/>
              <a:gd name="connsiteY4" fmla="*/ 0 h 111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851" h="1113790">
                <a:moveTo>
                  <a:pt x="0" y="0"/>
                </a:moveTo>
                <a:lnTo>
                  <a:pt x="1669851" y="0"/>
                </a:lnTo>
                <a:lnTo>
                  <a:pt x="1669851" y="1113790"/>
                </a:lnTo>
                <a:lnTo>
                  <a:pt x="0" y="1113790"/>
                </a:lnTo>
                <a:lnTo>
                  <a:pt x="0" y="0"/>
                </a:lnTo>
                <a:close/>
              </a:path>
            </a:pathLst>
          </a:custGeom>
          <a:solidFill>
            <a:schemeClr val="bg2"/>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67177" tIns="241808" rIns="241807" bIns="241808" numCol="1" spcCol="1270" anchor="ctr" anchorCtr="0">
            <a:noAutofit/>
          </a:bodyPr>
          <a:lstStyle/>
          <a:p>
            <a:pPr lvl="0" algn="l" defTabSz="1511300">
              <a:lnSpc>
                <a:spcPct val="90000"/>
              </a:lnSpc>
              <a:spcBef>
                <a:spcPct val="0"/>
              </a:spcBef>
              <a:spcAft>
                <a:spcPct val="35000"/>
              </a:spcAft>
            </a:pPr>
            <a:endParaRPr lang="en-US" sz="3400" kern="1200"/>
          </a:p>
        </p:txBody>
      </p:sp>
      <p:sp>
        <p:nvSpPr>
          <p:cNvPr id="19" name="Picture Placeholder 18"/>
          <p:cNvSpPr>
            <a:spLocks noGrp="1"/>
          </p:cNvSpPr>
          <p:nvPr>
            <p:ph type="pic" sz="quarter" idx="11"/>
          </p:nvPr>
        </p:nvSpPr>
        <p:spPr>
          <a:xfrm>
            <a:off x="5307006" y="2044156"/>
            <a:ext cx="1570295" cy="1570295"/>
          </a:xfrm>
          <a:custGeom>
            <a:avLst/>
            <a:gdLst>
              <a:gd name="connsiteX0" fmla="*/ 556617 w 1113234"/>
              <a:gd name="connsiteY0" fmla="*/ 0 h 1113234"/>
              <a:gd name="connsiteX1" fmla="*/ 1113234 w 1113234"/>
              <a:gd name="connsiteY1" fmla="*/ 556617 h 1113234"/>
              <a:gd name="connsiteX2" fmla="*/ 556617 w 1113234"/>
              <a:gd name="connsiteY2" fmla="*/ 1113234 h 1113234"/>
              <a:gd name="connsiteX3" fmla="*/ 0 w 1113234"/>
              <a:gd name="connsiteY3" fmla="*/ 556617 h 1113234"/>
              <a:gd name="connsiteX4" fmla="*/ 556617 w 1113234"/>
              <a:gd name="connsiteY4" fmla="*/ 0 h 111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234" h="1113234">
                <a:moveTo>
                  <a:pt x="556617" y="0"/>
                </a:moveTo>
                <a:cubicBezTo>
                  <a:pt x="864028" y="0"/>
                  <a:pt x="1113234" y="249206"/>
                  <a:pt x="1113234" y="556617"/>
                </a:cubicBezTo>
                <a:cubicBezTo>
                  <a:pt x="1113234" y="864028"/>
                  <a:pt x="864028" y="1113234"/>
                  <a:pt x="556617" y="1113234"/>
                </a:cubicBezTo>
                <a:cubicBezTo>
                  <a:pt x="249206" y="1113234"/>
                  <a:pt x="0" y="864028"/>
                  <a:pt x="0" y="556617"/>
                </a:cubicBezTo>
                <a:cubicBezTo>
                  <a:pt x="0" y="249206"/>
                  <a:pt x="249206" y="0"/>
                  <a:pt x="556617" y="0"/>
                </a:cubicBezTo>
                <a:close/>
              </a:path>
            </a:pathLst>
          </a:custGeom>
          <a:solidFill>
            <a:schemeClr val="bg1">
              <a:lumMod val="95000"/>
            </a:schemeClr>
          </a:solidFill>
          <a:ln w="28575">
            <a:solidFill>
              <a:schemeClr val="bg1"/>
            </a:solidFill>
          </a:ln>
        </p:spPr>
        <p:txBody>
          <a:bodyPr wrap="square">
            <a:noAutofit/>
          </a:bodyPr>
          <a:lstStyle/>
          <a:p>
            <a:endParaRPr lang="en-US"/>
          </a:p>
        </p:txBody>
      </p:sp>
      <p:sp>
        <p:nvSpPr>
          <p:cNvPr id="20" name="Picture Placeholder 19"/>
          <p:cNvSpPr>
            <a:spLocks noGrp="1"/>
          </p:cNvSpPr>
          <p:nvPr>
            <p:ph type="pic" sz="quarter" idx="12"/>
          </p:nvPr>
        </p:nvSpPr>
        <p:spPr>
          <a:xfrm>
            <a:off x="8090091" y="2044156"/>
            <a:ext cx="1570295" cy="1570295"/>
          </a:xfrm>
          <a:custGeom>
            <a:avLst/>
            <a:gdLst>
              <a:gd name="connsiteX0" fmla="*/ 556617 w 1113234"/>
              <a:gd name="connsiteY0" fmla="*/ 0 h 1113234"/>
              <a:gd name="connsiteX1" fmla="*/ 1113234 w 1113234"/>
              <a:gd name="connsiteY1" fmla="*/ 556617 h 1113234"/>
              <a:gd name="connsiteX2" fmla="*/ 556617 w 1113234"/>
              <a:gd name="connsiteY2" fmla="*/ 1113234 h 1113234"/>
              <a:gd name="connsiteX3" fmla="*/ 0 w 1113234"/>
              <a:gd name="connsiteY3" fmla="*/ 556617 h 1113234"/>
              <a:gd name="connsiteX4" fmla="*/ 556617 w 1113234"/>
              <a:gd name="connsiteY4" fmla="*/ 0 h 111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234" h="1113234">
                <a:moveTo>
                  <a:pt x="556617" y="0"/>
                </a:moveTo>
                <a:cubicBezTo>
                  <a:pt x="864028" y="0"/>
                  <a:pt x="1113234" y="249206"/>
                  <a:pt x="1113234" y="556617"/>
                </a:cubicBezTo>
                <a:cubicBezTo>
                  <a:pt x="1113234" y="864028"/>
                  <a:pt x="864028" y="1113234"/>
                  <a:pt x="556617" y="1113234"/>
                </a:cubicBezTo>
                <a:cubicBezTo>
                  <a:pt x="249206" y="1113234"/>
                  <a:pt x="0" y="864028"/>
                  <a:pt x="0" y="556617"/>
                </a:cubicBezTo>
                <a:cubicBezTo>
                  <a:pt x="0" y="249206"/>
                  <a:pt x="249206" y="0"/>
                  <a:pt x="556617" y="0"/>
                </a:cubicBezTo>
                <a:close/>
              </a:path>
            </a:pathLst>
          </a:custGeom>
          <a:solidFill>
            <a:schemeClr val="bg1">
              <a:lumMod val="95000"/>
            </a:schemeClr>
          </a:solidFill>
          <a:ln w="28575">
            <a:solidFill>
              <a:schemeClr val="bg1"/>
            </a:solidFill>
          </a:ln>
        </p:spPr>
        <p:txBody>
          <a:bodyPr wrap="square">
            <a:noAutofit/>
          </a:bodyPr>
          <a:lstStyle/>
          <a:p>
            <a:endParaRPr lang="en-US"/>
          </a:p>
        </p:txBody>
      </p:sp>
      <p:sp>
        <p:nvSpPr>
          <p:cNvPr id="7" name="Freeform 6"/>
          <p:cNvSpPr/>
          <p:nvPr/>
        </p:nvSpPr>
        <p:spPr>
          <a:xfrm>
            <a:off x="2299238" y="2829304"/>
            <a:ext cx="2027354" cy="3409126"/>
          </a:xfrm>
          <a:custGeom>
            <a:avLst/>
            <a:gdLst>
              <a:gd name="connsiteX0" fmla="*/ 0 w 1669851"/>
              <a:gd name="connsiteY0" fmla="*/ 0 h 1113790"/>
              <a:gd name="connsiteX1" fmla="*/ 1669851 w 1669851"/>
              <a:gd name="connsiteY1" fmla="*/ 0 h 1113790"/>
              <a:gd name="connsiteX2" fmla="*/ 1669851 w 1669851"/>
              <a:gd name="connsiteY2" fmla="*/ 1113790 h 1113790"/>
              <a:gd name="connsiteX3" fmla="*/ 0 w 1669851"/>
              <a:gd name="connsiteY3" fmla="*/ 1113790 h 1113790"/>
              <a:gd name="connsiteX4" fmla="*/ 0 w 1669851"/>
              <a:gd name="connsiteY4" fmla="*/ 0 h 111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851" h="1113790">
                <a:moveTo>
                  <a:pt x="0" y="0"/>
                </a:moveTo>
                <a:lnTo>
                  <a:pt x="1669851" y="0"/>
                </a:lnTo>
                <a:lnTo>
                  <a:pt x="1669851" y="1113790"/>
                </a:lnTo>
                <a:lnTo>
                  <a:pt x="0" y="1113790"/>
                </a:lnTo>
                <a:lnTo>
                  <a:pt x="0" y="0"/>
                </a:lnTo>
                <a:close/>
              </a:path>
            </a:pathLst>
          </a:custGeom>
          <a:solidFill>
            <a:schemeClr val="tx2"/>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67176" tIns="241808" rIns="241808" bIns="241808" numCol="1" spcCol="1270" anchor="ctr" anchorCtr="0">
            <a:noAutofit/>
          </a:bodyPr>
          <a:lstStyle/>
          <a:p>
            <a:pPr lvl="0" algn="l" defTabSz="1511300">
              <a:lnSpc>
                <a:spcPct val="90000"/>
              </a:lnSpc>
              <a:spcBef>
                <a:spcPct val="0"/>
              </a:spcBef>
              <a:spcAft>
                <a:spcPct val="35000"/>
              </a:spcAft>
            </a:pPr>
            <a:endParaRPr lang="en-US" sz="3400" kern="1200"/>
          </a:p>
        </p:txBody>
      </p:sp>
      <p:sp>
        <p:nvSpPr>
          <p:cNvPr id="18" name="Picture Placeholder 17"/>
          <p:cNvSpPr>
            <a:spLocks noGrp="1"/>
          </p:cNvSpPr>
          <p:nvPr>
            <p:ph type="pic" sz="quarter" idx="10"/>
          </p:nvPr>
        </p:nvSpPr>
        <p:spPr>
          <a:xfrm>
            <a:off x="2523920" y="2044156"/>
            <a:ext cx="1570295" cy="1570295"/>
          </a:xfrm>
          <a:custGeom>
            <a:avLst/>
            <a:gdLst>
              <a:gd name="connsiteX0" fmla="*/ 556617 w 1113234"/>
              <a:gd name="connsiteY0" fmla="*/ 0 h 1113234"/>
              <a:gd name="connsiteX1" fmla="*/ 1113234 w 1113234"/>
              <a:gd name="connsiteY1" fmla="*/ 556617 h 1113234"/>
              <a:gd name="connsiteX2" fmla="*/ 556617 w 1113234"/>
              <a:gd name="connsiteY2" fmla="*/ 1113234 h 1113234"/>
              <a:gd name="connsiteX3" fmla="*/ 0 w 1113234"/>
              <a:gd name="connsiteY3" fmla="*/ 556617 h 1113234"/>
              <a:gd name="connsiteX4" fmla="*/ 556617 w 1113234"/>
              <a:gd name="connsiteY4" fmla="*/ 0 h 111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234" h="1113234">
                <a:moveTo>
                  <a:pt x="556617" y="0"/>
                </a:moveTo>
                <a:cubicBezTo>
                  <a:pt x="864028" y="0"/>
                  <a:pt x="1113234" y="249206"/>
                  <a:pt x="1113234" y="556617"/>
                </a:cubicBezTo>
                <a:cubicBezTo>
                  <a:pt x="1113234" y="864028"/>
                  <a:pt x="864028" y="1113234"/>
                  <a:pt x="556617" y="1113234"/>
                </a:cubicBezTo>
                <a:cubicBezTo>
                  <a:pt x="249206" y="1113234"/>
                  <a:pt x="0" y="864028"/>
                  <a:pt x="0" y="556617"/>
                </a:cubicBezTo>
                <a:cubicBezTo>
                  <a:pt x="0" y="249206"/>
                  <a:pt x="249206" y="0"/>
                  <a:pt x="556617" y="0"/>
                </a:cubicBezTo>
                <a:close/>
              </a:path>
            </a:pathLst>
          </a:custGeom>
          <a:solidFill>
            <a:schemeClr val="bg1">
              <a:lumMod val="95000"/>
            </a:schemeClr>
          </a:solidFill>
          <a:ln w="28575">
            <a:solidFill>
              <a:schemeClr val="bg1"/>
            </a:solidFill>
          </a:ln>
        </p:spPr>
        <p:txBody>
          <a:bodyPr wrap="square">
            <a:noAutofit/>
          </a:bodyPr>
          <a:lstStyle/>
          <a:p>
            <a:endParaRPr lang="en-US"/>
          </a:p>
        </p:txBody>
      </p:sp>
      <p:pic>
        <p:nvPicPr>
          <p:cNvPr id="13" name="Picture 12" descr="A close up of a sign&#10;&#10;Description automatically generated">
            <a:extLst>
              <a:ext uri="{FF2B5EF4-FFF2-40B4-BE49-F238E27FC236}">
                <a16:creationId xmlns:a16="http://schemas.microsoft.com/office/drawing/2014/main" id="{41D0DC33-F979-44EA-9D86-DBB1CCE0C7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14" name="Slide Number Placeholder 5">
            <a:extLst>
              <a:ext uri="{FF2B5EF4-FFF2-40B4-BE49-F238E27FC236}">
                <a16:creationId xmlns:a16="http://schemas.microsoft.com/office/drawing/2014/main" id="{3F50AE74-A130-4C8E-BE9C-D4E6D77C385D}"/>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399346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E42B1E3A-DAC6-4205-A800-1E694FC5C3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6" name="Slide Number Placeholder 5">
            <a:extLst>
              <a:ext uri="{FF2B5EF4-FFF2-40B4-BE49-F238E27FC236}">
                <a16:creationId xmlns:a16="http://schemas.microsoft.com/office/drawing/2014/main" id="{CF55091B-EFFD-4C30-B658-59561F9178B8}"/>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30542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EB881A-BBA8-4F69-97C0-8C65BDBA9687}"/>
              </a:ext>
            </a:extLst>
          </p:cNvPr>
          <p:cNvSpPr>
            <a:spLocks noGrp="1"/>
          </p:cNvSpPr>
          <p:nvPr>
            <p:ph type="pic" sz="quarter" idx="10"/>
          </p:nvPr>
        </p:nvSpPr>
        <p:spPr>
          <a:xfrm>
            <a:off x="5390866" y="0"/>
            <a:ext cx="5420436" cy="6858000"/>
          </a:xfrm>
          <a:custGeom>
            <a:avLst/>
            <a:gdLst>
              <a:gd name="connsiteX0" fmla="*/ 2786418 w 5420436"/>
              <a:gd name="connsiteY0" fmla="*/ 5936776 h 6858000"/>
              <a:gd name="connsiteX1" fmla="*/ 5420436 w 5420436"/>
              <a:gd name="connsiteY1" fmla="*/ 5936776 h 6858000"/>
              <a:gd name="connsiteX2" fmla="*/ 5420436 w 5420436"/>
              <a:gd name="connsiteY2" fmla="*/ 6858000 h 6858000"/>
              <a:gd name="connsiteX3" fmla="*/ 2786418 w 5420436"/>
              <a:gd name="connsiteY3" fmla="*/ 6858000 h 6858000"/>
              <a:gd name="connsiteX4" fmla="*/ 2786418 w 5420436"/>
              <a:gd name="connsiteY4" fmla="*/ 0 h 6858000"/>
              <a:gd name="connsiteX5" fmla="*/ 5420436 w 5420436"/>
              <a:gd name="connsiteY5" fmla="*/ 0 h 6858000"/>
              <a:gd name="connsiteX6" fmla="*/ 5420436 w 5420436"/>
              <a:gd name="connsiteY6" fmla="*/ 3916907 h 6858000"/>
              <a:gd name="connsiteX7" fmla="*/ 2786418 w 5420436"/>
              <a:gd name="connsiteY7" fmla="*/ 3916907 h 6858000"/>
              <a:gd name="connsiteX8" fmla="*/ 0 w 5420436"/>
              <a:gd name="connsiteY8" fmla="*/ 0 h 6858000"/>
              <a:gd name="connsiteX9" fmla="*/ 2634018 w 5420436"/>
              <a:gd name="connsiteY9" fmla="*/ 0 h 6858000"/>
              <a:gd name="connsiteX10" fmla="*/ 2634018 w 5420436"/>
              <a:gd name="connsiteY10" fmla="*/ 6858000 h 6858000"/>
              <a:gd name="connsiteX11" fmla="*/ 0 w 542043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0436" h="6858000">
                <a:moveTo>
                  <a:pt x="2786418" y="5936776"/>
                </a:moveTo>
                <a:lnTo>
                  <a:pt x="5420436" y="5936776"/>
                </a:lnTo>
                <a:lnTo>
                  <a:pt x="5420436" y="6858000"/>
                </a:lnTo>
                <a:lnTo>
                  <a:pt x="2786418" y="6858000"/>
                </a:lnTo>
                <a:close/>
                <a:moveTo>
                  <a:pt x="2786418" y="0"/>
                </a:moveTo>
                <a:lnTo>
                  <a:pt x="5420436" y="0"/>
                </a:lnTo>
                <a:lnTo>
                  <a:pt x="5420436" y="3916907"/>
                </a:lnTo>
                <a:lnTo>
                  <a:pt x="2786418" y="3916907"/>
                </a:lnTo>
                <a:close/>
                <a:moveTo>
                  <a:pt x="0" y="0"/>
                </a:moveTo>
                <a:lnTo>
                  <a:pt x="2634018" y="0"/>
                </a:lnTo>
                <a:lnTo>
                  <a:pt x="2634018" y="6858000"/>
                </a:lnTo>
                <a:lnTo>
                  <a:pt x="0" y="6858000"/>
                </a:lnTo>
                <a:close/>
              </a:path>
            </a:pathLst>
          </a:custGeom>
          <a:solidFill>
            <a:schemeClr val="bg1">
              <a:lumMod val="95000"/>
            </a:schemeClr>
          </a:solidFill>
        </p:spPr>
        <p:txBody>
          <a:bodyPr wrap="square">
            <a:noAutofit/>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5EA4FC87-1575-4BB0-B6BE-788ECDBB50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7" name="Slide Number Placeholder 5">
            <a:extLst>
              <a:ext uri="{FF2B5EF4-FFF2-40B4-BE49-F238E27FC236}">
                <a16:creationId xmlns:a16="http://schemas.microsoft.com/office/drawing/2014/main" id="{06D64D21-077B-495D-AEA1-D23BFE534B2C}"/>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40698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pic>
        <p:nvPicPr>
          <p:cNvPr id="7" name="Picture 6" descr="A close up of a sign&#10;&#10;Description automatically generated">
            <a:extLst>
              <a:ext uri="{FF2B5EF4-FFF2-40B4-BE49-F238E27FC236}">
                <a16:creationId xmlns:a16="http://schemas.microsoft.com/office/drawing/2014/main" id="{2EEE42BC-0E21-42AA-8641-6D43842107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8" name="Slide Number Placeholder 5">
            <a:extLst>
              <a:ext uri="{FF2B5EF4-FFF2-40B4-BE49-F238E27FC236}">
                <a16:creationId xmlns:a16="http://schemas.microsoft.com/office/drawing/2014/main" id="{9A8BEE88-B20B-4AC7-8084-A8D5C27D59A6}"/>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09555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6096000" y="1"/>
            <a:ext cx="3745865" cy="5289844"/>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DE4F1F3F-EE5C-48B7-A5F5-C58A91E3D5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8" name="Slide Number Placeholder 5">
            <a:extLst>
              <a:ext uri="{FF2B5EF4-FFF2-40B4-BE49-F238E27FC236}">
                <a16:creationId xmlns:a16="http://schemas.microsoft.com/office/drawing/2014/main" id="{78982808-4B64-41E5-ADBC-21A76906171D}"/>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87575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4" name="Freeform 3"/>
          <p:cNvSpPr/>
          <p:nvPr userDrawn="1"/>
        </p:nvSpPr>
        <p:spPr>
          <a:xfrm>
            <a:off x="0" y="2408830"/>
            <a:ext cx="3493826" cy="4449170"/>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bg2"/>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21192" tIns="247650" rIns="247650" bIns="247650" numCol="1" spcCol="1270" anchor="ctr" anchorCtr="0">
            <a:noAutofit/>
          </a:bodyPr>
          <a:lstStyle/>
          <a:p>
            <a:pPr lvl="0" algn="l" defTabSz="2889250">
              <a:lnSpc>
                <a:spcPct val="90000"/>
              </a:lnSpc>
              <a:spcBef>
                <a:spcPct val="0"/>
              </a:spcBef>
              <a:spcAft>
                <a:spcPct val="35000"/>
              </a:spcAft>
            </a:pPr>
            <a:endParaRPr lang="en-US" sz="6500" kern="1200"/>
          </a:p>
        </p:txBody>
      </p:sp>
      <p:sp>
        <p:nvSpPr>
          <p:cNvPr id="3"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1146412" y="835926"/>
            <a:ext cx="4831307" cy="5186149"/>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endParaRPr lang="en-US"/>
          </a:p>
        </p:txBody>
      </p:sp>
      <p:pic>
        <p:nvPicPr>
          <p:cNvPr id="8" name="Picture 7" descr="A close up of a sign&#10;&#10;Description automatically generated">
            <a:extLst>
              <a:ext uri="{FF2B5EF4-FFF2-40B4-BE49-F238E27FC236}">
                <a16:creationId xmlns:a16="http://schemas.microsoft.com/office/drawing/2014/main" id="{AF719E27-D927-4E68-A829-1BE2D488B9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9" name="Slide Number Placeholder 5">
            <a:extLst>
              <a:ext uri="{FF2B5EF4-FFF2-40B4-BE49-F238E27FC236}">
                <a16:creationId xmlns:a16="http://schemas.microsoft.com/office/drawing/2014/main" id="{271CB452-EFDC-4BF5-B371-7F750603D690}"/>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369889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4" name="Freeform 3"/>
          <p:cNvSpPr/>
          <p:nvPr userDrawn="1"/>
        </p:nvSpPr>
        <p:spPr>
          <a:xfrm>
            <a:off x="8585786" y="2238234"/>
            <a:ext cx="1957671" cy="4094328"/>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2"/>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21192" tIns="247650" rIns="247650" bIns="247650" numCol="1" spcCol="1270" anchor="ctr" anchorCtr="0">
            <a:noAutofit/>
          </a:bodyPr>
          <a:lstStyle/>
          <a:p>
            <a:pPr lvl="0" algn="l" defTabSz="2889250">
              <a:lnSpc>
                <a:spcPct val="90000"/>
              </a:lnSpc>
              <a:spcBef>
                <a:spcPct val="0"/>
              </a:spcBef>
              <a:spcAft>
                <a:spcPct val="35000"/>
              </a:spcAft>
            </a:pPr>
            <a:endParaRPr lang="en-US" sz="6500" kern="1200"/>
          </a:p>
        </p:txBody>
      </p:sp>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7178723" y="1146413"/>
            <a:ext cx="2814126" cy="218364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endParaRPr lang="en-US"/>
          </a:p>
        </p:txBody>
      </p:sp>
      <p:sp>
        <p:nvSpPr>
          <p:cNvPr id="14" name="Picture Placeholder 11">
            <a:extLst>
              <a:ext uri="{FF2B5EF4-FFF2-40B4-BE49-F238E27FC236}">
                <a16:creationId xmlns:a16="http://schemas.microsoft.com/office/drawing/2014/main" id="{28EB881A-BBA8-4F69-97C0-8C65BDBA9687}"/>
              </a:ext>
            </a:extLst>
          </p:cNvPr>
          <p:cNvSpPr>
            <a:spLocks noGrp="1"/>
          </p:cNvSpPr>
          <p:nvPr>
            <p:ph type="pic" sz="quarter" idx="11"/>
          </p:nvPr>
        </p:nvSpPr>
        <p:spPr>
          <a:xfrm>
            <a:off x="7178723" y="3548419"/>
            <a:ext cx="2814126" cy="218364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endParaRPr lang="en-US"/>
          </a:p>
        </p:txBody>
      </p:sp>
      <p:pic>
        <p:nvPicPr>
          <p:cNvPr id="9" name="Picture 8" descr="A close up of a sign&#10;&#10;Description automatically generated">
            <a:extLst>
              <a:ext uri="{FF2B5EF4-FFF2-40B4-BE49-F238E27FC236}">
                <a16:creationId xmlns:a16="http://schemas.microsoft.com/office/drawing/2014/main" id="{E0835890-72AB-47B4-A646-19583FDDF3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10" name="Slide Number Placeholder 5">
            <a:extLst>
              <a:ext uri="{FF2B5EF4-FFF2-40B4-BE49-F238E27FC236}">
                <a16:creationId xmlns:a16="http://schemas.microsoft.com/office/drawing/2014/main" id="{C1EFABFD-4752-4150-A0CC-E5600FE1D2C0}"/>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391011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5363570" y="0"/>
            <a:ext cx="3316406" cy="6858000"/>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endParaRPr lang="en-US"/>
          </a:p>
        </p:txBody>
      </p:sp>
      <p:pic>
        <p:nvPicPr>
          <p:cNvPr id="6" name="Picture 5" descr="A close up of a sign&#10;&#10;Description automatically generated">
            <a:extLst>
              <a:ext uri="{FF2B5EF4-FFF2-40B4-BE49-F238E27FC236}">
                <a16:creationId xmlns:a16="http://schemas.microsoft.com/office/drawing/2014/main" id="{BE84FEC0-D47C-4E77-939F-8D5FAD988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8" name="Slide Number Placeholder 5">
            <a:extLst>
              <a:ext uri="{FF2B5EF4-FFF2-40B4-BE49-F238E27FC236}">
                <a16:creationId xmlns:a16="http://schemas.microsoft.com/office/drawing/2014/main" id="{A646943B-ED1A-4788-8549-1480F8F3470C}"/>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903483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7905D6B3-861E-4FD4-8950-767EADF6D2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8" name="Slide Number Placeholder 5">
            <a:extLst>
              <a:ext uri="{FF2B5EF4-FFF2-40B4-BE49-F238E27FC236}">
                <a16:creationId xmlns:a16="http://schemas.microsoft.com/office/drawing/2014/main" id="{A5D895A3-2ABB-449B-AA2C-84BFBA74DBD9}"/>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58259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8" name="Rectangle 7"/>
          <p:cNvSpPr/>
          <p:nvPr userDrawn="1"/>
        </p:nvSpPr>
        <p:spPr>
          <a:xfrm>
            <a:off x="0" y="3008121"/>
            <a:ext cx="12192000" cy="32294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1411291" y="1135376"/>
            <a:ext cx="3732664" cy="37326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1510238" y="1234323"/>
            <a:ext cx="3534771" cy="3534771"/>
          </a:xfrm>
          <a:custGeom>
            <a:avLst/>
            <a:gdLst>
              <a:gd name="connsiteX0" fmla="*/ 1624084 w 3248168"/>
              <a:gd name="connsiteY0" fmla="*/ 0 h 3248168"/>
              <a:gd name="connsiteX1" fmla="*/ 3248168 w 3248168"/>
              <a:gd name="connsiteY1" fmla="*/ 1624084 h 3248168"/>
              <a:gd name="connsiteX2" fmla="*/ 1624084 w 3248168"/>
              <a:gd name="connsiteY2" fmla="*/ 3248168 h 3248168"/>
              <a:gd name="connsiteX3" fmla="*/ 0 w 3248168"/>
              <a:gd name="connsiteY3" fmla="*/ 1624084 h 3248168"/>
              <a:gd name="connsiteX4" fmla="*/ 1624084 w 3248168"/>
              <a:gd name="connsiteY4" fmla="*/ 0 h 3248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168" h="3248168">
                <a:moveTo>
                  <a:pt x="1624084" y="0"/>
                </a:moveTo>
                <a:cubicBezTo>
                  <a:pt x="2521041" y="0"/>
                  <a:pt x="3248168" y="727127"/>
                  <a:pt x="3248168" y="1624084"/>
                </a:cubicBezTo>
                <a:cubicBezTo>
                  <a:pt x="3248168" y="2521041"/>
                  <a:pt x="2521041" y="3248168"/>
                  <a:pt x="1624084" y="3248168"/>
                </a:cubicBezTo>
                <a:cubicBezTo>
                  <a:pt x="727127" y="3248168"/>
                  <a:pt x="0" y="2521041"/>
                  <a:pt x="0" y="1624084"/>
                </a:cubicBezTo>
                <a:cubicBezTo>
                  <a:pt x="0" y="727127"/>
                  <a:pt x="727127" y="0"/>
                  <a:pt x="1624084" y="0"/>
                </a:cubicBezTo>
                <a:close/>
              </a:path>
            </a:pathLst>
          </a:custGeom>
          <a:solidFill>
            <a:schemeClr val="bg1">
              <a:lumMod val="95000"/>
            </a:schemeClr>
          </a:solidFill>
        </p:spPr>
        <p:txBody>
          <a:bodyPr wrap="square">
            <a:noAutofit/>
          </a:bodyPr>
          <a:lstStyle/>
          <a:p>
            <a:endParaRPr lang="en-US"/>
          </a:p>
        </p:txBody>
      </p:sp>
      <p:pic>
        <p:nvPicPr>
          <p:cNvPr id="13" name="Picture 12" descr="A close up of a sign&#10;&#10;Description automatically generated">
            <a:extLst>
              <a:ext uri="{FF2B5EF4-FFF2-40B4-BE49-F238E27FC236}">
                <a16:creationId xmlns:a16="http://schemas.microsoft.com/office/drawing/2014/main" id="{5B43CB75-3F4D-4669-A82A-70F9B58C72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14" name="Slide Number Placeholder 5">
            <a:extLst>
              <a:ext uri="{FF2B5EF4-FFF2-40B4-BE49-F238E27FC236}">
                <a16:creationId xmlns:a16="http://schemas.microsoft.com/office/drawing/2014/main" id="{E9158FA2-12F8-46DC-A460-E270042D9CA9}"/>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79680626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9B452E-C772-4AB0-BFA5-88BF384E3CED}"/>
              </a:ext>
            </a:extLst>
          </p:cNvPr>
          <p:cNvSpPr/>
          <p:nvPr userDrawn="1"/>
        </p:nvSpPr>
        <p:spPr>
          <a:xfrm>
            <a:off x="6340391" y="0"/>
            <a:ext cx="386679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1DEB04BA-C453-4F08-87A0-0A2FC0018C12}"/>
              </a:ext>
            </a:extLst>
          </p:cNvPr>
          <p:cNvSpPr>
            <a:spLocks noGrp="1"/>
          </p:cNvSpPr>
          <p:nvPr>
            <p:ph type="pic" sz="quarter" idx="18"/>
          </p:nvPr>
        </p:nvSpPr>
        <p:spPr>
          <a:xfrm>
            <a:off x="8634449" y="765784"/>
            <a:ext cx="3145476" cy="5620215"/>
          </a:xfrm>
          <a:prstGeom prst="rect">
            <a:avLst/>
          </a:prstGeom>
          <a:solidFill>
            <a:schemeClr val="bg1">
              <a:lumMod val="95000"/>
            </a:schemeClr>
          </a:solidFill>
        </p:spPr>
        <p:txBody>
          <a:bodyPr/>
          <a:lstStyle/>
          <a:p>
            <a:endParaRPr lang="id-ID"/>
          </a:p>
        </p:txBody>
      </p:sp>
      <p:pic>
        <p:nvPicPr>
          <p:cNvPr id="12" name="Picture 11" descr="A close up of a sign&#10;&#10;Description automatically generated">
            <a:extLst>
              <a:ext uri="{FF2B5EF4-FFF2-40B4-BE49-F238E27FC236}">
                <a16:creationId xmlns:a16="http://schemas.microsoft.com/office/drawing/2014/main" id="{C067474A-ECBE-463A-9707-F2517D1636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13" name="Slide Number Placeholder 5">
            <a:extLst>
              <a:ext uri="{FF2B5EF4-FFF2-40B4-BE49-F238E27FC236}">
                <a16:creationId xmlns:a16="http://schemas.microsoft.com/office/drawing/2014/main" id="{4E8CCA3A-D031-486C-A57F-9B08A6738190}"/>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1766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2" name="Flowchart: Document 1"/>
          <p:cNvSpPr/>
          <p:nvPr userDrawn="1"/>
        </p:nvSpPr>
        <p:spPr>
          <a:xfrm rot="16200000">
            <a:off x="-1388660" y="1388659"/>
            <a:ext cx="6858000" cy="4080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62"/>
              <a:gd name="connsiteX1" fmla="*/ 21600 w 21600"/>
              <a:gd name="connsiteY1" fmla="*/ 0 h 21062"/>
              <a:gd name="connsiteX2" fmla="*/ 21600 w 21600"/>
              <a:gd name="connsiteY2" fmla="*/ 17322 h 21062"/>
              <a:gd name="connsiteX3" fmla="*/ 0 w 21600"/>
              <a:gd name="connsiteY3" fmla="*/ 20172 h 21062"/>
              <a:gd name="connsiteX4" fmla="*/ 0 w 21600"/>
              <a:gd name="connsiteY4" fmla="*/ 0 h 21062"/>
              <a:gd name="connsiteX0" fmla="*/ 0 w 21600"/>
              <a:gd name="connsiteY0" fmla="*/ 0 h 22510"/>
              <a:gd name="connsiteX1" fmla="*/ 21600 w 21600"/>
              <a:gd name="connsiteY1" fmla="*/ 0 h 22510"/>
              <a:gd name="connsiteX2" fmla="*/ 21600 w 21600"/>
              <a:gd name="connsiteY2" fmla="*/ 17322 h 22510"/>
              <a:gd name="connsiteX3" fmla="*/ 0 w 21600"/>
              <a:gd name="connsiteY3" fmla="*/ 20172 h 22510"/>
              <a:gd name="connsiteX4" fmla="*/ 0 w 21600"/>
              <a:gd name="connsiteY4" fmla="*/ 0 h 2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2510">
                <a:moveTo>
                  <a:pt x="0" y="0"/>
                </a:moveTo>
                <a:lnTo>
                  <a:pt x="21600" y="0"/>
                </a:lnTo>
                <a:lnTo>
                  <a:pt x="21600" y="17322"/>
                </a:lnTo>
                <a:cubicBezTo>
                  <a:pt x="10757" y="14432"/>
                  <a:pt x="10972" y="27687"/>
                  <a:pt x="0" y="20172"/>
                </a:cubicBez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4">
            <a:extLst>
              <a:ext uri="{FF2B5EF4-FFF2-40B4-BE49-F238E27FC236}">
                <a16:creationId xmlns:a16="http://schemas.microsoft.com/office/drawing/2014/main" id="{2ABCA600-C1DD-4BF4-9B9B-81D03A24CE13}"/>
              </a:ext>
            </a:extLst>
          </p:cNvPr>
          <p:cNvSpPr>
            <a:spLocks noGrp="1"/>
          </p:cNvSpPr>
          <p:nvPr>
            <p:ph type="pic" sz="quarter" idx="17"/>
          </p:nvPr>
        </p:nvSpPr>
        <p:spPr>
          <a:xfrm>
            <a:off x="2040353" y="3575713"/>
            <a:ext cx="2583369" cy="2340590"/>
          </a:xfrm>
          <a:prstGeom prst="rect">
            <a:avLst/>
          </a:prstGeom>
          <a:solidFill>
            <a:schemeClr val="bg1">
              <a:lumMod val="95000"/>
            </a:schemeClr>
          </a:solidFill>
        </p:spPr>
        <p:txBody>
          <a:bodyPr/>
          <a:lstStyle/>
          <a:p>
            <a:endParaRPr lang="id-ID"/>
          </a:p>
        </p:txBody>
      </p:sp>
      <p:sp>
        <p:nvSpPr>
          <p:cNvPr id="7" name="Picture Placeholder 4">
            <a:extLst>
              <a:ext uri="{FF2B5EF4-FFF2-40B4-BE49-F238E27FC236}">
                <a16:creationId xmlns:a16="http://schemas.microsoft.com/office/drawing/2014/main" id="{2ABCA600-C1DD-4BF4-9B9B-81D03A24CE13}"/>
              </a:ext>
            </a:extLst>
          </p:cNvPr>
          <p:cNvSpPr>
            <a:spLocks noGrp="1"/>
          </p:cNvSpPr>
          <p:nvPr>
            <p:ph type="pic" sz="quarter" idx="18"/>
          </p:nvPr>
        </p:nvSpPr>
        <p:spPr>
          <a:xfrm>
            <a:off x="2040352" y="1025856"/>
            <a:ext cx="2583369" cy="2340590"/>
          </a:xfrm>
          <a:prstGeom prst="rect">
            <a:avLst/>
          </a:prstGeom>
          <a:solidFill>
            <a:schemeClr val="bg1">
              <a:lumMod val="95000"/>
            </a:schemeClr>
          </a:solidFill>
        </p:spPr>
        <p:txBody>
          <a:bodyPr/>
          <a:lstStyle/>
          <a:p>
            <a:endParaRPr lang="id-ID"/>
          </a:p>
        </p:txBody>
      </p:sp>
      <p:pic>
        <p:nvPicPr>
          <p:cNvPr id="9" name="Picture 8" descr="A close up of a sign&#10;&#10;Description automatically generated">
            <a:extLst>
              <a:ext uri="{FF2B5EF4-FFF2-40B4-BE49-F238E27FC236}">
                <a16:creationId xmlns:a16="http://schemas.microsoft.com/office/drawing/2014/main" id="{20782440-3BD3-41D8-8897-753FB53265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10" name="Slide Number Placeholder 5">
            <a:extLst>
              <a:ext uri="{FF2B5EF4-FFF2-40B4-BE49-F238E27FC236}">
                <a16:creationId xmlns:a16="http://schemas.microsoft.com/office/drawing/2014/main" id="{D24D59B1-FD81-46CE-ADD7-D6F41266942A}"/>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5751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10860B9-213B-421C-B448-89503C2B641B}"/>
              </a:ext>
            </a:extLst>
          </p:cNvPr>
          <p:cNvSpPr>
            <a:spLocks noGrp="1"/>
          </p:cNvSpPr>
          <p:nvPr>
            <p:ph type="pic" sz="quarter" idx="18"/>
          </p:nvPr>
        </p:nvSpPr>
        <p:spPr>
          <a:xfrm>
            <a:off x="6771158" y="970721"/>
            <a:ext cx="4272157" cy="5887279"/>
          </a:xfrm>
          <a:prstGeom prst="rect">
            <a:avLst/>
          </a:prstGeom>
          <a:solidFill>
            <a:schemeClr val="bg1">
              <a:lumMod val="95000"/>
            </a:schemeClr>
          </a:solidFill>
        </p:spPr>
        <p:txBody>
          <a:bodyPr/>
          <a:lstStyle/>
          <a:p>
            <a:endParaRPr lang="id-ID"/>
          </a:p>
        </p:txBody>
      </p:sp>
      <p:pic>
        <p:nvPicPr>
          <p:cNvPr id="8" name="Picture 7" descr="A close up of a sign&#10;&#10;Description automatically generated">
            <a:extLst>
              <a:ext uri="{FF2B5EF4-FFF2-40B4-BE49-F238E27FC236}">
                <a16:creationId xmlns:a16="http://schemas.microsoft.com/office/drawing/2014/main" id="{05CB02CF-65CD-4DC1-AD34-F90DDFC3F6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9" name="Slide Number Placeholder 5">
            <a:extLst>
              <a:ext uri="{FF2B5EF4-FFF2-40B4-BE49-F238E27FC236}">
                <a16:creationId xmlns:a16="http://schemas.microsoft.com/office/drawing/2014/main" id="{861EEE76-4F39-44C5-B795-FB013A2D9B69}"/>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02220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4AF2A08-2BCC-4185-8C7B-65A927E61502}"/>
              </a:ext>
            </a:extLst>
          </p:cNvPr>
          <p:cNvSpPr>
            <a:spLocks noGrp="1"/>
          </p:cNvSpPr>
          <p:nvPr>
            <p:ph type="pic" sz="quarter" idx="16"/>
          </p:nvPr>
        </p:nvSpPr>
        <p:spPr>
          <a:xfrm>
            <a:off x="1428435" y="1113185"/>
            <a:ext cx="2133601" cy="2167894"/>
          </a:xfrm>
          <a:prstGeom prst="rect">
            <a:avLst/>
          </a:prstGeom>
          <a:solidFill>
            <a:schemeClr val="bg1">
              <a:lumMod val="95000"/>
            </a:schemeClr>
          </a:solidFill>
        </p:spPr>
        <p:txBody>
          <a:bodyPr/>
          <a:lstStyle/>
          <a:p>
            <a:endParaRPr lang="id-ID"/>
          </a:p>
        </p:txBody>
      </p:sp>
      <p:sp>
        <p:nvSpPr>
          <p:cNvPr id="4" name="Picture Placeholder 4">
            <a:extLst>
              <a:ext uri="{FF2B5EF4-FFF2-40B4-BE49-F238E27FC236}">
                <a16:creationId xmlns:a16="http://schemas.microsoft.com/office/drawing/2014/main" id="{14AF2A08-2BCC-4185-8C7B-65A927E61502}"/>
              </a:ext>
            </a:extLst>
          </p:cNvPr>
          <p:cNvSpPr>
            <a:spLocks noGrp="1"/>
          </p:cNvSpPr>
          <p:nvPr>
            <p:ph type="pic" sz="quarter" idx="17"/>
          </p:nvPr>
        </p:nvSpPr>
        <p:spPr>
          <a:xfrm>
            <a:off x="3816793" y="3584716"/>
            <a:ext cx="2133601" cy="2167894"/>
          </a:xfrm>
          <a:prstGeom prst="rect">
            <a:avLst/>
          </a:prstGeom>
          <a:solidFill>
            <a:schemeClr val="bg1">
              <a:lumMod val="95000"/>
            </a:schemeClr>
          </a:solidFill>
        </p:spPr>
        <p:txBody>
          <a:bodyPr/>
          <a:lstStyle/>
          <a:p>
            <a:endParaRPr lang="id-ID"/>
          </a:p>
        </p:txBody>
      </p:sp>
      <p:pic>
        <p:nvPicPr>
          <p:cNvPr id="9" name="Picture 8" descr="A close up of a sign&#10;&#10;Description automatically generated">
            <a:extLst>
              <a:ext uri="{FF2B5EF4-FFF2-40B4-BE49-F238E27FC236}">
                <a16:creationId xmlns:a16="http://schemas.microsoft.com/office/drawing/2014/main" id="{309A4875-1253-405E-8832-D530117B5A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10" name="Slide Number Placeholder 5">
            <a:extLst>
              <a:ext uri="{FF2B5EF4-FFF2-40B4-BE49-F238E27FC236}">
                <a16:creationId xmlns:a16="http://schemas.microsoft.com/office/drawing/2014/main" id="{BB2D9FDC-49C0-4B73-9902-7668AA5DFCC6}"/>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3373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4A6CCFC-5B10-4A5E-B02B-20D0393ED7EC}"/>
              </a:ext>
            </a:extLst>
          </p:cNvPr>
          <p:cNvSpPr>
            <a:spLocks noGrp="1"/>
          </p:cNvSpPr>
          <p:nvPr>
            <p:ph type="pic" sz="quarter" idx="15"/>
          </p:nvPr>
        </p:nvSpPr>
        <p:spPr>
          <a:xfrm>
            <a:off x="6470825" y="4138716"/>
            <a:ext cx="1982687" cy="2098291"/>
          </a:xfrm>
          <a:prstGeom prst="rect">
            <a:avLst/>
          </a:prstGeom>
          <a:solidFill>
            <a:schemeClr val="bg1">
              <a:lumMod val="95000"/>
            </a:schemeClr>
          </a:solidFill>
        </p:spPr>
        <p:txBody>
          <a:bodyPr/>
          <a:lstStyle/>
          <a:p>
            <a:endParaRPr lang="id-ID"/>
          </a:p>
        </p:txBody>
      </p:sp>
      <p:sp>
        <p:nvSpPr>
          <p:cNvPr id="4" name="Picture Placeholder 4">
            <a:extLst>
              <a:ext uri="{FF2B5EF4-FFF2-40B4-BE49-F238E27FC236}">
                <a16:creationId xmlns:a16="http://schemas.microsoft.com/office/drawing/2014/main" id="{B4A6CCFC-5B10-4A5E-B02B-20D0393ED7EC}"/>
              </a:ext>
            </a:extLst>
          </p:cNvPr>
          <p:cNvSpPr>
            <a:spLocks noGrp="1"/>
          </p:cNvSpPr>
          <p:nvPr>
            <p:ph type="pic" sz="quarter" idx="16"/>
          </p:nvPr>
        </p:nvSpPr>
        <p:spPr>
          <a:xfrm>
            <a:off x="8639530" y="2391802"/>
            <a:ext cx="2701759" cy="3845205"/>
          </a:xfrm>
          <a:prstGeom prst="rect">
            <a:avLst/>
          </a:prstGeom>
          <a:solidFill>
            <a:schemeClr val="bg1">
              <a:lumMod val="95000"/>
            </a:schemeClr>
          </a:solidFill>
        </p:spPr>
        <p:txBody>
          <a:bodyPr/>
          <a:lstStyle/>
          <a:p>
            <a:endParaRPr lang="id-ID"/>
          </a:p>
        </p:txBody>
      </p:sp>
      <p:sp>
        <p:nvSpPr>
          <p:cNvPr id="6" name="Picture Placeholder 4">
            <a:extLst>
              <a:ext uri="{FF2B5EF4-FFF2-40B4-BE49-F238E27FC236}">
                <a16:creationId xmlns:a16="http://schemas.microsoft.com/office/drawing/2014/main" id="{B4A6CCFC-5B10-4A5E-B02B-20D0393ED7EC}"/>
              </a:ext>
            </a:extLst>
          </p:cNvPr>
          <p:cNvSpPr>
            <a:spLocks noGrp="1"/>
          </p:cNvSpPr>
          <p:nvPr>
            <p:ph type="pic" sz="quarter" idx="17"/>
          </p:nvPr>
        </p:nvSpPr>
        <p:spPr>
          <a:xfrm>
            <a:off x="5651960" y="1299982"/>
            <a:ext cx="2801552" cy="2673772"/>
          </a:xfrm>
          <a:prstGeom prst="rect">
            <a:avLst/>
          </a:prstGeom>
          <a:solidFill>
            <a:schemeClr val="bg1">
              <a:lumMod val="95000"/>
            </a:schemeClr>
          </a:solidFill>
        </p:spPr>
        <p:txBody>
          <a:bodyPr/>
          <a:lstStyle/>
          <a:p>
            <a:endParaRPr lang="id-ID"/>
          </a:p>
        </p:txBody>
      </p:sp>
      <p:pic>
        <p:nvPicPr>
          <p:cNvPr id="10" name="Picture 9" descr="A close up of a sign&#10;&#10;Description automatically generated">
            <a:extLst>
              <a:ext uri="{FF2B5EF4-FFF2-40B4-BE49-F238E27FC236}">
                <a16:creationId xmlns:a16="http://schemas.microsoft.com/office/drawing/2014/main" id="{4738789A-3062-4948-8C8F-943FFD9EC5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11" name="Slide Number Placeholder 5">
            <a:extLst>
              <a:ext uri="{FF2B5EF4-FFF2-40B4-BE49-F238E27FC236}">
                <a16:creationId xmlns:a16="http://schemas.microsoft.com/office/drawing/2014/main" id="{F194116A-D101-49E9-933C-12557DF3BC0A}"/>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86147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descr="A close up of a sign&#10;&#10;Description automatically generated">
            <a:extLst>
              <a:ext uri="{FF2B5EF4-FFF2-40B4-BE49-F238E27FC236}">
                <a16:creationId xmlns:a16="http://schemas.microsoft.com/office/drawing/2014/main" id="{082D7021-8CAF-42F9-91B0-41FFAF8ADF6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498975" y="161261"/>
            <a:ext cx="1543396" cy="535591"/>
          </a:xfrm>
          <a:prstGeom prst="rect">
            <a:avLst/>
          </a:prstGeom>
        </p:spPr>
      </p:pic>
      <p:sp>
        <p:nvSpPr>
          <p:cNvPr id="10" name="Slide Number Placeholder 5">
            <a:extLst>
              <a:ext uri="{FF2B5EF4-FFF2-40B4-BE49-F238E27FC236}">
                <a16:creationId xmlns:a16="http://schemas.microsoft.com/office/drawing/2014/main" id="{0B7CB420-5592-4250-AC85-39E0707FFF83}"/>
              </a:ext>
            </a:extLst>
          </p:cNvPr>
          <p:cNvSpPr>
            <a:spLocks noGrp="1"/>
          </p:cNvSpPr>
          <p:nvPr>
            <p:ph type="sldNum" sz="quarter" idx="4"/>
          </p:nvPr>
        </p:nvSpPr>
        <p:spPr>
          <a:xfrm>
            <a:off x="10432473" y="161261"/>
            <a:ext cx="47244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425518914"/>
      </p:ext>
    </p:extLst>
  </p:cSld>
  <p:clrMap bg1="lt1" tx1="dk1" bg2="lt2" tx2="dk2" accent1="accent1" accent2="accent2" accent3="accent3" accent4="accent4" accent5="accent5" accent6="accent6" hlink="hlink" folHlink="folHlink"/>
  <p:sldLayoutIdLst>
    <p:sldLayoutId id="2147483840" r:id="rId1"/>
    <p:sldLayoutId id="2147483846" r:id="rId2"/>
    <p:sldLayoutId id="2147483852" r:id="rId3"/>
    <p:sldLayoutId id="2147483853" r:id="rId4"/>
    <p:sldLayoutId id="2147483855" r:id="rId5"/>
    <p:sldLayoutId id="2147483856"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8" r:id="rId16"/>
    <p:sldLayoutId id="2147483869" r:id="rId17"/>
    <p:sldLayoutId id="2147483871" r:id="rId18"/>
    <p:sldLayoutId id="2147483872" r:id="rId19"/>
    <p:sldLayoutId id="2147483873" r:id="rId20"/>
    <p:sldLayoutId id="2147483874" r:id="rId21"/>
    <p:sldLayoutId id="2147483875" r:id="rId22"/>
    <p:sldLayoutId id="2147483876"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ris.peabody.vanderbilt.edu/module/palsk1/cresource/q2/p05/" TargetMode="External"/><Relationship Id="rId2" Type="http://schemas.openxmlformats.org/officeDocument/2006/relationships/image" Target="../media/image11.jpg"/><Relationship Id="rId1" Type="http://schemas.openxmlformats.org/officeDocument/2006/relationships/slideLayout" Target="../slideLayouts/slideLayout16.xml"/><Relationship Id="rId5" Type="http://schemas.openxmlformats.org/officeDocument/2006/relationships/hyperlink" Target="http://www.coolcatteacher.com/the-captivating-teacher-manifesto/" TargetMode="Externa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US_Navy_030512-N-7217H-001_Mess_Management_Specialist_Gui_Gagui,_Armed_Forces_Committee_Chairperson,_reads_a_book_to_a_group_of_1st_grade_students_at_E.J._King_Elementary_School.jpg" TargetMode="External"/><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s://phillisremastered.wordpress.com/2010/06/23/summer-school-is-still-here-so-click-on-this/" TargetMode="External"/><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theconversation.com/why-do-fewer-black-students-get-identified-as-gifted-53791" TargetMode="External"/><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burkesspecialkids.com/technology-thursday-engaging-students-and-building-background/" TargetMode="External"/><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gamification.co/2011/12/28/the-gamified-classroom-3/" TargetMode="External"/><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automoblog.net/2015/02/05/car-enthusiasts-should-embrace-cafeterias/" TargetMode="External"/><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IT@School_Project" TargetMode="External"/><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4861-628E-48C9-BF7E-DDB76142E41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1A5D3ED-A4B0-4440-9EB5-CB2E0E1A642E}"/>
              </a:ext>
            </a:extLst>
          </p:cNvPr>
          <p:cNvSpPr>
            <a:spLocks noGrp="1"/>
          </p:cNvSpPr>
          <p:nvPr>
            <p:ph type="subTitle" idx="1"/>
          </p:nvPr>
        </p:nvSpPr>
        <p:spPr/>
        <p:txBody>
          <a:bodyPr/>
          <a:lstStyle/>
          <a:p>
            <a:endParaRPr lang="en-US"/>
          </a:p>
        </p:txBody>
      </p:sp>
      <p:pic>
        <p:nvPicPr>
          <p:cNvPr id="44" name="Picture Placeholder 43">
            <a:extLst>
              <a:ext uri="{FF2B5EF4-FFF2-40B4-BE49-F238E27FC236}">
                <a16:creationId xmlns:a16="http://schemas.microsoft.com/office/drawing/2014/main" id="{0C29AA5A-22A7-4BA1-8D7F-C00E8C762E8C}"/>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19154" r="19154"/>
          <a:stretch>
            <a:fillRect/>
          </a:stretch>
        </p:blipFill>
        <p:spPr>
          <a:xfrm>
            <a:off x="0" y="0"/>
            <a:ext cx="12192000" cy="6858000"/>
          </a:xfrm>
        </p:spPr>
      </p:pic>
      <p:sp>
        <p:nvSpPr>
          <p:cNvPr id="28" name="Rectangle 27">
            <a:extLst>
              <a:ext uri="{FF2B5EF4-FFF2-40B4-BE49-F238E27FC236}">
                <a16:creationId xmlns:a16="http://schemas.microsoft.com/office/drawing/2014/main" id="{CA495089-E831-436C-BB01-5DE1E6416A7D}"/>
              </a:ext>
            </a:extLst>
          </p:cNvPr>
          <p:cNvSpPr/>
          <p:nvPr/>
        </p:nvSpPr>
        <p:spPr>
          <a:xfrm>
            <a:off x="24848" y="-198783"/>
            <a:ext cx="12191999"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0">
            <a:extLst>
              <a:ext uri="{FF2B5EF4-FFF2-40B4-BE49-F238E27FC236}">
                <a16:creationId xmlns:a16="http://schemas.microsoft.com/office/drawing/2014/main" id="{03FEA0BE-C20D-4BBD-BB40-825FE7AB3363}"/>
              </a:ext>
            </a:extLst>
          </p:cNvPr>
          <p:cNvSpPr>
            <a:spLocks noEditPoints="1"/>
          </p:cNvSpPr>
          <p:nvPr/>
        </p:nvSpPr>
        <p:spPr bwMode="auto">
          <a:xfrm>
            <a:off x="1582945" y="5516852"/>
            <a:ext cx="547236" cy="545708"/>
          </a:xfrm>
          <a:custGeom>
            <a:avLst/>
            <a:gdLst>
              <a:gd name="T0" fmla="*/ 195 w 196"/>
              <a:gd name="T1" fmla="*/ 69 h 196"/>
              <a:gd name="T2" fmla="*/ 193 w 196"/>
              <a:gd name="T3" fmla="*/ 68 h 196"/>
              <a:gd name="T4" fmla="*/ 193 w 196"/>
              <a:gd name="T5" fmla="*/ 67 h 196"/>
              <a:gd name="T6" fmla="*/ 142 w 196"/>
              <a:gd name="T7" fmla="*/ 54 h 196"/>
              <a:gd name="T8" fmla="*/ 129 w 196"/>
              <a:gd name="T9" fmla="*/ 3 h 196"/>
              <a:gd name="T10" fmla="*/ 128 w 196"/>
              <a:gd name="T11" fmla="*/ 3 h 196"/>
              <a:gd name="T12" fmla="*/ 128 w 196"/>
              <a:gd name="T13" fmla="*/ 1 h 196"/>
              <a:gd name="T14" fmla="*/ 122 w 196"/>
              <a:gd name="T15" fmla="*/ 1 h 196"/>
              <a:gd name="T16" fmla="*/ 21 w 196"/>
              <a:gd name="T17" fmla="*/ 102 h 196"/>
              <a:gd name="T18" fmla="*/ 21 w 196"/>
              <a:gd name="T19" fmla="*/ 102 h 196"/>
              <a:gd name="T20" fmla="*/ 20 w 196"/>
              <a:gd name="T21" fmla="*/ 103 h 196"/>
              <a:gd name="T22" fmla="*/ 20 w 196"/>
              <a:gd name="T23" fmla="*/ 104 h 196"/>
              <a:gd name="T24" fmla="*/ 20 w 196"/>
              <a:gd name="T25" fmla="*/ 104 h 196"/>
              <a:gd name="T26" fmla="*/ 0 w 196"/>
              <a:gd name="T27" fmla="*/ 191 h 196"/>
              <a:gd name="T28" fmla="*/ 1 w 196"/>
              <a:gd name="T29" fmla="*/ 195 h 196"/>
              <a:gd name="T30" fmla="*/ 5 w 196"/>
              <a:gd name="T31" fmla="*/ 196 h 196"/>
              <a:gd name="T32" fmla="*/ 92 w 196"/>
              <a:gd name="T33" fmla="*/ 176 h 196"/>
              <a:gd name="T34" fmla="*/ 92 w 196"/>
              <a:gd name="T35" fmla="*/ 176 h 196"/>
              <a:gd name="T36" fmla="*/ 93 w 196"/>
              <a:gd name="T37" fmla="*/ 176 h 196"/>
              <a:gd name="T38" fmla="*/ 94 w 196"/>
              <a:gd name="T39" fmla="*/ 175 h 196"/>
              <a:gd name="T40" fmla="*/ 94 w 196"/>
              <a:gd name="T41" fmla="*/ 175 h 196"/>
              <a:gd name="T42" fmla="*/ 195 w 196"/>
              <a:gd name="T43" fmla="*/ 74 h 196"/>
              <a:gd name="T44" fmla="*/ 195 w 196"/>
              <a:gd name="T45" fmla="*/ 69 h 196"/>
              <a:gd name="T46" fmla="*/ 91 w 196"/>
              <a:gd name="T47" fmla="*/ 167 h 196"/>
              <a:gd name="T48" fmla="*/ 84 w 196"/>
              <a:gd name="T49" fmla="*/ 160 h 196"/>
              <a:gd name="T50" fmla="*/ 63 w 196"/>
              <a:gd name="T51" fmla="*/ 139 h 196"/>
              <a:gd name="T52" fmla="*/ 140 w 196"/>
              <a:gd name="T53" fmla="*/ 62 h 196"/>
              <a:gd name="T54" fmla="*/ 184 w 196"/>
              <a:gd name="T55" fmla="*/ 73 h 196"/>
              <a:gd name="T56" fmla="*/ 91 w 196"/>
              <a:gd name="T57" fmla="*/ 167 h 196"/>
              <a:gd name="T58" fmla="*/ 123 w 196"/>
              <a:gd name="T59" fmla="*/ 12 h 196"/>
              <a:gd name="T60" fmla="*/ 134 w 196"/>
              <a:gd name="T61" fmla="*/ 56 h 196"/>
              <a:gd name="T62" fmla="*/ 57 w 196"/>
              <a:gd name="T63" fmla="*/ 133 h 196"/>
              <a:gd name="T64" fmla="*/ 29 w 196"/>
              <a:gd name="T65" fmla="*/ 105 h 196"/>
              <a:gd name="T66" fmla="*/ 123 w 196"/>
              <a:gd name="T67" fmla="*/ 12 h 196"/>
              <a:gd name="T68" fmla="*/ 15 w 196"/>
              <a:gd name="T69" fmla="*/ 163 h 196"/>
              <a:gd name="T70" fmla="*/ 33 w 196"/>
              <a:gd name="T71" fmla="*/ 181 h 196"/>
              <a:gd name="T72" fmla="*/ 9 w 196"/>
              <a:gd name="T73" fmla="*/ 187 h 196"/>
              <a:gd name="T74" fmla="*/ 15 w 196"/>
              <a:gd name="T75" fmla="*/ 163 h 196"/>
              <a:gd name="T76" fmla="*/ 42 w 196"/>
              <a:gd name="T77" fmla="*/ 179 h 196"/>
              <a:gd name="T78" fmla="*/ 17 w 196"/>
              <a:gd name="T79" fmla="*/ 154 h 196"/>
              <a:gd name="T80" fmla="*/ 26 w 196"/>
              <a:gd name="T81" fmla="*/ 113 h 196"/>
              <a:gd name="T82" fmla="*/ 55 w 196"/>
              <a:gd name="T83" fmla="*/ 141 h 196"/>
              <a:gd name="T84" fmla="*/ 55 w 196"/>
              <a:gd name="T85" fmla="*/ 142 h 196"/>
              <a:gd name="T86" fmla="*/ 55 w 196"/>
              <a:gd name="T87" fmla="*/ 142 h 196"/>
              <a:gd name="T88" fmla="*/ 62 w 196"/>
              <a:gd name="T89" fmla="*/ 149 h 196"/>
              <a:gd name="T90" fmla="*/ 83 w 196"/>
              <a:gd name="T91" fmla="*/ 170 h 196"/>
              <a:gd name="T92" fmla="*/ 42 w 196"/>
              <a:gd name="T93" fmla="*/ 17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196">
                <a:moveTo>
                  <a:pt x="195" y="69"/>
                </a:moveTo>
                <a:cubicBezTo>
                  <a:pt x="194" y="68"/>
                  <a:pt x="194" y="68"/>
                  <a:pt x="193" y="68"/>
                </a:cubicBezTo>
                <a:cubicBezTo>
                  <a:pt x="193" y="67"/>
                  <a:pt x="193" y="67"/>
                  <a:pt x="193" y="67"/>
                </a:cubicBezTo>
                <a:cubicBezTo>
                  <a:pt x="142" y="54"/>
                  <a:pt x="142" y="54"/>
                  <a:pt x="142" y="54"/>
                </a:cubicBezTo>
                <a:cubicBezTo>
                  <a:pt x="129" y="3"/>
                  <a:pt x="129" y="3"/>
                  <a:pt x="129" y="3"/>
                </a:cubicBezTo>
                <a:cubicBezTo>
                  <a:pt x="128" y="3"/>
                  <a:pt x="128" y="3"/>
                  <a:pt x="128" y="3"/>
                </a:cubicBezTo>
                <a:cubicBezTo>
                  <a:pt x="128" y="2"/>
                  <a:pt x="128" y="2"/>
                  <a:pt x="128" y="1"/>
                </a:cubicBezTo>
                <a:cubicBezTo>
                  <a:pt x="126" y="0"/>
                  <a:pt x="123" y="0"/>
                  <a:pt x="122" y="1"/>
                </a:cubicBezTo>
                <a:cubicBezTo>
                  <a:pt x="21" y="102"/>
                  <a:pt x="21" y="102"/>
                  <a:pt x="21" y="102"/>
                </a:cubicBezTo>
                <a:cubicBezTo>
                  <a:pt x="21" y="102"/>
                  <a:pt x="21" y="102"/>
                  <a:pt x="21" y="102"/>
                </a:cubicBezTo>
                <a:cubicBezTo>
                  <a:pt x="20" y="103"/>
                  <a:pt x="20" y="103"/>
                  <a:pt x="20" y="103"/>
                </a:cubicBezTo>
                <a:cubicBezTo>
                  <a:pt x="20" y="104"/>
                  <a:pt x="20" y="104"/>
                  <a:pt x="20" y="104"/>
                </a:cubicBezTo>
                <a:cubicBezTo>
                  <a:pt x="20" y="104"/>
                  <a:pt x="20" y="104"/>
                  <a:pt x="20" y="104"/>
                </a:cubicBezTo>
                <a:cubicBezTo>
                  <a:pt x="0" y="191"/>
                  <a:pt x="0" y="191"/>
                  <a:pt x="0" y="191"/>
                </a:cubicBezTo>
                <a:cubicBezTo>
                  <a:pt x="0" y="192"/>
                  <a:pt x="0" y="194"/>
                  <a:pt x="1" y="195"/>
                </a:cubicBezTo>
                <a:cubicBezTo>
                  <a:pt x="2" y="196"/>
                  <a:pt x="4" y="196"/>
                  <a:pt x="5" y="196"/>
                </a:cubicBezTo>
                <a:cubicBezTo>
                  <a:pt x="92" y="176"/>
                  <a:pt x="92" y="176"/>
                  <a:pt x="92" y="176"/>
                </a:cubicBezTo>
                <a:cubicBezTo>
                  <a:pt x="92" y="176"/>
                  <a:pt x="92" y="176"/>
                  <a:pt x="92" y="176"/>
                </a:cubicBezTo>
                <a:cubicBezTo>
                  <a:pt x="92" y="176"/>
                  <a:pt x="93" y="176"/>
                  <a:pt x="93" y="176"/>
                </a:cubicBezTo>
                <a:cubicBezTo>
                  <a:pt x="93" y="176"/>
                  <a:pt x="93" y="176"/>
                  <a:pt x="94" y="175"/>
                </a:cubicBezTo>
                <a:cubicBezTo>
                  <a:pt x="94" y="175"/>
                  <a:pt x="94" y="175"/>
                  <a:pt x="94" y="175"/>
                </a:cubicBezTo>
                <a:cubicBezTo>
                  <a:pt x="195" y="74"/>
                  <a:pt x="195" y="74"/>
                  <a:pt x="195" y="74"/>
                </a:cubicBezTo>
                <a:cubicBezTo>
                  <a:pt x="196" y="73"/>
                  <a:pt x="196" y="70"/>
                  <a:pt x="195" y="69"/>
                </a:cubicBezTo>
                <a:close/>
                <a:moveTo>
                  <a:pt x="91" y="167"/>
                </a:moveTo>
                <a:cubicBezTo>
                  <a:pt x="84" y="160"/>
                  <a:pt x="84" y="160"/>
                  <a:pt x="84" y="160"/>
                </a:cubicBezTo>
                <a:cubicBezTo>
                  <a:pt x="63" y="139"/>
                  <a:pt x="63" y="139"/>
                  <a:pt x="63" y="139"/>
                </a:cubicBezTo>
                <a:cubicBezTo>
                  <a:pt x="140" y="62"/>
                  <a:pt x="140" y="62"/>
                  <a:pt x="140" y="62"/>
                </a:cubicBezTo>
                <a:cubicBezTo>
                  <a:pt x="184" y="73"/>
                  <a:pt x="184" y="73"/>
                  <a:pt x="184" y="73"/>
                </a:cubicBezTo>
                <a:lnTo>
                  <a:pt x="91" y="167"/>
                </a:lnTo>
                <a:close/>
                <a:moveTo>
                  <a:pt x="123" y="12"/>
                </a:moveTo>
                <a:cubicBezTo>
                  <a:pt x="134" y="56"/>
                  <a:pt x="134" y="56"/>
                  <a:pt x="134" y="56"/>
                </a:cubicBezTo>
                <a:cubicBezTo>
                  <a:pt x="57" y="133"/>
                  <a:pt x="57" y="133"/>
                  <a:pt x="57" y="133"/>
                </a:cubicBezTo>
                <a:cubicBezTo>
                  <a:pt x="29" y="105"/>
                  <a:pt x="29" y="105"/>
                  <a:pt x="29" y="105"/>
                </a:cubicBezTo>
                <a:lnTo>
                  <a:pt x="123" y="12"/>
                </a:lnTo>
                <a:close/>
                <a:moveTo>
                  <a:pt x="15" y="163"/>
                </a:moveTo>
                <a:cubicBezTo>
                  <a:pt x="33" y="181"/>
                  <a:pt x="33" y="181"/>
                  <a:pt x="33" y="181"/>
                </a:cubicBezTo>
                <a:cubicBezTo>
                  <a:pt x="9" y="187"/>
                  <a:pt x="9" y="187"/>
                  <a:pt x="9" y="187"/>
                </a:cubicBezTo>
                <a:lnTo>
                  <a:pt x="15" y="163"/>
                </a:lnTo>
                <a:close/>
                <a:moveTo>
                  <a:pt x="42" y="179"/>
                </a:moveTo>
                <a:cubicBezTo>
                  <a:pt x="17" y="154"/>
                  <a:pt x="17" y="154"/>
                  <a:pt x="17" y="154"/>
                </a:cubicBezTo>
                <a:cubicBezTo>
                  <a:pt x="26" y="113"/>
                  <a:pt x="26" y="113"/>
                  <a:pt x="26" y="113"/>
                </a:cubicBezTo>
                <a:cubicBezTo>
                  <a:pt x="55" y="141"/>
                  <a:pt x="55" y="141"/>
                  <a:pt x="55" y="141"/>
                </a:cubicBezTo>
                <a:cubicBezTo>
                  <a:pt x="55" y="142"/>
                  <a:pt x="55" y="142"/>
                  <a:pt x="55" y="142"/>
                </a:cubicBezTo>
                <a:cubicBezTo>
                  <a:pt x="55" y="142"/>
                  <a:pt x="55" y="142"/>
                  <a:pt x="55" y="142"/>
                </a:cubicBezTo>
                <a:cubicBezTo>
                  <a:pt x="62" y="149"/>
                  <a:pt x="62" y="149"/>
                  <a:pt x="62" y="149"/>
                </a:cubicBezTo>
                <a:cubicBezTo>
                  <a:pt x="83" y="170"/>
                  <a:pt x="83" y="170"/>
                  <a:pt x="83" y="170"/>
                </a:cubicBezTo>
                <a:lnTo>
                  <a:pt x="42" y="179"/>
                </a:lnTo>
                <a:close/>
              </a:path>
            </a:pathLst>
          </a:custGeom>
          <a:solidFill>
            <a:schemeClr val="bg2">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E0B1338F-9FC5-449E-94C7-61604D960C09}"/>
              </a:ext>
            </a:extLst>
          </p:cNvPr>
          <p:cNvSpPr>
            <a:spLocks noEditPoints="1"/>
          </p:cNvSpPr>
          <p:nvPr/>
        </p:nvSpPr>
        <p:spPr bwMode="auto">
          <a:xfrm rot="817922">
            <a:off x="6736943" y="5028012"/>
            <a:ext cx="571868" cy="368631"/>
          </a:xfrm>
          <a:custGeom>
            <a:avLst/>
            <a:gdLst>
              <a:gd name="T0" fmla="*/ 222 w 224"/>
              <a:gd name="T1" fmla="*/ 8 h 144"/>
              <a:gd name="T2" fmla="*/ 222 w 224"/>
              <a:gd name="T3" fmla="*/ 0 h 144"/>
              <a:gd name="T4" fmla="*/ 118 w 224"/>
              <a:gd name="T5" fmla="*/ 0 h 144"/>
              <a:gd name="T6" fmla="*/ 68 w 224"/>
              <a:gd name="T7" fmla="*/ 126 h 144"/>
              <a:gd name="T8" fmla="*/ 23 w 224"/>
              <a:gd name="T9" fmla="*/ 52 h 144"/>
              <a:gd name="T10" fmla="*/ 0 w 224"/>
              <a:gd name="T11" fmla="*/ 52 h 144"/>
              <a:gd name="T12" fmla="*/ 0 w 224"/>
              <a:gd name="T13" fmla="*/ 60 h 144"/>
              <a:gd name="T14" fmla="*/ 18 w 224"/>
              <a:gd name="T15" fmla="*/ 60 h 144"/>
              <a:gd name="T16" fmla="*/ 69 w 224"/>
              <a:gd name="T17" fmla="*/ 144 h 144"/>
              <a:gd name="T18" fmla="*/ 124 w 224"/>
              <a:gd name="T19" fmla="*/ 8 h 144"/>
              <a:gd name="T20" fmla="*/ 222 w 224"/>
              <a:gd name="T21" fmla="*/ 8 h 144"/>
              <a:gd name="T22" fmla="*/ 183 w 224"/>
              <a:gd name="T23" fmla="*/ 65 h 144"/>
              <a:gd name="T24" fmla="*/ 150 w 224"/>
              <a:gd name="T25" fmla="*/ 97 h 144"/>
              <a:gd name="T26" fmla="*/ 117 w 224"/>
              <a:gd name="T27" fmla="*/ 65 h 144"/>
              <a:gd name="T28" fmla="*/ 112 w 224"/>
              <a:gd name="T29" fmla="*/ 70 h 144"/>
              <a:gd name="T30" fmla="*/ 144 w 224"/>
              <a:gd name="T31" fmla="*/ 103 h 144"/>
              <a:gd name="T32" fmla="*/ 112 w 224"/>
              <a:gd name="T33" fmla="*/ 135 h 144"/>
              <a:gd name="T34" fmla="*/ 117 w 224"/>
              <a:gd name="T35" fmla="*/ 140 h 144"/>
              <a:gd name="T36" fmla="*/ 150 w 224"/>
              <a:gd name="T37" fmla="*/ 108 h 144"/>
              <a:gd name="T38" fmla="*/ 183 w 224"/>
              <a:gd name="T39" fmla="*/ 140 h 144"/>
              <a:gd name="T40" fmla="*/ 189 w 224"/>
              <a:gd name="T41" fmla="*/ 135 h 144"/>
              <a:gd name="T42" fmla="*/ 156 w 224"/>
              <a:gd name="T43" fmla="*/ 103 h 144"/>
              <a:gd name="T44" fmla="*/ 189 w 224"/>
              <a:gd name="T45" fmla="*/ 70 h 144"/>
              <a:gd name="T46" fmla="*/ 183 w 224"/>
              <a:gd name="T47" fmla="*/ 65 h 144"/>
              <a:gd name="T48" fmla="*/ 211 w 224"/>
              <a:gd name="T49" fmla="*/ 57 h 144"/>
              <a:gd name="T50" fmla="*/ 219 w 224"/>
              <a:gd name="T51" fmla="*/ 50 h 144"/>
              <a:gd name="T52" fmla="*/ 224 w 224"/>
              <a:gd name="T53" fmla="*/ 39 h 144"/>
              <a:gd name="T54" fmla="*/ 220 w 224"/>
              <a:gd name="T55" fmla="*/ 31 h 144"/>
              <a:gd name="T56" fmla="*/ 212 w 224"/>
              <a:gd name="T57" fmla="*/ 29 h 144"/>
              <a:gd name="T58" fmla="*/ 204 w 224"/>
              <a:gd name="T59" fmla="*/ 30 h 144"/>
              <a:gd name="T60" fmla="*/ 200 w 224"/>
              <a:gd name="T61" fmla="*/ 33 h 144"/>
              <a:gd name="T62" fmla="*/ 204 w 224"/>
              <a:gd name="T63" fmla="*/ 38 h 144"/>
              <a:gd name="T64" fmla="*/ 211 w 224"/>
              <a:gd name="T65" fmla="*/ 35 h 144"/>
              <a:gd name="T66" fmla="*/ 217 w 224"/>
              <a:gd name="T67" fmla="*/ 38 h 144"/>
              <a:gd name="T68" fmla="*/ 217 w 224"/>
              <a:gd name="T69" fmla="*/ 42 h 144"/>
              <a:gd name="T70" fmla="*/ 209 w 224"/>
              <a:gd name="T71" fmla="*/ 51 h 144"/>
              <a:gd name="T72" fmla="*/ 200 w 224"/>
              <a:gd name="T73" fmla="*/ 57 h 144"/>
              <a:gd name="T74" fmla="*/ 200 w 224"/>
              <a:gd name="T75" fmla="*/ 64 h 144"/>
              <a:gd name="T76" fmla="*/ 224 w 224"/>
              <a:gd name="T77" fmla="*/ 64 h 144"/>
              <a:gd name="T78" fmla="*/ 224 w 224"/>
              <a:gd name="T79" fmla="*/ 57 h 144"/>
              <a:gd name="T80" fmla="*/ 211 w 224"/>
              <a:gd name="T81" fmla="*/ 5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144">
                <a:moveTo>
                  <a:pt x="222" y="8"/>
                </a:moveTo>
                <a:cubicBezTo>
                  <a:pt x="222" y="0"/>
                  <a:pt x="222" y="0"/>
                  <a:pt x="222" y="0"/>
                </a:cubicBezTo>
                <a:cubicBezTo>
                  <a:pt x="118" y="0"/>
                  <a:pt x="118" y="0"/>
                  <a:pt x="118" y="0"/>
                </a:cubicBezTo>
                <a:cubicBezTo>
                  <a:pt x="68" y="126"/>
                  <a:pt x="68" y="126"/>
                  <a:pt x="68" y="126"/>
                </a:cubicBezTo>
                <a:cubicBezTo>
                  <a:pt x="23" y="52"/>
                  <a:pt x="23" y="52"/>
                  <a:pt x="23" y="52"/>
                </a:cubicBezTo>
                <a:cubicBezTo>
                  <a:pt x="0" y="52"/>
                  <a:pt x="0" y="52"/>
                  <a:pt x="0" y="52"/>
                </a:cubicBezTo>
                <a:cubicBezTo>
                  <a:pt x="0" y="60"/>
                  <a:pt x="0" y="60"/>
                  <a:pt x="0" y="60"/>
                </a:cubicBezTo>
                <a:cubicBezTo>
                  <a:pt x="18" y="60"/>
                  <a:pt x="18" y="60"/>
                  <a:pt x="18" y="60"/>
                </a:cubicBezTo>
                <a:cubicBezTo>
                  <a:pt x="69" y="144"/>
                  <a:pt x="69" y="144"/>
                  <a:pt x="69" y="144"/>
                </a:cubicBezTo>
                <a:cubicBezTo>
                  <a:pt x="124" y="8"/>
                  <a:pt x="124" y="8"/>
                  <a:pt x="124" y="8"/>
                </a:cubicBezTo>
                <a:lnTo>
                  <a:pt x="222" y="8"/>
                </a:lnTo>
                <a:close/>
                <a:moveTo>
                  <a:pt x="183" y="65"/>
                </a:moveTo>
                <a:cubicBezTo>
                  <a:pt x="150" y="97"/>
                  <a:pt x="150" y="97"/>
                  <a:pt x="150" y="97"/>
                </a:cubicBezTo>
                <a:cubicBezTo>
                  <a:pt x="117" y="65"/>
                  <a:pt x="117" y="65"/>
                  <a:pt x="117" y="65"/>
                </a:cubicBezTo>
                <a:cubicBezTo>
                  <a:pt x="112" y="70"/>
                  <a:pt x="112" y="70"/>
                  <a:pt x="112" y="70"/>
                </a:cubicBezTo>
                <a:cubicBezTo>
                  <a:pt x="144" y="103"/>
                  <a:pt x="144" y="103"/>
                  <a:pt x="144" y="103"/>
                </a:cubicBezTo>
                <a:cubicBezTo>
                  <a:pt x="112" y="135"/>
                  <a:pt x="112" y="135"/>
                  <a:pt x="112" y="135"/>
                </a:cubicBezTo>
                <a:cubicBezTo>
                  <a:pt x="117" y="140"/>
                  <a:pt x="117" y="140"/>
                  <a:pt x="117" y="140"/>
                </a:cubicBezTo>
                <a:cubicBezTo>
                  <a:pt x="150" y="108"/>
                  <a:pt x="150" y="108"/>
                  <a:pt x="150" y="108"/>
                </a:cubicBezTo>
                <a:cubicBezTo>
                  <a:pt x="183" y="140"/>
                  <a:pt x="183" y="140"/>
                  <a:pt x="183" y="140"/>
                </a:cubicBezTo>
                <a:cubicBezTo>
                  <a:pt x="189" y="135"/>
                  <a:pt x="189" y="135"/>
                  <a:pt x="189" y="135"/>
                </a:cubicBezTo>
                <a:cubicBezTo>
                  <a:pt x="156" y="103"/>
                  <a:pt x="156" y="103"/>
                  <a:pt x="156" y="103"/>
                </a:cubicBezTo>
                <a:cubicBezTo>
                  <a:pt x="189" y="70"/>
                  <a:pt x="189" y="70"/>
                  <a:pt x="189" y="70"/>
                </a:cubicBezTo>
                <a:lnTo>
                  <a:pt x="183" y="65"/>
                </a:lnTo>
                <a:close/>
                <a:moveTo>
                  <a:pt x="211" y="57"/>
                </a:moveTo>
                <a:cubicBezTo>
                  <a:pt x="213" y="56"/>
                  <a:pt x="216" y="53"/>
                  <a:pt x="219" y="50"/>
                </a:cubicBezTo>
                <a:cubicBezTo>
                  <a:pt x="222" y="47"/>
                  <a:pt x="224" y="43"/>
                  <a:pt x="224" y="39"/>
                </a:cubicBezTo>
                <a:cubicBezTo>
                  <a:pt x="224" y="35"/>
                  <a:pt x="223" y="33"/>
                  <a:pt x="220" y="31"/>
                </a:cubicBezTo>
                <a:cubicBezTo>
                  <a:pt x="218" y="29"/>
                  <a:pt x="215" y="29"/>
                  <a:pt x="212" y="29"/>
                </a:cubicBezTo>
                <a:cubicBezTo>
                  <a:pt x="208" y="29"/>
                  <a:pt x="206" y="29"/>
                  <a:pt x="204" y="30"/>
                </a:cubicBezTo>
                <a:cubicBezTo>
                  <a:pt x="203" y="31"/>
                  <a:pt x="201" y="32"/>
                  <a:pt x="200" y="33"/>
                </a:cubicBezTo>
                <a:cubicBezTo>
                  <a:pt x="204" y="38"/>
                  <a:pt x="204" y="38"/>
                  <a:pt x="204" y="38"/>
                </a:cubicBezTo>
                <a:cubicBezTo>
                  <a:pt x="206" y="36"/>
                  <a:pt x="208" y="35"/>
                  <a:pt x="211" y="35"/>
                </a:cubicBezTo>
                <a:cubicBezTo>
                  <a:pt x="214" y="35"/>
                  <a:pt x="216" y="36"/>
                  <a:pt x="217" y="38"/>
                </a:cubicBezTo>
                <a:cubicBezTo>
                  <a:pt x="218" y="39"/>
                  <a:pt x="218" y="41"/>
                  <a:pt x="217" y="42"/>
                </a:cubicBezTo>
                <a:cubicBezTo>
                  <a:pt x="216" y="44"/>
                  <a:pt x="214" y="47"/>
                  <a:pt x="209" y="51"/>
                </a:cubicBezTo>
                <a:cubicBezTo>
                  <a:pt x="205" y="55"/>
                  <a:pt x="202" y="57"/>
                  <a:pt x="200" y="57"/>
                </a:cubicBezTo>
                <a:cubicBezTo>
                  <a:pt x="200" y="64"/>
                  <a:pt x="200" y="64"/>
                  <a:pt x="200" y="64"/>
                </a:cubicBezTo>
                <a:cubicBezTo>
                  <a:pt x="224" y="64"/>
                  <a:pt x="224" y="64"/>
                  <a:pt x="224" y="64"/>
                </a:cubicBezTo>
                <a:cubicBezTo>
                  <a:pt x="224" y="57"/>
                  <a:pt x="224" y="57"/>
                  <a:pt x="224" y="57"/>
                </a:cubicBezTo>
                <a:lnTo>
                  <a:pt x="211" y="57"/>
                </a:lnTo>
                <a:close/>
              </a:path>
            </a:pathLst>
          </a:custGeom>
          <a:solidFill>
            <a:schemeClr val="bg2">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B6B55754-6DCC-4909-8CF2-A147C905F4B8}"/>
              </a:ext>
            </a:extLst>
          </p:cNvPr>
          <p:cNvSpPr>
            <a:spLocks noEditPoints="1"/>
          </p:cNvSpPr>
          <p:nvPr/>
        </p:nvSpPr>
        <p:spPr bwMode="auto">
          <a:xfrm rot="887402">
            <a:off x="1221329" y="2369433"/>
            <a:ext cx="256562" cy="433843"/>
          </a:xfrm>
          <a:custGeom>
            <a:avLst/>
            <a:gdLst>
              <a:gd name="T0" fmla="*/ 0 w 128"/>
              <a:gd name="T1" fmla="*/ 16 h 216"/>
              <a:gd name="T2" fmla="*/ 56 w 128"/>
              <a:gd name="T3" fmla="*/ 103 h 216"/>
              <a:gd name="T4" fmla="*/ 56 w 128"/>
              <a:gd name="T5" fmla="*/ 112 h 216"/>
              <a:gd name="T6" fmla="*/ 64 w 128"/>
              <a:gd name="T7" fmla="*/ 112 h 216"/>
              <a:gd name="T8" fmla="*/ 72 w 128"/>
              <a:gd name="T9" fmla="*/ 112 h 216"/>
              <a:gd name="T10" fmla="*/ 72 w 128"/>
              <a:gd name="T11" fmla="*/ 103 h 216"/>
              <a:gd name="T12" fmla="*/ 128 w 128"/>
              <a:gd name="T13" fmla="*/ 16 h 216"/>
              <a:gd name="T14" fmla="*/ 128 w 128"/>
              <a:gd name="T15" fmla="*/ 12 h 216"/>
              <a:gd name="T16" fmla="*/ 0 w 128"/>
              <a:gd name="T17" fmla="*/ 12 h 216"/>
              <a:gd name="T18" fmla="*/ 0 w 128"/>
              <a:gd name="T19" fmla="*/ 16 h 216"/>
              <a:gd name="T20" fmla="*/ 64 w 128"/>
              <a:gd name="T21" fmla="*/ 96 h 216"/>
              <a:gd name="T22" fmla="*/ 20 w 128"/>
              <a:gd name="T23" fmla="*/ 68 h 216"/>
              <a:gd name="T24" fmla="*/ 108 w 128"/>
              <a:gd name="T25" fmla="*/ 68 h 216"/>
              <a:gd name="T26" fmla="*/ 64 w 128"/>
              <a:gd name="T27" fmla="*/ 96 h 216"/>
              <a:gd name="T28" fmla="*/ 120 w 128"/>
              <a:gd name="T29" fmla="*/ 20 h 216"/>
              <a:gd name="T30" fmla="*/ 112 w 128"/>
              <a:gd name="T31" fmla="*/ 60 h 216"/>
              <a:gd name="T32" fmla="*/ 16 w 128"/>
              <a:gd name="T33" fmla="*/ 60 h 216"/>
              <a:gd name="T34" fmla="*/ 16 w 128"/>
              <a:gd name="T35" fmla="*/ 60 h 216"/>
              <a:gd name="T36" fmla="*/ 8 w 128"/>
              <a:gd name="T37" fmla="*/ 20 h 216"/>
              <a:gd name="T38" fmla="*/ 120 w 128"/>
              <a:gd name="T39" fmla="*/ 20 h 216"/>
              <a:gd name="T40" fmla="*/ 0 w 128"/>
              <a:gd name="T41" fmla="*/ 200 h 216"/>
              <a:gd name="T42" fmla="*/ 0 w 128"/>
              <a:gd name="T43" fmla="*/ 204 h 216"/>
              <a:gd name="T44" fmla="*/ 128 w 128"/>
              <a:gd name="T45" fmla="*/ 204 h 216"/>
              <a:gd name="T46" fmla="*/ 128 w 128"/>
              <a:gd name="T47" fmla="*/ 200 h 216"/>
              <a:gd name="T48" fmla="*/ 64 w 128"/>
              <a:gd name="T49" fmla="*/ 112 h 216"/>
              <a:gd name="T50" fmla="*/ 0 w 128"/>
              <a:gd name="T51" fmla="*/ 200 h 216"/>
              <a:gd name="T52" fmla="*/ 68 w 128"/>
              <a:gd name="T53" fmla="*/ 120 h 216"/>
              <a:gd name="T54" fmla="*/ 118 w 128"/>
              <a:gd name="T55" fmla="*/ 177 h 216"/>
              <a:gd name="T56" fmla="*/ 68 w 128"/>
              <a:gd name="T57" fmla="*/ 148 h 216"/>
              <a:gd name="T58" fmla="*/ 68 w 128"/>
              <a:gd name="T59" fmla="*/ 120 h 216"/>
              <a:gd name="T60" fmla="*/ 117 w 128"/>
              <a:gd name="T61" fmla="*/ 187 h 216"/>
              <a:gd name="T62" fmla="*/ 119 w 128"/>
              <a:gd name="T63" fmla="*/ 185 h 216"/>
              <a:gd name="T64" fmla="*/ 120 w 128"/>
              <a:gd name="T65" fmla="*/ 196 h 216"/>
              <a:gd name="T66" fmla="*/ 8 w 128"/>
              <a:gd name="T67" fmla="*/ 196 h 216"/>
              <a:gd name="T68" fmla="*/ 9 w 128"/>
              <a:gd name="T69" fmla="*/ 185 h 216"/>
              <a:gd name="T70" fmla="*/ 11 w 128"/>
              <a:gd name="T71" fmla="*/ 187 h 216"/>
              <a:gd name="T72" fmla="*/ 64 w 128"/>
              <a:gd name="T73" fmla="*/ 156 h 216"/>
              <a:gd name="T74" fmla="*/ 117 w 128"/>
              <a:gd name="T75" fmla="*/ 187 h 216"/>
              <a:gd name="T76" fmla="*/ 60 w 128"/>
              <a:gd name="T77" fmla="*/ 120 h 216"/>
              <a:gd name="T78" fmla="*/ 60 w 128"/>
              <a:gd name="T79" fmla="*/ 148 h 216"/>
              <a:gd name="T80" fmla="*/ 10 w 128"/>
              <a:gd name="T81" fmla="*/ 177 h 216"/>
              <a:gd name="T82" fmla="*/ 60 w 128"/>
              <a:gd name="T83" fmla="*/ 120 h 216"/>
              <a:gd name="T84" fmla="*/ 0 w 128"/>
              <a:gd name="T85" fmla="*/ 0 h 216"/>
              <a:gd name="T86" fmla="*/ 0 w 128"/>
              <a:gd name="T87" fmla="*/ 8 h 216"/>
              <a:gd name="T88" fmla="*/ 128 w 128"/>
              <a:gd name="T89" fmla="*/ 8 h 216"/>
              <a:gd name="T90" fmla="*/ 128 w 128"/>
              <a:gd name="T91" fmla="*/ 0 h 216"/>
              <a:gd name="T92" fmla="*/ 0 w 128"/>
              <a:gd name="T93" fmla="*/ 0 h 216"/>
              <a:gd name="T94" fmla="*/ 0 w 128"/>
              <a:gd name="T95" fmla="*/ 216 h 216"/>
              <a:gd name="T96" fmla="*/ 128 w 128"/>
              <a:gd name="T97" fmla="*/ 216 h 216"/>
              <a:gd name="T98" fmla="*/ 128 w 128"/>
              <a:gd name="T99" fmla="*/ 208 h 216"/>
              <a:gd name="T100" fmla="*/ 0 w 128"/>
              <a:gd name="T101" fmla="*/ 208 h 216"/>
              <a:gd name="T102" fmla="*/ 0 w 128"/>
              <a:gd name="T103"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216">
                <a:moveTo>
                  <a:pt x="0" y="16"/>
                </a:moveTo>
                <a:cubicBezTo>
                  <a:pt x="0" y="67"/>
                  <a:pt x="25" y="99"/>
                  <a:pt x="56" y="103"/>
                </a:cubicBezTo>
                <a:cubicBezTo>
                  <a:pt x="56" y="112"/>
                  <a:pt x="56" y="112"/>
                  <a:pt x="56" y="112"/>
                </a:cubicBezTo>
                <a:cubicBezTo>
                  <a:pt x="64" y="112"/>
                  <a:pt x="64" y="112"/>
                  <a:pt x="64" y="112"/>
                </a:cubicBezTo>
                <a:cubicBezTo>
                  <a:pt x="72" y="112"/>
                  <a:pt x="72" y="112"/>
                  <a:pt x="72" y="112"/>
                </a:cubicBezTo>
                <a:cubicBezTo>
                  <a:pt x="72" y="103"/>
                  <a:pt x="72" y="103"/>
                  <a:pt x="72" y="103"/>
                </a:cubicBezTo>
                <a:cubicBezTo>
                  <a:pt x="104" y="99"/>
                  <a:pt x="128" y="67"/>
                  <a:pt x="128" y="16"/>
                </a:cubicBezTo>
                <a:cubicBezTo>
                  <a:pt x="128" y="12"/>
                  <a:pt x="128" y="12"/>
                  <a:pt x="128" y="12"/>
                </a:cubicBezTo>
                <a:cubicBezTo>
                  <a:pt x="0" y="12"/>
                  <a:pt x="0" y="12"/>
                  <a:pt x="0" y="12"/>
                </a:cubicBezTo>
                <a:lnTo>
                  <a:pt x="0" y="16"/>
                </a:lnTo>
                <a:close/>
                <a:moveTo>
                  <a:pt x="64" y="96"/>
                </a:moveTo>
                <a:cubicBezTo>
                  <a:pt x="46" y="96"/>
                  <a:pt x="30" y="86"/>
                  <a:pt x="20" y="68"/>
                </a:cubicBezTo>
                <a:cubicBezTo>
                  <a:pt x="108" y="68"/>
                  <a:pt x="108" y="68"/>
                  <a:pt x="108" y="68"/>
                </a:cubicBezTo>
                <a:cubicBezTo>
                  <a:pt x="98" y="86"/>
                  <a:pt x="82" y="96"/>
                  <a:pt x="64" y="96"/>
                </a:cubicBezTo>
                <a:close/>
                <a:moveTo>
                  <a:pt x="120" y="20"/>
                </a:moveTo>
                <a:cubicBezTo>
                  <a:pt x="120" y="36"/>
                  <a:pt x="117" y="49"/>
                  <a:pt x="112" y="60"/>
                </a:cubicBezTo>
                <a:cubicBezTo>
                  <a:pt x="16" y="60"/>
                  <a:pt x="16" y="60"/>
                  <a:pt x="16" y="60"/>
                </a:cubicBezTo>
                <a:cubicBezTo>
                  <a:pt x="16" y="60"/>
                  <a:pt x="16" y="60"/>
                  <a:pt x="16" y="60"/>
                </a:cubicBezTo>
                <a:cubicBezTo>
                  <a:pt x="11" y="49"/>
                  <a:pt x="8" y="36"/>
                  <a:pt x="8" y="20"/>
                </a:cubicBezTo>
                <a:lnTo>
                  <a:pt x="120" y="20"/>
                </a:lnTo>
                <a:close/>
                <a:moveTo>
                  <a:pt x="0" y="200"/>
                </a:moveTo>
                <a:cubicBezTo>
                  <a:pt x="0" y="204"/>
                  <a:pt x="0" y="204"/>
                  <a:pt x="0" y="204"/>
                </a:cubicBezTo>
                <a:cubicBezTo>
                  <a:pt x="128" y="204"/>
                  <a:pt x="128" y="204"/>
                  <a:pt x="128" y="204"/>
                </a:cubicBezTo>
                <a:cubicBezTo>
                  <a:pt x="128" y="200"/>
                  <a:pt x="128" y="200"/>
                  <a:pt x="128" y="200"/>
                </a:cubicBezTo>
                <a:cubicBezTo>
                  <a:pt x="128" y="145"/>
                  <a:pt x="99" y="112"/>
                  <a:pt x="64" y="112"/>
                </a:cubicBezTo>
                <a:cubicBezTo>
                  <a:pt x="29" y="112"/>
                  <a:pt x="0" y="145"/>
                  <a:pt x="0" y="200"/>
                </a:cubicBezTo>
                <a:close/>
                <a:moveTo>
                  <a:pt x="68" y="120"/>
                </a:moveTo>
                <a:cubicBezTo>
                  <a:pt x="92" y="122"/>
                  <a:pt x="112" y="142"/>
                  <a:pt x="118" y="177"/>
                </a:cubicBezTo>
                <a:cubicBezTo>
                  <a:pt x="109" y="168"/>
                  <a:pt x="87" y="151"/>
                  <a:pt x="68" y="148"/>
                </a:cubicBezTo>
                <a:lnTo>
                  <a:pt x="68" y="120"/>
                </a:lnTo>
                <a:close/>
                <a:moveTo>
                  <a:pt x="117" y="187"/>
                </a:moveTo>
                <a:cubicBezTo>
                  <a:pt x="119" y="185"/>
                  <a:pt x="119" y="185"/>
                  <a:pt x="119" y="185"/>
                </a:cubicBezTo>
                <a:cubicBezTo>
                  <a:pt x="120" y="188"/>
                  <a:pt x="120" y="192"/>
                  <a:pt x="120" y="196"/>
                </a:cubicBezTo>
                <a:cubicBezTo>
                  <a:pt x="8" y="196"/>
                  <a:pt x="8" y="196"/>
                  <a:pt x="8" y="196"/>
                </a:cubicBezTo>
                <a:cubicBezTo>
                  <a:pt x="8" y="192"/>
                  <a:pt x="8" y="188"/>
                  <a:pt x="9" y="185"/>
                </a:cubicBezTo>
                <a:cubicBezTo>
                  <a:pt x="11" y="187"/>
                  <a:pt x="11" y="187"/>
                  <a:pt x="11" y="187"/>
                </a:cubicBezTo>
                <a:cubicBezTo>
                  <a:pt x="11" y="187"/>
                  <a:pt x="42" y="156"/>
                  <a:pt x="64" y="156"/>
                </a:cubicBezTo>
                <a:cubicBezTo>
                  <a:pt x="86" y="156"/>
                  <a:pt x="117" y="187"/>
                  <a:pt x="117" y="187"/>
                </a:cubicBezTo>
                <a:close/>
                <a:moveTo>
                  <a:pt x="60" y="120"/>
                </a:moveTo>
                <a:cubicBezTo>
                  <a:pt x="60" y="148"/>
                  <a:pt x="60" y="148"/>
                  <a:pt x="60" y="148"/>
                </a:cubicBezTo>
                <a:cubicBezTo>
                  <a:pt x="41" y="151"/>
                  <a:pt x="19" y="168"/>
                  <a:pt x="10" y="177"/>
                </a:cubicBezTo>
                <a:cubicBezTo>
                  <a:pt x="16" y="142"/>
                  <a:pt x="36" y="122"/>
                  <a:pt x="60" y="120"/>
                </a:cubicBezTo>
                <a:close/>
                <a:moveTo>
                  <a:pt x="0" y="0"/>
                </a:moveTo>
                <a:cubicBezTo>
                  <a:pt x="0" y="8"/>
                  <a:pt x="0" y="8"/>
                  <a:pt x="0" y="8"/>
                </a:cubicBezTo>
                <a:cubicBezTo>
                  <a:pt x="128" y="8"/>
                  <a:pt x="128" y="8"/>
                  <a:pt x="128" y="8"/>
                </a:cubicBezTo>
                <a:cubicBezTo>
                  <a:pt x="128" y="0"/>
                  <a:pt x="128" y="0"/>
                  <a:pt x="128" y="0"/>
                </a:cubicBezTo>
                <a:lnTo>
                  <a:pt x="0" y="0"/>
                </a:lnTo>
                <a:close/>
                <a:moveTo>
                  <a:pt x="0" y="216"/>
                </a:moveTo>
                <a:cubicBezTo>
                  <a:pt x="128" y="216"/>
                  <a:pt x="128" y="216"/>
                  <a:pt x="128" y="216"/>
                </a:cubicBezTo>
                <a:cubicBezTo>
                  <a:pt x="128" y="208"/>
                  <a:pt x="128" y="208"/>
                  <a:pt x="128" y="208"/>
                </a:cubicBezTo>
                <a:cubicBezTo>
                  <a:pt x="0" y="208"/>
                  <a:pt x="0" y="208"/>
                  <a:pt x="0" y="208"/>
                </a:cubicBezTo>
                <a:lnTo>
                  <a:pt x="0" y="216"/>
                </a:lnTo>
                <a:close/>
              </a:path>
            </a:pathLst>
          </a:custGeom>
          <a:solidFill>
            <a:schemeClr val="bg2">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5">
            <a:extLst>
              <a:ext uri="{FF2B5EF4-FFF2-40B4-BE49-F238E27FC236}">
                <a16:creationId xmlns:a16="http://schemas.microsoft.com/office/drawing/2014/main" id="{E5B0EB08-0E7B-4C18-A92E-F6A43AC1684D}"/>
              </a:ext>
            </a:extLst>
          </p:cNvPr>
          <p:cNvSpPr>
            <a:spLocks noEditPoints="1"/>
          </p:cNvSpPr>
          <p:nvPr/>
        </p:nvSpPr>
        <p:spPr bwMode="auto">
          <a:xfrm rot="1294170">
            <a:off x="9386153" y="5834607"/>
            <a:ext cx="434801" cy="434801"/>
          </a:xfrm>
          <a:custGeom>
            <a:avLst/>
            <a:gdLst>
              <a:gd name="T0" fmla="*/ 220 w 220"/>
              <a:gd name="T1" fmla="*/ 110 h 220"/>
              <a:gd name="T2" fmla="*/ 193 w 220"/>
              <a:gd name="T3" fmla="*/ 64 h 220"/>
              <a:gd name="T4" fmla="*/ 176 w 220"/>
              <a:gd name="T5" fmla="*/ 58 h 220"/>
              <a:gd name="T6" fmla="*/ 171 w 220"/>
              <a:gd name="T7" fmla="*/ 53 h 220"/>
              <a:gd name="T8" fmla="*/ 203 w 220"/>
              <a:gd name="T9" fmla="*/ 68 h 220"/>
              <a:gd name="T10" fmla="*/ 141 w 220"/>
              <a:gd name="T11" fmla="*/ 13 h 220"/>
              <a:gd name="T12" fmla="*/ 118 w 220"/>
              <a:gd name="T13" fmla="*/ 38 h 220"/>
              <a:gd name="T14" fmla="*/ 110 w 220"/>
              <a:gd name="T15" fmla="*/ 8 h 220"/>
              <a:gd name="T16" fmla="*/ 65 w 220"/>
              <a:gd name="T17" fmla="*/ 28 h 220"/>
              <a:gd name="T18" fmla="*/ 55 w 220"/>
              <a:gd name="T19" fmla="*/ 50 h 220"/>
              <a:gd name="T20" fmla="*/ 47 w 220"/>
              <a:gd name="T21" fmla="*/ 30 h 220"/>
              <a:gd name="T22" fmla="*/ 67 w 220"/>
              <a:gd name="T23" fmla="*/ 18 h 220"/>
              <a:gd name="T24" fmla="*/ 51 w 220"/>
              <a:gd name="T25" fmla="*/ 57 h 220"/>
              <a:gd name="T26" fmla="*/ 76 w 220"/>
              <a:gd name="T27" fmla="*/ 42 h 220"/>
              <a:gd name="T28" fmla="*/ 80 w 220"/>
              <a:gd name="T29" fmla="*/ 24 h 220"/>
              <a:gd name="T30" fmla="*/ 97 w 220"/>
              <a:gd name="T31" fmla="*/ 51 h 220"/>
              <a:gd name="T32" fmla="*/ 81 w 220"/>
              <a:gd name="T33" fmla="*/ 69 h 220"/>
              <a:gd name="T34" fmla="*/ 59 w 220"/>
              <a:gd name="T35" fmla="*/ 95 h 220"/>
              <a:gd name="T36" fmla="*/ 63 w 220"/>
              <a:gd name="T37" fmla="*/ 117 h 220"/>
              <a:gd name="T38" fmla="*/ 120 w 220"/>
              <a:gd name="T39" fmla="*/ 155 h 220"/>
              <a:gd name="T40" fmla="*/ 118 w 220"/>
              <a:gd name="T41" fmla="*/ 180 h 220"/>
              <a:gd name="T42" fmla="*/ 81 w 220"/>
              <a:gd name="T43" fmla="*/ 208 h 220"/>
              <a:gd name="T44" fmla="*/ 62 w 220"/>
              <a:gd name="T45" fmla="*/ 159 h 220"/>
              <a:gd name="T46" fmla="*/ 53 w 220"/>
              <a:gd name="T47" fmla="*/ 120 h 220"/>
              <a:gd name="T48" fmla="*/ 19 w 220"/>
              <a:gd name="T49" fmla="*/ 65 h 220"/>
              <a:gd name="T50" fmla="*/ 10 w 220"/>
              <a:gd name="T51" fmla="*/ 91 h 220"/>
              <a:gd name="T52" fmla="*/ 61 w 220"/>
              <a:gd name="T53" fmla="*/ 133 h 220"/>
              <a:gd name="T54" fmla="*/ 67 w 220"/>
              <a:gd name="T55" fmla="*/ 178 h 220"/>
              <a:gd name="T56" fmla="*/ 8 w 220"/>
              <a:gd name="T57" fmla="*/ 110 h 220"/>
              <a:gd name="T58" fmla="*/ 101 w 220"/>
              <a:gd name="T59" fmla="*/ 204 h 220"/>
              <a:gd name="T60" fmla="*/ 130 w 220"/>
              <a:gd name="T61" fmla="*/ 166 h 220"/>
              <a:gd name="T62" fmla="*/ 82 w 220"/>
              <a:gd name="T63" fmla="*/ 125 h 220"/>
              <a:gd name="T64" fmla="*/ 57 w 220"/>
              <a:gd name="T65" fmla="*/ 108 h 220"/>
              <a:gd name="T66" fmla="*/ 70 w 220"/>
              <a:gd name="T67" fmla="*/ 96 h 220"/>
              <a:gd name="T68" fmla="*/ 90 w 220"/>
              <a:gd name="T69" fmla="*/ 70 h 220"/>
              <a:gd name="T70" fmla="*/ 101 w 220"/>
              <a:gd name="T71" fmla="*/ 38 h 220"/>
              <a:gd name="T72" fmla="*/ 82 w 220"/>
              <a:gd name="T73" fmla="*/ 12 h 220"/>
              <a:gd name="T74" fmla="*/ 118 w 220"/>
              <a:gd name="T75" fmla="*/ 46 h 220"/>
              <a:gd name="T76" fmla="*/ 175 w 220"/>
              <a:gd name="T77" fmla="*/ 31 h 220"/>
              <a:gd name="T78" fmla="*/ 156 w 220"/>
              <a:gd name="T79" fmla="*/ 61 h 220"/>
              <a:gd name="T80" fmla="*/ 180 w 220"/>
              <a:gd name="T81" fmla="*/ 65 h 220"/>
              <a:gd name="T82" fmla="*/ 198 w 220"/>
              <a:gd name="T83" fmla="*/ 75 h 220"/>
              <a:gd name="T84" fmla="*/ 206 w 220"/>
              <a:gd name="T85" fmla="*/ 84 h 220"/>
              <a:gd name="T86" fmla="*/ 168 w 220"/>
              <a:gd name="T87" fmla="*/ 81 h 220"/>
              <a:gd name="T88" fmla="*/ 179 w 220"/>
              <a:gd name="T89" fmla="*/ 127 h 220"/>
              <a:gd name="T90" fmla="*/ 184 w 220"/>
              <a:gd name="T91" fmla="*/ 180 h 220"/>
              <a:gd name="T92" fmla="*/ 189 w 220"/>
              <a:gd name="T93" fmla="*/ 123 h 220"/>
              <a:gd name="T94" fmla="*/ 163 w 220"/>
              <a:gd name="T95" fmla="*/ 99 h 220"/>
              <a:gd name="T96" fmla="*/ 211 w 220"/>
              <a:gd name="T97" fmla="*/ 9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203" y="68"/>
                </a:moveTo>
                <a:cubicBezTo>
                  <a:pt x="202" y="68"/>
                  <a:pt x="202" y="68"/>
                  <a:pt x="202" y="68"/>
                </a:cubicBezTo>
                <a:cubicBezTo>
                  <a:pt x="201" y="67"/>
                  <a:pt x="197" y="64"/>
                  <a:pt x="193" y="64"/>
                </a:cubicBezTo>
                <a:cubicBezTo>
                  <a:pt x="193" y="64"/>
                  <a:pt x="193" y="64"/>
                  <a:pt x="192" y="64"/>
                </a:cubicBezTo>
                <a:cubicBezTo>
                  <a:pt x="191" y="63"/>
                  <a:pt x="190" y="61"/>
                  <a:pt x="188" y="61"/>
                </a:cubicBezTo>
                <a:cubicBezTo>
                  <a:pt x="187" y="57"/>
                  <a:pt x="183" y="57"/>
                  <a:pt x="182" y="57"/>
                </a:cubicBezTo>
                <a:cubicBezTo>
                  <a:pt x="179" y="57"/>
                  <a:pt x="179" y="57"/>
                  <a:pt x="176" y="58"/>
                </a:cubicBezTo>
                <a:cubicBezTo>
                  <a:pt x="175" y="59"/>
                  <a:pt x="171" y="61"/>
                  <a:pt x="164" y="64"/>
                </a:cubicBezTo>
                <a:cubicBezTo>
                  <a:pt x="166" y="61"/>
                  <a:pt x="167" y="59"/>
                  <a:pt x="167" y="57"/>
                </a:cubicBezTo>
                <a:cubicBezTo>
                  <a:pt x="171" y="57"/>
                  <a:pt x="171" y="57"/>
                  <a:pt x="171" y="57"/>
                </a:cubicBezTo>
                <a:cubicBezTo>
                  <a:pt x="171" y="53"/>
                  <a:pt x="171" y="53"/>
                  <a:pt x="171" y="53"/>
                </a:cubicBezTo>
                <a:cubicBezTo>
                  <a:pt x="171" y="48"/>
                  <a:pt x="172" y="42"/>
                  <a:pt x="173" y="41"/>
                </a:cubicBezTo>
                <a:cubicBezTo>
                  <a:pt x="175" y="39"/>
                  <a:pt x="180" y="38"/>
                  <a:pt x="182" y="38"/>
                </a:cubicBezTo>
                <a:cubicBezTo>
                  <a:pt x="182" y="38"/>
                  <a:pt x="182" y="38"/>
                  <a:pt x="182" y="38"/>
                </a:cubicBezTo>
                <a:cubicBezTo>
                  <a:pt x="191" y="46"/>
                  <a:pt x="198" y="57"/>
                  <a:pt x="203" y="68"/>
                </a:cubicBezTo>
                <a:close/>
                <a:moveTo>
                  <a:pt x="182" y="38"/>
                </a:moveTo>
                <a:cubicBezTo>
                  <a:pt x="182" y="38"/>
                  <a:pt x="182" y="38"/>
                  <a:pt x="182" y="38"/>
                </a:cubicBezTo>
                <a:cubicBezTo>
                  <a:pt x="182" y="38"/>
                  <a:pt x="182" y="38"/>
                  <a:pt x="182" y="38"/>
                </a:cubicBezTo>
                <a:close/>
                <a:moveTo>
                  <a:pt x="141" y="13"/>
                </a:moveTo>
                <a:cubicBezTo>
                  <a:pt x="137" y="17"/>
                  <a:pt x="137" y="17"/>
                  <a:pt x="137" y="17"/>
                </a:cubicBezTo>
                <a:cubicBezTo>
                  <a:pt x="136" y="18"/>
                  <a:pt x="136" y="18"/>
                  <a:pt x="136" y="18"/>
                </a:cubicBezTo>
                <a:cubicBezTo>
                  <a:pt x="136" y="21"/>
                  <a:pt x="133" y="31"/>
                  <a:pt x="133" y="37"/>
                </a:cubicBezTo>
                <a:cubicBezTo>
                  <a:pt x="131" y="37"/>
                  <a:pt x="127" y="38"/>
                  <a:pt x="118" y="38"/>
                </a:cubicBezTo>
                <a:cubicBezTo>
                  <a:pt x="117" y="38"/>
                  <a:pt x="115" y="35"/>
                  <a:pt x="113" y="32"/>
                </a:cubicBezTo>
                <a:cubicBezTo>
                  <a:pt x="111" y="30"/>
                  <a:pt x="108" y="27"/>
                  <a:pt x="105" y="24"/>
                </a:cubicBezTo>
                <a:cubicBezTo>
                  <a:pt x="102" y="20"/>
                  <a:pt x="101" y="13"/>
                  <a:pt x="102" y="8"/>
                </a:cubicBezTo>
                <a:cubicBezTo>
                  <a:pt x="105" y="8"/>
                  <a:pt x="107" y="8"/>
                  <a:pt x="110" y="8"/>
                </a:cubicBezTo>
                <a:cubicBezTo>
                  <a:pt x="121" y="8"/>
                  <a:pt x="131" y="10"/>
                  <a:pt x="141" y="13"/>
                </a:cubicBezTo>
                <a:close/>
                <a:moveTo>
                  <a:pt x="47" y="30"/>
                </a:moveTo>
                <a:cubicBezTo>
                  <a:pt x="51" y="27"/>
                  <a:pt x="55" y="24"/>
                  <a:pt x="60" y="21"/>
                </a:cubicBezTo>
                <a:cubicBezTo>
                  <a:pt x="65" y="28"/>
                  <a:pt x="65" y="28"/>
                  <a:pt x="65" y="28"/>
                </a:cubicBezTo>
                <a:cubicBezTo>
                  <a:pt x="66" y="34"/>
                  <a:pt x="68" y="40"/>
                  <a:pt x="68" y="42"/>
                </a:cubicBezTo>
                <a:cubicBezTo>
                  <a:pt x="68" y="46"/>
                  <a:pt x="68" y="48"/>
                  <a:pt x="68" y="49"/>
                </a:cubicBezTo>
                <a:cubicBezTo>
                  <a:pt x="66" y="49"/>
                  <a:pt x="65" y="50"/>
                  <a:pt x="64" y="50"/>
                </a:cubicBezTo>
                <a:cubicBezTo>
                  <a:pt x="61" y="51"/>
                  <a:pt x="59" y="52"/>
                  <a:pt x="55" y="50"/>
                </a:cubicBezTo>
                <a:cubicBezTo>
                  <a:pt x="54" y="49"/>
                  <a:pt x="54" y="49"/>
                  <a:pt x="54" y="49"/>
                </a:cubicBezTo>
                <a:cubicBezTo>
                  <a:pt x="54" y="48"/>
                  <a:pt x="55" y="46"/>
                  <a:pt x="56" y="45"/>
                </a:cubicBezTo>
                <a:cubicBezTo>
                  <a:pt x="59" y="42"/>
                  <a:pt x="59" y="42"/>
                  <a:pt x="59" y="42"/>
                </a:cubicBezTo>
                <a:lnTo>
                  <a:pt x="47" y="30"/>
                </a:lnTo>
                <a:close/>
                <a:moveTo>
                  <a:pt x="67" y="18"/>
                </a:moveTo>
                <a:cubicBezTo>
                  <a:pt x="67" y="17"/>
                  <a:pt x="68" y="17"/>
                  <a:pt x="68" y="17"/>
                </a:cubicBezTo>
                <a:cubicBezTo>
                  <a:pt x="68" y="19"/>
                  <a:pt x="68" y="19"/>
                  <a:pt x="68" y="19"/>
                </a:cubicBezTo>
                <a:lnTo>
                  <a:pt x="67" y="18"/>
                </a:lnTo>
                <a:close/>
                <a:moveTo>
                  <a:pt x="41" y="35"/>
                </a:moveTo>
                <a:cubicBezTo>
                  <a:pt x="48" y="42"/>
                  <a:pt x="48" y="42"/>
                  <a:pt x="48" y="42"/>
                </a:cubicBezTo>
                <a:cubicBezTo>
                  <a:pt x="47" y="44"/>
                  <a:pt x="46" y="47"/>
                  <a:pt x="46" y="50"/>
                </a:cubicBezTo>
                <a:cubicBezTo>
                  <a:pt x="46" y="52"/>
                  <a:pt x="48" y="55"/>
                  <a:pt x="51" y="57"/>
                </a:cubicBezTo>
                <a:cubicBezTo>
                  <a:pt x="55" y="58"/>
                  <a:pt x="57" y="59"/>
                  <a:pt x="60" y="59"/>
                </a:cubicBezTo>
                <a:cubicBezTo>
                  <a:pt x="62" y="59"/>
                  <a:pt x="64" y="58"/>
                  <a:pt x="66" y="58"/>
                </a:cubicBezTo>
                <a:cubicBezTo>
                  <a:pt x="67" y="57"/>
                  <a:pt x="68" y="57"/>
                  <a:pt x="68" y="57"/>
                </a:cubicBezTo>
                <a:cubicBezTo>
                  <a:pt x="76" y="57"/>
                  <a:pt x="76" y="46"/>
                  <a:pt x="76" y="42"/>
                </a:cubicBezTo>
                <a:cubicBezTo>
                  <a:pt x="76" y="38"/>
                  <a:pt x="73" y="27"/>
                  <a:pt x="72" y="25"/>
                </a:cubicBezTo>
                <a:cubicBezTo>
                  <a:pt x="69" y="20"/>
                  <a:pt x="69" y="20"/>
                  <a:pt x="69" y="20"/>
                </a:cubicBezTo>
                <a:cubicBezTo>
                  <a:pt x="78" y="20"/>
                  <a:pt x="78" y="20"/>
                  <a:pt x="78" y="20"/>
                </a:cubicBezTo>
                <a:cubicBezTo>
                  <a:pt x="80" y="24"/>
                  <a:pt x="80" y="24"/>
                  <a:pt x="80" y="24"/>
                </a:cubicBezTo>
                <a:cubicBezTo>
                  <a:pt x="80" y="37"/>
                  <a:pt x="80" y="37"/>
                  <a:pt x="80" y="37"/>
                </a:cubicBezTo>
                <a:cubicBezTo>
                  <a:pt x="82" y="38"/>
                  <a:pt x="82" y="38"/>
                  <a:pt x="82" y="38"/>
                </a:cubicBezTo>
                <a:cubicBezTo>
                  <a:pt x="82" y="38"/>
                  <a:pt x="90" y="42"/>
                  <a:pt x="97" y="45"/>
                </a:cubicBezTo>
                <a:cubicBezTo>
                  <a:pt x="98" y="46"/>
                  <a:pt x="99" y="46"/>
                  <a:pt x="97" y="51"/>
                </a:cubicBezTo>
                <a:cubicBezTo>
                  <a:pt x="96" y="53"/>
                  <a:pt x="95" y="55"/>
                  <a:pt x="95" y="57"/>
                </a:cubicBezTo>
                <a:cubicBezTo>
                  <a:pt x="95" y="59"/>
                  <a:pt x="93" y="61"/>
                  <a:pt x="91" y="61"/>
                </a:cubicBezTo>
                <a:cubicBezTo>
                  <a:pt x="87" y="61"/>
                  <a:pt x="85" y="64"/>
                  <a:pt x="83" y="66"/>
                </a:cubicBezTo>
                <a:cubicBezTo>
                  <a:pt x="83" y="67"/>
                  <a:pt x="82" y="68"/>
                  <a:pt x="81" y="69"/>
                </a:cubicBezTo>
                <a:cubicBezTo>
                  <a:pt x="79" y="71"/>
                  <a:pt x="78" y="73"/>
                  <a:pt x="77" y="75"/>
                </a:cubicBezTo>
                <a:cubicBezTo>
                  <a:pt x="75" y="78"/>
                  <a:pt x="73" y="80"/>
                  <a:pt x="69" y="84"/>
                </a:cubicBezTo>
                <a:cubicBezTo>
                  <a:pt x="66" y="88"/>
                  <a:pt x="64" y="90"/>
                  <a:pt x="64" y="92"/>
                </a:cubicBezTo>
                <a:cubicBezTo>
                  <a:pt x="63" y="93"/>
                  <a:pt x="62" y="93"/>
                  <a:pt x="59" y="95"/>
                </a:cubicBezTo>
                <a:cubicBezTo>
                  <a:pt x="57" y="96"/>
                  <a:pt x="56" y="96"/>
                  <a:pt x="55" y="97"/>
                </a:cubicBezTo>
                <a:cubicBezTo>
                  <a:pt x="49" y="98"/>
                  <a:pt x="49" y="101"/>
                  <a:pt x="49" y="106"/>
                </a:cubicBezTo>
                <a:cubicBezTo>
                  <a:pt x="49" y="114"/>
                  <a:pt x="53" y="115"/>
                  <a:pt x="57" y="116"/>
                </a:cubicBezTo>
                <a:cubicBezTo>
                  <a:pt x="59" y="116"/>
                  <a:pt x="61" y="116"/>
                  <a:pt x="63" y="117"/>
                </a:cubicBezTo>
                <a:cubicBezTo>
                  <a:pt x="66" y="119"/>
                  <a:pt x="67" y="121"/>
                  <a:pt x="69" y="124"/>
                </a:cubicBezTo>
                <a:cubicBezTo>
                  <a:pt x="71" y="127"/>
                  <a:pt x="73" y="130"/>
                  <a:pt x="78" y="133"/>
                </a:cubicBezTo>
                <a:cubicBezTo>
                  <a:pt x="81" y="134"/>
                  <a:pt x="86" y="137"/>
                  <a:pt x="92" y="140"/>
                </a:cubicBezTo>
                <a:cubicBezTo>
                  <a:pt x="100" y="145"/>
                  <a:pt x="111" y="151"/>
                  <a:pt x="120" y="155"/>
                </a:cubicBezTo>
                <a:cubicBezTo>
                  <a:pt x="124" y="158"/>
                  <a:pt x="125" y="159"/>
                  <a:pt x="125" y="159"/>
                </a:cubicBezTo>
                <a:cubicBezTo>
                  <a:pt x="125" y="160"/>
                  <a:pt x="124" y="160"/>
                  <a:pt x="124" y="161"/>
                </a:cubicBezTo>
                <a:cubicBezTo>
                  <a:pt x="123" y="163"/>
                  <a:pt x="121" y="164"/>
                  <a:pt x="121" y="167"/>
                </a:cubicBezTo>
                <a:cubicBezTo>
                  <a:pt x="121" y="170"/>
                  <a:pt x="121" y="173"/>
                  <a:pt x="118" y="180"/>
                </a:cubicBezTo>
                <a:cubicBezTo>
                  <a:pt x="116" y="184"/>
                  <a:pt x="114" y="186"/>
                  <a:pt x="108" y="189"/>
                </a:cubicBezTo>
                <a:cubicBezTo>
                  <a:pt x="105" y="191"/>
                  <a:pt x="101" y="194"/>
                  <a:pt x="96" y="198"/>
                </a:cubicBezTo>
                <a:cubicBezTo>
                  <a:pt x="92" y="201"/>
                  <a:pt x="87" y="205"/>
                  <a:pt x="87" y="209"/>
                </a:cubicBezTo>
                <a:cubicBezTo>
                  <a:pt x="85" y="209"/>
                  <a:pt x="83" y="208"/>
                  <a:pt x="81" y="208"/>
                </a:cubicBezTo>
                <a:cubicBezTo>
                  <a:pt x="82" y="203"/>
                  <a:pt x="84" y="196"/>
                  <a:pt x="84" y="189"/>
                </a:cubicBezTo>
                <a:cubicBezTo>
                  <a:pt x="84" y="178"/>
                  <a:pt x="80" y="175"/>
                  <a:pt x="73" y="172"/>
                </a:cubicBezTo>
                <a:cubicBezTo>
                  <a:pt x="72" y="172"/>
                  <a:pt x="71" y="171"/>
                  <a:pt x="70" y="171"/>
                </a:cubicBezTo>
                <a:cubicBezTo>
                  <a:pt x="65" y="168"/>
                  <a:pt x="65" y="166"/>
                  <a:pt x="62" y="159"/>
                </a:cubicBezTo>
                <a:cubicBezTo>
                  <a:pt x="62" y="158"/>
                  <a:pt x="61" y="156"/>
                  <a:pt x="61" y="154"/>
                </a:cubicBezTo>
                <a:cubicBezTo>
                  <a:pt x="59" y="149"/>
                  <a:pt x="61" y="147"/>
                  <a:pt x="64" y="143"/>
                </a:cubicBezTo>
                <a:cubicBezTo>
                  <a:pt x="66" y="140"/>
                  <a:pt x="69" y="137"/>
                  <a:pt x="69" y="132"/>
                </a:cubicBezTo>
                <a:cubicBezTo>
                  <a:pt x="69" y="124"/>
                  <a:pt x="63" y="120"/>
                  <a:pt x="53" y="120"/>
                </a:cubicBezTo>
                <a:cubicBezTo>
                  <a:pt x="53" y="120"/>
                  <a:pt x="53" y="120"/>
                  <a:pt x="53" y="120"/>
                </a:cubicBezTo>
                <a:cubicBezTo>
                  <a:pt x="52" y="120"/>
                  <a:pt x="46" y="117"/>
                  <a:pt x="40" y="114"/>
                </a:cubicBezTo>
                <a:cubicBezTo>
                  <a:pt x="36" y="112"/>
                  <a:pt x="31" y="109"/>
                  <a:pt x="25" y="106"/>
                </a:cubicBezTo>
                <a:cubicBezTo>
                  <a:pt x="15" y="101"/>
                  <a:pt x="18" y="74"/>
                  <a:pt x="19" y="65"/>
                </a:cubicBezTo>
                <a:cubicBezTo>
                  <a:pt x="18" y="65"/>
                  <a:pt x="18" y="65"/>
                  <a:pt x="18" y="65"/>
                </a:cubicBezTo>
                <a:cubicBezTo>
                  <a:pt x="24" y="54"/>
                  <a:pt x="32" y="44"/>
                  <a:pt x="41" y="35"/>
                </a:cubicBezTo>
                <a:close/>
                <a:moveTo>
                  <a:pt x="8" y="110"/>
                </a:moveTo>
                <a:cubicBezTo>
                  <a:pt x="8" y="104"/>
                  <a:pt x="9" y="97"/>
                  <a:pt x="10" y="91"/>
                </a:cubicBezTo>
                <a:cubicBezTo>
                  <a:pt x="11" y="101"/>
                  <a:pt x="14" y="110"/>
                  <a:pt x="21" y="114"/>
                </a:cubicBezTo>
                <a:cubicBezTo>
                  <a:pt x="27" y="116"/>
                  <a:pt x="32" y="119"/>
                  <a:pt x="37" y="122"/>
                </a:cubicBezTo>
                <a:cubicBezTo>
                  <a:pt x="46" y="127"/>
                  <a:pt x="50" y="129"/>
                  <a:pt x="53" y="129"/>
                </a:cubicBezTo>
                <a:cubicBezTo>
                  <a:pt x="60" y="129"/>
                  <a:pt x="61" y="131"/>
                  <a:pt x="61" y="133"/>
                </a:cubicBezTo>
                <a:cubicBezTo>
                  <a:pt x="61" y="134"/>
                  <a:pt x="59" y="136"/>
                  <a:pt x="58" y="138"/>
                </a:cubicBezTo>
                <a:cubicBezTo>
                  <a:pt x="55" y="142"/>
                  <a:pt x="50" y="148"/>
                  <a:pt x="53" y="157"/>
                </a:cubicBezTo>
                <a:cubicBezTo>
                  <a:pt x="54" y="158"/>
                  <a:pt x="54" y="160"/>
                  <a:pt x="55" y="161"/>
                </a:cubicBezTo>
                <a:cubicBezTo>
                  <a:pt x="57" y="170"/>
                  <a:pt x="59" y="174"/>
                  <a:pt x="67" y="178"/>
                </a:cubicBezTo>
                <a:cubicBezTo>
                  <a:pt x="68" y="178"/>
                  <a:pt x="69" y="179"/>
                  <a:pt x="70" y="179"/>
                </a:cubicBezTo>
                <a:cubicBezTo>
                  <a:pt x="75" y="182"/>
                  <a:pt x="76" y="182"/>
                  <a:pt x="76" y="190"/>
                </a:cubicBezTo>
                <a:cubicBezTo>
                  <a:pt x="76" y="195"/>
                  <a:pt x="75" y="201"/>
                  <a:pt x="74" y="205"/>
                </a:cubicBezTo>
                <a:cubicBezTo>
                  <a:pt x="35" y="191"/>
                  <a:pt x="8" y="153"/>
                  <a:pt x="8" y="110"/>
                </a:cubicBezTo>
                <a:close/>
                <a:moveTo>
                  <a:pt x="110" y="212"/>
                </a:moveTo>
                <a:cubicBezTo>
                  <a:pt x="105" y="212"/>
                  <a:pt x="100" y="212"/>
                  <a:pt x="95" y="211"/>
                </a:cubicBezTo>
                <a:cubicBezTo>
                  <a:pt x="95" y="210"/>
                  <a:pt x="95" y="210"/>
                  <a:pt x="95" y="210"/>
                </a:cubicBezTo>
                <a:cubicBezTo>
                  <a:pt x="95" y="209"/>
                  <a:pt x="96" y="208"/>
                  <a:pt x="101" y="204"/>
                </a:cubicBezTo>
                <a:cubicBezTo>
                  <a:pt x="106" y="201"/>
                  <a:pt x="110" y="198"/>
                  <a:pt x="113" y="196"/>
                </a:cubicBezTo>
                <a:cubicBezTo>
                  <a:pt x="119" y="192"/>
                  <a:pt x="122" y="190"/>
                  <a:pt x="125" y="184"/>
                </a:cubicBezTo>
                <a:cubicBezTo>
                  <a:pt x="129" y="176"/>
                  <a:pt x="129" y="171"/>
                  <a:pt x="129" y="167"/>
                </a:cubicBezTo>
                <a:cubicBezTo>
                  <a:pt x="129" y="167"/>
                  <a:pt x="130" y="166"/>
                  <a:pt x="130" y="166"/>
                </a:cubicBezTo>
                <a:cubicBezTo>
                  <a:pt x="131" y="164"/>
                  <a:pt x="134" y="162"/>
                  <a:pt x="133" y="158"/>
                </a:cubicBezTo>
                <a:cubicBezTo>
                  <a:pt x="132" y="154"/>
                  <a:pt x="129" y="151"/>
                  <a:pt x="123" y="148"/>
                </a:cubicBezTo>
                <a:cubicBezTo>
                  <a:pt x="114" y="144"/>
                  <a:pt x="104" y="138"/>
                  <a:pt x="96" y="133"/>
                </a:cubicBezTo>
                <a:cubicBezTo>
                  <a:pt x="90" y="130"/>
                  <a:pt x="85" y="127"/>
                  <a:pt x="82" y="125"/>
                </a:cubicBezTo>
                <a:cubicBezTo>
                  <a:pt x="79" y="124"/>
                  <a:pt x="77" y="122"/>
                  <a:pt x="76" y="119"/>
                </a:cubicBezTo>
                <a:cubicBezTo>
                  <a:pt x="73" y="116"/>
                  <a:pt x="71" y="113"/>
                  <a:pt x="66" y="110"/>
                </a:cubicBezTo>
                <a:cubicBezTo>
                  <a:pt x="63" y="109"/>
                  <a:pt x="60" y="108"/>
                  <a:pt x="58" y="108"/>
                </a:cubicBezTo>
                <a:cubicBezTo>
                  <a:pt x="58" y="108"/>
                  <a:pt x="58" y="108"/>
                  <a:pt x="57" y="108"/>
                </a:cubicBezTo>
                <a:cubicBezTo>
                  <a:pt x="57" y="107"/>
                  <a:pt x="57" y="107"/>
                  <a:pt x="57" y="106"/>
                </a:cubicBezTo>
                <a:cubicBezTo>
                  <a:pt x="57" y="106"/>
                  <a:pt x="57" y="105"/>
                  <a:pt x="57" y="104"/>
                </a:cubicBezTo>
                <a:cubicBezTo>
                  <a:pt x="58" y="104"/>
                  <a:pt x="60" y="103"/>
                  <a:pt x="63" y="102"/>
                </a:cubicBezTo>
                <a:cubicBezTo>
                  <a:pt x="67" y="100"/>
                  <a:pt x="69" y="98"/>
                  <a:pt x="70" y="96"/>
                </a:cubicBezTo>
                <a:cubicBezTo>
                  <a:pt x="71" y="95"/>
                  <a:pt x="72" y="93"/>
                  <a:pt x="75" y="90"/>
                </a:cubicBezTo>
                <a:cubicBezTo>
                  <a:pt x="80" y="85"/>
                  <a:pt x="82" y="82"/>
                  <a:pt x="83" y="79"/>
                </a:cubicBezTo>
                <a:cubicBezTo>
                  <a:pt x="84" y="77"/>
                  <a:pt x="85" y="76"/>
                  <a:pt x="86" y="75"/>
                </a:cubicBezTo>
                <a:cubicBezTo>
                  <a:pt x="88" y="73"/>
                  <a:pt x="89" y="71"/>
                  <a:pt x="90" y="70"/>
                </a:cubicBezTo>
                <a:cubicBezTo>
                  <a:pt x="90" y="70"/>
                  <a:pt x="91" y="69"/>
                  <a:pt x="91" y="69"/>
                </a:cubicBezTo>
                <a:cubicBezTo>
                  <a:pt x="97" y="69"/>
                  <a:pt x="103" y="63"/>
                  <a:pt x="103" y="57"/>
                </a:cubicBezTo>
                <a:cubicBezTo>
                  <a:pt x="103" y="57"/>
                  <a:pt x="103" y="55"/>
                  <a:pt x="104" y="54"/>
                </a:cubicBezTo>
                <a:cubicBezTo>
                  <a:pt x="106" y="51"/>
                  <a:pt x="110" y="43"/>
                  <a:pt x="101" y="38"/>
                </a:cubicBezTo>
                <a:cubicBezTo>
                  <a:pt x="96" y="36"/>
                  <a:pt x="91" y="33"/>
                  <a:pt x="88" y="32"/>
                </a:cubicBezTo>
                <a:cubicBezTo>
                  <a:pt x="88" y="22"/>
                  <a:pt x="88" y="22"/>
                  <a:pt x="88" y="22"/>
                </a:cubicBezTo>
                <a:cubicBezTo>
                  <a:pt x="82" y="12"/>
                  <a:pt x="82" y="12"/>
                  <a:pt x="82" y="12"/>
                </a:cubicBezTo>
                <a:cubicBezTo>
                  <a:pt x="82" y="12"/>
                  <a:pt x="82" y="12"/>
                  <a:pt x="82" y="12"/>
                </a:cubicBezTo>
                <a:cubicBezTo>
                  <a:pt x="86" y="11"/>
                  <a:pt x="90" y="10"/>
                  <a:pt x="94" y="9"/>
                </a:cubicBezTo>
                <a:cubicBezTo>
                  <a:pt x="93" y="15"/>
                  <a:pt x="94" y="24"/>
                  <a:pt x="100" y="30"/>
                </a:cubicBezTo>
                <a:cubicBezTo>
                  <a:pt x="102" y="32"/>
                  <a:pt x="105" y="35"/>
                  <a:pt x="107" y="37"/>
                </a:cubicBezTo>
                <a:cubicBezTo>
                  <a:pt x="110" y="42"/>
                  <a:pt x="113" y="46"/>
                  <a:pt x="118" y="46"/>
                </a:cubicBezTo>
                <a:cubicBezTo>
                  <a:pt x="132" y="46"/>
                  <a:pt x="141" y="45"/>
                  <a:pt x="141" y="38"/>
                </a:cubicBezTo>
                <a:cubicBezTo>
                  <a:pt x="141" y="36"/>
                  <a:pt x="142" y="27"/>
                  <a:pt x="144" y="21"/>
                </a:cubicBezTo>
                <a:cubicBezTo>
                  <a:pt x="149" y="16"/>
                  <a:pt x="149" y="16"/>
                  <a:pt x="149" y="16"/>
                </a:cubicBezTo>
                <a:cubicBezTo>
                  <a:pt x="159" y="20"/>
                  <a:pt x="167" y="25"/>
                  <a:pt x="175" y="31"/>
                </a:cubicBezTo>
                <a:cubicBezTo>
                  <a:pt x="172" y="32"/>
                  <a:pt x="170" y="33"/>
                  <a:pt x="168" y="35"/>
                </a:cubicBezTo>
                <a:cubicBezTo>
                  <a:pt x="164" y="39"/>
                  <a:pt x="163" y="46"/>
                  <a:pt x="163" y="50"/>
                </a:cubicBezTo>
                <a:cubicBezTo>
                  <a:pt x="161" y="51"/>
                  <a:pt x="159" y="53"/>
                  <a:pt x="159" y="56"/>
                </a:cubicBezTo>
                <a:cubicBezTo>
                  <a:pt x="159" y="57"/>
                  <a:pt x="157" y="59"/>
                  <a:pt x="156" y="61"/>
                </a:cubicBezTo>
                <a:cubicBezTo>
                  <a:pt x="152" y="65"/>
                  <a:pt x="149" y="69"/>
                  <a:pt x="151" y="72"/>
                </a:cubicBezTo>
                <a:cubicBezTo>
                  <a:pt x="154" y="76"/>
                  <a:pt x="159" y="74"/>
                  <a:pt x="165" y="72"/>
                </a:cubicBezTo>
                <a:cubicBezTo>
                  <a:pt x="174" y="68"/>
                  <a:pt x="178" y="66"/>
                  <a:pt x="180" y="65"/>
                </a:cubicBezTo>
                <a:cubicBezTo>
                  <a:pt x="180" y="65"/>
                  <a:pt x="180" y="65"/>
                  <a:pt x="180" y="65"/>
                </a:cubicBezTo>
                <a:cubicBezTo>
                  <a:pt x="181" y="68"/>
                  <a:pt x="185" y="69"/>
                  <a:pt x="186" y="69"/>
                </a:cubicBezTo>
                <a:cubicBezTo>
                  <a:pt x="186" y="69"/>
                  <a:pt x="186" y="69"/>
                  <a:pt x="187" y="69"/>
                </a:cubicBezTo>
                <a:cubicBezTo>
                  <a:pt x="188" y="70"/>
                  <a:pt x="190" y="72"/>
                  <a:pt x="193" y="72"/>
                </a:cubicBezTo>
                <a:cubicBezTo>
                  <a:pt x="195" y="72"/>
                  <a:pt x="197" y="74"/>
                  <a:pt x="198" y="75"/>
                </a:cubicBezTo>
                <a:cubicBezTo>
                  <a:pt x="199" y="76"/>
                  <a:pt x="199" y="76"/>
                  <a:pt x="199" y="76"/>
                </a:cubicBezTo>
                <a:cubicBezTo>
                  <a:pt x="206" y="76"/>
                  <a:pt x="206" y="76"/>
                  <a:pt x="206" y="76"/>
                </a:cubicBezTo>
                <a:cubicBezTo>
                  <a:pt x="207" y="79"/>
                  <a:pt x="208" y="82"/>
                  <a:pt x="209" y="85"/>
                </a:cubicBezTo>
                <a:cubicBezTo>
                  <a:pt x="208" y="84"/>
                  <a:pt x="207" y="84"/>
                  <a:pt x="206" y="84"/>
                </a:cubicBezTo>
                <a:cubicBezTo>
                  <a:pt x="197" y="79"/>
                  <a:pt x="190" y="76"/>
                  <a:pt x="186" y="76"/>
                </a:cubicBezTo>
                <a:cubicBezTo>
                  <a:pt x="182" y="76"/>
                  <a:pt x="171" y="79"/>
                  <a:pt x="169" y="80"/>
                </a:cubicBezTo>
                <a:cubicBezTo>
                  <a:pt x="168" y="80"/>
                  <a:pt x="168" y="80"/>
                  <a:pt x="168" y="80"/>
                </a:cubicBezTo>
                <a:cubicBezTo>
                  <a:pt x="168" y="81"/>
                  <a:pt x="168" y="81"/>
                  <a:pt x="168" y="81"/>
                </a:cubicBezTo>
                <a:cubicBezTo>
                  <a:pt x="162" y="86"/>
                  <a:pt x="155" y="94"/>
                  <a:pt x="155" y="99"/>
                </a:cubicBezTo>
                <a:cubicBezTo>
                  <a:pt x="155" y="99"/>
                  <a:pt x="155" y="100"/>
                  <a:pt x="155" y="101"/>
                </a:cubicBezTo>
                <a:cubicBezTo>
                  <a:pt x="153" y="106"/>
                  <a:pt x="150" y="117"/>
                  <a:pt x="161" y="125"/>
                </a:cubicBezTo>
                <a:cubicBezTo>
                  <a:pt x="168" y="130"/>
                  <a:pt x="175" y="128"/>
                  <a:pt x="179" y="127"/>
                </a:cubicBezTo>
                <a:cubicBezTo>
                  <a:pt x="180" y="127"/>
                  <a:pt x="181" y="126"/>
                  <a:pt x="182" y="126"/>
                </a:cubicBezTo>
                <a:cubicBezTo>
                  <a:pt x="182" y="126"/>
                  <a:pt x="182" y="126"/>
                  <a:pt x="182" y="127"/>
                </a:cubicBezTo>
                <a:cubicBezTo>
                  <a:pt x="186" y="134"/>
                  <a:pt x="186" y="141"/>
                  <a:pt x="186" y="148"/>
                </a:cubicBezTo>
                <a:cubicBezTo>
                  <a:pt x="186" y="153"/>
                  <a:pt x="185" y="172"/>
                  <a:pt x="184" y="180"/>
                </a:cubicBezTo>
                <a:cubicBezTo>
                  <a:pt x="166" y="200"/>
                  <a:pt x="139" y="212"/>
                  <a:pt x="110" y="212"/>
                </a:cubicBezTo>
                <a:close/>
                <a:moveTo>
                  <a:pt x="191" y="172"/>
                </a:moveTo>
                <a:cubicBezTo>
                  <a:pt x="192" y="165"/>
                  <a:pt x="194" y="153"/>
                  <a:pt x="194" y="148"/>
                </a:cubicBezTo>
                <a:cubicBezTo>
                  <a:pt x="194" y="140"/>
                  <a:pt x="194" y="132"/>
                  <a:pt x="189" y="123"/>
                </a:cubicBezTo>
                <a:cubicBezTo>
                  <a:pt x="186" y="117"/>
                  <a:pt x="180" y="118"/>
                  <a:pt x="177" y="119"/>
                </a:cubicBezTo>
                <a:cubicBezTo>
                  <a:pt x="173" y="120"/>
                  <a:pt x="170" y="121"/>
                  <a:pt x="165" y="118"/>
                </a:cubicBezTo>
                <a:cubicBezTo>
                  <a:pt x="159" y="114"/>
                  <a:pt x="160" y="110"/>
                  <a:pt x="162" y="103"/>
                </a:cubicBezTo>
                <a:cubicBezTo>
                  <a:pt x="163" y="102"/>
                  <a:pt x="163" y="100"/>
                  <a:pt x="163" y="99"/>
                </a:cubicBezTo>
                <a:cubicBezTo>
                  <a:pt x="164" y="97"/>
                  <a:pt x="168" y="92"/>
                  <a:pt x="173" y="87"/>
                </a:cubicBezTo>
                <a:cubicBezTo>
                  <a:pt x="178" y="85"/>
                  <a:pt x="184" y="84"/>
                  <a:pt x="186" y="84"/>
                </a:cubicBezTo>
                <a:cubicBezTo>
                  <a:pt x="189" y="84"/>
                  <a:pt x="197" y="88"/>
                  <a:pt x="203" y="91"/>
                </a:cubicBezTo>
                <a:cubicBezTo>
                  <a:pt x="206" y="93"/>
                  <a:pt x="209" y="93"/>
                  <a:pt x="211" y="94"/>
                </a:cubicBezTo>
                <a:cubicBezTo>
                  <a:pt x="212" y="99"/>
                  <a:pt x="212" y="104"/>
                  <a:pt x="212" y="110"/>
                </a:cubicBezTo>
                <a:cubicBezTo>
                  <a:pt x="212" y="133"/>
                  <a:pt x="204" y="155"/>
                  <a:pt x="191" y="172"/>
                </a:cubicBezTo>
                <a:close/>
              </a:path>
            </a:pathLst>
          </a:custGeom>
          <a:solidFill>
            <a:schemeClr val="bg2">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1">
            <a:extLst>
              <a:ext uri="{FF2B5EF4-FFF2-40B4-BE49-F238E27FC236}">
                <a16:creationId xmlns:a16="http://schemas.microsoft.com/office/drawing/2014/main" id="{CD129353-4060-43F4-A4FC-449AE54A3F2E}"/>
              </a:ext>
            </a:extLst>
          </p:cNvPr>
          <p:cNvSpPr>
            <a:spLocks noEditPoints="1"/>
          </p:cNvSpPr>
          <p:nvPr/>
        </p:nvSpPr>
        <p:spPr bwMode="auto">
          <a:xfrm rot="900000">
            <a:off x="2183307" y="596001"/>
            <a:ext cx="480069" cy="473734"/>
          </a:xfrm>
          <a:custGeom>
            <a:avLst/>
            <a:gdLst>
              <a:gd name="T0" fmla="*/ 196 w 208"/>
              <a:gd name="T1" fmla="*/ 174 h 205"/>
              <a:gd name="T2" fmla="*/ 196 w 208"/>
              <a:gd name="T3" fmla="*/ 61 h 205"/>
              <a:gd name="T4" fmla="*/ 197 w 208"/>
              <a:gd name="T5" fmla="*/ 57 h 205"/>
              <a:gd name="T6" fmla="*/ 192 w 208"/>
              <a:gd name="T7" fmla="*/ 50 h 205"/>
              <a:gd name="T8" fmla="*/ 108 w 208"/>
              <a:gd name="T9" fmla="*/ 3 h 205"/>
              <a:gd name="T10" fmla="*/ 90 w 208"/>
              <a:gd name="T11" fmla="*/ 3 h 205"/>
              <a:gd name="T12" fmla="*/ 5 w 208"/>
              <a:gd name="T13" fmla="*/ 50 h 205"/>
              <a:gd name="T14" fmla="*/ 0 w 208"/>
              <a:gd name="T15" fmla="*/ 57 h 205"/>
              <a:gd name="T16" fmla="*/ 5 w 208"/>
              <a:gd name="T17" fmla="*/ 65 h 205"/>
              <a:gd name="T18" fmla="*/ 33 w 208"/>
              <a:gd name="T19" fmla="*/ 80 h 205"/>
              <a:gd name="T20" fmla="*/ 33 w 208"/>
              <a:gd name="T21" fmla="*/ 121 h 205"/>
              <a:gd name="T22" fmla="*/ 77 w 208"/>
              <a:gd name="T23" fmla="*/ 165 h 205"/>
              <a:gd name="T24" fmla="*/ 125 w 208"/>
              <a:gd name="T25" fmla="*/ 165 h 205"/>
              <a:gd name="T26" fmla="*/ 168 w 208"/>
              <a:gd name="T27" fmla="*/ 121 h 205"/>
              <a:gd name="T28" fmla="*/ 168 w 208"/>
              <a:gd name="T29" fmla="*/ 78 h 205"/>
              <a:gd name="T30" fmla="*/ 188 w 208"/>
              <a:gd name="T31" fmla="*/ 67 h 205"/>
              <a:gd name="T32" fmla="*/ 188 w 208"/>
              <a:gd name="T33" fmla="*/ 174 h 205"/>
              <a:gd name="T34" fmla="*/ 176 w 208"/>
              <a:gd name="T35" fmla="*/ 189 h 205"/>
              <a:gd name="T36" fmla="*/ 192 w 208"/>
              <a:gd name="T37" fmla="*/ 205 h 205"/>
              <a:gd name="T38" fmla="*/ 208 w 208"/>
              <a:gd name="T39" fmla="*/ 189 h 205"/>
              <a:gd name="T40" fmla="*/ 196 w 208"/>
              <a:gd name="T41" fmla="*/ 174 h 205"/>
              <a:gd name="T42" fmla="*/ 160 w 208"/>
              <a:gd name="T43" fmla="*/ 121 h 205"/>
              <a:gd name="T44" fmla="*/ 125 w 208"/>
              <a:gd name="T45" fmla="*/ 157 h 205"/>
              <a:gd name="T46" fmla="*/ 77 w 208"/>
              <a:gd name="T47" fmla="*/ 157 h 205"/>
              <a:gd name="T48" fmla="*/ 41 w 208"/>
              <a:gd name="T49" fmla="*/ 121 h 205"/>
              <a:gd name="T50" fmla="*/ 41 w 208"/>
              <a:gd name="T51" fmla="*/ 85 h 205"/>
              <a:gd name="T52" fmla="*/ 90 w 208"/>
              <a:gd name="T53" fmla="*/ 112 h 205"/>
              <a:gd name="T54" fmla="*/ 99 w 208"/>
              <a:gd name="T55" fmla="*/ 114 h 205"/>
              <a:gd name="T56" fmla="*/ 108 w 208"/>
              <a:gd name="T57" fmla="*/ 112 h 205"/>
              <a:gd name="T58" fmla="*/ 160 w 208"/>
              <a:gd name="T59" fmla="*/ 82 h 205"/>
              <a:gd name="T60" fmla="*/ 160 w 208"/>
              <a:gd name="T61" fmla="*/ 121 h 205"/>
              <a:gd name="T62" fmla="*/ 104 w 208"/>
              <a:gd name="T63" fmla="*/ 105 h 205"/>
              <a:gd name="T64" fmla="*/ 94 w 208"/>
              <a:gd name="T65" fmla="*/ 105 h 205"/>
              <a:gd name="T66" fmla="*/ 9 w 208"/>
              <a:gd name="T67" fmla="*/ 58 h 205"/>
              <a:gd name="T68" fmla="*/ 8 w 208"/>
              <a:gd name="T69" fmla="*/ 57 h 205"/>
              <a:gd name="T70" fmla="*/ 9 w 208"/>
              <a:gd name="T71" fmla="*/ 57 h 205"/>
              <a:gd name="T72" fmla="*/ 94 w 208"/>
              <a:gd name="T73" fmla="*/ 10 h 205"/>
              <a:gd name="T74" fmla="*/ 104 w 208"/>
              <a:gd name="T75" fmla="*/ 10 h 205"/>
              <a:gd name="T76" fmla="*/ 189 w 208"/>
              <a:gd name="T77" fmla="*/ 57 h 205"/>
              <a:gd name="T78" fmla="*/ 189 w 208"/>
              <a:gd name="T79" fmla="*/ 57 h 205"/>
              <a:gd name="T80" fmla="*/ 188 w 208"/>
              <a:gd name="T81" fmla="*/ 57 h 205"/>
              <a:gd name="T82" fmla="*/ 188 w 208"/>
              <a:gd name="T83" fmla="*/ 58 h 205"/>
              <a:gd name="T84" fmla="*/ 104 w 208"/>
              <a:gd name="T85" fmla="*/ 105 h 205"/>
              <a:gd name="T86" fmla="*/ 192 w 208"/>
              <a:gd name="T87" fmla="*/ 197 h 205"/>
              <a:gd name="T88" fmla="*/ 184 w 208"/>
              <a:gd name="T89" fmla="*/ 189 h 205"/>
              <a:gd name="T90" fmla="*/ 192 w 208"/>
              <a:gd name="T91" fmla="*/ 181 h 205"/>
              <a:gd name="T92" fmla="*/ 200 w 208"/>
              <a:gd name="T93" fmla="*/ 189 h 205"/>
              <a:gd name="T94" fmla="*/ 192 w 208"/>
              <a:gd name="T95" fmla="*/ 19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5">
                <a:moveTo>
                  <a:pt x="196" y="174"/>
                </a:moveTo>
                <a:cubicBezTo>
                  <a:pt x="196" y="61"/>
                  <a:pt x="196" y="61"/>
                  <a:pt x="196" y="61"/>
                </a:cubicBezTo>
                <a:cubicBezTo>
                  <a:pt x="197" y="60"/>
                  <a:pt x="197" y="59"/>
                  <a:pt x="197" y="57"/>
                </a:cubicBezTo>
                <a:cubicBezTo>
                  <a:pt x="197" y="54"/>
                  <a:pt x="196" y="52"/>
                  <a:pt x="192" y="50"/>
                </a:cubicBezTo>
                <a:cubicBezTo>
                  <a:pt x="108" y="3"/>
                  <a:pt x="108" y="3"/>
                  <a:pt x="108" y="3"/>
                </a:cubicBezTo>
                <a:cubicBezTo>
                  <a:pt x="103" y="0"/>
                  <a:pt x="95" y="0"/>
                  <a:pt x="90" y="3"/>
                </a:cubicBezTo>
                <a:cubicBezTo>
                  <a:pt x="5" y="50"/>
                  <a:pt x="5" y="50"/>
                  <a:pt x="5" y="50"/>
                </a:cubicBezTo>
                <a:cubicBezTo>
                  <a:pt x="2" y="52"/>
                  <a:pt x="0" y="54"/>
                  <a:pt x="0" y="57"/>
                </a:cubicBezTo>
                <a:cubicBezTo>
                  <a:pt x="0" y="60"/>
                  <a:pt x="2" y="63"/>
                  <a:pt x="5" y="65"/>
                </a:cubicBezTo>
                <a:cubicBezTo>
                  <a:pt x="33" y="80"/>
                  <a:pt x="33" y="80"/>
                  <a:pt x="33" y="80"/>
                </a:cubicBezTo>
                <a:cubicBezTo>
                  <a:pt x="33" y="121"/>
                  <a:pt x="33" y="121"/>
                  <a:pt x="33" y="121"/>
                </a:cubicBezTo>
                <a:cubicBezTo>
                  <a:pt x="33" y="145"/>
                  <a:pt x="53" y="165"/>
                  <a:pt x="77" y="165"/>
                </a:cubicBezTo>
                <a:cubicBezTo>
                  <a:pt x="125" y="165"/>
                  <a:pt x="125" y="165"/>
                  <a:pt x="125" y="165"/>
                </a:cubicBezTo>
                <a:cubicBezTo>
                  <a:pt x="149" y="165"/>
                  <a:pt x="168" y="145"/>
                  <a:pt x="168" y="121"/>
                </a:cubicBezTo>
                <a:cubicBezTo>
                  <a:pt x="168" y="78"/>
                  <a:pt x="168" y="78"/>
                  <a:pt x="168" y="78"/>
                </a:cubicBezTo>
                <a:cubicBezTo>
                  <a:pt x="188" y="67"/>
                  <a:pt x="188" y="67"/>
                  <a:pt x="188" y="67"/>
                </a:cubicBezTo>
                <a:cubicBezTo>
                  <a:pt x="188" y="174"/>
                  <a:pt x="188" y="174"/>
                  <a:pt x="188" y="174"/>
                </a:cubicBezTo>
                <a:cubicBezTo>
                  <a:pt x="181" y="175"/>
                  <a:pt x="176" y="182"/>
                  <a:pt x="176" y="189"/>
                </a:cubicBezTo>
                <a:cubicBezTo>
                  <a:pt x="176" y="198"/>
                  <a:pt x="183" y="205"/>
                  <a:pt x="192" y="205"/>
                </a:cubicBezTo>
                <a:cubicBezTo>
                  <a:pt x="201" y="205"/>
                  <a:pt x="208" y="198"/>
                  <a:pt x="208" y="189"/>
                </a:cubicBezTo>
                <a:cubicBezTo>
                  <a:pt x="208" y="182"/>
                  <a:pt x="203" y="175"/>
                  <a:pt x="196" y="174"/>
                </a:cubicBezTo>
                <a:close/>
                <a:moveTo>
                  <a:pt x="160" y="121"/>
                </a:moveTo>
                <a:cubicBezTo>
                  <a:pt x="160" y="141"/>
                  <a:pt x="144" y="157"/>
                  <a:pt x="125" y="157"/>
                </a:cubicBezTo>
                <a:cubicBezTo>
                  <a:pt x="77" y="157"/>
                  <a:pt x="77" y="157"/>
                  <a:pt x="77" y="157"/>
                </a:cubicBezTo>
                <a:cubicBezTo>
                  <a:pt x="57" y="157"/>
                  <a:pt x="41" y="141"/>
                  <a:pt x="41" y="121"/>
                </a:cubicBezTo>
                <a:cubicBezTo>
                  <a:pt x="41" y="85"/>
                  <a:pt x="41" y="85"/>
                  <a:pt x="41" y="85"/>
                </a:cubicBezTo>
                <a:cubicBezTo>
                  <a:pt x="90" y="112"/>
                  <a:pt x="90" y="112"/>
                  <a:pt x="90" y="112"/>
                </a:cubicBezTo>
                <a:cubicBezTo>
                  <a:pt x="92" y="113"/>
                  <a:pt x="95" y="114"/>
                  <a:pt x="99" y="114"/>
                </a:cubicBezTo>
                <a:cubicBezTo>
                  <a:pt x="102" y="114"/>
                  <a:pt x="105" y="113"/>
                  <a:pt x="108" y="112"/>
                </a:cubicBezTo>
                <a:cubicBezTo>
                  <a:pt x="160" y="82"/>
                  <a:pt x="160" y="82"/>
                  <a:pt x="160" y="82"/>
                </a:cubicBezTo>
                <a:lnTo>
                  <a:pt x="160" y="121"/>
                </a:lnTo>
                <a:close/>
                <a:moveTo>
                  <a:pt x="104" y="105"/>
                </a:moveTo>
                <a:cubicBezTo>
                  <a:pt x="101" y="106"/>
                  <a:pt x="96" y="106"/>
                  <a:pt x="94" y="105"/>
                </a:cubicBezTo>
                <a:cubicBezTo>
                  <a:pt x="9" y="58"/>
                  <a:pt x="9" y="58"/>
                  <a:pt x="9" y="58"/>
                </a:cubicBezTo>
                <a:cubicBezTo>
                  <a:pt x="9" y="58"/>
                  <a:pt x="8" y="57"/>
                  <a:pt x="8" y="57"/>
                </a:cubicBezTo>
                <a:cubicBezTo>
                  <a:pt x="8" y="57"/>
                  <a:pt x="9" y="57"/>
                  <a:pt x="9" y="57"/>
                </a:cubicBezTo>
                <a:cubicBezTo>
                  <a:pt x="94" y="10"/>
                  <a:pt x="94" y="10"/>
                  <a:pt x="94" y="10"/>
                </a:cubicBezTo>
                <a:cubicBezTo>
                  <a:pt x="96" y="9"/>
                  <a:pt x="101" y="9"/>
                  <a:pt x="104" y="10"/>
                </a:cubicBezTo>
                <a:cubicBezTo>
                  <a:pt x="189" y="57"/>
                  <a:pt x="189" y="57"/>
                  <a:pt x="189" y="57"/>
                </a:cubicBezTo>
                <a:cubicBezTo>
                  <a:pt x="189" y="57"/>
                  <a:pt x="189" y="57"/>
                  <a:pt x="189" y="57"/>
                </a:cubicBezTo>
                <a:cubicBezTo>
                  <a:pt x="188" y="57"/>
                  <a:pt x="188" y="57"/>
                  <a:pt x="188" y="57"/>
                </a:cubicBezTo>
                <a:cubicBezTo>
                  <a:pt x="188" y="58"/>
                  <a:pt x="188" y="58"/>
                  <a:pt x="188" y="58"/>
                </a:cubicBezTo>
                <a:lnTo>
                  <a:pt x="104" y="105"/>
                </a:lnTo>
                <a:close/>
                <a:moveTo>
                  <a:pt x="192" y="197"/>
                </a:moveTo>
                <a:cubicBezTo>
                  <a:pt x="188" y="197"/>
                  <a:pt x="184" y="193"/>
                  <a:pt x="184" y="189"/>
                </a:cubicBezTo>
                <a:cubicBezTo>
                  <a:pt x="184" y="185"/>
                  <a:pt x="188" y="181"/>
                  <a:pt x="192" y="181"/>
                </a:cubicBezTo>
                <a:cubicBezTo>
                  <a:pt x="197" y="181"/>
                  <a:pt x="200" y="185"/>
                  <a:pt x="200" y="189"/>
                </a:cubicBezTo>
                <a:cubicBezTo>
                  <a:pt x="200" y="193"/>
                  <a:pt x="197" y="197"/>
                  <a:pt x="192" y="197"/>
                </a:cubicBezTo>
                <a:close/>
              </a:path>
            </a:pathLst>
          </a:custGeom>
          <a:solidFill>
            <a:schemeClr val="bg2">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2">
            <a:extLst>
              <a:ext uri="{FF2B5EF4-FFF2-40B4-BE49-F238E27FC236}">
                <a16:creationId xmlns:a16="http://schemas.microsoft.com/office/drawing/2014/main" id="{FAFF3B81-3DD2-43AD-AEF6-7751B7D474F4}"/>
              </a:ext>
            </a:extLst>
          </p:cNvPr>
          <p:cNvSpPr>
            <a:spLocks noEditPoints="1"/>
          </p:cNvSpPr>
          <p:nvPr/>
        </p:nvSpPr>
        <p:spPr bwMode="auto">
          <a:xfrm rot="744628">
            <a:off x="10389349" y="3768106"/>
            <a:ext cx="785094" cy="785094"/>
          </a:xfrm>
          <a:custGeom>
            <a:avLst/>
            <a:gdLst>
              <a:gd name="T0" fmla="*/ 108 w 216"/>
              <a:gd name="T1" fmla="*/ 0 h 216"/>
              <a:gd name="T2" fmla="*/ 32 w 216"/>
              <a:gd name="T3" fmla="*/ 76 h 216"/>
              <a:gd name="T4" fmla="*/ 58 w 216"/>
              <a:gd name="T5" fmla="*/ 130 h 216"/>
              <a:gd name="T6" fmla="*/ 68 w 216"/>
              <a:gd name="T7" fmla="*/ 153 h 216"/>
              <a:gd name="T8" fmla="*/ 88 w 216"/>
              <a:gd name="T9" fmla="*/ 172 h 216"/>
              <a:gd name="T10" fmla="*/ 128 w 216"/>
              <a:gd name="T11" fmla="*/ 172 h 216"/>
              <a:gd name="T12" fmla="*/ 148 w 216"/>
              <a:gd name="T13" fmla="*/ 153 h 216"/>
              <a:gd name="T14" fmla="*/ 158 w 216"/>
              <a:gd name="T15" fmla="*/ 130 h 216"/>
              <a:gd name="T16" fmla="*/ 184 w 216"/>
              <a:gd name="T17" fmla="*/ 76 h 216"/>
              <a:gd name="T18" fmla="*/ 108 w 216"/>
              <a:gd name="T19" fmla="*/ 0 h 216"/>
              <a:gd name="T20" fmla="*/ 153 w 216"/>
              <a:gd name="T21" fmla="*/ 124 h 216"/>
              <a:gd name="T22" fmla="*/ 140 w 216"/>
              <a:gd name="T23" fmla="*/ 153 h 216"/>
              <a:gd name="T24" fmla="*/ 128 w 216"/>
              <a:gd name="T25" fmla="*/ 164 h 216"/>
              <a:gd name="T26" fmla="*/ 88 w 216"/>
              <a:gd name="T27" fmla="*/ 164 h 216"/>
              <a:gd name="T28" fmla="*/ 76 w 216"/>
              <a:gd name="T29" fmla="*/ 153 h 216"/>
              <a:gd name="T30" fmla="*/ 63 w 216"/>
              <a:gd name="T31" fmla="*/ 124 h 216"/>
              <a:gd name="T32" fmla="*/ 40 w 216"/>
              <a:gd name="T33" fmla="*/ 76 h 216"/>
              <a:gd name="T34" fmla="*/ 108 w 216"/>
              <a:gd name="T35" fmla="*/ 8 h 216"/>
              <a:gd name="T36" fmla="*/ 176 w 216"/>
              <a:gd name="T37" fmla="*/ 76 h 216"/>
              <a:gd name="T38" fmla="*/ 153 w 216"/>
              <a:gd name="T39" fmla="*/ 124 h 216"/>
              <a:gd name="T40" fmla="*/ 68 w 216"/>
              <a:gd name="T41" fmla="*/ 204 h 216"/>
              <a:gd name="T42" fmla="*/ 148 w 216"/>
              <a:gd name="T43" fmla="*/ 204 h 216"/>
              <a:gd name="T44" fmla="*/ 148 w 216"/>
              <a:gd name="T45" fmla="*/ 176 h 216"/>
              <a:gd name="T46" fmla="*/ 68 w 216"/>
              <a:gd name="T47" fmla="*/ 176 h 216"/>
              <a:gd name="T48" fmla="*/ 68 w 216"/>
              <a:gd name="T49" fmla="*/ 204 h 216"/>
              <a:gd name="T50" fmla="*/ 76 w 216"/>
              <a:gd name="T51" fmla="*/ 184 h 216"/>
              <a:gd name="T52" fmla="*/ 140 w 216"/>
              <a:gd name="T53" fmla="*/ 184 h 216"/>
              <a:gd name="T54" fmla="*/ 140 w 216"/>
              <a:gd name="T55" fmla="*/ 196 h 216"/>
              <a:gd name="T56" fmla="*/ 76 w 216"/>
              <a:gd name="T57" fmla="*/ 196 h 216"/>
              <a:gd name="T58" fmla="*/ 76 w 216"/>
              <a:gd name="T59" fmla="*/ 184 h 216"/>
              <a:gd name="T60" fmla="*/ 76 w 216"/>
              <a:gd name="T61" fmla="*/ 216 h 216"/>
              <a:gd name="T62" fmla="*/ 140 w 216"/>
              <a:gd name="T63" fmla="*/ 216 h 216"/>
              <a:gd name="T64" fmla="*/ 140 w 216"/>
              <a:gd name="T65" fmla="*/ 208 h 216"/>
              <a:gd name="T66" fmla="*/ 76 w 216"/>
              <a:gd name="T67" fmla="*/ 208 h 216"/>
              <a:gd name="T68" fmla="*/ 76 w 216"/>
              <a:gd name="T69" fmla="*/ 216 h 216"/>
              <a:gd name="T70" fmla="*/ 0 w 216"/>
              <a:gd name="T71" fmla="*/ 72 h 216"/>
              <a:gd name="T72" fmla="*/ 20 w 216"/>
              <a:gd name="T73" fmla="*/ 72 h 216"/>
              <a:gd name="T74" fmla="*/ 20 w 216"/>
              <a:gd name="T75" fmla="*/ 64 h 216"/>
              <a:gd name="T76" fmla="*/ 0 w 216"/>
              <a:gd name="T77" fmla="*/ 64 h 216"/>
              <a:gd name="T78" fmla="*/ 0 w 216"/>
              <a:gd name="T79" fmla="*/ 72 h 216"/>
              <a:gd name="T80" fmla="*/ 174 w 216"/>
              <a:gd name="T81" fmla="*/ 14 h 216"/>
              <a:gd name="T82" fmla="*/ 179 w 216"/>
              <a:gd name="T83" fmla="*/ 20 h 216"/>
              <a:gd name="T84" fmla="*/ 194 w 216"/>
              <a:gd name="T85" fmla="*/ 6 h 216"/>
              <a:gd name="T86" fmla="*/ 189 w 216"/>
              <a:gd name="T87" fmla="*/ 0 h 216"/>
              <a:gd name="T88" fmla="*/ 174 w 216"/>
              <a:gd name="T89" fmla="*/ 14 h 216"/>
              <a:gd name="T90" fmla="*/ 42 w 216"/>
              <a:gd name="T91" fmla="*/ 14 h 216"/>
              <a:gd name="T92" fmla="*/ 27 w 216"/>
              <a:gd name="T93" fmla="*/ 0 h 216"/>
              <a:gd name="T94" fmla="*/ 22 w 216"/>
              <a:gd name="T95" fmla="*/ 6 h 216"/>
              <a:gd name="T96" fmla="*/ 37 w 216"/>
              <a:gd name="T97" fmla="*/ 20 h 216"/>
              <a:gd name="T98" fmla="*/ 42 w 216"/>
              <a:gd name="T99" fmla="*/ 14 h 216"/>
              <a:gd name="T100" fmla="*/ 196 w 216"/>
              <a:gd name="T101" fmla="*/ 64 h 216"/>
              <a:gd name="T102" fmla="*/ 196 w 216"/>
              <a:gd name="T103" fmla="*/ 72 h 216"/>
              <a:gd name="T104" fmla="*/ 216 w 216"/>
              <a:gd name="T105" fmla="*/ 72 h 216"/>
              <a:gd name="T106" fmla="*/ 216 w 216"/>
              <a:gd name="T107" fmla="*/ 64 h 216"/>
              <a:gd name="T108" fmla="*/ 196 w 216"/>
              <a:gd name="T109" fmla="*/ 64 h 216"/>
              <a:gd name="T110" fmla="*/ 52 w 216"/>
              <a:gd name="T111" fmla="*/ 72 h 216"/>
              <a:gd name="T112" fmla="*/ 60 w 216"/>
              <a:gd name="T113" fmla="*/ 72 h 216"/>
              <a:gd name="T114" fmla="*/ 100 w 216"/>
              <a:gd name="T115" fmla="*/ 32 h 216"/>
              <a:gd name="T116" fmla="*/ 100 w 216"/>
              <a:gd name="T117" fmla="*/ 24 h 216"/>
              <a:gd name="T118" fmla="*/ 52 w 216"/>
              <a:gd name="T119" fmla="*/ 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6">
                <a:moveTo>
                  <a:pt x="108" y="0"/>
                </a:moveTo>
                <a:cubicBezTo>
                  <a:pt x="66" y="0"/>
                  <a:pt x="32" y="34"/>
                  <a:pt x="32" y="76"/>
                </a:cubicBezTo>
                <a:cubicBezTo>
                  <a:pt x="32" y="104"/>
                  <a:pt x="57" y="129"/>
                  <a:pt x="58" y="130"/>
                </a:cubicBezTo>
                <a:cubicBezTo>
                  <a:pt x="63" y="135"/>
                  <a:pt x="68" y="146"/>
                  <a:pt x="68" y="153"/>
                </a:cubicBezTo>
                <a:cubicBezTo>
                  <a:pt x="68" y="164"/>
                  <a:pt x="77" y="172"/>
                  <a:pt x="88" y="172"/>
                </a:cubicBezTo>
                <a:cubicBezTo>
                  <a:pt x="128" y="172"/>
                  <a:pt x="128" y="172"/>
                  <a:pt x="128" y="172"/>
                </a:cubicBezTo>
                <a:cubicBezTo>
                  <a:pt x="139" y="172"/>
                  <a:pt x="148" y="164"/>
                  <a:pt x="148" y="153"/>
                </a:cubicBezTo>
                <a:cubicBezTo>
                  <a:pt x="148" y="146"/>
                  <a:pt x="153" y="135"/>
                  <a:pt x="158" y="130"/>
                </a:cubicBezTo>
                <a:cubicBezTo>
                  <a:pt x="159" y="129"/>
                  <a:pt x="184" y="104"/>
                  <a:pt x="184" y="76"/>
                </a:cubicBezTo>
                <a:cubicBezTo>
                  <a:pt x="184" y="34"/>
                  <a:pt x="150" y="0"/>
                  <a:pt x="108" y="0"/>
                </a:cubicBezTo>
                <a:close/>
                <a:moveTo>
                  <a:pt x="153" y="124"/>
                </a:moveTo>
                <a:cubicBezTo>
                  <a:pt x="146" y="131"/>
                  <a:pt x="140" y="144"/>
                  <a:pt x="140" y="153"/>
                </a:cubicBezTo>
                <a:cubicBezTo>
                  <a:pt x="140" y="159"/>
                  <a:pt x="135" y="164"/>
                  <a:pt x="128" y="164"/>
                </a:cubicBezTo>
                <a:cubicBezTo>
                  <a:pt x="88" y="164"/>
                  <a:pt x="88" y="164"/>
                  <a:pt x="88" y="164"/>
                </a:cubicBezTo>
                <a:cubicBezTo>
                  <a:pt x="81" y="164"/>
                  <a:pt x="76" y="159"/>
                  <a:pt x="76" y="153"/>
                </a:cubicBezTo>
                <a:cubicBezTo>
                  <a:pt x="76" y="144"/>
                  <a:pt x="71" y="131"/>
                  <a:pt x="63" y="124"/>
                </a:cubicBezTo>
                <a:cubicBezTo>
                  <a:pt x="63" y="124"/>
                  <a:pt x="40" y="101"/>
                  <a:pt x="40" y="76"/>
                </a:cubicBezTo>
                <a:cubicBezTo>
                  <a:pt x="40" y="39"/>
                  <a:pt x="71" y="8"/>
                  <a:pt x="108" y="8"/>
                </a:cubicBezTo>
                <a:cubicBezTo>
                  <a:pt x="146" y="8"/>
                  <a:pt x="176" y="39"/>
                  <a:pt x="176" y="76"/>
                </a:cubicBezTo>
                <a:cubicBezTo>
                  <a:pt x="176" y="101"/>
                  <a:pt x="153" y="124"/>
                  <a:pt x="153" y="124"/>
                </a:cubicBezTo>
                <a:close/>
                <a:moveTo>
                  <a:pt x="68" y="204"/>
                </a:moveTo>
                <a:cubicBezTo>
                  <a:pt x="148" y="204"/>
                  <a:pt x="148" y="204"/>
                  <a:pt x="148" y="204"/>
                </a:cubicBezTo>
                <a:cubicBezTo>
                  <a:pt x="148" y="176"/>
                  <a:pt x="148" y="176"/>
                  <a:pt x="148" y="176"/>
                </a:cubicBezTo>
                <a:cubicBezTo>
                  <a:pt x="68" y="176"/>
                  <a:pt x="68" y="176"/>
                  <a:pt x="68" y="176"/>
                </a:cubicBezTo>
                <a:lnTo>
                  <a:pt x="68" y="204"/>
                </a:lnTo>
                <a:close/>
                <a:moveTo>
                  <a:pt x="76" y="184"/>
                </a:moveTo>
                <a:cubicBezTo>
                  <a:pt x="140" y="184"/>
                  <a:pt x="140" y="184"/>
                  <a:pt x="140" y="184"/>
                </a:cubicBezTo>
                <a:cubicBezTo>
                  <a:pt x="140" y="196"/>
                  <a:pt x="140" y="196"/>
                  <a:pt x="140" y="196"/>
                </a:cubicBezTo>
                <a:cubicBezTo>
                  <a:pt x="76" y="196"/>
                  <a:pt x="76" y="196"/>
                  <a:pt x="76" y="196"/>
                </a:cubicBezTo>
                <a:lnTo>
                  <a:pt x="76" y="184"/>
                </a:lnTo>
                <a:close/>
                <a:moveTo>
                  <a:pt x="76" y="216"/>
                </a:moveTo>
                <a:cubicBezTo>
                  <a:pt x="140" y="216"/>
                  <a:pt x="140" y="216"/>
                  <a:pt x="140" y="216"/>
                </a:cubicBezTo>
                <a:cubicBezTo>
                  <a:pt x="140" y="208"/>
                  <a:pt x="140" y="208"/>
                  <a:pt x="140" y="208"/>
                </a:cubicBezTo>
                <a:cubicBezTo>
                  <a:pt x="76" y="208"/>
                  <a:pt x="76" y="208"/>
                  <a:pt x="76" y="208"/>
                </a:cubicBezTo>
                <a:lnTo>
                  <a:pt x="76" y="216"/>
                </a:lnTo>
                <a:close/>
                <a:moveTo>
                  <a:pt x="0" y="72"/>
                </a:moveTo>
                <a:cubicBezTo>
                  <a:pt x="20" y="72"/>
                  <a:pt x="20" y="72"/>
                  <a:pt x="20" y="72"/>
                </a:cubicBezTo>
                <a:cubicBezTo>
                  <a:pt x="20" y="64"/>
                  <a:pt x="20" y="64"/>
                  <a:pt x="20" y="64"/>
                </a:cubicBezTo>
                <a:cubicBezTo>
                  <a:pt x="0" y="64"/>
                  <a:pt x="0" y="64"/>
                  <a:pt x="0" y="64"/>
                </a:cubicBezTo>
                <a:lnTo>
                  <a:pt x="0" y="72"/>
                </a:lnTo>
                <a:close/>
                <a:moveTo>
                  <a:pt x="174" y="14"/>
                </a:moveTo>
                <a:cubicBezTo>
                  <a:pt x="179" y="20"/>
                  <a:pt x="179" y="20"/>
                  <a:pt x="179" y="20"/>
                </a:cubicBezTo>
                <a:cubicBezTo>
                  <a:pt x="194" y="6"/>
                  <a:pt x="194" y="6"/>
                  <a:pt x="194" y="6"/>
                </a:cubicBezTo>
                <a:cubicBezTo>
                  <a:pt x="189" y="0"/>
                  <a:pt x="189" y="0"/>
                  <a:pt x="189" y="0"/>
                </a:cubicBezTo>
                <a:lnTo>
                  <a:pt x="174" y="14"/>
                </a:lnTo>
                <a:close/>
                <a:moveTo>
                  <a:pt x="42" y="14"/>
                </a:moveTo>
                <a:cubicBezTo>
                  <a:pt x="27" y="0"/>
                  <a:pt x="27" y="0"/>
                  <a:pt x="27" y="0"/>
                </a:cubicBezTo>
                <a:cubicBezTo>
                  <a:pt x="22" y="6"/>
                  <a:pt x="22" y="6"/>
                  <a:pt x="22" y="6"/>
                </a:cubicBezTo>
                <a:cubicBezTo>
                  <a:pt x="37" y="20"/>
                  <a:pt x="37" y="20"/>
                  <a:pt x="37" y="20"/>
                </a:cubicBezTo>
                <a:lnTo>
                  <a:pt x="42" y="14"/>
                </a:lnTo>
                <a:close/>
                <a:moveTo>
                  <a:pt x="196" y="64"/>
                </a:moveTo>
                <a:cubicBezTo>
                  <a:pt x="196" y="72"/>
                  <a:pt x="196" y="72"/>
                  <a:pt x="196" y="72"/>
                </a:cubicBezTo>
                <a:cubicBezTo>
                  <a:pt x="216" y="72"/>
                  <a:pt x="216" y="72"/>
                  <a:pt x="216" y="72"/>
                </a:cubicBezTo>
                <a:cubicBezTo>
                  <a:pt x="216" y="64"/>
                  <a:pt x="216" y="64"/>
                  <a:pt x="216" y="64"/>
                </a:cubicBezTo>
                <a:lnTo>
                  <a:pt x="196" y="64"/>
                </a:lnTo>
                <a:close/>
                <a:moveTo>
                  <a:pt x="52" y="72"/>
                </a:moveTo>
                <a:cubicBezTo>
                  <a:pt x="60" y="72"/>
                  <a:pt x="60" y="72"/>
                  <a:pt x="60" y="72"/>
                </a:cubicBezTo>
                <a:cubicBezTo>
                  <a:pt x="60" y="50"/>
                  <a:pt x="78" y="32"/>
                  <a:pt x="100" y="32"/>
                </a:cubicBezTo>
                <a:cubicBezTo>
                  <a:pt x="100" y="24"/>
                  <a:pt x="100" y="24"/>
                  <a:pt x="100" y="24"/>
                </a:cubicBezTo>
                <a:cubicBezTo>
                  <a:pt x="74" y="24"/>
                  <a:pt x="52" y="46"/>
                  <a:pt x="52" y="72"/>
                </a:cubicBezTo>
                <a:close/>
              </a:path>
            </a:pathLst>
          </a:custGeom>
          <a:solidFill>
            <a:schemeClr val="bg2">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5">
            <a:extLst>
              <a:ext uri="{FF2B5EF4-FFF2-40B4-BE49-F238E27FC236}">
                <a16:creationId xmlns:a16="http://schemas.microsoft.com/office/drawing/2014/main" id="{2637D80D-CCAF-4883-BF7F-948C7BF1D83E}"/>
              </a:ext>
            </a:extLst>
          </p:cNvPr>
          <p:cNvSpPr>
            <a:spLocks noEditPoints="1"/>
          </p:cNvSpPr>
          <p:nvPr/>
        </p:nvSpPr>
        <p:spPr bwMode="auto">
          <a:xfrm rot="1294170">
            <a:off x="7775680" y="1056140"/>
            <a:ext cx="717952" cy="717952"/>
          </a:xfrm>
          <a:custGeom>
            <a:avLst/>
            <a:gdLst>
              <a:gd name="T0" fmla="*/ 220 w 220"/>
              <a:gd name="T1" fmla="*/ 110 h 220"/>
              <a:gd name="T2" fmla="*/ 193 w 220"/>
              <a:gd name="T3" fmla="*/ 64 h 220"/>
              <a:gd name="T4" fmla="*/ 176 w 220"/>
              <a:gd name="T5" fmla="*/ 58 h 220"/>
              <a:gd name="T6" fmla="*/ 171 w 220"/>
              <a:gd name="T7" fmla="*/ 53 h 220"/>
              <a:gd name="T8" fmla="*/ 203 w 220"/>
              <a:gd name="T9" fmla="*/ 68 h 220"/>
              <a:gd name="T10" fmla="*/ 141 w 220"/>
              <a:gd name="T11" fmla="*/ 13 h 220"/>
              <a:gd name="T12" fmla="*/ 118 w 220"/>
              <a:gd name="T13" fmla="*/ 38 h 220"/>
              <a:gd name="T14" fmla="*/ 110 w 220"/>
              <a:gd name="T15" fmla="*/ 8 h 220"/>
              <a:gd name="T16" fmla="*/ 65 w 220"/>
              <a:gd name="T17" fmla="*/ 28 h 220"/>
              <a:gd name="T18" fmla="*/ 55 w 220"/>
              <a:gd name="T19" fmla="*/ 50 h 220"/>
              <a:gd name="T20" fmla="*/ 47 w 220"/>
              <a:gd name="T21" fmla="*/ 30 h 220"/>
              <a:gd name="T22" fmla="*/ 67 w 220"/>
              <a:gd name="T23" fmla="*/ 18 h 220"/>
              <a:gd name="T24" fmla="*/ 51 w 220"/>
              <a:gd name="T25" fmla="*/ 57 h 220"/>
              <a:gd name="T26" fmla="*/ 76 w 220"/>
              <a:gd name="T27" fmla="*/ 42 h 220"/>
              <a:gd name="T28" fmla="*/ 80 w 220"/>
              <a:gd name="T29" fmla="*/ 24 h 220"/>
              <a:gd name="T30" fmla="*/ 97 w 220"/>
              <a:gd name="T31" fmla="*/ 51 h 220"/>
              <a:gd name="T32" fmla="*/ 81 w 220"/>
              <a:gd name="T33" fmla="*/ 69 h 220"/>
              <a:gd name="T34" fmla="*/ 59 w 220"/>
              <a:gd name="T35" fmla="*/ 95 h 220"/>
              <a:gd name="T36" fmla="*/ 63 w 220"/>
              <a:gd name="T37" fmla="*/ 117 h 220"/>
              <a:gd name="T38" fmla="*/ 120 w 220"/>
              <a:gd name="T39" fmla="*/ 155 h 220"/>
              <a:gd name="T40" fmla="*/ 118 w 220"/>
              <a:gd name="T41" fmla="*/ 180 h 220"/>
              <a:gd name="T42" fmla="*/ 81 w 220"/>
              <a:gd name="T43" fmla="*/ 208 h 220"/>
              <a:gd name="T44" fmla="*/ 62 w 220"/>
              <a:gd name="T45" fmla="*/ 159 h 220"/>
              <a:gd name="T46" fmla="*/ 53 w 220"/>
              <a:gd name="T47" fmla="*/ 120 h 220"/>
              <a:gd name="T48" fmla="*/ 19 w 220"/>
              <a:gd name="T49" fmla="*/ 65 h 220"/>
              <a:gd name="T50" fmla="*/ 10 w 220"/>
              <a:gd name="T51" fmla="*/ 91 h 220"/>
              <a:gd name="T52" fmla="*/ 61 w 220"/>
              <a:gd name="T53" fmla="*/ 133 h 220"/>
              <a:gd name="T54" fmla="*/ 67 w 220"/>
              <a:gd name="T55" fmla="*/ 178 h 220"/>
              <a:gd name="T56" fmla="*/ 8 w 220"/>
              <a:gd name="T57" fmla="*/ 110 h 220"/>
              <a:gd name="T58" fmla="*/ 101 w 220"/>
              <a:gd name="T59" fmla="*/ 204 h 220"/>
              <a:gd name="T60" fmla="*/ 130 w 220"/>
              <a:gd name="T61" fmla="*/ 166 h 220"/>
              <a:gd name="T62" fmla="*/ 82 w 220"/>
              <a:gd name="T63" fmla="*/ 125 h 220"/>
              <a:gd name="T64" fmla="*/ 57 w 220"/>
              <a:gd name="T65" fmla="*/ 108 h 220"/>
              <a:gd name="T66" fmla="*/ 70 w 220"/>
              <a:gd name="T67" fmla="*/ 96 h 220"/>
              <a:gd name="T68" fmla="*/ 90 w 220"/>
              <a:gd name="T69" fmla="*/ 70 h 220"/>
              <a:gd name="T70" fmla="*/ 101 w 220"/>
              <a:gd name="T71" fmla="*/ 38 h 220"/>
              <a:gd name="T72" fmla="*/ 82 w 220"/>
              <a:gd name="T73" fmla="*/ 12 h 220"/>
              <a:gd name="T74" fmla="*/ 118 w 220"/>
              <a:gd name="T75" fmla="*/ 46 h 220"/>
              <a:gd name="T76" fmla="*/ 175 w 220"/>
              <a:gd name="T77" fmla="*/ 31 h 220"/>
              <a:gd name="T78" fmla="*/ 156 w 220"/>
              <a:gd name="T79" fmla="*/ 61 h 220"/>
              <a:gd name="T80" fmla="*/ 180 w 220"/>
              <a:gd name="T81" fmla="*/ 65 h 220"/>
              <a:gd name="T82" fmla="*/ 198 w 220"/>
              <a:gd name="T83" fmla="*/ 75 h 220"/>
              <a:gd name="T84" fmla="*/ 206 w 220"/>
              <a:gd name="T85" fmla="*/ 84 h 220"/>
              <a:gd name="T86" fmla="*/ 168 w 220"/>
              <a:gd name="T87" fmla="*/ 81 h 220"/>
              <a:gd name="T88" fmla="*/ 179 w 220"/>
              <a:gd name="T89" fmla="*/ 127 h 220"/>
              <a:gd name="T90" fmla="*/ 184 w 220"/>
              <a:gd name="T91" fmla="*/ 180 h 220"/>
              <a:gd name="T92" fmla="*/ 189 w 220"/>
              <a:gd name="T93" fmla="*/ 123 h 220"/>
              <a:gd name="T94" fmla="*/ 163 w 220"/>
              <a:gd name="T95" fmla="*/ 99 h 220"/>
              <a:gd name="T96" fmla="*/ 211 w 220"/>
              <a:gd name="T97" fmla="*/ 9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203" y="68"/>
                </a:moveTo>
                <a:cubicBezTo>
                  <a:pt x="202" y="68"/>
                  <a:pt x="202" y="68"/>
                  <a:pt x="202" y="68"/>
                </a:cubicBezTo>
                <a:cubicBezTo>
                  <a:pt x="201" y="67"/>
                  <a:pt x="197" y="64"/>
                  <a:pt x="193" y="64"/>
                </a:cubicBezTo>
                <a:cubicBezTo>
                  <a:pt x="193" y="64"/>
                  <a:pt x="193" y="64"/>
                  <a:pt x="192" y="64"/>
                </a:cubicBezTo>
                <a:cubicBezTo>
                  <a:pt x="191" y="63"/>
                  <a:pt x="190" y="61"/>
                  <a:pt x="188" y="61"/>
                </a:cubicBezTo>
                <a:cubicBezTo>
                  <a:pt x="187" y="57"/>
                  <a:pt x="183" y="57"/>
                  <a:pt x="182" y="57"/>
                </a:cubicBezTo>
                <a:cubicBezTo>
                  <a:pt x="179" y="57"/>
                  <a:pt x="179" y="57"/>
                  <a:pt x="176" y="58"/>
                </a:cubicBezTo>
                <a:cubicBezTo>
                  <a:pt x="175" y="59"/>
                  <a:pt x="171" y="61"/>
                  <a:pt x="164" y="64"/>
                </a:cubicBezTo>
                <a:cubicBezTo>
                  <a:pt x="166" y="61"/>
                  <a:pt x="167" y="59"/>
                  <a:pt x="167" y="57"/>
                </a:cubicBezTo>
                <a:cubicBezTo>
                  <a:pt x="171" y="57"/>
                  <a:pt x="171" y="57"/>
                  <a:pt x="171" y="57"/>
                </a:cubicBezTo>
                <a:cubicBezTo>
                  <a:pt x="171" y="53"/>
                  <a:pt x="171" y="53"/>
                  <a:pt x="171" y="53"/>
                </a:cubicBezTo>
                <a:cubicBezTo>
                  <a:pt x="171" y="48"/>
                  <a:pt x="172" y="42"/>
                  <a:pt x="173" y="41"/>
                </a:cubicBezTo>
                <a:cubicBezTo>
                  <a:pt x="175" y="39"/>
                  <a:pt x="180" y="38"/>
                  <a:pt x="182" y="38"/>
                </a:cubicBezTo>
                <a:cubicBezTo>
                  <a:pt x="182" y="38"/>
                  <a:pt x="182" y="38"/>
                  <a:pt x="182" y="38"/>
                </a:cubicBezTo>
                <a:cubicBezTo>
                  <a:pt x="191" y="46"/>
                  <a:pt x="198" y="57"/>
                  <a:pt x="203" y="68"/>
                </a:cubicBezTo>
                <a:close/>
                <a:moveTo>
                  <a:pt x="182" y="38"/>
                </a:moveTo>
                <a:cubicBezTo>
                  <a:pt x="182" y="38"/>
                  <a:pt x="182" y="38"/>
                  <a:pt x="182" y="38"/>
                </a:cubicBezTo>
                <a:cubicBezTo>
                  <a:pt x="182" y="38"/>
                  <a:pt x="182" y="38"/>
                  <a:pt x="182" y="38"/>
                </a:cubicBezTo>
                <a:close/>
                <a:moveTo>
                  <a:pt x="141" y="13"/>
                </a:moveTo>
                <a:cubicBezTo>
                  <a:pt x="137" y="17"/>
                  <a:pt x="137" y="17"/>
                  <a:pt x="137" y="17"/>
                </a:cubicBezTo>
                <a:cubicBezTo>
                  <a:pt x="136" y="18"/>
                  <a:pt x="136" y="18"/>
                  <a:pt x="136" y="18"/>
                </a:cubicBezTo>
                <a:cubicBezTo>
                  <a:pt x="136" y="21"/>
                  <a:pt x="133" y="31"/>
                  <a:pt x="133" y="37"/>
                </a:cubicBezTo>
                <a:cubicBezTo>
                  <a:pt x="131" y="37"/>
                  <a:pt x="127" y="38"/>
                  <a:pt x="118" y="38"/>
                </a:cubicBezTo>
                <a:cubicBezTo>
                  <a:pt x="117" y="38"/>
                  <a:pt x="115" y="35"/>
                  <a:pt x="113" y="32"/>
                </a:cubicBezTo>
                <a:cubicBezTo>
                  <a:pt x="111" y="30"/>
                  <a:pt x="108" y="27"/>
                  <a:pt x="105" y="24"/>
                </a:cubicBezTo>
                <a:cubicBezTo>
                  <a:pt x="102" y="20"/>
                  <a:pt x="101" y="13"/>
                  <a:pt x="102" y="8"/>
                </a:cubicBezTo>
                <a:cubicBezTo>
                  <a:pt x="105" y="8"/>
                  <a:pt x="107" y="8"/>
                  <a:pt x="110" y="8"/>
                </a:cubicBezTo>
                <a:cubicBezTo>
                  <a:pt x="121" y="8"/>
                  <a:pt x="131" y="10"/>
                  <a:pt x="141" y="13"/>
                </a:cubicBezTo>
                <a:close/>
                <a:moveTo>
                  <a:pt x="47" y="30"/>
                </a:moveTo>
                <a:cubicBezTo>
                  <a:pt x="51" y="27"/>
                  <a:pt x="55" y="24"/>
                  <a:pt x="60" y="21"/>
                </a:cubicBezTo>
                <a:cubicBezTo>
                  <a:pt x="65" y="28"/>
                  <a:pt x="65" y="28"/>
                  <a:pt x="65" y="28"/>
                </a:cubicBezTo>
                <a:cubicBezTo>
                  <a:pt x="66" y="34"/>
                  <a:pt x="68" y="40"/>
                  <a:pt x="68" y="42"/>
                </a:cubicBezTo>
                <a:cubicBezTo>
                  <a:pt x="68" y="46"/>
                  <a:pt x="68" y="48"/>
                  <a:pt x="68" y="49"/>
                </a:cubicBezTo>
                <a:cubicBezTo>
                  <a:pt x="66" y="49"/>
                  <a:pt x="65" y="50"/>
                  <a:pt x="64" y="50"/>
                </a:cubicBezTo>
                <a:cubicBezTo>
                  <a:pt x="61" y="51"/>
                  <a:pt x="59" y="52"/>
                  <a:pt x="55" y="50"/>
                </a:cubicBezTo>
                <a:cubicBezTo>
                  <a:pt x="54" y="49"/>
                  <a:pt x="54" y="49"/>
                  <a:pt x="54" y="49"/>
                </a:cubicBezTo>
                <a:cubicBezTo>
                  <a:pt x="54" y="48"/>
                  <a:pt x="55" y="46"/>
                  <a:pt x="56" y="45"/>
                </a:cubicBezTo>
                <a:cubicBezTo>
                  <a:pt x="59" y="42"/>
                  <a:pt x="59" y="42"/>
                  <a:pt x="59" y="42"/>
                </a:cubicBezTo>
                <a:lnTo>
                  <a:pt x="47" y="30"/>
                </a:lnTo>
                <a:close/>
                <a:moveTo>
                  <a:pt x="67" y="18"/>
                </a:moveTo>
                <a:cubicBezTo>
                  <a:pt x="67" y="17"/>
                  <a:pt x="68" y="17"/>
                  <a:pt x="68" y="17"/>
                </a:cubicBezTo>
                <a:cubicBezTo>
                  <a:pt x="68" y="19"/>
                  <a:pt x="68" y="19"/>
                  <a:pt x="68" y="19"/>
                </a:cubicBezTo>
                <a:lnTo>
                  <a:pt x="67" y="18"/>
                </a:lnTo>
                <a:close/>
                <a:moveTo>
                  <a:pt x="41" y="35"/>
                </a:moveTo>
                <a:cubicBezTo>
                  <a:pt x="48" y="42"/>
                  <a:pt x="48" y="42"/>
                  <a:pt x="48" y="42"/>
                </a:cubicBezTo>
                <a:cubicBezTo>
                  <a:pt x="47" y="44"/>
                  <a:pt x="46" y="47"/>
                  <a:pt x="46" y="50"/>
                </a:cubicBezTo>
                <a:cubicBezTo>
                  <a:pt x="46" y="52"/>
                  <a:pt x="48" y="55"/>
                  <a:pt x="51" y="57"/>
                </a:cubicBezTo>
                <a:cubicBezTo>
                  <a:pt x="55" y="58"/>
                  <a:pt x="57" y="59"/>
                  <a:pt x="60" y="59"/>
                </a:cubicBezTo>
                <a:cubicBezTo>
                  <a:pt x="62" y="59"/>
                  <a:pt x="64" y="58"/>
                  <a:pt x="66" y="58"/>
                </a:cubicBezTo>
                <a:cubicBezTo>
                  <a:pt x="67" y="57"/>
                  <a:pt x="68" y="57"/>
                  <a:pt x="68" y="57"/>
                </a:cubicBezTo>
                <a:cubicBezTo>
                  <a:pt x="76" y="57"/>
                  <a:pt x="76" y="46"/>
                  <a:pt x="76" y="42"/>
                </a:cubicBezTo>
                <a:cubicBezTo>
                  <a:pt x="76" y="38"/>
                  <a:pt x="73" y="27"/>
                  <a:pt x="72" y="25"/>
                </a:cubicBezTo>
                <a:cubicBezTo>
                  <a:pt x="69" y="20"/>
                  <a:pt x="69" y="20"/>
                  <a:pt x="69" y="20"/>
                </a:cubicBezTo>
                <a:cubicBezTo>
                  <a:pt x="78" y="20"/>
                  <a:pt x="78" y="20"/>
                  <a:pt x="78" y="20"/>
                </a:cubicBezTo>
                <a:cubicBezTo>
                  <a:pt x="80" y="24"/>
                  <a:pt x="80" y="24"/>
                  <a:pt x="80" y="24"/>
                </a:cubicBezTo>
                <a:cubicBezTo>
                  <a:pt x="80" y="37"/>
                  <a:pt x="80" y="37"/>
                  <a:pt x="80" y="37"/>
                </a:cubicBezTo>
                <a:cubicBezTo>
                  <a:pt x="82" y="38"/>
                  <a:pt x="82" y="38"/>
                  <a:pt x="82" y="38"/>
                </a:cubicBezTo>
                <a:cubicBezTo>
                  <a:pt x="82" y="38"/>
                  <a:pt x="90" y="42"/>
                  <a:pt x="97" y="45"/>
                </a:cubicBezTo>
                <a:cubicBezTo>
                  <a:pt x="98" y="46"/>
                  <a:pt x="99" y="46"/>
                  <a:pt x="97" y="51"/>
                </a:cubicBezTo>
                <a:cubicBezTo>
                  <a:pt x="96" y="53"/>
                  <a:pt x="95" y="55"/>
                  <a:pt x="95" y="57"/>
                </a:cubicBezTo>
                <a:cubicBezTo>
                  <a:pt x="95" y="59"/>
                  <a:pt x="93" y="61"/>
                  <a:pt x="91" y="61"/>
                </a:cubicBezTo>
                <a:cubicBezTo>
                  <a:pt x="87" y="61"/>
                  <a:pt x="85" y="64"/>
                  <a:pt x="83" y="66"/>
                </a:cubicBezTo>
                <a:cubicBezTo>
                  <a:pt x="83" y="67"/>
                  <a:pt x="82" y="68"/>
                  <a:pt x="81" y="69"/>
                </a:cubicBezTo>
                <a:cubicBezTo>
                  <a:pt x="79" y="71"/>
                  <a:pt x="78" y="73"/>
                  <a:pt x="77" y="75"/>
                </a:cubicBezTo>
                <a:cubicBezTo>
                  <a:pt x="75" y="78"/>
                  <a:pt x="73" y="80"/>
                  <a:pt x="69" y="84"/>
                </a:cubicBezTo>
                <a:cubicBezTo>
                  <a:pt x="66" y="88"/>
                  <a:pt x="64" y="90"/>
                  <a:pt x="64" y="92"/>
                </a:cubicBezTo>
                <a:cubicBezTo>
                  <a:pt x="63" y="93"/>
                  <a:pt x="62" y="93"/>
                  <a:pt x="59" y="95"/>
                </a:cubicBezTo>
                <a:cubicBezTo>
                  <a:pt x="57" y="96"/>
                  <a:pt x="56" y="96"/>
                  <a:pt x="55" y="97"/>
                </a:cubicBezTo>
                <a:cubicBezTo>
                  <a:pt x="49" y="98"/>
                  <a:pt x="49" y="101"/>
                  <a:pt x="49" y="106"/>
                </a:cubicBezTo>
                <a:cubicBezTo>
                  <a:pt x="49" y="114"/>
                  <a:pt x="53" y="115"/>
                  <a:pt x="57" y="116"/>
                </a:cubicBezTo>
                <a:cubicBezTo>
                  <a:pt x="59" y="116"/>
                  <a:pt x="61" y="116"/>
                  <a:pt x="63" y="117"/>
                </a:cubicBezTo>
                <a:cubicBezTo>
                  <a:pt x="66" y="119"/>
                  <a:pt x="67" y="121"/>
                  <a:pt x="69" y="124"/>
                </a:cubicBezTo>
                <a:cubicBezTo>
                  <a:pt x="71" y="127"/>
                  <a:pt x="73" y="130"/>
                  <a:pt x="78" y="133"/>
                </a:cubicBezTo>
                <a:cubicBezTo>
                  <a:pt x="81" y="134"/>
                  <a:pt x="86" y="137"/>
                  <a:pt x="92" y="140"/>
                </a:cubicBezTo>
                <a:cubicBezTo>
                  <a:pt x="100" y="145"/>
                  <a:pt x="111" y="151"/>
                  <a:pt x="120" y="155"/>
                </a:cubicBezTo>
                <a:cubicBezTo>
                  <a:pt x="124" y="158"/>
                  <a:pt x="125" y="159"/>
                  <a:pt x="125" y="159"/>
                </a:cubicBezTo>
                <a:cubicBezTo>
                  <a:pt x="125" y="160"/>
                  <a:pt x="124" y="160"/>
                  <a:pt x="124" y="161"/>
                </a:cubicBezTo>
                <a:cubicBezTo>
                  <a:pt x="123" y="163"/>
                  <a:pt x="121" y="164"/>
                  <a:pt x="121" y="167"/>
                </a:cubicBezTo>
                <a:cubicBezTo>
                  <a:pt x="121" y="170"/>
                  <a:pt x="121" y="173"/>
                  <a:pt x="118" y="180"/>
                </a:cubicBezTo>
                <a:cubicBezTo>
                  <a:pt x="116" y="184"/>
                  <a:pt x="114" y="186"/>
                  <a:pt x="108" y="189"/>
                </a:cubicBezTo>
                <a:cubicBezTo>
                  <a:pt x="105" y="191"/>
                  <a:pt x="101" y="194"/>
                  <a:pt x="96" y="198"/>
                </a:cubicBezTo>
                <a:cubicBezTo>
                  <a:pt x="92" y="201"/>
                  <a:pt x="87" y="205"/>
                  <a:pt x="87" y="209"/>
                </a:cubicBezTo>
                <a:cubicBezTo>
                  <a:pt x="85" y="209"/>
                  <a:pt x="83" y="208"/>
                  <a:pt x="81" y="208"/>
                </a:cubicBezTo>
                <a:cubicBezTo>
                  <a:pt x="82" y="203"/>
                  <a:pt x="84" y="196"/>
                  <a:pt x="84" y="189"/>
                </a:cubicBezTo>
                <a:cubicBezTo>
                  <a:pt x="84" y="178"/>
                  <a:pt x="80" y="175"/>
                  <a:pt x="73" y="172"/>
                </a:cubicBezTo>
                <a:cubicBezTo>
                  <a:pt x="72" y="172"/>
                  <a:pt x="71" y="171"/>
                  <a:pt x="70" y="171"/>
                </a:cubicBezTo>
                <a:cubicBezTo>
                  <a:pt x="65" y="168"/>
                  <a:pt x="65" y="166"/>
                  <a:pt x="62" y="159"/>
                </a:cubicBezTo>
                <a:cubicBezTo>
                  <a:pt x="62" y="158"/>
                  <a:pt x="61" y="156"/>
                  <a:pt x="61" y="154"/>
                </a:cubicBezTo>
                <a:cubicBezTo>
                  <a:pt x="59" y="149"/>
                  <a:pt x="61" y="147"/>
                  <a:pt x="64" y="143"/>
                </a:cubicBezTo>
                <a:cubicBezTo>
                  <a:pt x="66" y="140"/>
                  <a:pt x="69" y="137"/>
                  <a:pt x="69" y="132"/>
                </a:cubicBezTo>
                <a:cubicBezTo>
                  <a:pt x="69" y="124"/>
                  <a:pt x="63" y="120"/>
                  <a:pt x="53" y="120"/>
                </a:cubicBezTo>
                <a:cubicBezTo>
                  <a:pt x="53" y="120"/>
                  <a:pt x="53" y="120"/>
                  <a:pt x="53" y="120"/>
                </a:cubicBezTo>
                <a:cubicBezTo>
                  <a:pt x="52" y="120"/>
                  <a:pt x="46" y="117"/>
                  <a:pt x="40" y="114"/>
                </a:cubicBezTo>
                <a:cubicBezTo>
                  <a:pt x="36" y="112"/>
                  <a:pt x="31" y="109"/>
                  <a:pt x="25" y="106"/>
                </a:cubicBezTo>
                <a:cubicBezTo>
                  <a:pt x="15" y="101"/>
                  <a:pt x="18" y="74"/>
                  <a:pt x="19" y="65"/>
                </a:cubicBezTo>
                <a:cubicBezTo>
                  <a:pt x="18" y="65"/>
                  <a:pt x="18" y="65"/>
                  <a:pt x="18" y="65"/>
                </a:cubicBezTo>
                <a:cubicBezTo>
                  <a:pt x="24" y="54"/>
                  <a:pt x="32" y="44"/>
                  <a:pt x="41" y="35"/>
                </a:cubicBezTo>
                <a:close/>
                <a:moveTo>
                  <a:pt x="8" y="110"/>
                </a:moveTo>
                <a:cubicBezTo>
                  <a:pt x="8" y="104"/>
                  <a:pt x="9" y="97"/>
                  <a:pt x="10" y="91"/>
                </a:cubicBezTo>
                <a:cubicBezTo>
                  <a:pt x="11" y="101"/>
                  <a:pt x="14" y="110"/>
                  <a:pt x="21" y="114"/>
                </a:cubicBezTo>
                <a:cubicBezTo>
                  <a:pt x="27" y="116"/>
                  <a:pt x="32" y="119"/>
                  <a:pt x="37" y="122"/>
                </a:cubicBezTo>
                <a:cubicBezTo>
                  <a:pt x="46" y="127"/>
                  <a:pt x="50" y="129"/>
                  <a:pt x="53" y="129"/>
                </a:cubicBezTo>
                <a:cubicBezTo>
                  <a:pt x="60" y="129"/>
                  <a:pt x="61" y="131"/>
                  <a:pt x="61" y="133"/>
                </a:cubicBezTo>
                <a:cubicBezTo>
                  <a:pt x="61" y="134"/>
                  <a:pt x="59" y="136"/>
                  <a:pt x="58" y="138"/>
                </a:cubicBezTo>
                <a:cubicBezTo>
                  <a:pt x="55" y="142"/>
                  <a:pt x="50" y="148"/>
                  <a:pt x="53" y="157"/>
                </a:cubicBezTo>
                <a:cubicBezTo>
                  <a:pt x="54" y="158"/>
                  <a:pt x="54" y="160"/>
                  <a:pt x="55" y="161"/>
                </a:cubicBezTo>
                <a:cubicBezTo>
                  <a:pt x="57" y="170"/>
                  <a:pt x="59" y="174"/>
                  <a:pt x="67" y="178"/>
                </a:cubicBezTo>
                <a:cubicBezTo>
                  <a:pt x="68" y="178"/>
                  <a:pt x="69" y="179"/>
                  <a:pt x="70" y="179"/>
                </a:cubicBezTo>
                <a:cubicBezTo>
                  <a:pt x="75" y="182"/>
                  <a:pt x="76" y="182"/>
                  <a:pt x="76" y="190"/>
                </a:cubicBezTo>
                <a:cubicBezTo>
                  <a:pt x="76" y="195"/>
                  <a:pt x="75" y="201"/>
                  <a:pt x="74" y="205"/>
                </a:cubicBezTo>
                <a:cubicBezTo>
                  <a:pt x="35" y="191"/>
                  <a:pt x="8" y="153"/>
                  <a:pt x="8" y="110"/>
                </a:cubicBezTo>
                <a:close/>
                <a:moveTo>
                  <a:pt x="110" y="212"/>
                </a:moveTo>
                <a:cubicBezTo>
                  <a:pt x="105" y="212"/>
                  <a:pt x="100" y="212"/>
                  <a:pt x="95" y="211"/>
                </a:cubicBezTo>
                <a:cubicBezTo>
                  <a:pt x="95" y="210"/>
                  <a:pt x="95" y="210"/>
                  <a:pt x="95" y="210"/>
                </a:cubicBezTo>
                <a:cubicBezTo>
                  <a:pt x="95" y="209"/>
                  <a:pt x="96" y="208"/>
                  <a:pt x="101" y="204"/>
                </a:cubicBezTo>
                <a:cubicBezTo>
                  <a:pt x="106" y="201"/>
                  <a:pt x="110" y="198"/>
                  <a:pt x="113" y="196"/>
                </a:cubicBezTo>
                <a:cubicBezTo>
                  <a:pt x="119" y="192"/>
                  <a:pt x="122" y="190"/>
                  <a:pt x="125" y="184"/>
                </a:cubicBezTo>
                <a:cubicBezTo>
                  <a:pt x="129" y="176"/>
                  <a:pt x="129" y="171"/>
                  <a:pt x="129" y="167"/>
                </a:cubicBezTo>
                <a:cubicBezTo>
                  <a:pt x="129" y="167"/>
                  <a:pt x="130" y="166"/>
                  <a:pt x="130" y="166"/>
                </a:cubicBezTo>
                <a:cubicBezTo>
                  <a:pt x="131" y="164"/>
                  <a:pt x="134" y="162"/>
                  <a:pt x="133" y="158"/>
                </a:cubicBezTo>
                <a:cubicBezTo>
                  <a:pt x="132" y="154"/>
                  <a:pt x="129" y="151"/>
                  <a:pt x="123" y="148"/>
                </a:cubicBezTo>
                <a:cubicBezTo>
                  <a:pt x="114" y="144"/>
                  <a:pt x="104" y="138"/>
                  <a:pt x="96" y="133"/>
                </a:cubicBezTo>
                <a:cubicBezTo>
                  <a:pt x="90" y="130"/>
                  <a:pt x="85" y="127"/>
                  <a:pt x="82" y="125"/>
                </a:cubicBezTo>
                <a:cubicBezTo>
                  <a:pt x="79" y="124"/>
                  <a:pt x="77" y="122"/>
                  <a:pt x="76" y="119"/>
                </a:cubicBezTo>
                <a:cubicBezTo>
                  <a:pt x="73" y="116"/>
                  <a:pt x="71" y="113"/>
                  <a:pt x="66" y="110"/>
                </a:cubicBezTo>
                <a:cubicBezTo>
                  <a:pt x="63" y="109"/>
                  <a:pt x="60" y="108"/>
                  <a:pt x="58" y="108"/>
                </a:cubicBezTo>
                <a:cubicBezTo>
                  <a:pt x="58" y="108"/>
                  <a:pt x="58" y="108"/>
                  <a:pt x="57" y="108"/>
                </a:cubicBezTo>
                <a:cubicBezTo>
                  <a:pt x="57" y="107"/>
                  <a:pt x="57" y="107"/>
                  <a:pt x="57" y="106"/>
                </a:cubicBezTo>
                <a:cubicBezTo>
                  <a:pt x="57" y="106"/>
                  <a:pt x="57" y="105"/>
                  <a:pt x="57" y="104"/>
                </a:cubicBezTo>
                <a:cubicBezTo>
                  <a:pt x="58" y="104"/>
                  <a:pt x="60" y="103"/>
                  <a:pt x="63" y="102"/>
                </a:cubicBezTo>
                <a:cubicBezTo>
                  <a:pt x="67" y="100"/>
                  <a:pt x="69" y="98"/>
                  <a:pt x="70" y="96"/>
                </a:cubicBezTo>
                <a:cubicBezTo>
                  <a:pt x="71" y="95"/>
                  <a:pt x="72" y="93"/>
                  <a:pt x="75" y="90"/>
                </a:cubicBezTo>
                <a:cubicBezTo>
                  <a:pt x="80" y="85"/>
                  <a:pt x="82" y="82"/>
                  <a:pt x="83" y="79"/>
                </a:cubicBezTo>
                <a:cubicBezTo>
                  <a:pt x="84" y="77"/>
                  <a:pt x="85" y="76"/>
                  <a:pt x="86" y="75"/>
                </a:cubicBezTo>
                <a:cubicBezTo>
                  <a:pt x="88" y="73"/>
                  <a:pt x="89" y="71"/>
                  <a:pt x="90" y="70"/>
                </a:cubicBezTo>
                <a:cubicBezTo>
                  <a:pt x="90" y="70"/>
                  <a:pt x="91" y="69"/>
                  <a:pt x="91" y="69"/>
                </a:cubicBezTo>
                <a:cubicBezTo>
                  <a:pt x="97" y="69"/>
                  <a:pt x="103" y="63"/>
                  <a:pt x="103" y="57"/>
                </a:cubicBezTo>
                <a:cubicBezTo>
                  <a:pt x="103" y="57"/>
                  <a:pt x="103" y="55"/>
                  <a:pt x="104" y="54"/>
                </a:cubicBezTo>
                <a:cubicBezTo>
                  <a:pt x="106" y="51"/>
                  <a:pt x="110" y="43"/>
                  <a:pt x="101" y="38"/>
                </a:cubicBezTo>
                <a:cubicBezTo>
                  <a:pt x="96" y="36"/>
                  <a:pt x="91" y="33"/>
                  <a:pt x="88" y="32"/>
                </a:cubicBezTo>
                <a:cubicBezTo>
                  <a:pt x="88" y="22"/>
                  <a:pt x="88" y="22"/>
                  <a:pt x="88" y="22"/>
                </a:cubicBezTo>
                <a:cubicBezTo>
                  <a:pt x="82" y="12"/>
                  <a:pt x="82" y="12"/>
                  <a:pt x="82" y="12"/>
                </a:cubicBezTo>
                <a:cubicBezTo>
                  <a:pt x="82" y="12"/>
                  <a:pt x="82" y="12"/>
                  <a:pt x="82" y="12"/>
                </a:cubicBezTo>
                <a:cubicBezTo>
                  <a:pt x="86" y="11"/>
                  <a:pt x="90" y="10"/>
                  <a:pt x="94" y="9"/>
                </a:cubicBezTo>
                <a:cubicBezTo>
                  <a:pt x="93" y="15"/>
                  <a:pt x="94" y="24"/>
                  <a:pt x="100" y="30"/>
                </a:cubicBezTo>
                <a:cubicBezTo>
                  <a:pt x="102" y="32"/>
                  <a:pt x="105" y="35"/>
                  <a:pt x="107" y="37"/>
                </a:cubicBezTo>
                <a:cubicBezTo>
                  <a:pt x="110" y="42"/>
                  <a:pt x="113" y="46"/>
                  <a:pt x="118" y="46"/>
                </a:cubicBezTo>
                <a:cubicBezTo>
                  <a:pt x="132" y="46"/>
                  <a:pt x="141" y="45"/>
                  <a:pt x="141" y="38"/>
                </a:cubicBezTo>
                <a:cubicBezTo>
                  <a:pt x="141" y="36"/>
                  <a:pt x="142" y="27"/>
                  <a:pt x="144" y="21"/>
                </a:cubicBezTo>
                <a:cubicBezTo>
                  <a:pt x="149" y="16"/>
                  <a:pt x="149" y="16"/>
                  <a:pt x="149" y="16"/>
                </a:cubicBezTo>
                <a:cubicBezTo>
                  <a:pt x="159" y="20"/>
                  <a:pt x="167" y="25"/>
                  <a:pt x="175" y="31"/>
                </a:cubicBezTo>
                <a:cubicBezTo>
                  <a:pt x="172" y="32"/>
                  <a:pt x="170" y="33"/>
                  <a:pt x="168" y="35"/>
                </a:cubicBezTo>
                <a:cubicBezTo>
                  <a:pt x="164" y="39"/>
                  <a:pt x="163" y="46"/>
                  <a:pt x="163" y="50"/>
                </a:cubicBezTo>
                <a:cubicBezTo>
                  <a:pt x="161" y="51"/>
                  <a:pt x="159" y="53"/>
                  <a:pt x="159" y="56"/>
                </a:cubicBezTo>
                <a:cubicBezTo>
                  <a:pt x="159" y="57"/>
                  <a:pt x="157" y="59"/>
                  <a:pt x="156" y="61"/>
                </a:cubicBezTo>
                <a:cubicBezTo>
                  <a:pt x="152" y="65"/>
                  <a:pt x="149" y="69"/>
                  <a:pt x="151" y="72"/>
                </a:cubicBezTo>
                <a:cubicBezTo>
                  <a:pt x="154" y="76"/>
                  <a:pt x="159" y="74"/>
                  <a:pt x="165" y="72"/>
                </a:cubicBezTo>
                <a:cubicBezTo>
                  <a:pt x="174" y="68"/>
                  <a:pt x="178" y="66"/>
                  <a:pt x="180" y="65"/>
                </a:cubicBezTo>
                <a:cubicBezTo>
                  <a:pt x="180" y="65"/>
                  <a:pt x="180" y="65"/>
                  <a:pt x="180" y="65"/>
                </a:cubicBezTo>
                <a:cubicBezTo>
                  <a:pt x="181" y="68"/>
                  <a:pt x="185" y="69"/>
                  <a:pt x="186" y="69"/>
                </a:cubicBezTo>
                <a:cubicBezTo>
                  <a:pt x="186" y="69"/>
                  <a:pt x="186" y="69"/>
                  <a:pt x="187" y="69"/>
                </a:cubicBezTo>
                <a:cubicBezTo>
                  <a:pt x="188" y="70"/>
                  <a:pt x="190" y="72"/>
                  <a:pt x="193" y="72"/>
                </a:cubicBezTo>
                <a:cubicBezTo>
                  <a:pt x="195" y="72"/>
                  <a:pt x="197" y="74"/>
                  <a:pt x="198" y="75"/>
                </a:cubicBezTo>
                <a:cubicBezTo>
                  <a:pt x="199" y="76"/>
                  <a:pt x="199" y="76"/>
                  <a:pt x="199" y="76"/>
                </a:cubicBezTo>
                <a:cubicBezTo>
                  <a:pt x="206" y="76"/>
                  <a:pt x="206" y="76"/>
                  <a:pt x="206" y="76"/>
                </a:cubicBezTo>
                <a:cubicBezTo>
                  <a:pt x="207" y="79"/>
                  <a:pt x="208" y="82"/>
                  <a:pt x="209" y="85"/>
                </a:cubicBezTo>
                <a:cubicBezTo>
                  <a:pt x="208" y="84"/>
                  <a:pt x="207" y="84"/>
                  <a:pt x="206" y="84"/>
                </a:cubicBezTo>
                <a:cubicBezTo>
                  <a:pt x="197" y="79"/>
                  <a:pt x="190" y="76"/>
                  <a:pt x="186" y="76"/>
                </a:cubicBezTo>
                <a:cubicBezTo>
                  <a:pt x="182" y="76"/>
                  <a:pt x="171" y="79"/>
                  <a:pt x="169" y="80"/>
                </a:cubicBezTo>
                <a:cubicBezTo>
                  <a:pt x="168" y="80"/>
                  <a:pt x="168" y="80"/>
                  <a:pt x="168" y="80"/>
                </a:cubicBezTo>
                <a:cubicBezTo>
                  <a:pt x="168" y="81"/>
                  <a:pt x="168" y="81"/>
                  <a:pt x="168" y="81"/>
                </a:cubicBezTo>
                <a:cubicBezTo>
                  <a:pt x="162" y="86"/>
                  <a:pt x="155" y="94"/>
                  <a:pt x="155" y="99"/>
                </a:cubicBezTo>
                <a:cubicBezTo>
                  <a:pt x="155" y="99"/>
                  <a:pt x="155" y="100"/>
                  <a:pt x="155" y="101"/>
                </a:cubicBezTo>
                <a:cubicBezTo>
                  <a:pt x="153" y="106"/>
                  <a:pt x="150" y="117"/>
                  <a:pt x="161" y="125"/>
                </a:cubicBezTo>
                <a:cubicBezTo>
                  <a:pt x="168" y="130"/>
                  <a:pt x="175" y="128"/>
                  <a:pt x="179" y="127"/>
                </a:cubicBezTo>
                <a:cubicBezTo>
                  <a:pt x="180" y="127"/>
                  <a:pt x="181" y="126"/>
                  <a:pt x="182" y="126"/>
                </a:cubicBezTo>
                <a:cubicBezTo>
                  <a:pt x="182" y="126"/>
                  <a:pt x="182" y="126"/>
                  <a:pt x="182" y="127"/>
                </a:cubicBezTo>
                <a:cubicBezTo>
                  <a:pt x="186" y="134"/>
                  <a:pt x="186" y="141"/>
                  <a:pt x="186" y="148"/>
                </a:cubicBezTo>
                <a:cubicBezTo>
                  <a:pt x="186" y="153"/>
                  <a:pt x="185" y="172"/>
                  <a:pt x="184" y="180"/>
                </a:cubicBezTo>
                <a:cubicBezTo>
                  <a:pt x="166" y="200"/>
                  <a:pt x="139" y="212"/>
                  <a:pt x="110" y="212"/>
                </a:cubicBezTo>
                <a:close/>
                <a:moveTo>
                  <a:pt x="191" y="172"/>
                </a:moveTo>
                <a:cubicBezTo>
                  <a:pt x="192" y="165"/>
                  <a:pt x="194" y="153"/>
                  <a:pt x="194" y="148"/>
                </a:cubicBezTo>
                <a:cubicBezTo>
                  <a:pt x="194" y="140"/>
                  <a:pt x="194" y="132"/>
                  <a:pt x="189" y="123"/>
                </a:cubicBezTo>
                <a:cubicBezTo>
                  <a:pt x="186" y="117"/>
                  <a:pt x="180" y="118"/>
                  <a:pt x="177" y="119"/>
                </a:cubicBezTo>
                <a:cubicBezTo>
                  <a:pt x="173" y="120"/>
                  <a:pt x="170" y="121"/>
                  <a:pt x="165" y="118"/>
                </a:cubicBezTo>
                <a:cubicBezTo>
                  <a:pt x="159" y="114"/>
                  <a:pt x="160" y="110"/>
                  <a:pt x="162" y="103"/>
                </a:cubicBezTo>
                <a:cubicBezTo>
                  <a:pt x="163" y="102"/>
                  <a:pt x="163" y="100"/>
                  <a:pt x="163" y="99"/>
                </a:cubicBezTo>
                <a:cubicBezTo>
                  <a:pt x="164" y="97"/>
                  <a:pt x="168" y="92"/>
                  <a:pt x="173" y="87"/>
                </a:cubicBezTo>
                <a:cubicBezTo>
                  <a:pt x="178" y="85"/>
                  <a:pt x="184" y="84"/>
                  <a:pt x="186" y="84"/>
                </a:cubicBezTo>
                <a:cubicBezTo>
                  <a:pt x="189" y="84"/>
                  <a:pt x="197" y="88"/>
                  <a:pt x="203" y="91"/>
                </a:cubicBezTo>
                <a:cubicBezTo>
                  <a:pt x="206" y="93"/>
                  <a:pt x="209" y="93"/>
                  <a:pt x="211" y="94"/>
                </a:cubicBezTo>
                <a:cubicBezTo>
                  <a:pt x="212" y="99"/>
                  <a:pt x="212" y="104"/>
                  <a:pt x="212" y="110"/>
                </a:cubicBezTo>
                <a:cubicBezTo>
                  <a:pt x="212" y="133"/>
                  <a:pt x="204" y="155"/>
                  <a:pt x="191" y="172"/>
                </a:cubicBezTo>
                <a:close/>
              </a:path>
            </a:pathLst>
          </a:custGeom>
          <a:solidFill>
            <a:schemeClr val="bg2">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22">
            <a:extLst>
              <a:ext uri="{FF2B5EF4-FFF2-40B4-BE49-F238E27FC236}">
                <a16:creationId xmlns:a16="http://schemas.microsoft.com/office/drawing/2014/main" id="{DF781008-C9E7-485D-971A-51FDC5D576D3}"/>
              </a:ext>
            </a:extLst>
          </p:cNvPr>
          <p:cNvSpPr>
            <a:spLocks noEditPoints="1"/>
          </p:cNvSpPr>
          <p:nvPr/>
        </p:nvSpPr>
        <p:spPr bwMode="auto">
          <a:xfrm rot="20127549">
            <a:off x="5011879" y="832765"/>
            <a:ext cx="361594" cy="233087"/>
          </a:xfrm>
          <a:custGeom>
            <a:avLst/>
            <a:gdLst>
              <a:gd name="T0" fmla="*/ 222 w 224"/>
              <a:gd name="T1" fmla="*/ 8 h 144"/>
              <a:gd name="T2" fmla="*/ 222 w 224"/>
              <a:gd name="T3" fmla="*/ 0 h 144"/>
              <a:gd name="T4" fmla="*/ 118 w 224"/>
              <a:gd name="T5" fmla="*/ 0 h 144"/>
              <a:gd name="T6" fmla="*/ 68 w 224"/>
              <a:gd name="T7" fmla="*/ 126 h 144"/>
              <a:gd name="T8" fmla="*/ 23 w 224"/>
              <a:gd name="T9" fmla="*/ 52 h 144"/>
              <a:gd name="T10" fmla="*/ 0 w 224"/>
              <a:gd name="T11" fmla="*/ 52 h 144"/>
              <a:gd name="T12" fmla="*/ 0 w 224"/>
              <a:gd name="T13" fmla="*/ 60 h 144"/>
              <a:gd name="T14" fmla="*/ 18 w 224"/>
              <a:gd name="T15" fmla="*/ 60 h 144"/>
              <a:gd name="T16" fmla="*/ 69 w 224"/>
              <a:gd name="T17" fmla="*/ 144 h 144"/>
              <a:gd name="T18" fmla="*/ 124 w 224"/>
              <a:gd name="T19" fmla="*/ 8 h 144"/>
              <a:gd name="T20" fmla="*/ 222 w 224"/>
              <a:gd name="T21" fmla="*/ 8 h 144"/>
              <a:gd name="T22" fmla="*/ 183 w 224"/>
              <a:gd name="T23" fmla="*/ 65 h 144"/>
              <a:gd name="T24" fmla="*/ 150 w 224"/>
              <a:gd name="T25" fmla="*/ 97 h 144"/>
              <a:gd name="T26" fmla="*/ 117 w 224"/>
              <a:gd name="T27" fmla="*/ 65 h 144"/>
              <a:gd name="T28" fmla="*/ 112 w 224"/>
              <a:gd name="T29" fmla="*/ 70 h 144"/>
              <a:gd name="T30" fmla="*/ 144 w 224"/>
              <a:gd name="T31" fmla="*/ 103 h 144"/>
              <a:gd name="T32" fmla="*/ 112 w 224"/>
              <a:gd name="T33" fmla="*/ 135 h 144"/>
              <a:gd name="T34" fmla="*/ 117 w 224"/>
              <a:gd name="T35" fmla="*/ 140 h 144"/>
              <a:gd name="T36" fmla="*/ 150 w 224"/>
              <a:gd name="T37" fmla="*/ 108 h 144"/>
              <a:gd name="T38" fmla="*/ 183 w 224"/>
              <a:gd name="T39" fmla="*/ 140 h 144"/>
              <a:gd name="T40" fmla="*/ 189 w 224"/>
              <a:gd name="T41" fmla="*/ 135 h 144"/>
              <a:gd name="T42" fmla="*/ 156 w 224"/>
              <a:gd name="T43" fmla="*/ 103 h 144"/>
              <a:gd name="T44" fmla="*/ 189 w 224"/>
              <a:gd name="T45" fmla="*/ 70 h 144"/>
              <a:gd name="T46" fmla="*/ 183 w 224"/>
              <a:gd name="T47" fmla="*/ 65 h 144"/>
              <a:gd name="T48" fmla="*/ 211 w 224"/>
              <a:gd name="T49" fmla="*/ 57 h 144"/>
              <a:gd name="T50" fmla="*/ 219 w 224"/>
              <a:gd name="T51" fmla="*/ 50 h 144"/>
              <a:gd name="T52" fmla="*/ 224 w 224"/>
              <a:gd name="T53" fmla="*/ 39 h 144"/>
              <a:gd name="T54" fmla="*/ 220 w 224"/>
              <a:gd name="T55" fmla="*/ 31 h 144"/>
              <a:gd name="T56" fmla="*/ 212 w 224"/>
              <a:gd name="T57" fmla="*/ 29 h 144"/>
              <a:gd name="T58" fmla="*/ 204 w 224"/>
              <a:gd name="T59" fmla="*/ 30 h 144"/>
              <a:gd name="T60" fmla="*/ 200 w 224"/>
              <a:gd name="T61" fmla="*/ 33 h 144"/>
              <a:gd name="T62" fmla="*/ 204 w 224"/>
              <a:gd name="T63" fmla="*/ 38 h 144"/>
              <a:gd name="T64" fmla="*/ 211 w 224"/>
              <a:gd name="T65" fmla="*/ 35 h 144"/>
              <a:gd name="T66" fmla="*/ 217 w 224"/>
              <a:gd name="T67" fmla="*/ 38 h 144"/>
              <a:gd name="T68" fmla="*/ 217 w 224"/>
              <a:gd name="T69" fmla="*/ 42 h 144"/>
              <a:gd name="T70" fmla="*/ 209 w 224"/>
              <a:gd name="T71" fmla="*/ 51 h 144"/>
              <a:gd name="T72" fmla="*/ 200 w 224"/>
              <a:gd name="T73" fmla="*/ 57 h 144"/>
              <a:gd name="T74" fmla="*/ 200 w 224"/>
              <a:gd name="T75" fmla="*/ 64 h 144"/>
              <a:gd name="T76" fmla="*/ 224 w 224"/>
              <a:gd name="T77" fmla="*/ 64 h 144"/>
              <a:gd name="T78" fmla="*/ 224 w 224"/>
              <a:gd name="T79" fmla="*/ 57 h 144"/>
              <a:gd name="T80" fmla="*/ 211 w 224"/>
              <a:gd name="T81" fmla="*/ 5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144">
                <a:moveTo>
                  <a:pt x="222" y="8"/>
                </a:moveTo>
                <a:cubicBezTo>
                  <a:pt x="222" y="0"/>
                  <a:pt x="222" y="0"/>
                  <a:pt x="222" y="0"/>
                </a:cubicBezTo>
                <a:cubicBezTo>
                  <a:pt x="118" y="0"/>
                  <a:pt x="118" y="0"/>
                  <a:pt x="118" y="0"/>
                </a:cubicBezTo>
                <a:cubicBezTo>
                  <a:pt x="68" y="126"/>
                  <a:pt x="68" y="126"/>
                  <a:pt x="68" y="126"/>
                </a:cubicBezTo>
                <a:cubicBezTo>
                  <a:pt x="23" y="52"/>
                  <a:pt x="23" y="52"/>
                  <a:pt x="23" y="52"/>
                </a:cubicBezTo>
                <a:cubicBezTo>
                  <a:pt x="0" y="52"/>
                  <a:pt x="0" y="52"/>
                  <a:pt x="0" y="52"/>
                </a:cubicBezTo>
                <a:cubicBezTo>
                  <a:pt x="0" y="60"/>
                  <a:pt x="0" y="60"/>
                  <a:pt x="0" y="60"/>
                </a:cubicBezTo>
                <a:cubicBezTo>
                  <a:pt x="18" y="60"/>
                  <a:pt x="18" y="60"/>
                  <a:pt x="18" y="60"/>
                </a:cubicBezTo>
                <a:cubicBezTo>
                  <a:pt x="69" y="144"/>
                  <a:pt x="69" y="144"/>
                  <a:pt x="69" y="144"/>
                </a:cubicBezTo>
                <a:cubicBezTo>
                  <a:pt x="124" y="8"/>
                  <a:pt x="124" y="8"/>
                  <a:pt x="124" y="8"/>
                </a:cubicBezTo>
                <a:lnTo>
                  <a:pt x="222" y="8"/>
                </a:lnTo>
                <a:close/>
                <a:moveTo>
                  <a:pt x="183" y="65"/>
                </a:moveTo>
                <a:cubicBezTo>
                  <a:pt x="150" y="97"/>
                  <a:pt x="150" y="97"/>
                  <a:pt x="150" y="97"/>
                </a:cubicBezTo>
                <a:cubicBezTo>
                  <a:pt x="117" y="65"/>
                  <a:pt x="117" y="65"/>
                  <a:pt x="117" y="65"/>
                </a:cubicBezTo>
                <a:cubicBezTo>
                  <a:pt x="112" y="70"/>
                  <a:pt x="112" y="70"/>
                  <a:pt x="112" y="70"/>
                </a:cubicBezTo>
                <a:cubicBezTo>
                  <a:pt x="144" y="103"/>
                  <a:pt x="144" y="103"/>
                  <a:pt x="144" y="103"/>
                </a:cubicBezTo>
                <a:cubicBezTo>
                  <a:pt x="112" y="135"/>
                  <a:pt x="112" y="135"/>
                  <a:pt x="112" y="135"/>
                </a:cubicBezTo>
                <a:cubicBezTo>
                  <a:pt x="117" y="140"/>
                  <a:pt x="117" y="140"/>
                  <a:pt x="117" y="140"/>
                </a:cubicBezTo>
                <a:cubicBezTo>
                  <a:pt x="150" y="108"/>
                  <a:pt x="150" y="108"/>
                  <a:pt x="150" y="108"/>
                </a:cubicBezTo>
                <a:cubicBezTo>
                  <a:pt x="183" y="140"/>
                  <a:pt x="183" y="140"/>
                  <a:pt x="183" y="140"/>
                </a:cubicBezTo>
                <a:cubicBezTo>
                  <a:pt x="189" y="135"/>
                  <a:pt x="189" y="135"/>
                  <a:pt x="189" y="135"/>
                </a:cubicBezTo>
                <a:cubicBezTo>
                  <a:pt x="156" y="103"/>
                  <a:pt x="156" y="103"/>
                  <a:pt x="156" y="103"/>
                </a:cubicBezTo>
                <a:cubicBezTo>
                  <a:pt x="189" y="70"/>
                  <a:pt x="189" y="70"/>
                  <a:pt x="189" y="70"/>
                </a:cubicBezTo>
                <a:lnTo>
                  <a:pt x="183" y="65"/>
                </a:lnTo>
                <a:close/>
                <a:moveTo>
                  <a:pt x="211" y="57"/>
                </a:moveTo>
                <a:cubicBezTo>
                  <a:pt x="213" y="56"/>
                  <a:pt x="216" y="53"/>
                  <a:pt x="219" y="50"/>
                </a:cubicBezTo>
                <a:cubicBezTo>
                  <a:pt x="222" y="47"/>
                  <a:pt x="224" y="43"/>
                  <a:pt x="224" y="39"/>
                </a:cubicBezTo>
                <a:cubicBezTo>
                  <a:pt x="224" y="35"/>
                  <a:pt x="223" y="33"/>
                  <a:pt x="220" y="31"/>
                </a:cubicBezTo>
                <a:cubicBezTo>
                  <a:pt x="218" y="29"/>
                  <a:pt x="215" y="29"/>
                  <a:pt x="212" y="29"/>
                </a:cubicBezTo>
                <a:cubicBezTo>
                  <a:pt x="208" y="29"/>
                  <a:pt x="206" y="29"/>
                  <a:pt x="204" y="30"/>
                </a:cubicBezTo>
                <a:cubicBezTo>
                  <a:pt x="203" y="31"/>
                  <a:pt x="201" y="32"/>
                  <a:pt x="200" y="33"/>
                </a:cubicBezTo>
                <a:cubicBezTo>
                  <a:pt x="204" y="38"/>
                  <a:pt x="204" y="38"/>
                  <a:pt x="204" y="38"/>
                </a:cubicBezTo>
                <a:cubicBezTo>
                  <a:pt x="206" y="36"/>
                  <a:pt x="208" y="35"/>
                  <a:pt x="211" y="35"/>
                </a:cubicBezTo>
                <a:cubicBezTo>
                  <a:pt x="214" y="35"/>
                  <a:pt x="216" y="36"/>
                  <a:pt x="217" y="38"/>
                </a:cubicBezTo>
                <a:cubicBezTo>
                  <a:pt x="218" y="39"/>
                  <a:pt x="218" y="41"/>
                  <a:pt x="217" y="42"/>
                </a:cubicBezTo>
                <a:cubicBezTo>
                  <a:pt x="216" y="44"/>
                  <a:pt x="214" y="47"/>
                  <a:pt x="209" y="51"/>
                </a:cubicBezTo>
                <a:cubicBezTo>
                  <a:pt x="205" y="55"/>
                  <a:pt x="202" y="57"/>
                  <a:pt x="200" y="57"/>
                </a:cubicBezTo>
                <a:cubicBezTo>
                  <a:pt x="200" y="64"/>
                  <a:pt x="200" y="64"/>
                  <a:pt x="200" y="64"/>
                </a:cubicBezTo>
                <a:cubicBezTo>
                  <a:pt x="224" y="64"/>
                  <a:pt x="224" y="64"/>
                  <a:pt x="224" y="64"/>
                </a:cubicBezTo>
                <a:cubicBezTo>
                  <a:pt x="224" y="57"/>
                  <a:pt x="224" y="57"/>
                  <a:pt x="224" y="57"/>
                </a:cubicBezTo>
                <a:lnTo>
                  <a:pt x="211" y="57"/>
                </a:lnTo>
                <a:close/>
              </a:path>
            </a:pathLst>
          </a:custGeom>
          <a:solidFill>
            <a:schemeClr val="bg2">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0">
            <a:extLst>
              <a:ext uri="{FF2B5EF4-FFF2-40B4-BE49-F238E27FC236}">
                <a16:creationId xmlns:a16="http://schemas.microsoft.com/office/drawing/2014/main" id="{7713046A-A7DF-4382-AD33-BF2AC8E425A6}"/>
              </a:ext>
            </a:extLst>
          </p:cNvPr>
          <p:cNvSpPr>
            <a:spLocks noEditPoints="1"/>
          </p:cNvSpPr>
          <p:nvPr/>
        </p:nvSpPr>
        <p:spPr bwMode="auto">
          <a:xfrm>
            <a:off x="10139187" y="774827"/>
            <a:ext cx="349940" cy="348963"/>
          </a:xfrm>
          <a:custGeom>
            <a:avLst/>
            <a:gdLst>
              <a:gd name="T0" fmla="*/ 195 w 196"/>
              <a:gd name="T1" fmla="*/ 69 h 196"/>
              <a:gd name="T2" fmla="*/ 193 w 196"/>
              <a:gd name="T3" fmla="*/ 68 h 196"/>
              <a:gd name="T4" fmla="*/ 193 w 196"/>
              <a:gd name="T5" fmla="*/ 67 h 196"/>
              <a:gd name="T6" fmla="*/ 142 w 196"/>
              <a:gd name="T7" fmla="*/ 54 h 196"/>
              <a:gd name="T8" fmla="*/ 129 w 196"/>
              <a:gd name="T9" fmla="*/ 3 h 196"/>
              <a:gd name="T10" fmla="*/ 128 w 196"/>
              <a:gd name="T11" fmla="*/ 3 h 196"/>
              <a:gd name="T12" fmla="*/ 128 w 196"/>
              <a:gd name="T13" fmla="*/ 1 h 196"/>
              <a:gd name="T14" fmla="*/ 122 w 196"/>
              <a:gd name="T15" fmla="*/ 1 h 196"/>
              <a:gd name="T16" fmla="*/ 21 w 196"/>
              <a:gd name="T17" fmla="*/ 102 h 196"/>
              <a:gd name="T18" fmla="*/ 21 w 196"/>
              <a:gd name="T19" fmla="*/ 102 h 196"/>
              <a:gd name="T20" fmla="*/ 20 w 196"/>
              <a:gd name="T21" fmla="*/ 103 h 196"/>
              <a:gd name="T22" fmla="*/ 20 w 196"/>
              <a:gd name="T23" fmla="*/ 104 h 196"/>
              <a:gd name="T24" fmla="*/ 20 w 196"/>
              <a:gd name="T25" fmla="*/ 104 h 196"/>
              <a:gd name="T26" fmla="*/ 0 w 196"/>
              <a:gd name="T27" fmla="*/ 191 h 196"/>
              <a:gd name="T28" fmla="*/ 1 w 196"/>
              <a:gd name="T29" fmla="*/ 195 h 196"/>
              <a:gd name="T30" fmla="*/ 5 w 196"/>
              <a:gd name="T31" fmla="*/ 196 h 196"/>
              <a:gd name="T32" fmla="*/ 92 w 196"/>
              <a:gd name="T33" fmla="*/ 176 h 196"/>
              <a:gd name="T34" fmla="*/ 92 w 196"/>
              <a:gd name="T35" fmla="*/ 176 h 196"/>
              <a:gd name="T36" fmla="*/ 93 w 196"/>
              <a:gd name="T37" fmla="*/ 176 h 196"/>
              <a:gd name="T38" fmla="*/ 94 w 196"/>
              <a:gd name="T39" fmla="*/ 175 h 196"/>
              <a:gd name="T40" fmla="*/ 94 w 196"/>
              <a:gd name="T41" fmla="*/ 175 h 196"/>
              <a:gd name="T42" fmla="*/ 195 w 196"/>
              <a:gd name="T43" fmla="*/ 74 h 196"/>
              <a:gd name="T44" fmla="*/ 195 w 196"/>
              <a:gd name="T45" fmla="*/ 69 h 196"/>
              <a:gd name="T46" fmla="*/ 91 w 196"/>
              <a:gd name="T47" fmla="*/ 167 h 196"/>
              <a:gd name="T48" fmla="*/ 84 w 196"/>
              <a:gd name="T49" fmla="*/ 160 h 196"/>
              <a:gd name="T50" fmla="*/ 63 w 196"/>
              <a:gd name="T51" fmla="*/ 139 h 196"/>
              <a:gd name="T52" fmla="*/ 140 w 196"/>
              <a:gd name="T53" fmla="*/ 62 h 196"/>
              <a:gd name="T54" fmla="*/ 184 w 196"/>
              <a:gd name="T55" fmla="*/ 73 h 196"/>
              <a:gd name="T56" fmla="*/ 91 w 196"/>
              <a:gd name="T57" fmla="*/ 167 h 196"/>
              <a:gd name="T58" fmla="*/ 123 w 196"/>
              <a:gd name="T59" fmla="*/ 12 h 196"/>
              <a:gd name="T60" fmla="*/ 134 w 196"/>
              <a:gd name="T61" fmla="*/ 56 h 196"/>
              <a:gd name="T62" fmla="*/ 57 w 196"/>
              <a:gd name="T63" fmla="*/ 133 h 196"/>
              <a:gd name="T64" fmla="*/ 29 w 196"/>
              <a:gd name="T65" fmla="*/ 105 h 196"/>
              <a:gd name="T66" fmla="*/ 123 w 196"/>
              <a:gd name="T67" fmla="*/ 12 h 196"/>
              <a:gd name="T68" fmla="*/ 15 w 196"/>
              <a:gd name="T69" fmla="*/ 163 h 196"/>
              <a:gd name="T70" fmla="*/ 33 w 196"/>
              <a:gd name="T71" fmla="*/ 181 h 196"/>
              <a:gd name="T72" fmla="*/ 9 w 196"/>
              <a:gd name="T73" fmla="*/ 187 h 196"/>
              <a:gd name="T74" fmla="*/ 15 w 196"/>
              <a:gd name="T75" fmla="*/ 163 h 196"/>
              <a:gd name="T76" fmla="*/ 42 w 196"/>
              <a:gd name="T77" fmla="*/ 179 h 196"/>
              <a:gd name="T78" fmla="*/ 17 w 196"/>
              <a:gd name="T79" fmla="*/ 154 h 196"/>
              <a:gd name="T80" fmla="*/ 26 w 196"/>
              <a:gd name="T81" fmla="*/ 113 h 196"/>
              <a:gd name="T82" fmla="*/ 55 w 196"/>
              <a:gd name="T83" fmla="*/ 141 h 196"/>
              <a:gd name="T84" fmla="*/ 55 w 196"/>
              <a:gd name="T85" fmla="*/ 142 h 196"/>
              <a:gd name="T86" fmla="*/ 55 w 196"/>
              <a:gd name="T87" fmla="*/ 142 h 196"/>
              <a:gd name="T88" fmla="*/ 62 w 196"/>
              <a:gd name="T89" fmla="*/ 149 h 196"/>
              <a:gd name="T90" fmla="*/ 83 w 196"/>
              <a:gd name="T91" fmla="*/ 170 h 196"/>
              <a:gd name="T92" fmla="*/ 42 w 196"/>
              <a:gd name="T93" fmla="*/ 17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196">
                <a:moveTo>
                  <a:pt x="195" y="69"/>
                </a:moveTo>
                <a:cubicBezTo>
                  <a:pt x="194" y="68"/>
                  <a:pt x="194" y="68"/>
                  <a:pt x="193" y="68"/>
                </a:cubicBezTo>
                <a:cubicBezTo>
                  <a:pt x="193" y="67"/>
                  <a:pt x="193" y="67"/>
                  <a:pt x="193" y="67"/>
                </a:cubicBezTo>
                <a:cubicBezTo>
                  <a:pt x="142" y="54"/>
                  <a:pt x="142" y="54"/>
                  <a:pt x="142" y="54"/>
                </a:cubicBezTo>
                <a:cubicBezTo>
                  <a:pt x="129" y="3"/>
                  <a:pt x="129" y="3"/>
                  <a:pt x="129" y="3"/>
                </a:cubicBezTo>
                <a:cubicBezTo>
                  <a:pt x="128" y="3"/>
                  <a:pt x="128" y="3"/>
                  <a:pt x="128" y="3"/>
                </a:cubicBezTo>
                <a:cubicBezTo>
                  <a:pt x="128" y="2"/>
                  <a:pt x="128" y="2"/>
                  <a:pt x="128" y="1"/>
                </a:cubicBezTo>
                <a:cubicBezTo>
                  <a:pt x="126" y="0"/>
                  <a:pt x="123" y="0"/>
                  <a:pt x="122" y="1"/>
                </a:cubicBezTo>
                <a:cubicBezTo>
                  <a:pt x="21" y="102"/>
                  <a:pt x="21" y="102"/>
                  <a:pt x="21" y="102"/>
                </a:cubicBezTo>
                <a:cubicBezTo>
                  <a:pt x="21" y="102"/>
                  <a:pt x="21" y="102"/>
                  <a:pt x="21" y="102"/>
                </a:cubicBezTo>
                <a:cubicBezTo>
                  <a:pt x="20" y="103"/>
                  <a:pt x="20" y="103"/>
                  <a:pt x="20" y="103"/>
                </a:cubicBezTo>
                <a:cubicBezTo>
                  <a:pt x="20" y="104"/>
                  <a:pt x="20" y="104"/>
                  <a:pt x="20" y="104"/>
                </a:cubicBezTo>
                <a:cubicBezTo>
                  <a:pt x="20" y="104"/>
                  <a:pt x="20" y="104"/>
                  <a:pt x="20" y="104"/>
                </a:cubicBezTo>
                <a:cubicBezTo>
                  <a:pt x="0" y="191"/>
                  <a:pt x="0" y="191"/>
                  <a:pt x="0" y="191"/>
                </a:cubicBezTo>
                <a:cubicBezTo>
                  <a:pt x="0" y="192"/>
                  <a:pt x="0" y="194"/>
                  <a:pt x="1" y="195"/>
                </a:cubicBezTo>
                <a:cubicBezTo>
                  <a:pt x="2" y="196"/>
                  <a:pt x="4" y="196"/>
                  <a:pt x="5" y="196"/>
                </a:cubicBezTo>
                <a:cubicBezTo>
                  <a:pt x="92" y="176"/>
                  <a:pt x="92" y="176"/>
                  <a:pt x="92" y="176"/>
                </a:cubicBezTo>
                <a:cubicBezTo>
                  <a:pt x="92" y="176"/>
                  <a:pt x="92" y="176"/>
                  <a:pt x="92" y="176"/>
                </a:cubicBezTo>
                <a:cubicBezTo>
                  <a:pt x="92" y="176"/>
                  <a:pt x="93" y="176"/>
                  <a:pt x="93" y="176"/>
                </a:cubicBezTo>
                <a:cubicBezTo>
                  <a:pt x="93" y="176"/>
                  <a:pt x="93" y="176"/>
                  <a:pt x="94" y="175"/>
                </a:cubicBezTo>
                <a:cubicBezTo>
                  <a:pt x="94" y="175"/>
                  <a:pt x="94" y="175"/>
                  <a:pt x="94" y="175"/>
                </a:cubicBezTo>
                <a:cubicBezTo>
                  <a:pt x="195" y="74"/>
                  <a:pt x="195" y="74"/>
                  <a:pt x="195" y="74"/>
                </a:cubicBezTo>
                <a:cubicBezTo>
                  <a:pt x="196" y="73"/>
                  <a:pt x="196" y="70"/>
                  <a:pt x="195" y="69"/>
                </a:cubicBezTo>
                <a:close/>
                <a:moveTo>
                  <a:pt x="91" y="167"/>
                </a:moveTo>
                <a:cubicBezTo>
                  <a:pt x="84" y="160"/>
                  <a:pt x="84" y="160"/>
                  <a:pt x="84" y="160"/>
                </a:cubicBezTo>
                <a:cubicBezTo>
                  <a:pt x="63" y="139"/>
                  <a:pt x="63" y="139"/>
                  <a:pt x="63" y="139"/>
                </a:cubicBezTo>
                <a:cubicBezTo>
                  <a:pt x="140" y="62"/>
                  <a:pt x="140" y="62"/>
                  <a:pt x="140" y="62"/>
                </a:cubicBezTo>
                <a:cubicBezTo>
                  <a:pt x="184" y="73"/>
                  <a:pt x="184" y="73"/>
                  <a:pt x="184" y="73"/>
                </a:cubicBezTo>
                <a:lnTo>
                  <a:pt x="91" y="167"/>
                </a:lnTo>
                <a:close/>
                <a:moveTo>
                  <a:pt x="123" y="12"/>
                </a:moveTo>
                <a:cubicBezTo>
                  <a:pt x="134" y="56"/>
                  <a:pt x="134" y="56"/>
                  <a:pt x="134" y="56"/>
                </a:cubicBezTo>
                <a:cubicBezTo>
                  <a:pt x="57" y="133"/>
                  <a:pt x="57" y="133"/>
                  <a:pt x="57" y="133"/>
                </a:cubicBezTo>
                <a:cubicBezTo>
                  <a:pt x="29" y="105"/>
                  <a:pt x="29" y="105"/>
                  <a:pt x="29" y="105"/>
                </a:cubicBezTo>
                <a:lnTo>
                  <a:pt x="123" y="12"/>
                </a:lnTo>
                <a:close/>
                <a:moveTo>
                  <a:pt x="15" y="163"/>
                </a:moveTo>
                <a:cubicBezTo>
                  <a:pt x="33" y="181"/>
                  <a:pt x="33" y="181"/>
                  <a:pt x="33" y="181"/>
                </a:cubicBezTo>
                <a:cubicBezTo>
                  <a:pt x="9" y="187"/>
                  <a:pt x="9" y="187"/>
                  <a:pt x="9" y="187"/>
                </a:cubicBezTo>
                <a:lnTo>
                  <a:pt x="15" y="163"/>
                </a:lnTo>
                <a:close/>
                <a:moveTo>
                  <a:pt x="42" y="179"/>
                </a:moveTo>
                <a:cubicBezTo>
                  <a:pt x="17" y="154"/>
                  <a:pt x="17" y="154"/>
                  <a:pt x="17" y="154"/>
                </a:cubicBezTo>
                <a:cubicBezTo>
                  <a:pt x="26" y="113"/>
                  <a:pt x="26" y="113"/>
                  <a:pt x="26" y="113"/>
                </a:cubicBezTo>
                <a:cubicBezTo>
                  <a:pt x="55" y="141"/>
                  <a:pt x="55" y="141"/>
                  <a:pt x="55" y="141"/>
                </a:cubicBezTo>
                <a:cubicBezTo>
                  <a:pt x="55" y="142"/>
                  <a:pt x="55" y="142"/>
                  <a:pt x="55" y="142"/>
                </a:cubicBezTo>
                <a:cubicBezTo>
                  <a:pt x="55" y="142"/>
                  <a:pt x="55" y="142"/>
                  <a:pt x="55" y="142"/>
                </a:cubicBezTo>
                <a:cubicBezTo>
                  <a:pt x="62" y="149"/>
                  <a:pt x="62" y="149"/>
                  <a:pt x="62" y="149"/>
                </a:cubicBezTo>
                <a:cubicBezTo>
                  <a:pt x="83" y="170"/>
                  <a:pt x="83" y="170"/>
                  <a:pt x="83" y="170"/>
                </a:cubicBezTo>
                <a:lnTo>
                  <a:pt x="42" y="179"/>
                </a:lnTo>
                <a:close/>
              </a:path>
            </a:pathLst>
          </a:custGeom>
          <a:solidFill>
            <a:schemeClr val="bg2">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2">
            <a:extLst>
              <a:ext uri="{FF2B5EF4-FFF2-40B4-BE49-F238E27FC236}">
                <a16:creationId xmlns:a16="http://schemas.microsoft.com/office/drawing/2014/main" id="{8DFFFC27-2563-4D5C-BDF3-D66FFFEB7DE9}"/>
              </a:ext>
            </a:extLst>
          </p:cNvPr>
          <p:cNvSpPr>
            <a:spLocks noEditPoints="1"/>
          </p:cNvSpPr>
          <p:nvPr/>
        </p:nvSpPr>
        <p:spPr bwMode="auto">
          <a:xfrm rot="19887004">
            <a:off x="1846870" y="3933809"/>
            <a:ext cx="453688" cy="453688"/>
          </a:xfrm>
          <a:custGeom>
            <a:avLst/>
            <a:gdLst>
              <a:gd name="T0" fmla="*/ 108 w 216"/>
              <a:gd name="T1" fmla="*/ 0 h 216"/>
              <a:gd name="T2" fmla="*/ 32 w 216"/>
              <a:gd name="T3" fmla="*/ 76 h 216"/>
              <a:gd name="T4" fmla="*/ 58 w 216"/>
              <a:gd name="T5" fmla="*/ 130 h 216"/>
              <a:gd name="T6" fmla="*/ 68 w 216"/>
              <a:gd name="T7" fmla="*/ 153 h 216"/>
              <a:gd name="T8" fmla="*/ 88 w 216"/>
              <a:gd name="T9" fmla="*/ 172 h 216"/>
              <a:gd name="T10" fmla="*/ 128 w 216"/>
              <a:gd name="T11" fmla="*/ 172 h 216"/>
              <a:gd name="T12" fmla="*/ 148 w 216"/>
              <a:gd name="T13" fmla="*/ 153 h 216"/>
              <a:gd name="T14" fmla="*/ 158 w 216"/>
              <a:gd name="T15" fmla="*/ 130 h 216"/>
              <a:gd name="T16" fmla="*/ 184 w 216"/>
              <a:gd name="T17" fmla="*/ 76 h 216"/>
              <a:gd name="T18" fmla="*/ 108 w 216"/>
              <a:gd name="T19" fmla="*/ 0 h 216"/>
              <a:gd name="T20" fmla="*/ 153 w 216"/>
              <a:gd name="T21" fmla="*/ 124 h 216"/>
              <a:gd name="T22" fmla="*/ 140 w 216"/>
              <a:gd name="T23" fmla="*/ 153 h 216"/>
              <a:gd name="T24" fmla="*/ 128 w 216"/>
              <a:gd name="T25" fmla="*/ 164 h 216"/>
              <a:gd name="T26" fmla="*/ 88 w 216"/>
              <a:gd name="T27" fmla="*/ 164 h 216"/>
              <a:gd name="T28" fmla="*/ 76 w 216"/>
              <a:gd name="T29" fmla="*/ 153 h 216"/>
              <a:gd name="T30" fmla="*/ 63 w 216"/>
              <a:gd name="T31" fmla="*/ 124 h 216"/>
              <a:gd name="T32" fmla="*/ 40 w 216"/>
              <a:gd name="T33" fmla="*/ 76 h 216"/>
              <a:gd name="T34" fmla="*/ 108 w 216"/>
              <a:gd name="T35" fmla="*/ 8 h 216"/>
              <a:gd name="T36" fmla="*/ 176 w 216"/>
              <a:gd name="T37" fmla="*/ 76 h 216"/>
              <a:gd name="T38" fmla="*/ 153 w 216"/>
              <a:gd name="T39" fmla="*/ 124 h 216"/>
              <a:gd name="T40" fmla="*/ 68 w 216"/>
              <a:gd name="T41" fmla="*/ 204 h 216"/>
              <a:gd name="T42" fmla="*/ 148 w 216"/>
              <a:gd name="T43" fmla="*/ 204 h 216"/>
              <a:gd name="T44" fmla="*/ 148 w 216"/>
              <a:gd name="T45" fmla="*/ 176 h 216"/>
              <a:gd name="T46" fmla="*/ 68 w 216"/>
              <a:gd name="T47" fmla="*/ 176 h 216"/>
              <a:gd name="T48" fmla="*/ 68 w 216"/>
              <a:gd name="T49" fmla="*/ 204 h 216"/>
              <a:gd name="T50" fmla="*/ 76 w 216"/>
              <a:gd name="T51" fmla="*/ 184 h 216"/>
              <a:gd name="T52" fmla="*/ 140 w 216"/>
              <a:gd name="T53" fmla="*/ 184 h 216"/>
              <a:gd name="T54" fmla="*/ 140 w 216"/>
              <a:gd name="T55" fmla="*/ 196 h 216"/>
              <a:gd name="T56" fmla="*/ 76 w 216"/>
              <a:gd name="T57" fmla="*/ 196 h 216"/>
              <a:gd name="T58" fmla="*/ 76 w 216"/>
              <a:gd name="T59" fmla="*/ 184 h 216"/>
              <a:gd name="T60" fmla="*/ 76 w 216"/>
              <a:gd name="T61" fmla="*/ 216 h 216"/>
              <a:gd name="T62" fmla="*/ 140 w 216"/>
              <a:gd name="T63" fmla="*/ 216 h 216"/>
              <a:gd name="T64" fmla="*/ 140 w 216"/>
              <a:gd name="T65" fmla="*/ 208 h 216"/>
              <a:gd name="T66" fmla="*/ 76 w 216"/>
              <a:gd name="T67" fmla="*/ 208 h 216"/>
              <a:gd name="T68" fmla="*/ 76 w 216"/>
              <a:gd name="T69" fmla="*/ 216 h 216"/>
              <a:gd name="T70" fmla="*/ 0 w 216"/>
              <a:gd name="T71" fmla="*/ 72 h 216"/>
              <a:gd name="T72" fmla="*/ 20 w 216"/>
              <a:gd name="T73" fmla="*/ 72 h 216"/>
              <a:gd name="T74" fmla="*/ 20 w 216"/>
              <a:gd name="T75" fmla="*/ 64 h 216"/>
              <a:gd name="T76" fmla="*/ 0 w 216"/>
              <a:gd name="T77" fmla="*/ 64 h 216"/>
              <a:gd name="T78" fmla="*/ 0 w 216"/>
              <a:gd name="T79" fmla="*/ 72 h 216"/>
              <a:gd name="T80" fmla="*/ 174 w 216"/>
              <a:gd name="T81" fmla="*/ 14 h 216"/>
              <a:gd name="T82" fmla="*/ 179 w 216"/>
              <a:gd name="T83" fmla="*/ 20 h 216"/>
              <a:gd name="T84" fmla="*/ 194 w 216"/>
              <a:gd name="T85" fmla="*/ 6 h 216"/>
              <a:gd name="T86" fmla="*/ 189 w 216"/>
              <a:gd name="T87" fmla="*/ 0 h 216"/>
              <a:gd name="T88" fmla="*/ 174 w 216"/>
              <a:gd name="T89" fmla="*/ 14 h 216"/>
              <a:gd name="T90" fmla="*/ 42 w 216"/>
              <a:gd name="T91" fmla="*/ 14 h 216"/>
              <a:gd name="T92" fmla="*/ 27 w 216"/>
              <a:gd name="T93" fmla="*/ 0 h 216"/>
              <a:gd name="T94" fmla="*/ 22 w 216"/>
              <a:gd name="T95" fmla="*/ 6 h 216"/>
              <a:gd name="T96" fmla="*/ 37 w 216"/>
              <a:gd name="T97" fmla="*/ 20 h 216"/>
              <a:gd name="T98" fmla="*/ 42 w 216"/>
              <a:gd name="T99" fmla="*/ 14 h 216"/>
              <a:gd name="T100" fmla="*/ 196 w 216"/>
              <a:gd name="T101" fmla="*/ 64 h 216"/>
              <a:gd name="T102" fmla="*/ 196 w 216"/>
              <a:gd name="T103" fmla="*/ 72 h 216"/>
              <a:gd name="T104" fmla="*/ 216 w 216"/>
              <a:gd name="T105" fmla="*/ 72 h 216"/>
              <a:gd name="T106" fmla="*/ 216 w 216"/>
              <a:gd name="T107" fmla="*/ 64 h 216"/>
              <a:gd name="T108" fmla="*/ 196 w 216"/>
              <a:gd name="T109" fmla="*/ 64 h 216"/>
              <a:gd name="T110" fmla="*/ 52 w 216"/>
              <a:gd name="T111" fmla="*/ 72 h 216"/>
              <a:gd name="T112" fmla="*/ 60 w 216"/>
              <a:gd name="T113" fmla="*/ 72 h 216"/>
              <a:gd name="T114" fmla="*/ 100 w 216"/>
              <a:gd name="T115" fmla="*/ 32 h 216"/>
              <a:gd name="T116" fmla="*/ 100 w 216"/>
              <a:gd name="T117" fmla="*/ 24 h 216"/>
              <a:gd name="T118" fmla="*/ 52 w 216"/>
              <a:gd name="T119" fmla="*/ 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6">
                <a:moveTo>
                  <a:pt x="108" y="0"/>
                </a:moveTo>
                <a:cubicBezTo>
                  <a:pt x="66" y="0"/>
                  <a:pt x="32" y="34"/>
                  <a:pt x="32" y="76"/>
                </a:cubicBezTo>
                <a:cubicBezTo>
                  <a:pt x="32" y="104"/>
                  <a:pt x="57" y="129"/>
                  <a:pt x="58" y="130"/>
                </a:cubicBezTo>
                <a:cubicBezTo>
                  <a:pt x="63" y="135"/>
                  <a:pt x="68" y="146"/>
                  <a:pt x="68" y="153"/>
                </a:cubicBezTo>
                <a:cubicBezTo>
                  <a:pt x="68" y="164"/>
                  <a:pt x="77" y="172"/>
                  <a:pt x="88" y="172"/>
                </a:cubicBezTo>
                <a:cubicBezTo>
                  <a:pt x="128" y="172"/>
                  <a:pt x="128" y="172"/>
                  <a:pt x="128" y="172"/>
                </a:cubicBezTo>
                <a:cubicBezTo>
                  <a:pt x="139" y="172"/>
                  <a:pt x="148" y="164"/>
                  <a:pt x="148" y="153"/>
                </a:cubicBezTo>
                <a:cubicBezTo>
                  <a:pt x="148" y="146"/>
                  <a:pt x="153" y="135"/>
                  <a:pt x="158" y="130"/>
                </a:cubicBezTo>
                <a:cubicBezTo>
                  <a:pt x="159" y="129"/>
                  <a:pt x="184" y="104"/>
                  <a:pt x="184" y="76"/>
                </a:cubicBezTo>
                <a:cubicBezTo>
                  <a:pt x="184" y="34"/>
                  <a:pt x="150" y="0"/>
                  <a:pt x="108" y="0"/>
                </a:cubicBezTo>
                <a:close/>
                <a:moveTo>
                  <a:pt x="153" y="124"/>
                </a:moveTo>
                <a:cubicBezTo>
                  <a:pt x="146" y="131"/>
                  <a:pt x="140" y="144"/>
                  <a:pt x="140" y="153"/>
                </a:cubicBezTo>
                <a:cubicBezTo>
                  <a:pt x="140" y="159"/>
                  <a:pt x="135" y="164"/>
                  <a:pt x="128" y="164"/>
                </a:cubicBezTo>
                <a:cubicBezTo>
                  <a:pt x="88" y="164"/>
                  <a:pt x="88" y="164"/>
                  <a:pt x="88" y="164"/>
                </a:cubicBezTo>
                <a:cubicBezTo>
                  <a:pt x="81" y="164"/>
                  <a:pt x="76" y="159"/>
                  <a:pt x="76" y="153"/>
                </a:cubicBezTo>
                <a:cubicBezTo>
                  <a:pt x="76" y="144"/>
                  <a:pt x="71" y="131"/>
                  <a:pt x="63" y="124"/>
                </a:cubicBezTo>
                <a:cubicBezTo>
                  <a:pt x="63" y="124"/>
                  <a:pt x="40" y="101"/>
                  <a:pt x="40" y="76"/>
                </a:cubicBezTo>
                <a:cubicBezTo>
                  <a:pt x="40" y="39"/>
                  <a:pt x="71" y="8"/>
                  <a:pt x="108" y="8"/>
                </a:cubicBezTo>
                <a:cubicBezTo>
                  <a:pt x="146" y="8"/>
                  <a:pt x="176" y="39"/>
                  <a:pt x="176" y="76"/>
                </a:cubicBezTo>
                <a:cubicBezTo>
                  <a:pt x="176" y="101"/>
                  <a:pt x="153" y="124"/>
                  <a:pt x="153" y="124"/>
                </a:cubicBezTo>
                <a:close/>
                <a:moveTo>
                  <a:pt x="68" y="204"/>
                </a:moveTo>
                <a:cubicBezTo>
                  <a:pt x="148" y="204"/>
                  <a:pt x="148" y="204"/>
                  <a:pt x="148" y="204"/>
                </a:cubicBezTo>
                <a:cubicBezTo>
                  <a:pt x="148" y="176"/>
                  <a:pt x="148" y="176"/>
                  <a:pt x="148" y="176"/>
                </a:cubicBezTo>
                <a:cubicBezTo>
                  <a:pt x="68" y="176"/>
                  <a:pt x="68" y="176"/>
                  <a:pt x="68" y="176"/>
                </a:cubicBezTo>
                <a:lnTo>
                  <a:pt x="68" y="204"/>
                </a:lnTo>
                <a:close/>
                <a:moveTo>
                  <a:pt x="76" y="184"/>
                </a:moveTo>
                <a:cubicBezTo>
                  <a:pt x="140" y="184"/>
                  <a:pt x="140" y="184"/>
                  <a:pt x="140" y="184"/>
                </a:cubicBezTo>
                <a:cubicBezTo>
                  <a:pt x="140" y="196"/>
                  <a:pt x="140" y="196"/>
                  <a:pt x="140" y="196"/>
                </a:cubicBezTo>
                <a:cubicBezTo>
                  <a:pt x="76" y="196"/>
                  <a:pt x="76" y="196"/>
                  <a:pt x="76" y="196"/>
                </a:cubicBezTo>
                <a:lnTo>
                  <a:pt x="76" y="184"/>
                </a:lnTo>
                <a:close/>
                <a:moveTo>
                  <a:pt x="76" y="216"/>
                </a:moveTo>
                <a:cubicBezTo>
                  <a:pt x="140" y="216"/>
                  <a:pt x="140" y="216"/>
                  <a:pt x="140" y="216"/>
                </a:cubicBezTo>
                <a:cubicBezTo>
                  <a:pt x="140" y="208"/>
                  <a:pt x="140" y="208"/>
                  <a:pt x="140" y="208"/>
                </a:cubicBezTo>
                <a:cubicBezTo>
                  <a:pt x="76" y="208"/>
                  <a:pt x="76" y="208"/>
                  <a:pt x="76" y="208"/>
                </a:cubicBezTo>
                <a:lnTo>
                  <a:pt x="76" y="216"/>
                </a:lnTo>
                <a:close/>
                <a:moveTo>
                  <a:pt x="0" y="72"/>
                </a:moveTo>
                <a:cubicBezTo>
                  <a:pt x="20" y="72"/>
                  <a:pt x="20" y="72"/>
                  <a:pt x="20" y="72"/>
                </a:cubicBezTo>
                <a:cubicBezTo>
                  <a:pt x="20" y="64"/>
                  <a:pt x="20" y="64"/>
                  <a:pt x="20" y="64"/>
                </a:cubicBezTo>
                <a:cubicBezTo>
                  <a:pt x="0" y="64"/>
                  <a:pt x="0" y="64"/>
                  <a:pt x="0" y="64"/>
                </a:cubicBezTo>
                <a:lnTo>
                  <a:pt x="0" y="72"/>
                </a:lnTo>
                <a:close/>
                <a:moveTo>
                  <a:pt x="174" y="14"/>
                </a:moveTo>
                <a:cubicBezTo>
                  <a:pt x="179" y="20"/>
                  <a:pt x="179" y="20"/>
                  <a:pt x="179" y="20"/>
                </a:cubicBezTo>
                <a:cubicBezTo>
                  <a:pt x="194" y="6"/>
                  <a:pt x="194" y="6"/>
                  <a:pt x="194" y="6"/>
                </a:cubicBezTo>
                <a:cubicBezTo>
                  <a:pt x="189" y="0"/>
                  <a:pt x="189" y="0"/>
                  <a:pt x="189" y="0"/>
                </a:cubicBezTo>
                <a:lnTo>
                  <a:pt x="174" y="14"/>
                </a:lnTo>
                <a:close/>
                <a:moveTo>
                  <a:pt x="42" y="14"/>
                </a:moveTo>
                <a:cubicBezTo>
                  <a:pt x="27" y="0"/>
                  <a:pt x="27" y="0"/>
                  <a:pt x="27" y="0"/>
                </a:cubicBezTo>
                <a:cubicBezTo>
                  <a:pt x="22" y="6"/>
                  <a:pt x="22" y="6"/>
                  <a:pt x="22" y="6"/>
                </a:cubicBezTo>
                <a:cubicBezTo>
                  <a:pt x="37" y="20"/>
                  <a:pt x="37" y="20"/>
                  <a:pt x="37" y="20"/>
                </a:cubicBezTo>
                <a:lnTo>
                  <a:pt x="42" y="14"/>
                </a:lnTo>
                <a:close/>
                <a:moveTo>
                  <a:pt x="196" y="64"/>
                </a:moveTo>
                <a:cubicBezTo>
                  <a:pt x="196" y="72"/>
                  <a:pt x="196" y="72"/>
                  <a:pt x="196" y="72"/>
                </a:cubicBezTo>
                <a:cubicBezTo>
                  <a:pt x="216" y="72"/>
                  <a:pt x="216" y="72"/>
                  <a:pt x="216" y="72"/>
                </a:cubicBezTo>
                <a:cubicBezTo>
                  <a:pt x="216" y="64"/>
                  <a:pt x="216" y="64"/>
                  <a:pt x="216" y="64"/>
                </a:cubicBezTo>
                <a:lnTo>
                  <a:pt x="196" y="64"/>
                </a:lnTo>
                <a:close/>
                <a:moveTo>
                  <a:pt x="52" y="72"/>
                </a:moveTo>
                <a:cubicBezTo>
                  <a:pt x="60" y="72"/>
                  <a:pt x="60" y="72"/>
                  <a:pt x="60" y="72"/>
                </a:cubicBezTo>
                <a:cubicBezTo>
                  <a:pt x="60" y="50"/>
                  <a:pt x="78" y="32"/>
                  <a:pt x="100" y="32"/>
                </a:cubicBezTo>
                <a:cubicBezTo>
                  <a:pt x="100" y="24"/>
                  <a:pt x="100" y="24"/>
                  <a:pt x="100" y="24"/>
                </a:cubicBezTo>
                <a:cubicBezTo>
                  <a:pt x="74" y="24"/>
                  <a:pt x="52" y="46"/>
                  <a:pt x="52" y="72"/>
                </a:cubicBezTo>
                <a:close/>
              </a:path>
            </a:pathLst>
          </a:custGeom>
          <a:solidFill>
            <a:schemeClr val="bg2">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99A3F677-5F67-4F54-BE6C-1D25E1D67811}"/>
              </a:ext>
            </a:extLst>
          </p:cNvPr>
          <p:cNvSpPr>
            <a:spLocks noEditPoints="1"/>
          </p:cNvSpPr>
          <p:nvPr/>
        </p:nvSpPr>
        <p:spPr bwMode="auto">
          <a:xfrm rot="20602529">
            <a:off x="4231407" y="5849356"/>
            <a:ext cx="275121" cy="271490"/>
          </a:xfrm>
          <a:custGeom>
            <a:avLst/>
            <a:gdLst>
              <a:gd name="T0" fmla="*/ 196 w 208"/>
              <a:gd name="T1" fmla="*/ 174 h 205"/>
              <a:gd name="T2" fmla="*/ 196 w 208"/>
              <a:gd name="T3" fmla="*/ 61 h 205"/>
              <a:gd name="T4" fmla="*/ 197 w 208"/>
              <a:gd name="T5" fmla="*/ 57 h 205"/>
              <a:gd name="T6" fmla="*/ 192 w 208"/>
              <a:gd name="T7" fmla="*/ 50 h 205"/>
              <a:gd name="T8" fmla="*/ 108 w 208"/>
              <a:gd name="T9" fmla="*/ 3 h 205"/>
              <a:gd name="T10" fmla="*/ 90 w 208"/>
              <a:gd name="T11" fmla="*/ 3 h 205"/>
              <a:gd name="T12" fmla="*/ 5 w 208"/>
              <a:gd name="T13" fmla="*/ 50 h 205"/>
              <a:gd name="T14" fmla="*/ 0 w 208"/>
              <a:gd name="T15" fmla="*/ 57 h 205"/>
              <a:gd name="T16" fmla="*/ 5 w 208"/>
              <a:gd name="T17" fmla="*/ 65 h 205"/>
              <a:gd name="T18" fmla="*/ 33 w 208"/>
              <a:gd name="T19" fmla="*/ 80 h 205"/>
              <a:gd name="T20" fmla="*/ 33 w 208"/>
              <a:gd name="T21" fmla="*/ 121 h 205"/>
              <a:gd name="T22" fmla="*/ 77 w 208"/>
              <a:gd name="T23" fmla="*/ 165 h 205"/>
              <a:gd name="T24" fmla="*/ 125 w 208"/>
              <a:gd name="T25" fmla="*/ 165 h 205"/>
              <a:gd name="T26" fmla="*/ 168 w 208"/>
              <a:gd name="T27" fmla="*/ 121 h 205"/>
              <a:gd name="T28" fmla="*/ 168 w 208"/>
              <a:gd name="T29" fmla="*/ 78 h 205"/>
              <a:gd name="T30" fmla="*/ 188 w 208"/>
              <a:gd name="T31" fmla="*/ 67 h 205"/>
              <a:gd name="T32" fmla="*/ 188 w 208"/>
              <a:gd name="T33" fmla="*/ 174 h 205"/>
              <a:gd name="T34" fmla="*/ 176 w 208"/>
              <a:gd name="T35" fmla="*/ 189 h 205"/>
              <a:gd name="T36" fmla="*/ 192 w 208"/>
              <a:gd name="T37" fmla="*/ 205 h 205"/>
              <a:gd name="T38" fmla="*/ 208 w 208"/>
              <a:gd name="T39" fmla="*/ 189 h 205"/>
              <a:gd name="T40" fmla="*/ 196 w 208"/>
              <a:gd name="T41" fmla="*/ 174 h 205"/>
              <a:gd name="T42" fmla="*/ 160 w 208"/>
              <a:gd name="T43" fmla="*/ 121 h 205"/>
              <a:gd name="T44" fmla="*/ 125 w 208"/>
              <a:gd name="T45" fmla="*/ 157 h 205"/>
              <a:gd name="T46" fmla="*/ 77 w 208"/>
              <a:gd name="T47" fmla="*/ 157 h 205"/>
              <a:gd name="T48" fmla="*/ 41 w 208"/>
              <a:gd name="T49" fmla="*/ 121 h 205"/>
              <a:gd name="T50" fmla="*/ 41 w 208"/>
              <a:gd name="T51" fmla="*/ 85 h 205"/>
              <a:gd name="T52" fmla="*/ 90 w 208"/>
              <a:gd name="T53" fmla="*/ 112 h 205"/>
              <a:gd name="T54" fmla="*/ 99 w 208"/>
              <a:gd name="T55" fmla="*/ 114 h 205"/>
              <a:gd name="T56" fmla="*/ 108 w 208"/>
              <a:gd name="T57" fmla="*/ 112 h 205"/>
              <a:gd name="T58" fmla="*/ 160 w 208"/>
              <a:gd name="T59" fmla="*/ 82 h 205"/>
              <a:gd name="T60" fmla="*/ 160 w 208"/>
              <a:gd name="T61" fmla="*/ 121 h 205"/>
              <a:gd name="T62" fmla="*/ 104 w 208"/>
              <a:gd name="T63" fmla="*/ 105 h 205"/>
              <a:gd name="T64" fmla="*/ 94 w 208"/>
              <a:gd name="T65" fmla="*/ 105 h 205"/>
              <a:gd name="T66" fmla="*/ 9 w 208"/>
              <a:gd name="T67" fmla="*/ 58 h 205"/>
              <a:gd name="T68" fmla="*/ 8 w 208"/>
              <a:gd name="T69" fmla="*/ 57 h 205"/>
              <a:gd name="T70" fmla="*/ 9 w 208"/>
              <a:gd name="T71" fmla="*/ 57 h 205"/>
              <a:gd name="T72" fmla="*/ 94 w 208"/>
              <a:gd name="T73" fmla="*/ 10 h 205"/>
              <a:gd name="T74" fmla="*/ 104 w 208"/>
              <a:gd name="T75" fmla="*/ 10 h 205"/>
              <a:gd name="T76" fmla="*/ 189 w 208"/>
              <a:gd name="T77" fmla="*/ 57 h 205"/>
              <a:gd name="T78" fmla="*/ 189 w 208"/>
              <a:gd name="T79" fmla="*/ 57 h 205"/>
              <a:gd name="T80" fmla="*/ 188 w 208"/>
              <a:gd name="T81" fmla="*/ 57 h 205"/>
              <a:gd name="T82" fmla="*/ 188 w 208"/>
              <a:gd name="T83" fmla="*/ 58 h 205"/>
              <a:gd name="T84" fmla="*/ 104 w 208"/>
              <a:gd name="T85" fmla="*/ 105 h 205"/>
              <a:gd name="T86" fmla="*/ 192 w 208"/>
              <a:gd name="T87" fmla="*/ 197 h 205"/>
              <a:gd name="T88" fmla="*/ 184 w 208"/>
              <a:gd name="T89" fmla="*/ 189 h 205"/>
              <a:gd name="T90" fmla="*/ 192 w 208"/>
              <a:gd name="T91" fmla="*/ 181 h 205"/>
              <a:gd name="T92" fmla="*/ 200 w 208"/>
              <a:gd name="T93" fmla="*/ 189 h 205"/>
              <a:gd name="T94" fmla="*/ 192 w 208"/>
              <a:gd name="T95" fmla="*/ 19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5">
                <a:moveTo>
                  <a:pt x="196" y="174"/>
                </a:moveTo>
                <a:cubicBezTo>
                  <a:pt x="196" y="61"/>
                  <a:pt x="196" y="61"/>
                  <a:pt x="196" y="61"/>
                </a:cubicBezTo>
                <a:cubicBezTo>
                  <a:pt x="197" y="60"/>
                  <a:pt x="197" y="59"/>
                  <a:pt x="197" y="57"/>
                </a:cubicBezTo>
                <a:cubicBezTo>
                  <a:pt x="197" y="54"/>
                  <a:pt x="196" y="52"/>
                  <a:pt x="192" y="50"/>
                </a:cubicBezTo>
                <a:cubicBezTo>
                  <a:pt x="108" y="3"/>
                  <a:pt x="108" y="3"/>
                  <a:pt x="108" y="3"/>
                </a:cubicBezTo>
                <a:cubicBezTo>
                  <a:pt x="103" y="0"/>
                  <a:pt x="95" y="0"/>
                  <a:pt x="90" y="3"/>
                </a:cubicBezTo>
                <a:cubicBezTo>
                  <a:pt x="5" y="50"/>
                  <a:pt x="5" y="50"/>
                  <a:pt x="5" y="50"/>
                </a:cubicBezTo>
                <a:cubicBezTo>
                  <a:pt x="2" y="52"/>
                  <a:pt x="0" y="54"/>
                  <a:pt x="0" y="57"/>
                </a:cubicBezTo>
                <a:cubicBezTo>
                  <a:pt x="0" y="60"/>
                  <a:pt x="2" y="63"/>
                  <a:pt x="5" y="65"/>
                </a:cubicBezTo>
                <a:cubicBezTo>
                  <a:pt x="33" y="80"/>
                  <a:pt x="33" y="80"/>
                  <a:pt x="33" y="80"/>
                </a:cubicBezTo>
                <a:cubicBezTo>
                  <a:pt x="33" y="121"/>
                  <a:pt x="33" y="121"/>
                  <a:pt x="33" y="121"/>
                </a:cubicBezTo>
                <a:cubicBezTo>
                  <a:pt x="33" y="145"/>
                  <a:pt x="53" y="165"/>
                  <a:pt x="77" y="165"/>
                </a:cubicBezTo>
                <a:cubicBezTo>
                  <a:pt x="125" y="165"/>
                  <a:pt x="125" y="165"/>
                  <a:pt x="125" y="165"/>
                </a:cubicBezTo>
                <a:cubicBezTo>
                  <a:pt x="149" y="165"/>
                  <a:pt x="168" y="145"/>
                  <a:pt x="168" y="121"/>
                </a:cubicBezTo>
                <a:cubicBezTo>
                  <a:pt x="168" y="78"/>
                  <a:pt x="168" y="78"/>
                  <a:pt x="168" y="78"/>
                </a:cubicBezTo>
                <a:cubicBezTo>
                  <a:pt x="188" y="67"/>
                  <a:pt x="188" y="67"/>
                  <a:pt x="188" y="67"/>
                </a:cubicBezTo>
                <a:cubicBezTo>
                  <a:pt x="188" y="174"/>
                  <a:pt x="188" y="174"/>
                  <a:pt x="188" y="174"/>
                </a:cubicBezTo>
                <a:cubicBezTo>
                  <a:pt x="181" y="175"/>
                  <a:pt x="176" y="182"/>
                  <a:pt x="176" y="189"/>
                </a:cubicBezTo>
                <a:cubicBezTo>
                  <a:pt x="176" y="198"/>
                  <a:pt x="183" y="205"/>
                  <a:pt x="192" y="205"/>
                </a:cubicBezTo>
                <a:cubicBezTo>
                  <a:pt x="201" y="205"/>
                  <a:pt x="208" y="198"/>
                  <a:pt x="208" y="189"/>
                </a:cubicBezTo>
                <a:cubicBezTo>
                  <a:pt x="208" y="182"/>
                  <a:pt x="203" y="175"/>
                  <a:pt x="196" y="174"/>
                </a:cubicBezTo>
                <a:close/>
                <a:moveTo>
                  <a:pt x="160" y="121"/>
                </a:moveTo>
                <a:cubicBezTo>
                  <a:pt x="160" y="141"/>
                  <a:pt x="144" y="157"/>
                  <a:pt x="125" y="157"/>
                </a:cubicBezTo>
                <a:cubicBezTo>
                  <a:pt x="77" y="157"/>
                  <a:pt x="77" y="157"/>
                  <a:pt x="77" y="157"/>
                </a:cubicBezTo>
                <a:cubicBezTo>
                  <a:pt x="57" y="157"/>
                  <a:pt x="41" y="141"/>
                  <a:pt x="41" y="121"/>
                </a:cubicBezTo>
                <a:cubicBezTo>
                  <a:pt x="41" y="85"/>
                  <a:pt x="41" y="85"/>
                  <a:pt x="41" y="85"/>
                </a:cubicBezTo>
                <a:cubicBezTo>
                  <a:pt x="90" y="112"/>
                  <a:pt x="90" y="112"/>
                  <a:pt x="90" y="112"/>
                </a:cubicBezTo>
                <a:cubicBezTo>
                  <a:pt x="92" y="113"/>
                  <a:pt x="95" y="114"/>
                  <a:pt x="99" y="114"/>
                </a:cubicBezTo>
                <a:cubicBezTo>
                  <a:pt x="102" y="114"/>
                  <a:pt x="105" y="113"/>
                  <a:pt x="108" y="112"/>
                </a:cubicBezTo>
                <a:cubicBezTo>
                  <a:pt x="160" y="82"/>
                  <a:pt x="160" y="82"/>
                  <a:pt x="160" y="82"/>
                </a:cubicBezTo>
                <a:lnTo>
                  <a:pt x="160" y="121"/>
                </a:lnTo>
                <a:close/>
                <a:moveTo>
                  <a:pt x="104" y="105"/>
                </a:moveTo>
                <a:cubicBezTo>
                  <a:pt x="101" y="106"/>
                  <a:pt x="96" y="106"/>
                  <a:pt x="94" y="105"/>
                </a:cubicBezTo>
                <a:cubicBezTo>
                  <a:pt x="9" y="58"/>
                  <a:pt x="9" y="58"/>
                  <a:pt x="9" y="58"/>
                </a:cubicBezTo>
                <a:cubicBezTo>
                  <a:pt x="9" y="58"/>
                  <a:pt x="8" y="57"/>
                  <a:pt x="8" y="57"/>
                </a:cubicBezTo>
                <a:cubicBezTo>
                  <a:pt x="8" y="57"/>
                  <a:pt x="9" y="57"/>
                  <a:pt x="9" y="57"/>
                </a:cubicBezTo>
                <a:cubicBezTo>
                  <a:pt x="94" y="10"/>
                  <a:pt x="94" y="10"/>
                  <a:pt x="94" y="10"/>
                </a:cubicBezTo>
                <a:cubicBezTo>
                  <a:pt x="96" y="9"/>
                  <a:pt x="101" y="9"/>
                  <a:pt x="104" y="10"/>
                </a:cubicBezTo>
                <a:cubicBezTo>
                  <a:pt x="189" y="57"/>
                  <a:pt x="189" y="57"/>
                  <a:pt x="189" y="57"/>
                </a:cubicBezTo>
                <a:cubicBezTo>
                  <a:pt x="189" y="57"/>
                  <a:pt x="189" y="57"/>
                  <a:pt x="189" y="57"/>
                </a:cubicBezTo>
                <a:cubicBezTo>
                  <a:pt x="188" y="57"/>
                  <a:pt x="188" y="57"/>
                  <a:pt x="188" y="57"/>
                </a:cubicBezTo>
                <a:cubicBezTo>
                  <a:pt x="188" y="58"/>
                  <a:pt x="188" y="58"/>
                  <a:pt x="188" y="58"/>
                </a:cubicBezTo>
                <a:lnTo>
                  <a:pt x="104" y="105"/>
                </a:lnTo>
                <a:close/>
                <a:moveTo>
                  <a:pt x="192" y="197"/>
                </a:moveTo>
                <a:cubicBezTo>
                  <a:pt x="188" y="197"/>
                  <a:pt x="184" y="193"/>
                  <a:pt x="184" y="189"/>
                </a:cubicBezTo>
                <a:cubicBezTo>
                  <a:pt x="184" y="185"/>
                  <a:pt x="188" y="181"/>
                  <a:pt x="192" y="181"/>
                </a:cubicBezTo>
                <a:cubicBezTo>
                  <a:pt x="197" y="181"/>
                  <a:pt x="200" y="185"/>
                  <a:pt x="200" y="189"/>
                </a:cubicBezTo>
                <a:cubicBezTo>
                  <a:pt x="200" y="193"/>
                  <a:pt x="197" y="197"/>
                  <a:pt x="192" y="197"/>
                </a:cubicBezTo>
                <a:close/>
              </a:path>
            </a:pathLst>
          </a:custGeom>
          <a:solidFill>
            <a:schemeClr val="bg2">
              <a:lumMod val="40000"/>
              <a:lumOff val="60000"/>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TextBox 41">
            <a:extLst>
              <a:ext uri="{FF2B5EF4-FFF2-40B4-BE49-F238E27FC236}">
                <a16:creationId xmlns:a16="http://schemas.microsoft.com/office/drawing/2014/main" id="{FC725F52-F05A-476E-9377-FDA57BFF79AE}"/>
              </a:ext>
            </a:extLst>
          </p:cNvPr>
          <p:cNvSpPr txBox="1"/>
          <p:nvPr/>
        </p:nvSpPr>
        <p:spPr>
          <a:xfrm>
            <a:off x="3795966" y="6012193"/>
            <a:ext cx="4600065" cy="339837"/>
          </a:xfrm>
          <a:prstGeom prst="rect">
            <a:avLst/>
          </a:prstGeom>
          <a:noFill/>
        </p:spPr>
        <p:txBody>
          <a:bodyPr wrap="square" rtlCol="0">
            <a:spAutoFit/>
          </a:bodyPr>
          <a:lstStyle/>
          <a:p>
            <a:pPr algn="ctr">
              <a:lnSpc>
                <a:spcPct val="150000"/>
              </a:lnSpc>
            </a:pPr>
            <a:r>
              <a:rPr lang="en-US" sz="1200" b="1" spc="300">
                <a:solidFill>
                  <a:schemeClr val="bg1"/>
                </a:solidFill>
                <a:cs typeface="Aharoni" panose="02010803020104030203" pitchFamily="2" charset="-79"/>
              </a:rPr>
              <a:t>http://charterschools.nv.gov/</a:t>
            </a:r>
          </a:p>
        </p:txBody>
      </p:sp>
      <p:pic>
        <p:nvPicPr>
          <p:cNvPr id="46" name="Picture 45">
            <a:extLst>
              <a:ext uri="{FF2B5EF4-FFF2-40B4-BE49-F238E27FC236}">
                <a16:creationId xmlns:a16="http://schemas.microsoft.com/office/drawing/2014/main" id="{456C8392-4544-4618-9F3D-C114FA9C16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9109" y="2615531"/>
            <a:ext cx="4546922" cy="1577879"/>
          </a:xfrm>
          <a:prstGeom prst="rect">
            <a:avLst/>
          </a:prstGeom>
        </p:spPr>
      </p:pic>
    </p:spTree>
    <p:extLst>
      <p:ext uri="{BB962C8B-B14F-4D97-AF65-F5344CB8AC3E}">
        <p14:creationId xmlns:p14="http://schemas.microsoft.com/office/powerpoint/2010/main" val="1374659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table, sitting, indoor&#10;&#10;Description automatically generated">
            <a:extLst>
              <a:ext uri="{FF2B5EF4-FFF2-40B4-BE49-F238E27FC236}">
                <a16:creationId xmlns:a16="http://schemas.microsoft.com/office/drawing/2014/main" id="{E66A7F20-BB0B-4094-93AF-70F8C81AFE95}"/>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824" r="14824"/>
          <a:stretch>
            <a:fillRect/>
          </a:stretch>
        </p:blipFill>
        <p:spPr/>
      </p:pic>
      <p:pic>
        <p:nvPicPr>
          <p:cNvPr id="12" name="Picture Placeholder 11" descr="A group of people standing in a room&#10;&#10;Description automatically generated">
            <a:extLst>
              <a:ext uri="{FF2B5EF4-FFF2-40B4-BE49-F238E27FC236}">
                <a16:creationId xmlns:a16="http://schemas.microsoft.com/office/drawing/2014/main" id="{0B7835B4-4013-4BA8-B13C-6D81C6E77D15}"/>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3915" b="23915"/>
          <a:stretch>
            <a:fillRect/>
          </a:stretch>
        </p:blipFill>
        <p:spPr/>
      </p:pic>
      <p:sp>
        <p:nvSpPr>
          <p:cNvPr id="4" name="Slide Number Placeholder 3">
            <a:extLst>
              <a:ext uri="{FF2B5EF4-FFF2-40B4-BE49-F238E27FC236}">
                <a16:creationId xmlns:a16="http://schemas.microsoft.com/office/drawing/2014/main" id="{4D2DD588-1D5E-4509-90F8-EF5EBEAD19B3}"/>
              </a:ext>
            </a:extLst>
          </p:cNvPr>
          <p:cNvSpPr>
            <a:spLocks noGrp="1"/>
          </p:cNvSpPr>
          <p:nvPr>
            <p:ph type="sldNum" sz="quarter" idx="4"/>
          </p:nvPr>
        </p:nvSpPr>
        <p:spPr/>
        <p:txBody>
          <a:bodyPr/>
          <a:lstStyle/>
          <a:p>
            <a:fld id="{48F63A3B-78C7-47BE-AE5E-E10140E04643}" type="slidenum">
              <a:rPr lang="en-US" smtClean="0"/>
              <a:pPr/>
              <a:t>10</a:t>
            </a:fld>
            <a:endParaRPr lang="en-US"/>
          </a:p>
        </p:txBody>
      </p:sp>
      <p:sp>
        <p:nvSpPr>
          <p:cNvPr id="6" name="TextBox 5">
            <a:extLst>
              <a:ext uri="{FF2B5EF4-FFF2-40B4-BE49-F238E27FC236}">
                <a16:creationId xmlns:a16="http://schemas.microsoft.com/office/drawing/2014/main" id="{BACAF874-8692-476B-A516-7B397E5D9208}"/>
              </a:ext>
            </a:extLst>
          </p:cNvPr>
          <p:cNvSpPr txBox="1"/>
          <p:nvPr/>
        </p:nvSpPr>
        <p:spPr>
          <a:xfrm>
            <a:off x="896645" y="3559010"/>
            <a:ext cx="10952847" cy="3170099"/>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The five changes proposed for the 20-21 school year cycle of site evaluations have evolved, improved, and developed due to thoughtful considerations stemming from experts within the field.</a:t>
            </a:r>
          </a:p>
          <a:p>
            <a:pPr marL="800100" lvl="1"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These include SUNY authorizer, prior and current charter school leaders, feedback from site evaluation surveys and discussion with stakeholders as well as the SPCSA executive leadership team.</a:t>
            </a:r>
          </a:p>
          <a:p>
            <a:pPr lvl="1"/>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The Nevada SPCSA originally designed its Site Evaluation protocols on the recommendations of the National Association of Charter School Authorizers, as well as researched best practices.  These practices remain in effect. </a:t>
            </a:r>
          </a:p>
        </p:txBody>
      </p:sp>
    </p:spTree>
    <p:extLst>
      <p:ext uri="{BB962C8B-B14F-4D97-AF65-F5344CB8AC3E}">
        <p14:creationId xmlns:p14="http://schemas.microsoft.com/office/powerpoint/2010/main" val="1064288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5">
            <a:extLst>
              <a:ext uri="{FF2B5EF4-FFF2-40B4-BE49-F238E27FC236}">
                <a16:creationId xmlns:a16="http://schemas.microsoft.com/office/drawing/2014/main" id="{E9D11A60-5FE0-46BD-B965-FB5ABD2EC5B6}"/>
              </a:ext>
            </a:extLst>
          </p:cNvPr>
          <p:cNvSpPr txBox="1">
            <a:spLocks noChangeArrowheads="1"/>
          </p:cNvSpPr>
          <p:nvPr/>
        </p:nvSpPr>
        <p:spPr bwMode="auto">
          <a:xfrm>
            <a:off x="4814294" y="101911"/>
            <a:ext cx="60455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sz="2800" b="1" i="0" u="none" strike="noStrike" kern="1200" cap="all" baseline="0">
                <a:solidFill>
                  <a:prstClr val="black">
                    <a:lumMod val="65000"/>
                    <a:lumOff val="35000"/>
                  </a:prstClr>
                </a:solidFill>
                <a:latin typeface="+mn-lt"/>
                <a:ea typeface="+mn-ea"/>
                <a:cs typeface="+mn-cs"/>
              </a:defRPr>
            </a:pPr>
            <a:r>
              <a:rPr lang="en-US" sz="3200" dirty="0">
                <a:cs typeface="Calibri"/>
              </a:rPr>
              <a:t>FIVE Proposed </a:t>
            </a:r>
            <a:r>
              <a:rPr lang="en-US" sz="2800" dirty="0">
                <a:latin typeface="Arial"/>
                <a:cs typeface="Calibri"/>
              </a:rPr>
              <a:t>changes</a:t>
            </a:r>
          </a:p>
        </p:txBody>
      </p:sp>
      <p:pic>
        <p:nvPicPr>
          <p:cNvPr id="9" name="Picture Placeholder 8" descr="A picture containing music, indoor, drum, table&#10;&#10;Description automatically generated">
            <a:extLst>
              <a:ext uri="{FF2B5EF4-FFF2-40B4-BE49-F238E27FC236}">
                <a16:creationId xmlns:a16="http://schemas.microsoft.com/office/drawing/2014/main" id="{03DF4E6B-59CF-4E4F-A698-4E8EFB91D377}"/>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13202" r="13202"/>
          <a:stretch>
            <a:fillRect/>
          </a:stretch>
        </p:blipFill>
        <p:spPr>
          <a:xfrm>
            <a:off x="328856" y="1822912"/>
            <a:ext cx="2434283" cy="2208069"/>
          </a:xfrm>
        </p:spPr>
      </p:pic>
      <p:sp>
        <p:nvSpPr>
          <p:cNvPr id="2" name="Slide Number Placeholder 1">
            <a:extLst>
              <a:ext uri="{FF2B5EF4-FFF2-40B4-BE49-F238E27FC236}">
                <a16:creationId xmlns:a16="http://schemas.microsoft.com/office/drawing/2014/main" id="{01B0A2F2-ACC9-4143-A437-2106AC127D27}"/>
              </a:ext>
            </a:extLst>
          </p:cNvPr>
          <p:cNvSpPr>
            <a:spLocks noGrp="1"/>
          </p:cNvSpPr>
          <p:nvPr>
            <p:ph type="sldNum" sz="quarter" idx="4"/>
          </p:nvPr>
        </p:nvSpPr>
        <p:spPr>
          <a:xfrm>
            <a:off x="10445931" y="173264"/>
            <a:ext cx="472440" cy="365125"/>
          </a:xfrm>
          <a:prstGeom prst="rect">
            <a:avLst/>
          </a:prstGeom>
        </p:spPr>
        <p:txBody>
          <a:bodyPr/>
          <a:lstStyle/>
          <a:p>
            <a:fld id="{48F63A3B-78C7-47BE-AE5E-E10140E04643}" type="slidenum">
              <a:rPr lang="en-US" smtClean="0"/>
              <a:pPr/>
              <a:t>11</a:t>
            </a:fld>
            <a:endParaRPr lang="en-US"/>
          </a:p>
        </p:txBody>
      </p:sp>
      <p:graphicFrame>
        <p:nvGraphicFramePr>
          <p:cNvPr id="3" name="Table 3">
            <a:extLst>
              <a:ext uri="{FF2B5EF4-FFF2-40B4-BE49-F238E27FC236}">
                <a16:creationId xmlns:a16="http://schemas.microsoft.com/office/drawing/2014/main" id="{23C3A2CF-45C2-475B-8A77-40E9BAEA7A59}"/>
              </a:ext>
            </a:extLst>
          </p:cNvPr>
          <p:cNvGraphicFramePr>
            <a:graphicFrameLocks noGrp="1"/>
          </p:cNvGraphicFramePr>
          <p:nvPr>
            <p:extLst>
              <p:ext uri="{D42A27DB-BD31-4B8C-83A1-F6EECF244321}">
                <p14:modId xmlns:p14="http://schemas.microsoft.com/office/powerpoint/2010/main" val="431800957"/>
              </p:ext>
            </p:extLst>
          </p:nvPr>
        </p:nvGraphicFramePr>
        <p:xfrm>
          <a:off x="4173279" y="708837"/>
          <a:ext cx="7362602" cy="5523207"/>
        </p:xfrm>
        <a:graphic>
          <a:graphicData uri="http://schemas.openxmlformats.org/drawingml/2006/table">
            <a:tbl>
              <a:tblPr bandRow="1">
                <a:tableStyleId>{5C22544A-7EE6-4342-B048-85BDC9FD1C3A}</a:tableStyleId>
              </a:tblPr>
              <a:tblGrid>
                <a:gridCol w="7362602">
                  <a:extLst>
                    <a:ext uri="{9D8B030D-6E8A-4147-A177-3AD203B41FA5}">
                      <a16:colId xmlns:a16="http://schemas.microsoft.com/office/drawing/2014/main" val="658945653"/>
                    </a:ext>
                  </a:extLst>
                </a:gridCol>
              </a:tblGrid>
              <a:tr h="1028978">
                <a:tc>
                  <a:txBody>
                    <a:bodyPr/>
                    <a:lstStyle/>
                    <a:p>
                      <a:r>
                        <a:rPr lang="en-US" sz="1800" b="1" kern="1200" dirty="0">
                          <a:solidFill>
                            <a:schemeClr val="tx1"/>
                          </a:solidFill>
                          <a:latin typeface="Arial"/>
                          <a:ea typeface="+mn-ea"/>
                          <a:cs typeface="+mn-cs"/>
                        </a:rPr>
                        <a:t>1. Place a statement in the SE handbook to mimimize the         potential for bias during the focus group portion of the evaluation.</a:t>
                      </a:r>
                    </a:p>
                  </a:txBody>
                  <a:tcPr/>
                </a:tc>
                <a:extLst>
                  <a:ext uri="{0D108BD9-81ED-4DB2-BD59-A6C34878D82A}">
                    <a16:rowId xmlns:a16="http://schemas.microsoft.com/office/drawing/2014/main" val="1451271233"/>
                  </a:ext>
                </a:extLst>
              </a:tr>
              <a:tr h="1247553">
                <a:tc>
                  <a:txBody>
                    <a:bodyPr/>
                    <a:lstStyle/>
                    <a:p>
                      <a:r>
                        <a:rPr lang="en-US" b="1" dirty="0">
                          <a:solidFill>
                            <a:schemeClr val="tx1"/>
                          </a:solidFill>
                        </a:rPr>
                        <a:t>2.</a:t>
                      </a:r>
                      <a:r>
                        <a:rPr lang="en-US" b="1" dirty="0">
                          <a:solidFill>
                            <a:schemeClr val="tx1"/>
                          </a:solidFill>
                          <a:latin typeface="Arial"/>
                        </a:rPr>
                        <a:t> Lower the number of items schools are required to </a:t>
                      </a:r>
                      <a:endParaRPr lang="en-US" dirty="0"/>
                    </a:p>
                    <a:p>
                      <a:pPr lvl="0">
                        <a:buNone/>
                      </a:pPr>
                      <a:r>
                        <a:rPr lang="en-US" b="1" dirty="0">
                          <a:solidFill>
                            <a:schemeClr val="tx1"/>
                          </a:solidFill>
                          <a:latin typeface="Arial"/>
                        </a:rPr>
                        <a:t>upload  into  epicenter prior to the evaluation. </a:t>
                      </a:r>
                      <a:endParaRPr lang="en-US" dirty="0"/>
                    </a:p>
                  </a:txBody>
                  <a:tcPr/>
                </a:tc>
                <a:extLst>
                  <a:ext uri="{0D108BD9-81ED-4DB2-BD59-A6C34878D82A}">
                    <a16:rowId xmlns:a16="http://schemas.microsoft.com/office/drawing/2014/main" val="2833824582"/>
                  </a:ext>
                </a:extLst>
              </a:tr>
              <a:tr h="1028978">
                <a:tc>
                  <a:txBody>
                    <a:bodyPr/>
                    <a:lstStyle/>
                    <a:p>
                      <a:r>
                        <a:rPr lang="en-US" b="1" dirty="0">
                          <a:solidFill>
                            <a:schemeClr val="tx1"/>
                          </a:solidFill>
                        </a:rPr>
                        <a:t>3.</a:t>
                      </a:r>
                      <a:r>
                        <a:rPr lang="en-US" b="1" dirty="0">
                          <a:solidFill>
                            <a:schemeClr val="tx1"/>
                          </a:solidFill>
                          <a:latin typeface="Arial"/>
                        </a:rPr>
                        <a:t> Implement a presentation time.</a:t>
                      </a:r>
                    </a:p>
                  </a:txBody>
                  <a:tcPr/>
                </a:tc>
                <a:extLst>
                  <a:ext uri="{0D108BD9-81ED-4DB2-BD59-A6C34878D82A}">
                    <a16:rowId xmlns:a16="http://schemas.microsoft.com/office/drawing/2014/main" val="2473567500"/>
                  </a:ext>
                </a:extLst>
              </a:tr>
              <a:tr h="842779">
                <a:tc>
                  <a:txBody>
                    <a:bodyPr/>
                    <a:lstStyle/>
                    <a:p>
                      <a:r>
                        <a:rPr lang="en-US" b="1" dirty="0">
                          <a:solidFill>
                            <a:schemeClr val="tx1"/>
                          </a:solidFill>
                        </a:rPr>
                        <a:t>4.</a:t>
                      </a:r>
                      <a:r>
                        <a:rPr lang="en-US" b="1" dirty="0">
                          <a:solidFill>
                            <a:schemeClr val="tx1"/>
                          </a:solidFill>
                          <a:latin typeface="Arial"/>
                        </a:rPr>
                        <a:t> Revise the classroom observation rubric by simplifying the </a:t>
                      </a:r>
                      <a:endParaRPr lang="en-US" dirty="0"/>
                    </a:p>
                    <a:p>
                      <a:pPr lvl="0">
                        <a:buNone/>
                      </a:pPr>
                      <a:r>
                        <a:rPr lang="en-US" b="1" dirty="0">
                          <a:solidFill>
                            <a:schemeClr val="tx1"/>
                          </a:solidFill>
                          <a:latin typeface="Arial"/>
                        </a:rPr>
                        <a:t>wording and removing the organizational framework portion </a:t>
                      </a:r>
                      <a:endParaRPr lang="en-US" dirty="0"/>
                    </a:p>
                    <a:p>
                      <a:pPr lvl="0">
                        <a:buNone/>
                      </a:pPr>
                      <a:r>
                        <a:rPr lang="en-US" b="1" dirty="0">
                          <a:solidFill>
                            <a:schemeClr val="tx1"/>
                          </a:solidFill>
                          <a:latin typeface="Arial"/>
                        </a:rPr>
                        <a:t>from this rubric.</a:t>
                      </a:r>
                      <a:endParaRPr lang="en-US" dirty="0"/>
                    </a:p>
                    <a:p>
                      <a:pPr lvl="0">
                        <a:buNone/>
                      </a:pPr>
                      <a:endParaRPr lang="en-US" b="1" dirty="0">
                        <a:solidFill>
                          <a:schemeClr val="tx1"/>
                        </a:solidFill>
                        <a:latin typeface="Arial"/>
                      </a:endParaRPr>
                    </a:p>
                  </a:txBody>
                  <a:tcPr/>
                </a:tc>
                <a:extLst>
                  <a:ext uri="{0D108BD9-81ED-4DB2-BD59-A6C34878D82A}">
                    <a16:rowId xmlns:a16="http://schemas.microsoft.com/office/drawing/2014/main" val="1631184578"/>
                  </a:ext>
                </a:extLst>
              </a:tr>
              <a:tr h="1028978">
                <a:tc>
                  <a:txBody>
                    <a:bodyPr/>
                    <a:lstStyle/>
                    <a:p>
                      <a:r>
                        <a:rPr lang="en-US" b="1" dirty="0">
                          <a:solidFill>
                            <a:schemeClr val="tx1"/>
                          </a:solidFill>
                        </a:rPr>
                        <a:t>5.</a:t>
                      </a:r>
                      <a:r>
                        <a:rPr lang="en-US" b="1" dirty="0">
                          <a:solidFill>
                            <a:schemeClr val="tx1"/>
                          </a:solidFill>
                          <a:latin typeface="Arial"/>
                        </a:rPr>
                        <a:t> Decrease the current number of staff hours used to write, </a:t>
                      </a:r>
                      <a:endParaRPr lang="en-US" dirty="0"/>
                    </a:p>
                    <a:p>
                      <a:pPr lvl="0">
                        <a:buNone/>
                      </a:pPr>
                      <a:r>
                        <a:rPr lang="en-US" b="1" dirty="0">
                          <a:solidFill>
                            <a:schemeClr val="tx1"/>
                          </a:solidFill>
                          <a:latin typeface="Arial"/>
                        </a:rPr>
                        <a:t>revise, and edit the final report by improving internal         </a:t>
                      </a:r>
                      <a:endParaRPr lang="en-US" dirty="0"/>
                    </a:p>
                    <a:p>
                      <a:pPr lvl="0">
                        <a:buNone/>
                      </a:pPr>
                      <a:r>
                        <a:rPr lang="en-US" b="1" dirty="0">
                          <a:solidFill>
                            <a:schemeClr val="tx1"/>
                          </a:solidFill>
                          <a:latin typeface="Arial"/>
                        </a:rPr>
                        <a:t>processes.</a:t>
                      </a:r>
                      <a:endParaRPr lang="en-US" dirty="0"/>
                    </a:p>
                  </a:txBody>
                  <a:tcPr/>
                </a:tc>
                <a:extLst>
                  <a:ext uri="{0D108BD9-81ED-4DB2-BD59-A6C34878D82A}">
                    <a16:rowId xmlns:a16="http://schemas.microsoft.com/office/drawing/2014/main" val="2395087567"/>
                  </a:ext>
                </a:extLst>
              </a:tr>
            </a:tbl>
          </a:graphicData>
        </a:graphic>
      </p:graphicFrame>
    </p:spTree>
    <p:extLst>
      <p:ext uri="{BB962C8B-B14F-4D97-AF65-F5344CB8AC3E}">
        <p14:creationId xmlns:p14="http://schemas.microsoft.com/office/powerpoint/2010/main" val="4215256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B9225AB-2EF0-48E5-BC7D-CFA537171926}"/>
              </a:ext>
            </a:extLst>
          </p:cNvPr>
          <p:cNvSpPr txBox="1"/>
          <p:nvPr/>
        </p:nvSpPr>
        <p:spPr>
          <a:xfrm>
            <a:off x="8798121" y="1565567"/>
            <a:ext cx="3235288" cy="319190"/>
          </a:xfrm>
          <a:prstGeom prst="rect">
            <a:avLst/>
          </a:prstGeom>
          <a:noFill/>
        </p:spPr>
        <p:txBody>
          <a:bodyPr wrap="square" rtlCol="0">
            <a:spAutoFit/>
          </a:bodyPr>
          <a:lstStyle/>
          <a:p>
            <a:pPr algn="ctr">
              <a:lnSpc>
                <a:spcPct val="150000"/>
              </a:lnSpc>
            </a:pPr>
            <a:r>
              <a:rPr lang="en-US" sz="1100" i="1">
                <a:solidFill>
                  <a:schemeClr val="bg1"/>
                </a:solidFill>
                <a:ea typeface="Lato Light" charset="0"/>
                <a:cs typeface="Lato Light" charset="0"/>
              </a:rPr>
              <a:t>Entrepreneurial activities differ substantially</a:t>
            </a:r>
          </a:p>
        </p:txBody>
      </p:sp>
      <p:sp>
        <p:nvSpPr>
          <p:cNvPr id="44" name="Rectangle 43">
            <a:extLst>
              <a:ext uri="{FF2B5EF4-FFF2-40B4-BE49-F238E27FC236}">
                <a16:creationId xmlns:a16="http://schemas.microsoft.com/office/drawing/2014/main" id="{A29B452E-C772-4AB0-BFA5-88BF384E3CED}"/>
              </a:ext>
            </a:extLst>
          </p:cNvPr>
          <p:cNvSpPr/>
          <p:nvPr/>
        </p:nvSpPr>
        <p:spPr>
          <a:xfrm>
            <a:off x="16253" y="6390672"/>
            <a:ext cx="2549525" cy="453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3">
            <a:extLst>
              <a:ext uri="{FF2B5EF4-FFF2-40B4-BE49-F238E27FC236}">
                <a16:creationId xmlns:a16="http://schemas.microsoft.com/office/drawing/2014/main" id="{7CC1AA46-5382-4D6B-B507-6C92F5736298}"/>
              </a:ext>
            </a:extLst>
          </p:cNvPr>
          <p:cNvSpPr txBox="1">
            <a:spLocks/>
          </p:cNvSpPr>
          <p:nvPr/>
        </p:nvSpPr>
        <p:spPr>
          <a:xfrm>
            <a:off x="658119" y="612585"/>
            <a:ext cx="7082546" cy="4690515"/>
          </a:xfrm>
          <a:prstGeom prst="rect">
            <a:avLst/>
          </a:prstGeom>
          <a:noFill/>
        </p:spPr>
        <p:txBody>
          <a:bodyPr wrap="square" rtlCol="0" anchor="t">
            <a:spAutoFit/>
          </a:bodyPr>
          <a:lstStyle>
            <a:lvl1pPr marL="342860" indent="-342860" algn="l" defTabSz="91429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latin typeface="Arial"/>
                <a:cs typeface="Arial"/>
              </a:rPr>
              <a:t>CHANGE ONE</a:t>
            </a:r>
            <a:endParaRPr lang="en-US" sz="1800" b="1" dirty="0">
              <a:latin typeface="Arial" panose="020B0604020202020204" pitchFamily="34" charset="0"/>
              <a:cs typeface="Arial" panose="020B0604020202020204" pitchFamily="34" charset="0"/>
            </a:endParaRPr>
          </a:p>
          <a:p>
            <a:pPr marL="0" indent="0" algn="just">
              <a:buNone/>
            </a:pPr>
            <a:endParaRPr lang="en-US" sz="1800" dirty="0">
              <a:latin typeface="Arial"/>
              <a:cs typeface="Arial"/>
            </a:endParaRPr>
          </a:p>
          <a:p>
            <a:pPr marL="0" indent="0" algn="just">
              <a:buNone/>
            </a:pPr>
            <a:r>
              <a:rPr lang="en-US" sz="1800" b="1" dirty="0">
                <a:solidFill>
                  <a:srgbClr val="002060"/>
                </a:solidFill>
                <a:latin typeface="Arial"/>
                <a:cs typeface="Arial"/>
              </a:rPr>
              <a:t>Place a statement in the new site evaluation handbook to lower the risk of bias within the focus groups.</a:t>
            </a:r>
            <a:endParaRPr lang="en-US" b="1" dirty="0">
              <a:solidFill>
                <a:srgbClr val="002060"/>
              </a:solidFill>
              <a:cs typeface="Calibri"/>
            </a:endParaRPr>
          </a:p>
          <a:p>
            <a:pPr marL="0" indent="0" algn="just">
              <a:buNone/>
            </a:pPr>
            <a:endParaRPr lang="en-US" sz="1800" dirty="0">
              <a:latin typeface="Arial"/>
              <a:cs typeface="Arial"/>
            </a:endParaRPr>
          </a:p>
          <a:p>
            <a:pPr marL="0" indent="0" algn="just">
              <a:buNone/>
            </a:pPr>
            <a:r>
              <a:rPr lang="en-US" sz="1800" b="1" u="sng" dirty="0">
                <a:solidFill>
                  <a:srgbClr val="0070C0"/>
                </a:solidFill>
                <a:latin typeface="Arial"/>
                <a:cs typeface="Arial"/>
              </a:rPr>
              <a:t>Why</a:t>
            </a:r>
            <a:r>
              <a:rPr lang="en-US" sz="1800" b="1" dirty="0">
                <a:solidFill>
                  <a:srgbClr val="0070C0"/>
                </a:solidFill>
                <a:latin typeface="Arial"/>
                <a:cs typeface="Arial"/>
              </a:rPr>
              <a:t>: At times focus groups may have been comprised of individuals serving as both teachers and family members as well as students whose parent is an educator at the site.</a:t>
            </a:r>
          </a:p>
          <a:p>
            <a:pPr marL="0" indent="0" algn="just">
              <a:buNone/>
            </a:pPr>
            <a:endParaRPr lang="en-US" sz="1800" b="1" dirty="0">
              <a:solidFill>
                <a:srgbClr val="0070C0"/>
              </a:solidFill>
              <a:latin typeface="Arial"/>
              <a:cs typeface="Arial"/>
            </a:endParaRPr>
          </a:p>
          <a:p>
            <a:pPr marL="0" indent="0" algn="just">
              <a:buNone/>
            </a:pPr>
            <a:r>
              <a:rPr lang="en-US" sz="1800" b="1" u="sng" dirty="0">
                <a:solidFill>
                  <a:srgbClr val="0070C0"/>
                </a:solidFill>
                <a:latin typeface="Arial"/>
                <a:cs typeface="Arial"/>
              </a:rPr>
              <a:t>How</a:t>
            </a:r>
            <a:r>
              <a:rPr lang="en-US" sz="1800" b="1" dirty="0">
                <a:solidFill>
                  <a:srgbClr val="0070C0"/>
                </a:solidFill>
                <a:latin typeface="Arial"/>
                <a:cs typeface="Arial"/>
              </a:rPr>
              <a:t>: Include a sentence in the Site Evaluation Handbook and support with an explanation to the school leader when selecting school focus groups.</a:t>
            </a:r>
          </a:p>
          <a:p>
            <a:pPr marL="0" indent="0" algn="just">
              <a:buNone/>
            </a:pPr>
            <a:endParaRPr lang="en-US" sz="1800" b="1" dirty="0">
              <a:solidFill>
                <a:srgbClr val="0070C0"/>
              </a:solidFill>
              <a:latin typeface="Arial"/>
              <a:cs typeface="Arial"/>
            </a:endParaRPr>
          </a:p>
          <a:p>
            <a:pPr marL="0" indent="0" algn="just">
              <a:buNone/>
            </a:pPr>
            <a:r>
              <a:rPr lang="en-US" sz="1800" b="1" dirty="0">
                <a:solidFill>
                  <a:srgbClr val="0070C0"/>
                </a:solidFill>
                <a:latin typeface="Arial"/>
                <a:cs typeface="Arial"/>
              </a:rPr>
              <a:t>For example, teachers who are also parents should not be selected for focus groups.</a:t>
            </a:r>
          </a:p>
        </p:txBody>
      </p:sp>
      <p:pic>
        <p:nvPicPr>
          <p:cNvPr id="24" name="Picture Placeholder 23" descr="A picture containing floor, chalk, indoor, writing implement&#10;&#10;Description automatically generated">
            <a:extLst>
              <a:ext uri="{FF2B5EF4-FFF2-40B4-BE49-F238E27FC236}">
                <a16:creationId xmlns:a16="http://schemas.microsoft.com/office/drawing/2014/main" id="{18BF71E8-7DC0-49D7-B68D-97DF12004D9D}"/>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36787" r="36787"/>
          <a:stretch>
            <a:fillRect/>
          </a:stretch>
        </p:blipFill>
        <p:spPr>
          <a:xfrm>
            <a:off x="9993313" y="997725"/>
            <a:ext cx="2198687" cy="5553075"/>
          </a:xfrm>
        </p:spPr>
      </p:pic>
      <p:pic>
        <p:nvPicPr>
          <p:cNvPr id="20" name="Picture Placeholder 19" descr="A person using a computer&#10;&#10;Description automatically generated">
            <a:extLst>
              <a:ext uri="{FF2B5EF4-FFF2-40B4-BE49-F238E27FC236}">
                <a16:creationId xmlns:a16="http://schemas.microsoft.com/office/drawing/2014/main" id="{4BE3E67F-3DD3-4DE1-8E7B-C70AFBB7107B}"/>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8504" r="18504"/>
          <a:stretch>
            <a:fillRect/>
          </a:stretch>
        </p:blipFill>
        <p:spPr>
          <a:xfrm>
            <a:off x="8241138" y="4044223"/>
            <a:ext cx="1982788" cy="2098675"/>
          </a:xfrm>
        </p:spPr>
      </p:pic>
      <p:sp>
        <p:nvSpPr>
          <p:cNvPr id="2" name="Slide Number Placeholder 1">
            <a:extLst>
              <a:ext uri="{FF2B5EF4-FFF2-40B4-BE49-F238E27FC236}">
                <a16:creationId xmlns:a16="http://schemas.microsoft.com/office/drawing/2014/main" id="{7FF19C17-B0B0-46D4-94B5-1B7A2BBDDC57}"/>
              </a:ext>
            </a:extLst>
          </p:cNvPr>
          <p:cNvSpPr>
            <a:spLocks noGrp="1"/>
          </p:cNvSpPr>
          <p:nvPr>
            <p:ph type="sldNum" sz="quarter" idx="4"/>
          </p:nvPr>
        </p:nvSpPr>
        <p:spPr>
          <a:xfrm>
            <a:off x="10441892" y="179860"/>
            <a:ext cx="472440" cy="365125"/>
          </a:xfrm>
          <a:prstGeom prst="rect">
            <a:avLst/>
          </a:prstGeom>
        </p:spPr>
        <p:txBody>
          <a:bodyPr/>
          <a:lstStyle/>
          <a:p>
            <a:fld id="{48F63A3B-78C7-47BE-AE5E-E10140E04643}" type="slidenum">
              <a:rPr lang="en-US" smtClean="0"/>
              <a:pPr/>
              <a:t>12</a:t>
            </a:fld>
            <a:endParaRPr lang="en-US"/>
          </a:p>
        </p:txBody>
      </p:sp>
    </p:spTree>
    <p:extLst>
      <p:ext uri="{BB962C8B-B14F-4D97-AF65-F5344CB8AC3E}">
        <p14:creationId xmlns:p14="http://schemas.microsoft.com/office/powerpoint/2010/main" val="335700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p:cNvSpPr/>
          <p:nvPr/>
        </p:nvSpPr>
        <p:spPr>
          <a:xfrm>
            <a:off x="5568287" y="3439236"/>
            <a:ext cx="150126" cy="3418764"/>
          </a:xfrm>
          <a:custGeom>
            <a:avLst/>
            <a:gdLst>
              <a:gd name="connsiteX0" fmla="*/ 0 w 2133601"/>
              <a:gd name="connsiteY0" fmla="*/ 0 h 2167894"/>
              <a:gd name="connsiteX1" fmla="*/ 2133601 w 2133601"/>
              <a:gd name="connsiteY1" fmla="*/ 0 h 2167894"/>
              <a:gd name="connsiteX2" fmla="*/ 2133601 w 2133601"/>
              <a:gd name="connsiteY2" fmla="*/ 2167894 h 2167894"/>
              <a:gd name="connsiteX3" fmla="*/ 0 w 2133601"/>
              <a:gd name="connsiteY3" fmla="*/ 2167894 h 2167894"/>
            </a:gdLst>
            <a:ahLst/>
            <a:cxnLst>
              <a:cxn ang="0">
                <a:pos x="connsiteX0" y="connsiteY0"/>
              </a:cxn>
              <a:cxn ang="0">
                <a:pos x="connsiteX1" y="connsiteY1"/>
              </a:cxn>
              <a:cxn ang="0">
                <a:pos x="connsiteX2" y="connsiteY2"/>
              </a:cxn>
              <a:cxn ang="0">
                <a:pos x="connsiteX3" y="connsiteY3"/>
              </a:cxn>
            </a:cxnLst>
            <a:rect l="l" t="t" r="r" b="b"/>
            <a:pathLst>
              <a:path w="2133601" h="2167894">
                <a:moveTo>
                  <a:pt x="0" y="0"/>
                </a:moveTo>
                <a:lnTo>
                  <a:pt x="2133601" y="0"/>
                </a:lnTo>
                <a:lnTo>
                  <a:pt x="2133601" y="2167894"/>
                </a:lnTo>
                <a:lnTo>
                  <a:pt x="0" y="2167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15">
            <a:extLst>
              <a:ext uri="{FF2B5EF4-FFF2-40B4-BE49-F238E27FC236}">
                <a16:creationId xmlns:a16="http://schemas.microsoft.com/office/drawing/2014/main" id="{E9D11A60-5FE0-46BD-B965-FB5ABD2EC5B6}"/>
              </a:ext>
            </a:extLst>
          </p:cNvPr>
          <p:cNvSpPr txBox="1">
            <a:spLocks noChangeArrowheads="1"/>
          </p:cNvSpPr>
          <p:nvPr/>
        </p:nvSpPr>
        <p:spPr bwMode="auto">
          <a:xfrm>
            <a:off x="6473590" y="856704"/>
            <a:ext cx="496112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02060"/>
                </a:solidFill>
                <a:latin typeface="Arial"/>
                <a:ea typeface="Lato" panose="020F0502020204030203" pitchFamily="34" charset="0"/>
                <a:cs typeface="Lato" panose="020F0502020204030203" pitchFamily="34" charset="0"/>
              </a:rPr>
              <a:t>CHANGE TWO</a:t>
            </a:r>
          </a:p>
          <a:p>
            <a:endParaRPr lang="en-US" altLang="en-US" b="1" dirty="0">
              <a:solidFill>
                <a:srgbClr val="002060"/>
              </a:solidFill>
              <a:latin typeface="Arial"/>
              <a:ea typeface="Lato" panose="020F0502020204030203" pitchFamily="34" charset="0"/>
              <a:cs typeface="Lato" panose="020F0502020204030203" pitchFamily="34" charset="0"/>
            </a:endParaRPr>
          </a:p>
          <a:p>
            <a:r>
              <a:rPr lang="en-US" altLang="en-US" b="1" dirty="0">
                <a:solidFill>
                  <a:srgbClr val="002060"/>
                </a:solidFill>
                <a:latin typeface="Arial"/>
                <a:ea typeface="Lato" panose="020F0502020204030203" pitchFamily="34" charset="0"/>
                <a:cs typeface="Lato" panose="020F0502020204030203" pitchFamily="34" charset="0"/>
              </a:rPr>
              <a:t>Reduce the number of items schools must upload into Epicenter prior to the site evaluation.</a:t>
            </a:r>
          </a:p>
        </p:txBody>
      </p:sp>
      <p:sp>
        <p:nvSpPr>
          <p:cNvPr id="39" name="Rectangle 38">
            <a:extLst>
              <a:ext uri="{FF2B5EF4-FFF2-40B4-BE49-F238E27FC236}">
                <a16:creationId xmlns:a16="http://schemas.microsoft.com/office/drawing/2014/main" id="{0E3A6212-986F-457F-9908-70381860AAC7}"/>
              </a:ext>
            </a:extLst>
          </p:cNvPr>
          <p:cNvSpPr/>
          <p:nvPr/>
        </p:nvSpPr>
        <p:spPr>
          <a:xfrm>
            <a:off x="6932746" y="1693649"/>
            <a:ext cx="2338813" cy="381066"/>
          </a:xfrm>
          <a:prstGeom prst="rect">
            <a:avLst/>
          </a:prstGeom>
        </p:spPr>
        <p:txBody>
          <a:bodyPr wrap="square" anchor="t">
            <a:spAutoFit/>
          </a:bodyPr>
          <a:lstStyle/>
          <a:p>
            <a:pPr>
              <a:lnSpc>
                <a:spcPct val="150000"/>
              </a:lnSpc>
              <a:buClr>
                <a:schemeClr val="tx2"/>
              </a:buClr>
            </a:pPr>
            <a:endParaRPr lang="en-US" sz="1400" b="1" i="1" dirty="0">
              <a:solidFill>
                <a:schemeClr val="accent2"/>
              </a:solidFill>
              <a:cs typeface="Arial" panose="020B0604020202020204" pitchFamily="34" charset="0"/>
            </a:endParaRPr>
          </a:p>
        </p:txBody>
      </p:sp>
      <p:sp>
        <p:nvSpPr>
          <p:cNvPr id="53" name="TextBox 52">
            <a:extLst>
              <a:ext uri="{FF2B5EF4-FFF2-40B4-BE49-F238E27FC236}">
                <a16:creationId xmlns:a16="http://schemas.microsoft.com/office/drawing/2014/main" id="{7B9225AB-2EF0-48E5-BC7D-CFA537171926}"/>
              </a:ext>
            </a:extLst>
          </p:cNvPr>
          <p:cNvSpPr txBox="1"/>
          <p:nvPr/>
        </p:nvSpPr>
        <p:spPr>
          <a:xfrm>
            <a:off x="6473589" y="2776134"/>
            <a:ext cx="4961123" cy="2862322"/>
          </a:xfrm>
          <a:prstGeom prst="rect">
            <a:avLst/>
          </a:prstGeom>
          <a:noFill/>
        </p:spPr>
        <p:txBody>
          <a:bodyPr wrap="square" rtlCol="0" anchor="t">
            <a:spAutoFit/>
          </a:bodyPr>
          <a:lstStyle/>
          <a:p>
            <a:r>
              <a:rPr lang="en-US" b="1" u="sng" dirty="0">
                <a:solidFill>
                  <a:srgbClr val="0070C0"/>
                </a:solidFill>
                <a:latin typeface="Arial"/>
                <a:ea typeface="Lato Light" charset="0"/>
                <a:cs typeface="Lato Light" charset="0"/>
              </a:rPr>
              <a:t>Why</a:t>
            </a:r>
            <a:r>
              <a:rPr lang="en-US" b="1" dirty="0">
                <a:solidFill>
                  <a:srgbClr val="0070C0"/>
                </a:solidFill>
                <a:latin typeface="Arial"/>
                <a:ea typeface="Lato Light" charset="0"/>
                <a:cs typeface="Lato Light" charset="0"/>
              </a:rPr>
              <a:t>: In some cases, schools were asked to provide documents that the SPCSA already possessed.  Additionally, the SPCSA received feedback that suggested that a few requested documents were very time-consuming to produce.</a:t>
            </a:r>
          </a:p>
          <a:p>
            <a:endParaRPr lang="en-US" b="1" u="sng" dirty="0">
              <a:solidFill>
                <a:srgbClr val="0070C0"/>
              </a:solidFill>
              <a:latin typeface="Arial"/>
              <a:ea typeface="Lato Light" charset="0"/>
              <a:cs typeface="Lato Light" charset="0"/>
            </a:endParaRPr>
          </a:p>
          <a:p>
            <a:endParaRPr lang="en-US" b="1" u="sng" dirty="0">
              <a:solidFill>
                <a:srgbClr val="0070C0"/>
              </a:solidFill>
              <a:latin typeface="Arial"/>
              <a:ea typeface="Lato Light" charset="0"/>
              <a:cs typeface="Lato Light" charset="0"/>
            </a:endParaRPr>
          </a:p>
          <a:p>
            <a:r>
              <a:rPr lang="en-US" b="1" u="sng" dirty="0">
                <a:solidFill>
                  <a:srgbClr val="0070C0"/>
                </a:solidFill>
                <a:latin typeface="Arial"/>
                <a:ea typeface="Lato Light" charset="0"/>
                <a:cs typeface="Lato Light" charset="0"/>
              </a:rPr>
              <a:t>How</a:t>
            </a:r>
            <a:r>
              <a:rPr lang="en-US" b="1" dirty="0">
                <a:solidFill>
                  <a:srgbClr val="0070C0"/>
                </a:solidFill>
                <a:latin typeface="Arial"/>
                <a:ea typeface="Lato Light" charset="0"/>
                <a:cs typeface="Lato Light" charset="0"/>
              </a:rPr>
              <a:t>: Eliminate all requests which are either redundant or not needed.</a:t>
            </a:r>
          </a:p>
        </p:txBody>
      </p:sp>
      <p:pic>
        <p:nvPicPr>
          <p:cNvPr id="10" name="Picture Placeholder 9" descr="A person sitting at a table using a computer&#10;&#10;Description automatically generated">
            <a:extLst>
              <a:ext uri="{FF2B5EF4-FFF2-40B4-BE49-F238E27FC236}">
                <a16:creationId xmlns:a16="http://schemas.microsoft.com/office/drawing/2014/main" id="{E510608E-1219-4E4D-814A-AFE72E9CD740}"/>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32363" r="32363"/>
          <a:stretch>
            <a:fillRect/>
          </a:stretch>
        </p:blipFill>
        <p:spPr>
          <a:xfrm>
            <a:off x="1296537" y="1923276"/>
            <a:ext cx="3842162" cy="3986655"/>
          </a:xfrm>
        </p:spPr>
      </p:pic>
      <p:sp>
        <p:nvSpPr>
          <p:cNvPr id="11" name="Slide Number Placeholder 10">
            <a:extLst>
              <a:ext uri="{FF2B5EF4-FFF2-40B4-BE49-F238E27FC236}">
                <a16:creationId xmlns:a16="http://schemas.microsoft.com/office/drawing/2014/main" id="{FBB95672-C9EC-4FAC-9A01-925B6286E1C8}"/>
              </a:ext>
            </a:extLst>
          </p:cNvPr>
          <p:cNvSpPr>
            <a:spLocks noGrp="1"/>
          </p:cNvSpPr>
          <p:nvPr>
            <p:ph type="sldNum" sz="quarter" idx="4"/>
          </p:nvPr>
        </p:nvSpPr>
        <p:spPr>
          <a:xfrm>
            <a:off x="10445932" y="164557"/>
            <a:ext cx="472440" cy="365125"/>
          </a:xfrm>
          <a:prstGeom prst="rect">
            <a:avLst/>
          </a:prstGeom>
        </p:spPr>
        <p:txBody>
          <a:bodyPr/>
          <a:lstStyle/>
          <a:p>
            <a:fld id="{48F63A3B-78C7-47BE-AE5E-E10140E04643}" type="slidenum">
              <a:rPr lang="en-US" smtClean="0"/>
              <a:pPr/>
              <a:t>13</a:t>
            </a:fld>
            <a:endParaRPr lang="en-US"/>
          </a:p>
        </p:txBody>
      </p:sp>
    </p:spTree>
    <p:extLst>
      <p:ext uri="{BB962C8B-B14F-4D97-AF65-F5344CB8AC3E}">
        <p14:creationId xmlns:p14="http://schemas.microsoft.com/office/powerpoint/2010/main" val="2105166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a:extLst>
              <a:ext uri="{FF2B5EF4-FFF2-40B4-BE49-F238E27FC236}">
                <a16:creationId xmlns:a16="http://schemas.microsoft.com/office/drawing/2014/main" id="{E9D11A60-5FE0-46BD-B965-FB5ABD2EC5B6}"/>
              </a:ext>
            </a:extLst>
          </p:cNvPr>
          <p:cNvSpPr txBox="1">
            <a:spLocks noChangeArrowheads="1"/>
          </p:cNvSpPr>
          <p:nvPr/>
        </p:nvSpPr>
        <p:spPr bwMode="auto">
          <a:xfrm>
            <a:off x="1305802" y="886076"/>
            <a:ext cx="42219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02060"/>
                </a:solidFill>
                <a:latin typeface="Arial"/>
                <a:ea typeface="Lato" panose="020F0502020204030203" pitchFamily="34" charset="0"/>
                <a:cs typeface="Arial"/>
              </a:rPr>
              <a:t>CHANGE THREE</a:t>
            </a:r>
          </a:p>
          <a:p>
            <a:endParaRPr lang="en-US" altLang="en-US" b="1" dirty="0">
              <a:solidFill>
                <a:srgbClr val="002060"/>
              </a:solidFill>
              <a:latin typeface="Arial"/>
              <a:ea typeface="Lato" panose="020F0502020204030203" pitchFamily="34" charset="0"/>
              <a:cs typeface="Arial"/>
            </a:endParaRPr>
          </a:p>
          <a:p>
            <a:r>
              <a:rPr lang="en-US" altLang="en-US" b="1" dirty="0">
                <a:solidFill>
                  <a:srgbClr val="002060"/>
                </a:solidFill>
                <a:latin typeface="Arial"/>
                <a:ea typeface="Lato" panose="020F0502020204030203" pitchFamily="34" charset="0"/>
                <a:cs typeface="Arial"/>
              </a:rPr>
              <a:t>Implement a presentation time.</a:t>
            </a:r>
          </a:p>
        </p:txBody>
      </p:sp>
      <p:sp>
        <p:nvSpPr>
          <p:cNvPr id="14" name="Rectangle 13">
            <a:extLst>
              <a:ext uri="{FF2B5EF4-FFF2-40B4-BE49-F238E27FC236}">
                <a16:creationId xmlns:a16="http://schemas.microsoft.com/office/drawing/2014/main" id="{0E3A6212-986F-457F-9908-70381860AAC7}"/>
              </a:ext>
            </a:extLst>
          </p:cNvPr>
          <p:cNvSpPr/>
          <p:nvPr/>
        </p:nvSpPr>
        <p:spPr>
          <a:xfrm>
            <a:off x="1305802" y="1721461"/>
            <a:ext cx="6560835" cy="4524315"/>
          </a:xfrm>
          <a:prstGeom prst="rect">
            <a:avLst/>
          </a:prstGeom>
        </p:spPr>
        <p:txBody>
          <a:bodyPr wrap="square" anchor="t">
            <a:spAutoFit/>
          </a:bodyPr>
          <a:lstStyle/>
          <a:p>
            <a:pPr>
              <a:lnSpc>
                <a:spcPct val="150000"/>
              </a:lnSpc>
              <a:buClr>
                <a:schemeClr val="tx2"/>
              </a:buClr>
            </a:pPr>
            <a:endParaRPr lang="en-US" b="1" u="sng" dirty="0">
              <a:solidFill>
                <a:srgbClr val="0070C0"/>
              </a:solidFill>
              <a:latin typeface="Arial"/>
              <a:cs typeface="Arial"/>
            </a:endParaRPr>
          </a:p>
          <a:p>
            <a:pPr>
              <a:buClr>
                <a:schemeClr val="tx2"/>
              </a:buClr>
            </a:pPr>
            <a:r>
              <a:rPr lang="en-US" b="1" u="sng" dirty="0">
                <a:solidFill>
                  <a:srgbClr val="0070C0"/>
                </a:solidFill>
                <a:latin typeface="Arial"/>
                <a:cs typeface="Arial"/>
              </a:rPr>
              <a:t>Why:</a:t>
            </a:r>
            <a:r>
              <a:rPr lang="en-US" b="1" dirty="0">
                <a:solidFill>
                  <a:srgbClr val="0070C0"/>
                </a:solidFill>
                <a:latin typeface="Arial"/>
                <a:cs typeface="Arial"/>
              </a:rPr>
              <a:t> The presentation provides the evaluation team with more time to learn with the school prior to the evaluation taking place, while also facilitating dialogue and questions.  Additionally, the presentation allows network and school leaders time to share important information about the site.</a:t>
            </a:r>
          </a:p>
          <a:p>
            <a:pPr>
              <a:lnSpc>
                <a:spcPct val="150000"/>
              </a:lnSpc>
              <a:buClr>
                <a:schemeClr val="tx2"/>
              </a:buClr>
            </a:pPr>
            <a:endParaRPr lang="en-US" b="1" dirty="0">
              <a:solidFill>
                <a:srgbClr val="0070C0"/>
              </a:solidFill>
              <a:latin typeface="Arial"/>
              <a:cs typeface="Arial"/>
            </a:endParaRPr>
          </a:p>
          <a:p>
            <a:pPr>
              <a:buClr>
                <a:schemeClr val="tx2"/>
              </a:buClr>
            </a:pPr>
            <a:r>
              <a:rPr lang="en-US" b="1" u="sng" dirty="0">
                <a:solidFill>
                  <a:srgbClr val="0070C0"/>
                </a:solidFill>
                <a:latin typeface="Arial"/>
                <a:cs typeface="Arial"/>
              </a:rPr>
              <a:t>How</a:t>
            </a:r>
            <a:r>
              <a:rPr lang="en-US" b="1" dirty="0">
                <a:solidFill>
                  <a:srgbClr val="0070C0"/>
                </a:solidFill>
                <a:latin typeface="Arial"/>
                <a:cs typeface="Arial"/>
              </a:rPr>
              <a:t>: The presentation will provide details on the school’s educational model and approach and address specific topics, including academic, organization and financial performance.</a:t>
            </a:r>
          </a:p>
          <a:p>
            <a:pPr>
              <a:buClr>
                <a:schemeClr val="tx2"/>
              </a:buClr>
            </a:pPr>
            <a:endParaRPr lang="en-US" b="1" dirty="0">
              <a:solidFill>
                <a:srgbClr val="0070C0"/>
              </a:solidFill>
              <a:latin typeface="Arial"/>
              <a:cs typeface="Arial"/>
            </a:endParaRPr>
          </a:p>
          <a:p>
            <a:pPr>
              <a:buClr>
                <a:schemeClr val="tx2"/>
              </a:buClr>
            </a:pPr>
            <a:r>
              <a:rPr lang="en-US" b="1" dirty="0">
                <a:solidFill>
                  <a:srgbClr val="0070C0"/>
                </a:solidFill>
                <a:latin typeface="Arial"/>
                <a:cs typeface="Arial"/>
              </a:rPr>
              <a:t>The SPCSA will create a slide deck with these items and limit the timeframe of the presentation to 30 minutes. </a:t>
            </a:r>
            <a:endParaRPr lang="en-US" b="1" dirty="0">
              <a:solidFill>
                <a:srgbClr val="0070C0"/>
              </a:solidFill>
              <a:latin typeface="Arial"/>
              <a:cs typeface="Arial" panose="020B0604020202020204" pitchFamily="34" charset="0"/>
            </a:endParaRPr>
          </a:p>
        </p:txBody>
      </p:sp>
      <p:sp>
        <p:nvSpPr>
          <p:cNvPr id="18" name="Freeform 17"/>
          <p:cNvSpPr/>
          <p:nvPr/>
        </p:nvSpPr>
        <p:spPr>
          <a:xfrm>
            <a:off x="8426879" y="1299982"/>
            <a:ext cx="3552470" cy="965840"/>
          </a:xfrm>
          <a:custGeom>
            <a:avLst/>
            <a:gdLst>
              <a:gd name="connsiteX0" fmla="*/ 0 w 2133601"/>
              <a:gd name="connsiteY0" fmla="*/ 0 h 2167894"/>
              <a:gd name="connsiteX1" fmla="*/ 2133601 w 2133601"/>
              <a:gd name="connsiteY1" fmla="*/ 0 h 2167894"/>
              <a:gd name="connsiteX2" fmla="*/ 2133601 w 2133601"/>
              <a:gd name="connsiteY2" fmla="*/ 2167894 h 2167894"/>
              <a:gd name="connsiteX3" fmla="*/ 0 w 2133601"/>
              <a:gd name="connsiteY3" fmla="*/ 2167894 h 2167894"/>
            </a:gdLst>
            <a:ahLst/>
            <a:cxnLst>
              <a:cxn ang="0">
                <a:pos x="connsiteX0" y="connsiteY0"/>
              </a:cxn>
              <a:cxn ang="0">
                <a:pos x="connsiteX1" y="connsiteY1"/>
              </a:cxn>
              <a:cxn ang="0">
                <a:pos x="connsiteX2" y="connsiteY2"/>
              </a:cxn>
              <a:cxn ang="0">
                <a:pos x="connsiteX3" y="connsiteY3"/>
              </a:cxn>
            </a:cxnLst>
            <a:rect l="l" t="t" r="r" b="b"/>
            <a:pathLst>
              <a:path w="2133601" h="2167894">
                <a:moveTo>
                  <a:pt x="0" y="0"/>
                </a:moveTo>
                <a:lnTo>
                  <a:pt x="2133601" y="0"/>
                </a:lnTo>
                <a:lnTo>
                  <a:pt x="2133601" y="2167894"/>
                </a:lnTo>
                <a:lnTo>
                  <a:pt x="0" y="2167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Clear Communication and purpose</a:t>
            </a:r>
            <a:endParaRPr lang="en-US"/>
          </a:p>
        </p:txBody>
      </p:sp>
      <p:sp>
        <p:nvSpPr>
          <p:cNvPr id="25" name="TextBox 24">
            <a:extLst>
              <a:ext uri="{FF2B5EF4-FFF2-40B4-BE49-F238E27FC236}">
                <a16:creationId xmlns:a16="http://schemas.microsoft.com/office/drawing/2014/main" id="{7BF73AD0-3516-42EE-ABBC-39EAB606FC89}"/>
              </a:ext>
            </a:extLst>
          </p:cNvPr>
          <p:cNvSpPr txBox="1"/>
          <p:nvPr/>
        </p:nvSpPr>
        <p:spPr>
          <a:xfrm>
            <a:off x="1835109" y="2409310"/>
            <a:ext cx="1099595" cy="298287"/>
          </a:xfrm>
          <a:prstGeom prst="rect">
            <a:avLst/>
          </a:prstGeom>
          <a:noFill/>
        </p:spPr>
        <p:txBody>
          <a:bodyPr wrap="square" rtlCol="0" anchor="t">
            <a:spAutoFit/>
          </a:bodyPr>
          <a:lstStyle/>
          <a:p>
            <a:pPr>
              <a:lnSpc>
                <a:spcPct val="120000"/>
              </a:lnSpc>
            </a:pPr>
            <a:endParaRPr lang="en-US" sz="1200" b="1" dirty="0">
              <a:solidFill>
                <a:schemeClr val="accent2"/>
              </a:solidFill>
              <a:cs typeface="Segoe UI Light" panose="020B0502040204020203" pitchFamily="34" charset="0"/>
            </a:endParaRPr>
          </a:p>
        </p:txBody>
      </p:sp>
      <p:sp>
        <p:nvSpPr>
          <p:cNvPr id="28" name="TextBox 27">
            <a:extLst>
              <a:ext uri="{FF2B5EF4-FFF2-40B4-BE49-F238E27FC236}">
                <a16:creationId xmlns:a16="http://schemas.microsoft.com/office/drawing/2014/main" id="{7B9225AB-2EF0-48E5-BC7D-CFA537171926}"/>
              </a:ext>
            </a:extLst>
          </p:cNvPr>
          <p:cNvSpPr txBox="1"/>
          <p:nvPr/>
        </p:nvSpPr>
        <p:spPr>
          <a:xfrm>
            <a:off x="1332383" y="2813789"/>
            <a:ext cx="3794845" cy="320024"/>
          </a:xfrm>
          <a:prstGeom prst="rect">
            <a:avLst/>
          </a:prstGeom>
          <a:noFill/>
        </p:spPr>
        <p:txBody>
          <a:bodyPr wrap="square" rtlCol="0" anchor="t">
            <a:spAutoFit/>
          </a:bodyPr>
          <a:lstStyle/>
          <a:p>
            <a:pPr>
              <a:lnSpc>
                <a:spcPct val="150000"/>
              </a:lnSpc>
            </a:pPr>
            <a:endParaRPr lang="en-US" sz="1100">
              <a:solidFill>
                <a:schemeClr val="tx1">
                  <a:lumMod val="75000"/>
                  <a:lumOff val="25000"/>
                </a:schemeClr>
              </a:solidFill>
              <a:ea typeface="Lato Light" charset="0"/>
              <a:cs typeface="Lato Light" charset="0"/>
            </a:endParaRPr>
          </a:p>
        </p:txBody>
      </p:sp>
      <p:sp>
        <p:nvSpPr>
          <p:cNvPr id="31" name="TextBox 30">
            <a:extLst>
              <a:ext uri="{FF2B5EF4-FFF2-40B4-BE49-F238E27FC236}">
                <a16:creationId xmlns:a16="http://schemas.microsoft.com/office/drawing/2014/main" id="{7BF73AD0-3516-42EE-ABBC-39EAB606FC89}"/>
              </a:ext>
            </a:extLst>
          </p:cNvPr>
          <p:cNvSpPr txBox="1"/>
          <p:nvPr/>
        </p:nvSpPr>
        <p:spPr>
          <a:xfrm>
            <a:off x="1866271" y="3560337"/>
            <a:ext cx="1099595" cy="298287"/>
          </a:xfrm>
          <a:prstGeom prst="rect">
            <a:avLst/>
          </a:prstGeom>
          <a:noFill/>
        </p:spPr>
        <p:txBody>
          <a:bodyPr wrap="square" rtlCol="0" anchor="t">
            <a:spAutoFit/>
          </a:bodyPr>
          <a:lstStyle/>
          <a:p>
            <a:pPr>
              <a:lnSpc>
                <a:spcPct val="120000"/>
              </a:lnSpc>
            </a:pPr>
            <a:endParaRPr lang="en-US" sz="1200" b="1" dirty="0">
              <a:solidFill>
                <a:schemeClr val="accent2"/>
              </a:solidFill>
              <a:cs typeface="Segoe UI Light" panose="020B0502040204020203" pitchFamily="34" charset="0"/>
            </a:endParaRPr>
          </a:p>
        </p:txBody>
      </p:sp>
      <p:grpSp>
        <p:nvGrpSpPr>
          <p:cNvPr id="36" name="Group 35"/>
          <p:cNvGrpSpPr/>
          <p:nvPr/>
        </p:nvGrpSpPr>
        <p:grpSpPr>
          <a:xfrm>
            <a:off x="5626348" y="1296845"/>
            <a:ext cx="342417" cy="297510"/>
            <a:chOff x="2303444" y="6030256"/>
            <a:chExt cx="484188" cy="420688"/>
          </a:xfrm>
          <a:solidFill>
            <a:schemeClr val="accent3"/>
          </a:solidFill>
        </p:grpSpPr>
        <p:sp>
          <p:nvSpPr>
            <p:cNvPr id="37" name="Freeform 354"/>
            <p:cNvSpPr>
              <a:spLocks noEditPoints="1"/>
            </p:cNvSpPr>
            <p:nvPr/>
          </p:nvSpPr>
          <p:spPr bwMode="auto">
            <a:xfrm>
              <a:off x="2303444" y="6030256"/>
              <a:ext cx="484188" cy="346075"/>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55"/>
            <p:cNvSpPr>
              <a:spLocks/>
            </p:cNvSpPr>
            <p:nvPr/>
          </p:nvSpPr>
          <p:spPr bwMode="auto">
            <a:xfrm>
              <a:off x="2741594" y="6181068"/>
              <a:ext cx="30163" cy="165100"/>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Oval 356"/>
            <p:cNvSpPr>
              <a:spLocks noChangeArrowheads="1"/>
            </p:cNvSpPr>
            <p:nvPr/>
          </p:nvSpPr>
          <p:spPr bwMode="auto">
            <a:xfrm>
              <a:off x="2727307" y="6360456"/>
              <a:ext cx="60325"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3" name="TextBox 42">
            <a:extLst>
              <a:ext uri="{FF2B5EF4-FFF2-40B4-BE49-F238E27FC236}">
                <a16:creationId xmlns:a16="http://schemas.microsoft.com/office/drawing/2014/main" id="{7B9225AB-2EF0-48E5-BC7D-CFA537171926}"/>
              </a:ext>
            </a:extLst>
          </p:cNvPr>
          <p:cNvSpPr txBox="1"/>
          <p:nvPr/>
        </p:nvSpPr>
        <p:spPr>
          <a:xfrm>
            <a:off x="1332383" y="5061526"/>
            <a:ext cx="3794845" cy="320024"/>
          </a:xfrm>
          <a:prstGeom prst="rect">
            <a:avLst/>
          </a:prstGeom>
          <a:noFill/>
        </p:spPr>
        <p:txBody>
          <a:bodyPr wrap="square" rtlCol="0" anchor="t">
            <a:spAutoFit/>
          </a:bodyPr>
          <a:lstStyle/>
          <a:p>
            <a:pPr>
              <a:lnSpc>
                <a:spcPct val="150000"/>
              </a:lnSpc>
            </a:pPr>
            <a:endParaRPr lang="en-US" sz="1100" dirty="0">
              <a:solidFill>
                <a:schemeClr val="tx1">
                  <a:lumMod val="75000"/>
                  <a:lumOff val="25000"/>
                </a:schemeClr>
              </a:solidFill>
              <a:ea typeface="Lato Light" charset="0"/>
              <a:cs typeface="Lato Light" charset="0"/>
            </a:endParaRPr>
          </a:p>
        </p:txBody>
      </p:sp>
      <p:sp>
        <p:nvSpPr>
          <p:cNvPr id="44" name="Rectangle 43">
            <a:extLst>
              <a:ext uri="{FF2B5EF4-FFF2-40B4-BE49-F238E27FC236}">
                <a16:creationId xmlns:a16="http://schemas.microsoft.com/office/drawing/2014/main" id="{A29B452E-C772-4AB0-BFA5-88BF384E3CED}"/>
              </a:ext>
            </a:extLst>
          </p:cNvPr>
          <p:cNvSpPr/>
          <p:nvPr/>
        </p:nvSpPr>
        <p:spPr>
          <a:xfrm>
            <a:off x="16253" y="6390672"/>
            <a:ext cx="2549525" cy="453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descr="A picture containing table&#10;&#10;Description automatically generated">
            <a:extLst>
              <a:ext uri="{FF2B5EF4-FFF2-40B4-BE49-F238E27FC236}">
                <a16:creationId xmlns:a16="http://schemas.microsoft.com/office/drawing/2014/main" id="{B8AD74AD-1158-42F6-8E75-D506D3B10477}"/>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15063" r="15063"/>
          <a:stretch>
            <a:fillRect/>
          </a:stretch>
        </p:blipFill>
        <p:spPr>
          <a:xfrm>
            <a:off x="8850588" y="2593610"/>
            <a:ext cx="2801552" cy="2673772"/>
          </a:xfrm>
        </p:spPr>
      </p:pic>
      <p:sp>
        <p:nvSpPr>
          <p:cNvPr id="20" name="Slide Number Placeholder 19">
            <a:extLst>
              <a:ext uri="{FF2B5EF4-FFF2-40B4-BE49-F238E27FC236}">
                <a16:creationId xmlns:a16="http://schemas.microsoft.com/office/drawing/2014/main" id="{3D0952A2-671E-436F-9AC5-C3CD424B4DBF}"/>
              </a:ext>
            </a:extLst>
          </p:cNvPr>
          <p:cNvSpPr>
            <a:spLocks noGrp="1"/>
          </p:cNvSpPr>
          <p:nvPr>
            <p:ph type="sldNum" sz="quarter" idx="4"/>
          </p:nvPr>
        </p:nvSpPr>
        <p:spPr>
          <a:xfrm>
            <a:off x="10445929" y="164556"/>
            <a:ext cx="472440" cy="365125"/>
          </a:xfrm>
          <a:prstGeom prst="rect">
            <a:avLst/>
          </a:prstGeom>
        </p:spPr>
        <p:txBody>
          <a:bodyPr/>
          <a:lstStyle/>
          <a:p>
            <a:fld id="{48F63A3B-78C7-47BE-AE5E-E10140E04643}" type="slidenum">
              <a:rPr lang="en-US" smtClean="0"/>
              <a:pPr/>
              <a:t>14</a:t>
            </a:fld>
            <a:endParaRPr lang="en-US"/>
          </a:p>
        </p:txBody>
      </p:sp>
    </p:spTree>
    <p:extLst>
      <p:ext uri="{BB962C8B-B14F-4D97-AF65-F5344CB8AC3E}">
        <p14:creationId xmlns:p14="http://schemas.microsoft.com/office/powerpoint/2010/main" val="868867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3">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7">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5">
            <a:extLst>
              <a:ext uri="{FF2B5EF4-FFF2-40B4-BE49-F238E27FC236}">
                <a16:creationId xmlns:a16="http://schemas.microsoft.com/office/drawing/2014/main" id="{66983E50-31BE-4333-BB32-37431C3C6423}"/>
              </a:ext>
            </a:extLst>
          </p:cNvPr>
          <p:cNvPicPr>
            <a:picLocks noGrp="1" noChangeAspect="1"/>
          </p:cNvPicPr>
          <p:nvPr>
            <p:ph type="pic" sz="quarter" idx="10"/>
          </p:nvPr>
        </p:nvPicPr>
        <p:blipFill rotWithShape="1">
          <a:blip r:embed="rId2"/>
          <a:srcRect t="618" b="617"/>
          <a:stretch/>
        </p:blipFill>
        <p:spPr>
          <a:xfrm>
            <a:off x="4043332" y="4337536"/>
            <a:ext cx="2793710" cy="1721251"/>
          </a:xfrm>
          <a:prstGeom prst="rect">
            <a:avLst/>
          </a:prstGeom>
        </p:spPr>
      </p:pic>
      <p:sp>
        <p:nvSpPr>
          <p:cNvPr id="6" name="TextBox 5">
            <a:extLst>
              <a:ext uri="{FF2B5EF4-FFF2-40B4-BE49-F238E27FC236}">
                <a16:creationId xmlns:a16="http://schemas.microsoft.com/office/drawing/2014/main" id="{1D6A856D-1D36-442D-90FE-E77E47AF1BEB}"/>
              </a:ext>
            </a:extLst>
          </p:cNvPr>
          <p:cNvSpPr txBox="1"/>
          <p:nvPr/>
        </p:nvSpPr>
        <p:spPr>
          <a:xfrm>
            <a:off x="767862" y="865554"/>
            <a:ext cx="859496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2060"/>
                </a:solidFill>
                <a:latin typeface="Arial"/>
                <a:cs typeface="Segoe UI"/>
              </a:rPr>
              <a:t>CHANGE FOUR</a:t>
            </a:r>
          </a:p>
          <a:p>
            <a:endParaRPr lang="en-US" b="1" dirty="0">
              <a:solidFill>
                <a:srgbClr val="002060"/>
              </a:solidFill>
              <a:latin typeface="Arial"/>
              <a:cs typeface="Segoe UI"/>
            </a:endParaRPr>
          </a:p>
          <a:p>
            <a:r>
              <a:rPr lang="en-US" b="1" dirty="0">
                <a:solidFill>
                  <a:srgbClr val="002060"/>
                </a:solidFill>
                <a:latin typeface="Arial"/>
                <a:cs typeface="Segoe UI"/>
              </a:rPr>
              <a:t>Simplify the classroom observational portion of the rubric.</a:t>
            </a:r>
          </a:p>
          <a:p>
            <a:endParaRPr lang="en-US" b="1" dirty="0">
              <a:solidFill>
                <a:srgbClr val="002060"/>
              </a:solidFill>
              <a:latin typeface="Arial"/>
              <a:cs typeface="Segoe UI"/>
            </a:endParaRPr>
          </a:p>
          <a:p>
            <a:endParaRPr lang="en-US" b="1" dirty="0">
              <a:solidFill>
                <a:schemeClr val="bg2"/>
              </a:solidFill>
              <a:latin typeface="Arial"/>
              <a:cs typeface="Segoe UI"/>
            </a:endParaRPr>
          </a:p>
          <a:p>
            <a:r>
              <a:rPr lang="en-US" b="1" u="sng" dirty="0">
                <a:solidFill>
                  <a:srgbClr val="0070C0"/>
                </a:solidFill>
                <a:latin typeface="Arial"/>
                <a:cs typeface="Segoe UI"/>
              </a:rPr>
              <a:t>Why</a:t>
            </a:r>
            <a:r>
              <a:rPr lang="en-US" b="1" dirty="0">
                <a:solidFill>
                  <a:srgbClr val="0070C0"/>
                </a:solidFill>
                <a:latin typeface="Arial"/>
                <a:cs typeface="Segoe UI"/>
              </a:rPr>
              <a:t>: The classroom rubric can be enhanced so that school leaders and other stakeholders have a more complete understanding of how they will be evaluated.  Additionally, proposed changes will improve the capacity of SPCSA team members in evaluating more classrooms in a thorough manner. ​</a:t>
            </a:r>
          </a:p>
          <a:p>
            <a:endParaRPr lang="en-US" b="1" dirty="0">
              <a:solidFill>
                <a:srgbClr val="0070C0"/>
              </a:solidFill>
              <a:latin typeface="Arial"/>
              <a:cs typeface="Segoe UI"/>
            </a:endParaRPr>
          </a:p>
          <a:p>
            <a:r>
              <a:rPr lang="en-US" b="1" u="sng" dirty="0">
                <a:solidFill>
                  <a:srgbClr val="0070C0"/>
                </a:solidFill>
                <a:latin typeface="Arial"/>
                <a:cs typeface="Segoe UI"/>
              </a:rPr>
              <a:t>How</a:t>
            </a:r>
            <a:r>
              <a:rPr lang="en-US" b="1" dirty="0">
                <a:solidFill>
                  <a:srgbClr val="0070C0"/>
                </a:solidFill>
                <a:latin typeface="Arial"/>
                <a:cs typeface="Segoe UI"/>
              </a:rPr>
              <a:t>: Revise the current rubric to simplify the criteria and note evidence observed in a yes or no fashion.</a:t>
            </a:r>
          </a:p>
        </p:txBody>
      </p:sp>
    </p:spTree>
    <p:extLst>
      <p:ext uri="{BB962C8B-B14F-4D97-AF65-F5344CB8AC3E}">
        <p14:creationId xmlns:p14="http://schemas.microsoft.com/office/powerpoint/2010/main" val="780949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5">
            <a:extLst>
              <a:ext uri="{FF2B5EF4-FFF2-40B4-BE49-F238E27FC236}">
                <a16:creationId xmlns:a16="http://schemas.microsoft.com/office/drawing/2014/main" id="{E9D11A60-5FE0-46BD-B965-FB5ABD2EC5B6}"/>
              </a:ext>
            </a:extLst>
          </p:cNvPr>
          <p:cNvSpPr txBox="1">
            <a:spLocks noChangeArrowheads="1"/>
          </p:cNvSpPr>
          <p:nvPr/>
        </p:nvSpPr>
        <p:spPr bwMode="auto">
          <a:xfrm>
            <a:off x="6920565" y="1127913"/>
            <a:ext cx="41329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d-ID" altLang="en-US" sz="3200" b="1" dirty="0">
              <a:solidFill>
                <a:schemeClr val="accent2"/>
              </a:solidFill>
              <a:latin typeface="+mj-lt"/>
              <a:ea typeface="Lato" panose="020F0502020204030203" pitchFamily="34" charset="0"/>
              <a:cs typeface="Lato" panose="020F0502020204030203" pitchFamily="34" charset="0"/>
            </a:endParaRPr>
          </a:p>
        </p:txBody>
      </p:sp>
      <p:sp>
        <p:nvSpPr>
          <p:cNvPr id="6" name="Rectangle 5">
            <a:extLst>
              <a:ext uri="{FF2B5EF4-FFF2-40B4-BE49-F238E27FC236}">
                <a16:creationId xmlns:a16="http://schemas.microsoft.com/office/drawing/2014/main" id="{0E3A6212-986F-457F-9908-70381860AAC7}"/>
              </a:ext>
            </a:extLst>
          </p:cNvPr>
          <p:cNvSpPr/>
          <p:nvPr/>
        </p:nvSpPr>
        <p:spPr>
          <a:xfrm>
            <a:off x="4056041" y="523835"/>
            <a:ext cx="6615101" cy="5027017"/>
          </a:xfrm>
          <a:prstGeom prst="rect">
            <a:avLst/>
          </a:prstGeom>
        </p:spPr>
        <p:txBody>
          <a:bodyPr wrap="square" anchor="t">
            <a:spAutoFit/>
          </a:bodyPr>
          <a:lstStyle/>
          <a:p>
            <a:pPr>
              <a:lnSpc>
                <a:spcPct val="150000"/>
              </a:lnSpc>
              <a:buClr>
                <a:schemeClr val="tx2"/>
              </a:buClr>
            </a:pPr>
            <a:r>
              <a:rPr lang="id-ID" b="1" dirty="0">
                <a:solidFill>
                  <a:srgbClr val="002060"/>
                </a:solidFill>
                <a:latin typeface="Arial"/>
                <a:cs typeface="Arial"/>
              </a:rPr>
              <a:t>CHANGE FIVE </a:t>
            </a:r>
          </a:p>
          <a:p>
            <a:pPr>
              <a:lnSpc>
                <a:spcPct val="150000"/>
              </a:lnSpc>
              <a:buClr>
                <a:schemeClr val="tx2"/>
              </a:buClr>
            </a:pPr>
            <a:endParaRPr lang="id-ID" b="1" dirty="0">
              <a:solidFill>
                <a:srgbClr val="002060"/>
              </a:solidFill>
              <a:latin typeface="Arial"/>
              <a:cs typeface="Arial"/>
            </a:endParaRPr>
          </a:p>
          <a:p>
            <a:pPr>
              <a:lnSpc>
                <a:spcPct val="150000"/>
              </a:lnSpc>
              <a:buClr>
                <a:schemeClr val="tx2"/>
              </a:buClr>
            </a:pPr>
            <a:r>
              <a:rPr lang="en-US" b="1" dirty="0">
                <a:solidFill>
                  <a:srgbClr val="002060"/>
                </a:solidFill>
                <a:latin typeface="Arial"/>
                <a:cs typeface="Arial"/>
              </a:rPr>
              <a:t>Reduce the number of staff hours currently used to produce final written reports</a:t>
            </a:r>
            <a:r>
              <a:rPr lang="id-ID" b="1" dirty="0">
                <a:solidFill>
                  <a:srgbClr val="002060"/>
                </a:solidFill>
                <a:latin typeface="Arial"/>
                <a:cs typeface="Arial"/>
              </a:rPr>
              <a:t>.</a:t>
            </a:r>
          </a:p>
          <a:p>
            <a:pPr>
              <a:lnSpc>
                <a:spcPct val="150000"/>
              </a:lnSpc>
              <a:buClr>
                <a:schemeClr val="tx2"/>
              </a:buClr>
            </a:pPr>
            <a:endParaRPr lang="id-ID" b="1" dirty="0">
              <a:solidFill>
                <a:srgbClr val="002060"/>
              </a:solidFill>
              <a:latin typeface="Arial"/>
              <a:cs typeface="Arial"/>
            </a:endParaRPr>
          </a:p>
          <a:p>
            <a:pPr>
              <a:buClr>
                <a:schemeClr val="tx2"/>
              </a:buClr>
            </a:pPr>
            <a:r>
              <a:rPr lang="id-ID" b="1" u="sng" dirty="0">
                <a:solidFill>
                  <a:srgbClr val="0070C0"/>
                </a:solidFill>
                <a:latin typeface="Arial"/>
                <a:cs typeface="Arial"/>
              </a:rPr>
              <a:t>W</a:t>
            </a:r>
            <a:r>
              <a:rPr lang="en-US" b="1" u="sng" dirty="0">
                <a:solidFill>
                  <a:srgbClr val="0070C0"/>
                </a:solidFill>
                <a:latin typeface="Arial"/>
                <a:cs typeface="Arial"/>
              </a:rPr>
              <a:t>hy</a:t>
            </a:r>
            <a:r>
              <a:rPr lang="id-ID" b="1" dirty="0">
                <a:solidFill>
                  <a:srgbClr val="0070C0"/>
                </a:solidFill>
                <a:latin typeface="Arial"/>
                <a:cs typeface="Arial"/>
              </a:rPr>
              <a:t>: This will improve staff capacity and provide meaningful feedback to schools as well as on time reports.</a:t>
            </a:r>
          </a:p>
          <a:p>
            <a:pPr>
              <a:lnSpc>
                <a:spcPct val="150000"/>
              </a:lnSpc>
              <a:buClr>
                <a:schemeClr val="tx2"/>
              </a:buClr>
            </a:pPr>
            <a:endParaRPr lang="id-ID" b="1" dirty="0">
              <a:solidFill>
                <a:srgbClr val="0070C0"/>
              </a:solidFill>
              <a:latin typeface="Arial"/>
              <a:cs typeface="Arial"/>
            </a:endParaRPr>
          </a:p>
          <a:p>
            <a:pPr>
              <a:buClr>
                <a:schemeClr val="tx2"/>
              </a:buClr>
            </a:pPr>
            <a:r>
              <a:rPr lang="id-ID" b="1" u="sng" dirty="0">
                <a:solidFill>
                  <a:srgbClr val="0070C0"/>
                </a:solidFill>
                <a:latin typeface="Arial"/>
                <a:cs typeface="Arial"/>
              </a:rPr>
              <a:t>H</a:t>
            </a:r>
            <a:r>
              <a:rPr lang="en-US" b="1" u="sng" dirty="0">
                <a:solidFill>
                  <a:srgbClr val="0070C0"/>
                </a:solidFill>
                <a:latin typeface="Arial"/>
                <a:cs typeface="Arial"/>
              </a:rPr>
              <a:t>ow</a:t>
            </a:r>
            <a:r>
              <a:rPr lang="id-ID" b="1" dirty="0">
                <a:solidFill>
                  <a:srgbClr val="0070C0"/>
                </a:solidFill>
                <a:latin typeface="Arial"/>
                <a:cs typeface="Arial"/>
              </a:rPr>
              <a:t>: Create a model report based on the new rubric</a:t>
            </a:r>
            <a:r>
              <a:rPr lang="en-US" b="1" dirty="0">
                <a:solidFill>
                  <a:srgbClr val="0070C0"/>
                </a:solidFill>
                <a:latin typeface="Arial"/>
                <a:cs typeface="Arial"/>
              </a:rPr>
              <a:t>, and improve </a:t>
            </a:r>
            <a:r>
              <a:rPr lang="id-ID" b="1" dirty="0">
                <a:solidFill>
                  <a:srgbClr val="0070C0"/>
                </a:solidFill>
                <a:latin typeface="Arial"/>
                <a:cs typeface="Arial"/>
              </a:rPr>
              <a:t>the internal process used to write, revise, edit and publish the reports.  Report template to be uploaded ahead of time.</a:t>
            </a:r>
          </a:p>
          <a:p>
            <a:pPr>
              <a:lnSpc>
                <a:spcPct val="150000"/>
              </a:lnSpc>
              <a:buClr>
                <a:schemeClr val="tx2"/>
              </a:buClr>
            </a:pPr>
            <a:endParaRPr lang="id-ID" b="1" dirty="0">
              <a:solidFill>
                <a:srgbClr val="0070C0"/>
              </a:solidFill>
              <a:latin typeface="Arial"/>
              <a:cs typeface="Arial"/>
            </a:endParaRPr>
          </a:p>
          <a:p>
            <a:pPr>
              <a:lnSpc>
                <a:spcPct val="150000"/>
              </a:lnSpc>
              <a:buClr>
                <a:schemeClr val="tx2"/>
              </a:buClr>
            </a:pPr>
            <a:endParaRPr lang="id-ID" b="1" i="1" dirty="0">
              <a:solidFill>
                <a:srgbClr val="0070C0"/>
              </a:solidFill>
              <a:latin typeface="Arial"/>
              <a:cs typeface="Arial"/>
            </a:endParaRPr>
          </a:p>
        </p:txBody>
      </p:sp>
      <p:sp>
        <p:nvSpPr>
          <p:cNvPr id="24" name="Freeform 23"/>
          <p:cNvSpPr/>
          <p:nvPr/>
        </p:nvSpPr>
        <p:spPr>
          <a:xfrm>
            <a:off x="1131918" y="641181"/>
            <a:ext cx="765412" cy="832513"/>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3"/>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21192" tIns="247650" rIns="247650" bIns="247650" numCol="1" spcCol="1270" anchor="ctr" anchorCtr="0">
            <a:noAutofit/>
          </a:bodyPr>
          <a:lstStyle/>
          <a:p>
            <a:pPr lvl="0" algn="l" defTabSz="2889250">
              <a:lnSpc>
                <a:spcPct val="90000"/>
              </a:lnSpc>
              <a:spcBef>
                <a:spcPct val="0"/>
              </a:spcBef>
              <a:spcAft>
                <a:spcPct val="35000"/>
              </a:spcAft>
            </a:pPr>
            <a:endParaRPr lang="en-US" sz="6500" kern="1200">
              <a:solidFill>
                <a:schemeClr val="bg1"/>
              </a:solidFill>
            </a:endParaRPr>
          </a:p>
        </p:txBody>
      </p:sp>
      <p:sp>
        <p:nvSpPr>
          <p:cNvPr id="25" name="TextBox 24">
            <a:extLst>
              <a:ext uri="{FF2B5EF4-FFF2-40B4-BE49-F238E27FC236}">
                <a16:creationId xmlns:a16="http://schemas.microsoft.com/office/drawing/2014/main" id="{7B9225AB-2EF0-48E5-BC7D-CFA537171926}"/>
              </a:ext>
            </a:extLst>
          </p:cNvPr>
          <p:cNvSpPr txBox="1"/>
          <p:nvPr/>
        </p:nvSpPr>
        <p:spPr>
          <a:xfrm>
            <a:off x="6944553" y="2698569"/>
            <a:ext cx="4185875" cy="320024"/>
          </a:xfrm>
          <a:prstGeom prst="rect">
            <a:avLst/>
          </a:prstGeom>
          <a:noFill/>
        </p:spPr>
        <p:txBody>
          <a:bodyPr wrap="square" rtlCol="0" anchor="t">
            <a:spAutoFit/>
          </a:bodyPr>
          <a:lstStyle/>
          <a:p>
            <a:pPr>
              <a:lnSpc>
                <a:spcPct val="150000"/>
              </a:lnSpc>
            </a:pPr>
            <a:endParaRPr lang="en-US" sz="1100" dirty="0">
              <a:solidFill>
                <a:schemeClr val="tx1">
                  <a:lumMod val="75000"/>
                  <a:lumOff val="25000"/>
                </a:schemeClr>
              </a:solidFill>
              <a:ea typeface="Lato Light" charset="0"/>
              <a:cs typeface="Lato Light" charset="0"/>
            </a:endParaRPr>
          </a:p>
        </p:txBody>
      </p:sp>
      <p:sp>
        <p:nvSpPr>
          <p:cNvPr id="26" name="TextBox 25">
            <a:extLst>
              <a:ext uri="{FF2B5EF4-FFF2-40B4-BE49-F238E27FC236}">
                <a16:creationId xmlns:a16="http://schemas.microsoft.com/office/drawing/2014/main" id="{7B9225AB-2EF0-48E5-BC7D-CFA537171926}"/>
              </a:ext>
            </a:extLst>
          </p:cNvPr>
          <p:cNvSpPr txBox="1"/>
          <p:nvPr/>
        </p:nvSpPr>
        <p:spPr>
          <a:xfrm flipV="1">
            <a:off x="9035623" y="5389112"/>
            <a:ext cx="2564410" cy="1115371"/>
          </a:xfrm>
          <a:prstGeom prst="rect">
            <a:avLst/>
          </a:prstGeom>
          <a:noFill/>
        </p:spPr>
        <p:txBody>
          <a:bodyPr wrap="square" rtlCol="0" anchor="t">
            <a:spAutoFit/>
          </a:bodyPr>
          <a:lstStyle/>
          <a:p>
            <a:pPr>
              <a:lnSpc>
                <a:spcPct val="150000"/>
              </a:lnSpc>
            </a:pPr>
            <a:endParaRPr lang="en-US" sz="1100" dirty="0">
              <a:solidFill>
                <a:schemeClr val="tx1">
                  <a:lumMod val="75000"/>
                  <a:lumOff val="25000"/>
                </a:schemeClr>
              </a:solidFill>
              <a:ea typeface="Lato Light" charset="0"/>
              <a:cs typeface="Lato Light" charset="0"/>
            </a:endParaRPr>
          </a:p>
        </p:txBody>
      </p:sp>
      <p:sp>
        <p:nvSpPr>
          <p:cNvPr id="27" name="Freeform 26"/>
          <p:cNvSpPr/>
          <p:nvPr/>
        </p:nvSpPr>
        <p:spPr>
          <a:xfrm>
            <a:off x="11996382" y="6022075"/>
            <a:ext cx="195618" cy="832513"/>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1"/>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21192" tIns="247650" rIns="247650" bIns="247650" numCol="1" spcCol="1270" anchor="ctr" anchorCtr="0">
            <a:noAutofit/>
          </a:bodyPr>
          <a:lstStyle/>
          <a:p>
            <a:pPr lvl="0" algn="l" defTabSz="2889250">
              <a:lnSpc>
                <a:spcPct val="90000"/>
              </a:lnSpc>
              <a:spcBef>
                <a:spcPct val="0"/>
              </a:spcBef>
              <a:spcAft>
                <a:spcPct val="35000"/>
              </a:spcAft>
            </a:pPr>
            <a:endParaRPr lang="en-US" sz="6500" kern="1200">
              <a:solidFill>
                <a:schemeClr val="bg1"/>
              </a:solidFill>
            </a:endParaRPr>
          </a:p>
        </p:txBody>
      </p:sp>
      <p:sp>
        <p:nvSpPr>
          <p:cNvPr id="9" name="Rectangle 8">
            <a:extLst>
              <a:ext uri="{FF2B5EF4-FFF2-40B4-BE49-F238E27FC236}">
                <a16:creationId xmlns:a16="http://schemas.microsoft.com/office/drawing/2014/main" id="{64AE5B93-D3D8-4901-B911-8F232326A783}"/>
              </a:ext>
            </a:extLst>
          </p:cNvPr>
          <p:cNvSpPr/>
          <p:nvPr/>
        </p:nvSpPr>
        <p:spPr>
          <a:xfrm rot="16200000">
            <a:off x="581658" y="5656107"/>
            <a:ext cx="422300" cy="309637"/>
          </a:xfrm>
          <a:prstGeom prst="rect">
            <a:avLst/>
          </a:prstGeom>
        </p:spPr>
        <p:txBody>
          <a:bodyPr wrap="square" anchor="t">
            <a:spAutoFit/>
          </a:bodyPr>
          <a:lstStyle/>
          <a:p>
            <a:pPr>
              <a:lnSpc>
                <a:spcPct val="150000"/>
              </a:lnSpc>
            </a:pPr>
            <a:endParaRPr lang="en-US" sz="1050" dirty="0">
              <a:solidFill>
                <a:schemeClr val="bg1"/>
              </a:solidFill>
              <a:cs typeface="Aharoni"/>
            </a:endParaRPr>
          </a:p>
        </p:txBody>
      </p:sp>
      <p:sp>
        <p:nvSpPr>
          <p:cNvPr id="10" name="Slide Number Placeholder 9">
            <a:extLst>
              <a:ext uri="{FF2B5EF4-FFF2-40B4-BE49-F238E27FC236}">
                <a16:creationId xmlns:a16="http://schemas.microsoft.com/office/drawing/2014/main" id="{C7442724-8A04-4F2C-8539-20131596A945}"/>
              </a:ext>
            </a:extLst>
          </p:cNvPr>
          <p:cNvSpPr>
            <a:spLocks noGrp="1"/>
          </p:cNvSpPr>
          <p:nvPr>
            <p:ph type="sldNum" sz="quarter" idx="4"/>
          </p:nvPr>
        </p:nvSpPr>
        <p:spPr>
          <a:xfrm>
            <a:off x="10437223" y="158725"/>
            <a:ext cx="472440" cy="365125"/>
          </a:xfrm>
          <a:prstGeom prst="rect">
            <a:avLst/>
          </a:prstGeom>
        </p:spPr>
        <p:txBody>
          <a:bodyPr/>
          <a:lstStyle/>
          <a:p>
            <a:fld id="{48F63A3B-78C7-47BE-AE5E-E10140E04643}" type="slidenum">
              <a:rPr lang="en-US" smtClean="0"/>
              <a:pPr/>
              <a:t>16</a:t>
            </a:fld>
            <a:endParaRPr lang="en-US"/>
          </a:p>
        </p:txBody>
      </p:sp>
      <p:pic>
        <p:nvPicPr>
          <p:cNvPr id="2" name="Picture 3">
            <a:extLst>
              <a:ext uri="{FF2B5EF4-FFF2-40B4-BE49-F238E27FC236}">
                <a16:creationId xmlns:a16="http://schemas.microsoft.com/office/drawing/2014/main" id="{C540A56F-606A-47F7-B191-CC2F7DB12897}"/>
              </a:ext>
            </a:extLst>
          </p:cNvPr>
          <p:cNvPicPr>
            <a:picLocks noGrp="1" noChangeAspect="1"/>
          </p:cNvPicPr>
          <p:nvPr>
            <p:ph type="pic" sz="quarter" idx="10"/>
          </p:nvPr>
        </p:nvPicPr>
        <p:blipFill rotWithShape="1">
          <a:blip r:embed="rId2"/>
          <a:srcRect l="3414" r="3414"/>
          <a:stretch/>
        </p:blipFill>
        <p:spPr>
          <a:xfrm>
            <a:off x="463672" y="3431771"/>
            <a:ext cx="2519694" cy="2581716"/>
          </a:xfrm>
        </p:spPr>
      </p:pic>
    </p:spTree>
    <p:extLst>
      <p:ext uri="{BB962C8B-B14F-4D97-AF65-F5344CB8AC3E}">
        <p14:creationId xmlns:p14="http://schemas.microsoft.com/office/powerpoint/2010/main" val="2747925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group of people sitting at a desk&#10;&#10;Description automatically generated">
            <a:extLst>
              <a:ext uri="{FF2B5EF4-FFF2-40B4-BE49-F238E27FC236}">
                <a16:creationId xmlns:a16="http://schemas.microsoft.com/office/drawing/2014/main" id="{CF7796D9-C2C9-4CFC-BA77-FCED63581F5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645" r="19645"/>
          <a:stretch>
            <a:fillRect/>
          </a:stretch>
        </p:blipFill>
        <p:spPr/>
      </p:pic>
      <p:sp>
        <p:nvSpPr>
          <p:cNvPr id="3" name="Slide Number Placeholder 2">
            <a:extLst>
              <a:ext uri="{FF2B5EF4-FFF2-40B4-BE49-F238E27FC236}">
                <a16:creationId xmlns:a16="http://schemas.microsoft.com/office/drawing/2014/main" id="{F23C0C23-F73C-441C-B958-8965DF465CA4}"/>
              </a:ext>
            </a:extLst>
          </p:cNvPr>
          <p:cNvSpPr>
            <a:spLocks noGrp="1"/>
          </p:cNvSpPr>
          <p:nvPr>
            <p:ph type="sldNum" sz="quarter" idx="4"/>
          </p:nvPr>
        </p:nvSpPr>
        <p:spPr/>
        <p:txBody>
          <a:bodyPr/>
          <a:lstStyle/>
          <a:p>
            <a:fld id="{48F63A3B-78C7-47BE-AE5E-E10140E04643}" type="slidenum">
              <a:rPr lang="en-US" smtClean="0"/>
              <a:pPr/>
              <a:t>17</a:t>
            </a:fld>
            <a:endParaRPr lang="en-US"/>
          </a:p>
        </p:txBody>
      </p:sp>
      <p:sp>
        <p:nvSpPr>
          <p:cNvPr id="16" name="TextBox 15">
            <a:extLst>
              <a:ext uri="{FF2B5EF4-FFF2-40B4-BE49-F238E27FC236}">
                <a16:creationId xmlns:a16="http://schemas.microsoft.com/office/drawing/2014/main" id="{C90376A1-82D2-4990-87B4-EDF6B506BD76}"/>
              </a:ext>
            </a:extLst>
          </p:cNvPr>
          <p:cNvSpPr txBox="1"/>
          <p:nvPr/>
        </p:nvSpPr>
        <p:spPr>
          <a:xfrm>
            <a:off x="6096000" y="2064471"/>
            <a:ext cx="6028488" cy="4154984"/>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70C0"/>
                </a:solidFill>
                <a:latin typeface="Arial"/>
                <a:cs typeface="Segoe UI"/>
              </a:rPr>
              <a:t>Input a new statement into the handbook to      provide more quality focus group feedback.</a:t>
            </a:r>
          </a:p>
          <a:p>
            <a:r>
              <a:rPr lang="en-US" sz="2400" b="1" dirty="0">
                <a:solidFill>
                  <a:srgbClr val="0070C0"/>
                </a:solidFill>
                <a:latin typeface="Arial"/>
                <a:cs typeface="Segoe UI"/>
              </a:rPr>
              <a:t> </a:t>
            </a:r>
            <a:endParaRPr lang="en-US" b="1" dirty="0">
              <a:solidFill>
                <a:srgbClr val="0070C0"/>
              </a:solidFill>
              <a:latin typeface="Arial"/>
              <a:cs typeface="Segoe UI"/>
            </a:endParaRPr>
          </a:p>
          <a:p>
            <a:pPr marL="285750" indent="-285750">
              <a:buFont typeface="Arial" panose="020B0604020202020204" pitchFamily="34" charset="0"/>
              <a:buChar char="•"/>
            </a:pPr>
            <a:r>
              <a:rPr lang="en-US" b="1" dirty="0">
                <a:solidFill>
                  <a:srgbClr val="0070C0"/>
                </a:solidFill>
                <a:latin typeface="Arial"/>
                <a:cs typeface="Segoe UI"/>
              </a:rPr>
              <a:t>Lower the number of epicenter submissions.</a:t>
            </a:r>
            <a:endParaRPr lang="en-US" sz="2400" b="1" dirty="0">
              <a:solidFill>
                <a:srgbClr val="0070C0"/>
              </a:solidFill>
              <a:latin typeface="Arial"/>
              <a:cs typeface="Segoe UI"/>
            </a:endParaRPr>
          </a:p>
          <a:p>
            <a:endParaRPr lang="en-US" sz="2400" b="1" dirty="0">
              <a:solidFill>
                <a:srgbClr val="0070C0"/>
              </a:solidFill>
              <a:latin typeface="Arial"/>
              <a:cs typeface="Segoe UI"/>
            </a:endParaRPr>
          </a:p>
          <a:p>
            <a:pPr marL="342900" indent="-342900">
              <a:buFont typeface="Arial" panose="020B0604020202020204" pitchFamily="34" charset="0"/>
              <a:buChar char="•"/>
            </a:pPr>
            <a:r>
              <a:rPr lang="en-US" b="1" dirty="0">
                <a:solidFill>
                  <a:srgbClr val="0070C0"/>
                </a:solidFill>
                <a:latin typeface="Arial"/>
                <a:cs typeface="Segoe UI"/>
              </a:rPr>
              <a:t>Implement a presentation time.</a:t>
            </a:r>
          </a:p>
          <a:p>
            <a:pPr marL="342900" indent="-342900">
              <a:buFont typeface="Arial" panose="020B0604020202020204" pitchFamily="34" charset="0"/>
              <a:buChar char="•"/>
            </a:pPr>
            <a:endParaRPr lang="en-US" b="1" dirty="0">
              <a:solidFill>
                <a:srgbClr val="0070C0"/>
              </a:solidFill>
              <a:latin typeface="Arial"/>
              <a:cs typeface="Segoe UI"/>
            </a:endParaRPr>
          </a:p>
          <a:p>
            <a:pPr marL="342900" indent="-342900">
              <a:buFont typeface="Arial" panose="020B0604020202020204" pitchFamily="34" charset="0"/>
              <a:buChar char="•"/>
            </a:pPr>
            <a:r>
              <a:rPr lang="en-US" b="1" dirty="0">
                <a:solidFill>
                  <a:srgbClr val="0070C0"/>
                </a:solidFill>
                <a:latin typeface="Arial"/>
                <a:cs typeface="Segoe UI"/>
              </a:rPr>
              <a:t>Revise the classroom observation rubric.</a:t>
            </a:r>
          </a:p>
          <a:p>
            <a:pPr marL="342900" indent="-342900">
              <a:buFont typeface="Arial" panose="020B0604020202020204" pitchFamily="34" charset="0"/>
              <a:buChar char="•"/>
            </a:pPr>
            <a:endParaRPr lang="en-US" b="1" dirty="0">
              <a:solidFill>
                <a:srgbClr val="0070C0"/>
              </a:solidFill>
              <a:latin typeface="Arial"/>
              <a:cs typeface="Segoe UI"/>
            </a:endParaRPr>
          </a:p>
          <a:p>
            <a:pPr marL="342900" indent="-342900">
              <a:buFont typeface="Arial" panose="020B0604020202020204" pitchFamily="34" charset="0"/>
              <a:buChar char="•"/>
            </a:pPr>
            <a:r>
              <a:rPr lang="en-US" b="1" dirty="0">
                <a:solidFill>
                  <a:srgbClr val="0070C0"/>
                </a:solidFill>
                <a:latin typeface="Arial"/>
                <a:cs typeface="Segoe UI"/>
              </a:rPr>
              <a:t>Improve the publishing portion of the report.</a:t>
            </a:r>
          </a:p>
          <a:p>
            <a:pPr marL="342900" indent="-342900">
              <a:buFont typeface="Arial" panose="020B0604020202020204" pitchFamily="34" charset="0"/>
              <a:buChar char="•"/>
            </a:pPr>
            <a:endParaRPr lang="en-US" b="1" dirty="0">
              <a:solidFill>
                <a:srgbClr val="0070C0"/>
              </a:solidFill>
              <a:latin typeface="Arial"/>
              <a:cs typeface="Segoe UI"/>
            </a:endParaRPr>
          </a:p>
          <a:p>
            <a:pPr marL="342900" indent="-342900">
              <a:buFont typeface="Arial" panose="020B0604020202020204" pitchFamily="34" charset="0"/>
              <a:buChar char="•"/>
            </a:pPr>
            <a:endParaRPr lang="en-US" b="1" dirty="0">
              <a:solidFill>
                <a:srgbClr val="0070C0"/>
              </a:solidFill>
              <a:latin typeface="Arial"/>
              <a:cs typeface="Segoe UI"/>
            </a:endParaRPr>
          </a:p>
          <a:p>
            <a:pPr marL="342900" indent="-342900">
              <a:buFont typeface="Arial" panose="020B0604020202020204" pitchFamily="34" charset="0"/>
              <a:buChar char="•"/>
            </a:pPr>
            <a:endParaRPr lang="en-US" b="1" dirty="0">
              <a:solidFill>
                <a:srgbClr val="0070C0"/>
              </a:solidFill>
              <a:latin typeface="Arial"/>
              <a:cs typeface="Segoe UI"/>
            </a:endParaRPr>
          </a:p>
          <a:p>
            <a:pPr marL="342900" indent="-342900">
              <a:buFont typeface="Arial" panose="020B0604020202020204" pitchFamily="34" charset="0"/>
              <a:buChar char="•"/>
            </a:pPr>
            <a:endParaRPr lang="en-US" b="1" dirty="0">
              <a:solidFill>
                <a:srgbClr val="0070C0"/>
              </a:solidFill>
              <a:latin typeface="Arial"/>
              <a:cs typeface="Segoe UI"/>
            </a:endParaRPr>
          </a:p>
        </p:txBody>
      </p:sp>
      <p:sp>
        <p:nvSpPr>
          <p:cNvPr id="17" name="Rectangle 16">
            <a:extLst>
              <a:ext uri="{FF2B5EF4-FFF2-40B4-BE49-F238E27FC236}">
                <a16:creationId xmlns:a16="http://schemas.microsoft.com/office/drawing/2014/main" id="{61F42313-560C-4110-A348-26B8BE42FD3D}"/>
              </a:ext>
            </a:extLst>
          </p:cNvPr>
          <p:cNvSpPr/>
          <p:nvPr/>
        </p:nvSpPr>
        <p:spPr>
          <a:xfrm>
            <a:off x="6447934" y="1175907"/>
            <a:ext cx="5676554" cy="523220"/>
          </a:xfrm>
          <a:prstGeom prst="rect">
            <a:avLst/>
          </a:prstGeom>
        </p:spPr>
        <p:txBody>
          <a:bodyPr wrap="none">
            <a:spAutoFit/>
          </a:bodyPr>
          <a:lstStyle/>
          <a:p>
            <a:r>
              <a:rPr lang="en-US" sz="2800" b="1" dirty="0">
                <a:solidFill>
                  <a:srgbClr val="002060"/>
                </a:solidFill>
                <a:latin typeface="Arial"/>
                <a:cs typeface="Arial"/>
              </a:rPr>
              <a:t>Summary of proposed revisions</a:t>
            </a:r>
          </a:p>
        </p:txBody>
      </p:sp>
    </p:spTree>
    <p:extLst>
      <p:ext uri="{BB962C8B-B14F-4D97-AF65-F5344CB8AC3E}">
        <p14:creationId xmlns:p14="http://schemas.microsoft.com/office/powerpoint/2010/main" val="889383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8755282" y="1378423"/>
            <a:ext cx="1657960" cy="5479575"/>
          </a:xfrm>
          <a:custGeom>
            <a:avLst/>
            <a:gdLst>
              <a:gd name="connsiteX0" fmla="*/ 0 w 2133601"/>
              <a:gd name="connsiteY0" fmla="*/ 0 h 2167894"/>
              <a:gd name="connsiteX1" fmla="*/ 2133601 w 2133601"/>
              <a:gd name="connsiteY1" fmla="*/ 0 h 2167894"/>
              <a:gd name="connsiteX2" fmla="*/ 2133601 w 2133601"/>
              <a:gd name="connsiteY2" fmla="*/ 2167894 h 2167894"/>
              <a:gd name="connsiteX3" fmla="*/ 0 w 2133601"/>
              <a:gd name="connsiteY3" fmla="*/ 2167894 h 2167894"/>
            </a:gdLst>
            <a:ahLst/>
            <a:cxnLst>
              <a:cxn ang="0">
                <a:pos x="connsiteX0" y="connsiteY0"/>
              </a:cxn>
              <a:cxn ang="0">
                <a:pos x="connsiteX1" y="connsiteY1"/>
              </a:cxn>
              <a:cxn ang="0">
                <a:pos x="connsiteX2" y="connsiteY2"/>
              </a:cxn>
              <a:cxn ang="0">
                <a:pos x="connsiteX3" y="connsiteY3"/>
              </a:cxn>
            </a:cxnLst>
            <a:rect l="l" t="t" r="r" b="b"/>
            <a:pathLst>
              <a:path w="2133601" h="2167894">
                <a:moveTo>
                  <a:pt x="0" y="0"/>
                </a:moveTo>
                <a:lnTo>
                  <a:pt x="2133601" y="0"/>
                </a:lnTo>
                <a:lnTo>
                  <a:pt x="2133601" y="2167894"/>
                </a:lnTo>
                <a:lnTo>
                  <a:pt x="0" y="2167894"/>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15">
            <a:extLst>
              <a:ext uri="{FF2B5EF4-FFF2-40B4-BE49-F238E27FC236}">
                <a16:creationId xmlns:a16="http://schemas.microsoft.com/office/drawing/2014/main" id="{E9D11A60-5FE0-46BD-B965-FB5ABD2EC5B6}"/>
              </a:ext>
            </a:extLst>
          </p:cNvPr>
          <p:cNvSpPr txBox="1">
            <a:spLocks noChangeArrowheads="1"/>
          </p:cNvSpPr>
          <p:nvPr/>
        </p:nvSpPr>
        <p:spPr bwMode="auto">
          <a:xfrm rot="5400000">
            <a:off x="7553171" y="3887377"/>
            <a:ext cx="4062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solidFill>
                  <a:schemeClr val="accent2"/>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Education</a:t>
            </a:r>
            <a:r>
              <a:rPr lang="en-US" altLang="en-US" sz="2400" b="1">
                <a:solidFill>
                  <a:schemeClr val="bg1"/>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 Template</a:t>
            </a:r>
            <a:endParaRPr lang="en-US" altLang="en-US" sz="1600" b="1">
              <a:solidFill>
                <a:schemeClr val="bg1"/>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endParaRPr>
          </a:p>
        </p:txBody>
      </p:sp>
      <p:sp>
        <p:nvSpPr>
          <p:cNvPr id="15" name="TextBox 15">
            <a:extLst>
              <a:ext uri="{FF2B5EF4-FFF2-40B4-BE49-F238E27FC236}">
                <a16:creationId xmlns:a16="http://schemas.microsoft.com/office/drawing/2014/main" id="{E9D11A60-5FE0-46BD-B965-FB5ABD2EC5B6}"/>
              </a:ext>
            </a:extLst>
          </p:cNvPr>
          <p:cNvSpPr txBox="1">
            <a:spLocks noChangeArrowheads="1"/>
          </p:cNvSpPr>
          <p:nvPr/>
        </p:nvSpPr>
        <p:spPr bwMode="auto">
          <a:xfrm>
            <a:off x="2711596" y="2378944"/>
            <a:ext cx="40621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u="sng" dirty="0">
                <a:solidFill>
                  <a:schemeClr val="accent3"/>
                </a:solidFill>
                <a:latin typeface="Arial"/>
              </a:rPr>
              <a:t>QUESTIONS</a:t>
            </a:r>
            <a:endParaRPr lang="en-US" altLang="en-US" b="1" u="sng" dirty="0">
              <a:solidFill>
                <a:schemeClr val="accent3"/>
              </a:solidFill>
              <a:latin typeface="Arial"/>
              <a:cs typeface="Arial"/>
            </a:endParaRPr>
          </a:p>
        </p:txBody>
      </p:sp>
      <p:sp>
        <p:nvSpPr>
          <p:cNvPr id="16" name="Rectangle 15">
            <a:extLst>
              <a:ext uri="{FF2B5EF4-FFF2-40B4-BE49-F238E27FC236}">
                <a16:creationId xmlns:a16="http://schemas.microsoft.com/office/drawing/2014/main" id="{0E3A6212-986F-457F-9908-70381860AAC7}"/>
              </a:ext>
            </a:extLst>
          </p:cNvPr>
          <p:cNvSpPr/>
          <p:nvPr/>
        </p:nvSpPr>
        <p:spPr>
          <a:xfrm>
            <a:off x="2374898" y="2254461"/>
            <a:ext cx="2689377" cy="381066"/>
          </a:xfrm>
          <a:prstGeom prst="rect">
            <a:avLst/>
          </a:prstGeom>
        </p:spPr>
        <p:txBody>
          <a:bodyPr wrap="square" anchor="t">
            <a:spAutoFit/>
          </a:bodyPr>
          <a:lstStyle/>
          <a:p>
            <a:pPr>
              <a:lnSpc>
                <a:spcPct val="150000"/>
              </a:lnSpc>
              <a:buClr>
                <a:schemeClr val="tx2"/>
              </a:buClr>
            </a:pPr>
            <a:endParaRPr lang="en-US" sz="1400" b="1" i="1" dirty="0">
              <a:solidFill>
                <a:schemeClr val="accent2"/>
              </a:solidFill>
              <a:cs typeface="Arial" panose="020B0604020202020204" pitchFamily="34" charset="0"/>
            </a:endParaRPr>
          </a:p>
        </p:txBody>
      </p:sp>
      <p:grpSp>
        <p:nvGrpSpPr>
          <p:cNvPr id="31" name="Group 30">
            <a:extLst>
              <a:ext uri="{FF2B5EF4-FFF2-40B4-BE49-F238E27FC236}">
                <a16:creationId xmlns:a16="http://schemas.microsoft.com/office/drawing/2014/main" id="{2CDE071C-A480-45C2-9931-AA6BF3F06EB4}"/>
              </a:ext>
            </a:extLst>
          </p:cNvPr>
          <p:cNvGrpSpPr/>
          <p:nvPr/>
        </p:nvGrpSpPr>
        <p:grpSpPr>
          <a:xfrm>
            <a:off x="3199356" y="1317287"/>
            <a:ext cx="457375" cy="438390"/>
            <a:chOff x="5151438" y="2524125"/>
            <a:chExt cx="1262063" cy="1209676"/>
          </a:xfrm>
          <a:solidFill>
            <a:schemeClr val="accent3"/>
          </a:solidFill>
        </p:grpSpPr>
        <p:sp>
          <p:nvSpPr>
            <p:cNvPr id="32" name="Freeform 11">
              <a:extLst>
                <a:ext uri="{FF2B5EF4-FFF2-40B4-BE49-F238E27FC236}">
                  <a16:creationId xmlns:a16="http://schemas.microsoft.com/office/drawing/2014/main" id="{9434D4F5-D650-47B6-9CB4-FA90583B8427}"/>
                </a:ext>
              </a:extLst>
            </p:cNvPr>
            <p:cNvSpPr>
              <a:spLocks/>
            </p:cNvSpPr>
            <p:nvPr/>
          </p:nvSpPr>
          <p:spPr bwMode="auto">
            <a:xfrm>
              <a:off x="5545138" y="2524125"/>
              <a:ext cx="482600" cy="457200"/>
            </a:xfrm>
            <a:custGeom>
              <a:avLst/>
              <a:gdLst>
                <a:gd name="T0" fmla="*/ 100 w 192"/>
                <a:gd name="T1" fmla="*/ 150 h 182"/>
                <a:gd name="T2" fmla="*/ 93 w 192"/>
                <a:gd name="T3" fmla="*/ 150 h 182"/>
                <a:gd name="T4" fmla="*/ 40 w 192"/>
                <a:gd name="T5" fmla="*/ 181 h 182"/>
                <a:gd name="T6" fmla="*/ 37 w 192"/>
                <a:gd name="T7" fmla="*/ 179 h 182"/>
                <a:gd name="T8" fmla="*/ 51 w 192"/>
                <a:gd name="T9" fmla="*/ 119 h 182"/>
                <a:gd name="T10" fmla="*/ 48 w 192"/>
                <a:gd name="T11" fmla="*/ 113 h 182"/>
                <a:gd name="T12" fmla="*/ 2 w 192"/>
                <a:gd name="T13" fmla="*/ 72 h 182"/>
                <a:gd name="T14" fmla="*/ 3 w 192"/>
                <a:gd name="T15" fmla="*/ 69 h 182"/>
                <a:gd name="T16" fmla="*/ 64 w 192"/>
                <a:gd name="T17" fmla="*/ 63 h 182"/>
                <a:gd name="T18" fmla="*/ 70 w 192"/>
                <a:gd name="T19" fmla="*/ 59 h 182"/>
                <a:gd name="T20" fmla="*/ 95 w 192"/>
                <a:gd name="T21" fmla="*/ 2 h 182"/>
                <a:gd name="T22" fmla="*/ 98 w 192"/>
                <a:gd name="T23" fmla="*/ 2 h 182"/>
                <a:gd name="T24" fmla="*/ 122 w 192"/>
                <a:gd name="T25" fmla="*/ 59 h 182"/>
                <a:gd name="T26" fmla="*/ 128 w 192"/>
                <a:gd name="T27" fmla="*/ 63 h 182"/>
                <a:gd name="T28" fmla="*/ 189 w 192"/>
                <a:gd name="T29" fmla="*/ 69 h 182"/>
                <a:gd name="T30" fmla="*/ 190 w 192"/>
                <a:gd name="T31" fmla="*/ 72 h 182"/>
                <a:gd name="T32" fmla="*/ 144 w 192"/>
                <a:gd name="T33" fmla="*/ 113 h 182"/>
                <a:gd name="T34" fmla="*/ 142 w 192"/>
                <a:gd name="T35" fmla="*/ 119 h 182"/>
                <a:gd name="T36" fmla="*/ 155 w 192"/>
                <a:gd name="T37" fmla="*/ 179 h 182"/>
                <a:gd name="T38" fmla="*/ 153 w 192"/>
                <a:gd name="T39" fmla="*/ 181 h 182"/>
                <a:gd name="T40" fmla="*/ 100 w 192"/>
                <a:gd name="T41"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82">
                  <a:moveTo>
                    <a:pt x="100" y="150"/>
                  </a:moveTo>
                  <a:cubicBezTo>
                    <a:pt x="98" y="149"/>
                    <a:pt x="95" y="149"/>
                    <a:pt x="93" y="150"/>
                  </a:cubicBezTo>
                  <a:cubicBezTo>
                    <a:pt x="40" y="181"/>
                    <a:pt x="40" y="181"/>
                    <a:pt x="40" y="181"/>
                  </a:cubicBezTo>
                  <a:cubicBezTo>
                    <a:pt x="38" y="182"/>
                    <a:pt x="37" y="182"/>
                    <a:pt x="37" y="179"/>
                  </a:cubicBezTo>
                  <a:cubicBezTo>
                    <a:pt x="51" y="119"/>
                    <a:pt x="51" y="119"/>
                    <a:pt x="51" y="119"/>
                  </a:cubicBezTo>
                  <a:cubicBezTo>
                    <a:pt x="51" y="117"/>
                    <a:pt x="50" y="114"/>
                    <a:pt x="48" y="113"/>
                  </a:cubicBezTo>
                  <a:cubicBezTo>
                    <a:pt x="2" y="72"/>
                    <a:pt x="2" y="72"/>
                    <a:pt x="2" y="72"/>
                  </a:cubicBezTo>
                  <a:cubicBezTo>
                    <a:pt x="0" y="70"/>
                    <a:pt x="1" y="69"/>
                    <a:pt x="3" y="69"/>
                  </a:cubicBezTo>
                  <a:cubicBezTo>
                    <a:pt x="64" y="63"/>
                    <a:pt x="64" y="63"/>
                    <a:pt x="64" y="63"/>
                  </a:cubicBezTo>
                  <a:cubicBezTo>
                    <a:pt x="67" y="63"/>
                    <a:pt x="69" y="61"/>
                    <a:pt x="70" y="59"/>
                  </a:cubicBezTo>
                  <a:cubicBezTo>
                    <a:pt x="95" y="2"/>
                    <a:pt x="95" y="2"/>
                    <a:pt x="95" y="2"/>
                  </a:cubicBezTo>
                  <a:cubicBezTo>
                    <a:pt x="95" y="0"/>
                    <a:pt x="97" y="0"/>
                    <a:pt x="98" y="2"/>
                  </a:cubicBezTo>
                  <a:cubicBezTo>
                    <a:pt x="122" y="59"/>
                    <a:pt x="122" y="59"/>
                    <a:pt x="122" y="59"/>
                  </a:cubicBezTo>
                  <a:cubicBezTo>
                    <a:pt x="123" y="61"/>
                    <a:pt x="126" y="63"/>
                    <a:pt x="128" y="63"/>
                  </a:cubicBezTo>
                  <a:cubicBezTo>
                    <a:pt x="189" y="69"/>
                    <a:pt x="189" y="69"/>
                    <a:pt x="189" y="69"/>
                  </a:cubicBezTo>
                  <a:cubicBezTo>
                    <a:pt x="192" y="69"/>
                    <a:pt x="192" y="70"/>
                    <a:pt x="190" y="72"/>
                  </a:cubicBezTo>
                  <a:cubicBezTo>
                    <a:pt x="144" y="113"/>
                    <a:pt x="144" y="113"/>
                    <a:pt x="144" y="113"/>
                  </a:cubicBezTo>
                  <a:cubicBezTo>
                    <a:pt x="142" y="114"/>
                    <a:pt x="141" y="117"/>
                    <a:pt x="142" y="119"/>
                  </a:cubicBezTo>
                  <a:cubicBezTo>
                    <a:pt x="155" y="179"/>
                    <a:pt x="155" y="179"/>
                    <a:pt x="155" y="179"/>
                  </a:cubicBezTo>
                  <a:cubicBezTo>
                    <a:pt x="156" y="182"/>
                    <a:pt x="155" y="182"/>
                    <a:pt x="153" y="181"/>
                  </a:cubicBezTo>
                  <a:lnTo>
                    <a:pt x="10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id-ID"/>
            </a:p>
          </p:txBody>
        </p:sp>
        <p:sp>
          <p:nvSpPr>
            <p:cNvPr id="33" name="Freeform 12">
              <a:extLst>
                <a:ext uri="{FF2B5EF4-FFF2-40B4-BE49-F238E27FC236}">
                  <a16:creationId xmlns:a16="http://schemas.microsoft.com/office/drawing/2014/main" id="{3888D9C8-62C7-4B64-9B90-DEC63A118011}"/>
                </a:ext>
              </a:extLst>
            </p:cNvPr>
            <p:cNvSpPr>
              <a:spLocks/>
            </p:cNvSpPr>
            <p:nvPr/>
          </p:nvSpPr>
          <p:spPr bwMode="auto">
            <a:xfrm>
              <a:off x="5932488" y="2805113"/>
              <a:ext cx="481013" cy="457200"/>
            </a:xfrm>
            <a:custGeom>
              <a:avLst/>
              <a:gdLst>
                <a:gd name="T0" fmla="*/ 100 w 192"/>
                <a:gd name="T1" fmla="*/ 150 h 182"/>
                <a:gd name="T2" fmla="*/ 93 w 192"/>
                <a:gd name="T3" fmla="*/ 150 h 182"/>
                <a:gd name="T4" fmla="*/ 40 w 192"/>
                <a:gd name="T5" fmla="*/ 181 h 182"/>
                <a:gd name="T6" fmla="*/ 37 w 192"/>
                <a:gd name="T7" fmla="*/ 179 h 182"/>
                <a:gd name="T8" fmla="*/ 51 w 192"/>
                <a:gd name="T9" fmla="*/ 119 h 182"/>
                <a:gd name="T10" fmla="*/ 48 w 192"/>
                <a:gd name="T11" fmla="*/ 112 h 182"/>
                <a:gd name="T12" fmla="*/ 2 w 192"/>
                <a:gd name="T13" fmla="*/ 72 h 182"/>
                <a:gd name="T14" fmla="*/ 3 w 192"/>
                <a:gd name="T15" fmla="*/ 69 h 182"/>
                <a:gd name="T16" fmla="*/ 65 w 192"/>
                <a:gd name="T17" fmla="*/ 63 h 182"/>
                <a:gd name="T18" fmla="*/ 70 w 192"/>
                <a:gd name="T19" fmla="*/ 59 h 182"/>
                <a:gd name="T20" fmla="*/ 95 w 192"/>
                <a:gd name="T21" fmla="*/ 2 h 182"/>
                <a:gd name="T22" fmla="*/ 98 w 192"/>
                <a:gd name="T23" fmla="*/ 2 h 182"/>
                <a:gd name="T24" fmla="*/ 122 w 192"/>
                <a:gd name="T25" fmla="*/ 59 h 182"/>
                <a:gd name="T26" fmla="*/ 128 w 192"/>
                <a:gd name="T27" fmla="*/ 63 h 182"/>
                <a:gd name="T28" fmla="*/ 189 w 192"/>
                <a:gd name="T29" fmla="*/ 69 h 182"/>
                <a:gd name="T30" fmla="*/ 190 w 192"/>
                <a:gd name="T31" fmla="*/ 72 h 182"/>
                <a:gd name="T32" fmla="*/ 144 w 192"/>
                <a:gd name="T33" fmla="*/ 112 h 182"/>
                <a:gd name="T34" fmla="*/ 142 w 192"/>
                <a:gd name="T35" fmla="*/ 119 h 182"/>
                <a:gd name="T36" fmla="*/ 155 w 192"/>
                <a:gd name="T37" fmla="*/ 179 h 182"/>
                <a:gd name="T38" fmla="*/ 153 w 192"/>
                <a:gd name="T39" fmla="*/ 181 h 182"/>
                <a:gd name="T40" fmla="*/ 100 w 192"/>
                <a:gd name="T41"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82">
                  <a:moveTo>
                    <a:pt x="100" y="150"/>
                  </a:moveTo>
                  <a:cubicBezTo>
                    <a:pt x="98" y="148"/>
                    <a:pt x="95" y="148"/>
                    <a:pt x="93" y="150"/>
                  </a:cubicBezTo>
                  <a:cubicBezTo>
                    <a:pt x="40" y="181"/>
                    <a:pt x="40" y="181"/>
                    <a:pt x="40" y="181"/>
                  </a:cubicBezTo>
                  <a:cubicBezTo>
                    <a:pt x="38" y="182"/>
                    <a:pt x="37" y="181"/>
                    <a:pt x="37" y="179"/>
                  </a:cubicBezTo>
                  <a:cubicBezTo>
                    <a:pt x="51" y="119"/>
                    <a:pt x="51" y="119"/>
                    <a:pt x="51" y="119"/>
                  </a:cubicBezTo>
                  <a:cubicBezTo>
                    <a:pt x="51" y="117"/>
                    <a:pt x="50" y="114"/>
                    <a:pt x="48" y="112"/>
                  </a:cubicBezTo>
                  <a:cubicBezTo>
                    <a:pt x="2" y="72"/>
                    <a:pt x="2" y="72"/>
                    <a:pt x="2" y="72"/>
                  </a:cubicBezTo>
                  <a:cubicBezTo>
                    <a:pt x="0" y="70"/>
                    <a:pt x="1" y="69"/>
                    <a:pt x="3" y="69"/>
                  </a:cubicBezTo>
                  <a:cubicBezTo>
                    <a:pt x="65" y="63"/>
                    <a:pt x="65" y="63"/>
                    <a:pt x="65" y="63"/>
                  </a:cubicBezTo>
                  <a:cubicBezTo>
                    <a:pt x="67" y="63"/>
                    <a:pt x="69" y="61"/>
                    <a:pt x="70" y="59"/>
                  </a:cubicBezTo>
                  <a:cubicBezTo>
                    <a:pt x="95" y="2"/>
                    <a:pt x="95" y="2"/>
                    <a:pt x="95" y="2"/>
                  </a:cubicBezTo>
                  <a:cubicBezTo>
                    <a:pt x="96" y="0"/>
                    <a:pt x="97" y="0"/>
                    <a:pt x="98" y="2"/>
                  </a:cubicBezTo>
                  <a:cubicBezTo>
                    <a:pt x="122" y="59"/>
                    <a:pt x="122" y="59"/>
                    <a:pt x="122" y="59"/>
                  </a:cubicBezTo>
                  <a:cubicBezTo>
                    <a:pt x="123" y="61"/>
                    <a:pt x="126" y="63"/>
                    <a:pt x="128" y="63"/>
                  </a:cubicBezTo>
                  <a:cubicBezTo>
                    <a:pt x="189" y="69"/>
                    <a:pt x="189" y="69"/>
                    <a:pt x="189" y="69"/>
                  </a:cubicBezTo>
                  <a:cubicBezTo>
                    <a:pt x="192" y="69"/>
                    <a:pt x="192" y="70"/>
                    <a:pt x="190" y="72"/>
                  </a:cubicBezTo>
                  <a:cubicBezTo>
                    <a:pt x="144" y="112"/>
                    <a:pt x="144" y="112"/>
                    <a:pt x="144" y="112"/>
                  </a:cubicBezTo>
                  <a:cubicBezTo>
                    <a:pt x="142" y="114"/>
                    <a:pt x="141" y="117"/>
                    <a:pt x="142" y="119"/>
                  </a:cubicBezTo>
                  <a:cubicBezTo>
                    <a:pt x="155" y="179"/>
                    <a:pt x="155" y="179"/>
                    <a:pt x="155" y="179"/>
                  </a:cubicBezTo>
                  <a:cubicBezTo>
                    <a:pt x="156" y="181"/>
                    <a:pt x="155" y="182"/>
                    <a:pt x="153" y="181"/>
                  </a:cubicBezTo>
                  <a:lnTo>
                    <a:pt x="10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id-ID"/>
            </a:p>
          </p:txBody>
        </p:sp>
        <p:sp>
          <p:nvSpPr>
            <p:cNvPr id="34" name="Freeform 13">
              <a:extLst>
                <a:ext uri="{FF2B5EF4-FFF2-40B4-BE49-F238E27FC236}">
                  <a16:creationId xmlns:a16="http://schemas.microsoft.com/office/drawing/2014/main" id="{5550D79D-2A52-4A5A-9636-381E1C336E2F}"/>
                </a:ext>
              </a:extLst>
            </p:cNvPr>
            <p:cNvSpPr>
              <a:spLocks/>
            </p:cNvSpPr>
            <p:nvPr/>
          </p:nvSpPr>
          <p:spPr bwMode="auto">
            <a:xfrm>
              <a:off x="5151438" y="2805113"/>
              <a:ext cx="481013" cy="457200"/>
            </a:xfrm>
            <a:custGeom>
              <a:avLst/>
              <a:gdLst>
                <a:gd name="T0" fmla="*/ 100 w 192"/>
                <a:gd name="T1" fmla="*/ 150 h 182"/>
                <a:gd name="T2" fmla="*/ 93 w 192"/>
                <a:gd name="T3" fmla="*/ 150 h 182"/>
                <a:gd name="T4" fmla="*/ 40 w 192"/>
                <a:gd name="T5" fmla="*/ 181 h 182"/>
                <a:gd name="T6" fmla="*/ 37 w 192"/>
                <a:gd name="T7" fmla="*/ 179 h 182"/>
                <a:gd name="T8" fmla="*/ 51 w 192"/>
                <a:gd name="T9" fmla="*/ 119 h 182"/>
                <a:gd name="T10" fmla="*/ 48 w 192"/>
                <a:gd name="T11" fmla="*/ 112 h 182"/>
                <a:gd name="T12" fmla="*/ 2 w 192"/>
                <a:gd name="T13" fmla="*/ 72 h 182"/>
                <a:gd name="T14" fmla="*/ 3 w 192"/>
                <a:gd name="T15" fmla="*/ 69 h 182"/>
                <a:gd name="T16" fmla="*/ 64 w 192"/>
                <a:gd name="T17" fmla="*/ 63 h 182"/>
                <a:gd name="T18" fmla="*/ 70 w 192"/>
                <a:gd name="T19" fmla="*/ 59 h 182"/>
                <a:gd name="T20" fmla="*/ 95 w 192"/>
                <a:gd name="T21" fmla="*/ 2 h 182"/>
                <a:gd name="T22" fmla="*/ 98 w 192"/>
                <a:gd name="T23" fmla="*/ 2 h 182"/>
                <a:gd name="T24" fmla="*/ 122 w 192"/>
                <a:gd name="T25" fmla="*/ 59 h 182"/>
                <a:gd name="T26" fmla="*/ 128 w 192"/>
                <a:gd name="T27" fmla="*/ 63 h 182"/>
                <a:gd name="T28" fmla="*/ 189 w 192"/>
                <a:gd name="T29" fmla="*/ 69 h 182"/>
                <a:gd name="T30" fmla="*/ 190 w 192"/>
                <a:gd name="T31" fmla="*/ 72 h 182"/>
                <a:gd name="T32" fmla="*/ 144 w 192"/>
                <a:gd name="T33" fmla="*/ 112 h 182"/>
                <a:gd name="T34" fmla="*/ 142 w 192"/>
                <a:gd name="T35" fmla="*/ 119 h 182"/>
                <a:gd name="T36" fmla="*/ 155 w 192"/>
                <a:gd name="T37" fmla="*/ 179 h 182"/>
                <a:gd name="T38" fmla="*/ 153 w 192"/>
                <a:gd name="T39" fmla="*/ 181 h 182"/>
                <a:gd name="T40" fmla="*/ 100 w 192"/>
                <a:gd name="T41"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82">
                  <a:moveTo>
                    <a:pt x="100" y="150"/>
                  </a:moveTo>
                  <a:cubicBezTo>
                    <a:pt x="98" y="148"/>
                    <a:pt x="95" y="148"/>
                    <a:pt x="93" y="150"/>
                  </a:cubicBezTo>
                  <a:cubicBezTo>
                    <a:pt x="40" y="181"/>
                    <a:pt x="40" y="181"/>
                    <a:pt x="40" y="181"/>
                  </a:cubicBezTo>
                  <a:cubicBezTo>
                    <a:pt x="38" y="182"/>
                    <a:pt x="36" y="181"/>
                    <a:pt x="37" y="179"/>
                  </a:cubicBezTo>
                  <a:cubicBezTo>
                    <a:pt x="51" y="119"/>
                    <a:pt x="51" y="119"/>
                    <a:pt x="51" y="119"/>
                  </a:cubicBezTo>
                  <a:cubicBezTo>
                    <a:pt x="51" y="117"/>
                    <a:pt x="50" y="114"/>
                    <a:pt x="48" y="112"/>
                  </a:cubicBezTo>
                  <a:cubicBezTo>
                    <a:pt x="2" y="72"/>
                    <a:pt x="2" y="72"/>
                    <a:pt x="2" y="72"/>
                  </a:cubicBezTo>
                  <a:cubicBezTo>
                    <a:pt x="0" y="70"/>
                    <a:pt x="1" y="69"/>
                    <a:pt x="3" y="69"/>
                  </a:cubicBezTo>
                  <a:cubicBezTo>
                    <a:pt x="64" y="63"/>
                    <a:pt x="64" y="63"/>
                    <a:pt x="64" y="63"/>
                  </a:cubicBezTo>
                  <a:cubicBezTo>
                    <a:pt x="67" y="63"/>
                    <a:pt x="69" y="61"/>
                    <a:pt x="70" y="59"/>
                  </a:cubicBezTo>
                  <a:cubicBezTo>
                    <a:pt x="95" y="2"/>
                    <a:pt x="95" y="2"/>
                    <a:pt x="95" y="2"/>
                  </a:cubicBezTo>
                  <a:cubicBezTo>
                    <a:pt x="95" y="0"/>
                    <a:pt x="97" y="0"/>
                    <a:pt x="98" y="2"/>
                  </a:cubicBezTo>
                  <a:cubicBezTo>
                    <a:pt x="122" y="59"/>
                    <a:pt x="122" y="59"/>
                    <a:pt x="122" y="59"/>
                  </a:cubicBezTo>
                  <a:cubicBezTo>
                    <a:pt x="123" y="61"/>
                    <a:pt x="126" y="63"/>
                    <a:pt x="128" y="63"/>
                  </a:cubicBezTo>
                  <a:cubicBezTo>
                    <a:pt x="189" y="69"/>
                    <a:pt x="189" y="69"/>
                    <a:pt x="189" y="69"/>
                  </a:cubicBezTo>
                  <a:cubicBezTo>
                    <a:pt x="192" y="69"/>
                    <a:pt x="192" y="70"/>
                    <a:pt x="190" y="72"/>
                  </a:cubicBezTo>
                  <a:cubicBezTo>
                    <a:pt x="144" y="112"/>
                    <a:pt x="144" y="112"/>
                    <a:pt x="144" y="112"/>
                  </a:cubicBezTo>
                  <a:cubicBezTo>
                    <a:pt x="142" y="114"/>
                    <a:pt x="141" y="117"/>
                    <a:pt x="142" y="119"/>
                  </a:cubicBezTo>
                  <a:cubicBezTo>
                    <a:pt x="155" y="179"/>
                    <a:pt x="155" y="179"/>
                    <a:pt x="155" y="179"/>
                  </a:cubicBezTo>
                  <a:cubicBezTo>
                    <a:pt x="156" y="181"/>
                    <a:pt x="155" y="182"/>
                    <a:pt x="153" y="181"/>
                  </a:cubicBezTo>
                  <a:lnTo>
                    <a:pt x="10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id-ID"/>
            </a:p>
          </p:txBody>
        </p:sp>
        <p:sp>
          <p:nvSpPr>
            <p:cNvPr id="35" name="Freeform 14">
              <a:extLst>
                <a:ext uri="{FF2B5EF4-FFF2-40B4-BE49-F238E27FC236}">
                  <a16:creationId xmlns:a16="http://schemas.microsoft.com/office/drawing/2014/main" id="{809C4C6E-86EE-4AE1-91E0-49573409D82C}"/>
                </a:ext>
              </a:extLst>
            </p:cNvPr>
            <p:cNvSpPr>
              <a:spLocks/>
            </p:cNvSpPr>
            <p:nvPr/>
          </p:nvSpPr>
          <p:spPr bwMode="auto">
            <a:xfrm>
              <a:off x="5788026" y="3275013"/>
              <a:ext cx="482600" cy="458788"/>
            </a:xfrm>
            <a:custGeom>
              <a:avLst/>
              <a:gdLst>
                <a:gd name="T0" fmla="*/ 99 w 192"/>
                <a:gd name="T1" fmla="*/ 150 h 183"/>
                <a:gd name="T2" fmla="*/ 92 w 192"/>
                <a:gd name="T3" fmla="*/ 150 h 183"/>
                <a:gd name="T4" fmla="*/ 39 w 192"/>
                <a:gd name="T5" fmla="*/ 181 h 183"/>
                <a:gd name="T6" fmla="*/ 37 w 192"/>
                <a:gd name="T7" fmla="*/ 179 h 183"/>
                <a:gd name="T8" fmla="*/ 50 w 192"/>
                <a:gd name="T9" fmla="*/ 119 h 183"/>
                <a:gd name="T10" fmla="*/ 48 w 192"/>
                <a:gd name="T11" fmla="*/ 113 h 183"/>
                <a:gd name="T12" fmla="*/ 2 w 192"/>
                <a:gd name="T13" fmla="*/ 72 h 183"/>
                <a:gd name="T14" fmla="*/ 3 w 192"/>
                <a:gd name="T15" fmla="*/ 69 h 183"/>
                <a:gd name="T16" fmla="*/ 64 w 192"/>
                <a:gd name="T17" fmla="*/ 63 h 183"/>
                <a:gd name="T18" fmla="*/ 70 w 192"/>
                <a:gd name="T19" fmla="*/ 59 h 183"/>
                <a:gd name="T20" fmla="*/ 94 w 192"/>
                <a:gd name="T21" fmla="*/ 2 h 183"/>
                <a:gd name="T22" fmla="*/ 97 w 192"/>
                <a:gd name="T23" fmla="*/ 2 h 183"/>
                <a:gd name="T24" fmla="*/ 122 w 192"/>
                <a:gd name="T25" fmla="*/ 59 h 183"/>
                <a:gd name="T26" fmla="*/ 128 w 192"/>
                <a:gd name="T27" fmla="*/ 63 h 183"/>
                <a:gd name="T28" fmla="*/ 189 w 192"/>
                <a:gd name="T29" fmla="*/ 69 h 183"/>
                <a:gd name="T30" fmla="*/ 190 w 192"/>
                <a:gd name="T31" fmla="*/ 72 h 183"/>
                <a:gd name="T32" fmla="*/ 144 w 192"/>
                <a:gd name="T33" fmla="*/ 113 h 183"/>
                <a:gd name="T34" fmla="*/ 141 w 192"/>
                <a:gd name="T35" fmla="*/ 119 h 183"/>
                <a:gd name="T36" fmla="*/ 155 w 192"/>
                <a:gd name="T37" fmla="*/ 179 h 183"/>
                <a:gd name="T38" fmla="*/ 152 w 192"/>
                <a:gd name="T39" fmla="*/ 181 h 183"/>
                <a:gd name="T40" fmla="*/ 99 w 192"/>
                <a:gd name="T41" fmla="*/ 15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83">
                  <a:moveTo>
                    <a:pt x="99" y="150"/>
                  </a:moveTo>
                  <a:cubicBezTo>
                    <a:pt x="97" y="149"/>
                    <a:pt x="94" y="149"/>
                    <a:pt x="92" y="150"/>
                  </a:cubicBezTo>
                  <a:cubicBezTo>
                    <a:pt x="39" y="181"/>
                    <a:pt x="39" y="181"/>
                    <a:pt x="39" y="181"/>
                  </a:cubicBezTo>
                  <a:cubicBezTo>
                    <a:pt x="37" y="183"/>
                    <a:pt x="36" y="182"/>
                    <a:pt x="37" y="179"/>
                  </a:cubicBezTo>
                  <a:cubicBezTo>
                    <a:pt x="50" y="119"/>
                    <a:pt x="50" y="119"/>
                    <a:pt x="50" y="119"/>
                  </a:cubicBezTo>
                  <a:cubicBezTo>
                    <a:pt x="51" y="117"/>
                    <a:pt x="50" y="114"/>
                    <a:pt x="48" y="113"/>
                  </a:cubicBezTo>
                  <a:cubicBezTo>
                    <a:pt x="2" y="72"/>
                    <a:pt x="2" y="72"/>
                    <a:pt x="2" y="72"/>
                  </a:cubicBezTo>
                  <a:cubicBezTo>
                    <a:pt x="0" y="70"/>
                    <a:pt x="0" y="69"/>
                    <a:pt x="3" y="69"/>
                  </a:cubicBezTo>
                  <a:cubicBezTo>
                    <a:pt x="64" y="63"/>
                    <a:pt x="64" y="63"/>
                    <a:pt x="64" y="63"/>
                  </a:cubicBezTo>
                  <a:cubicBezTo>
                    <a:pt x="66" y="63"/>
                    <a:pt x="69" y="61"/>
                    <a:pt x="70" y="59"/>
                  </a:cubicBezTo>
                  <a:cubicBezTo>
                    <a:pt x="94" y="2"/>
                    <a:pt x="94" y="2"/>
                    <a:pt x="94" y="2"/>
                  </a:cubicBezTo>
                  <a:cubicBezTo>
                    <a:pt x="95" y="0"/>
                    <a:pt x="97" y="0"/>
                    <a:pt x="97" y="2"/>
                  </a:cubicBezTo>
                  <a:cubicBezTo>
                    <a:pt x="122" y="59"/>
                    <a:pt x="122" y="59"/>
                    <a:pt x="122" y="59"/>
                  </a:cubicBezTo>
                  <a:cubicBezTo>
                    <a:pt x="123" y="61"/>
                    <a:pt x="125" y="63"/>
                    <a:pt x="128" y="63"/>
                  </a:cubicBezTo>
                  <a:cubicBezTo>
                    <a:pt x="189" y="69"/>
                    <a:pt x="189" y="69"/>
                    <a:pt x="189" y="69"/>
                  </a:cubicBezTo>
                  <a:cubicBezTo>
                    <a:pt x="191" y="69"/>
                    <a:pt x="192" y="70"/>
                    <a:pt x="190" y="72"/>
                  </a:cubicBezTo>
                  <a:cubicBezTo>
                    <a:pt x="144" y="113"/>
                    <a:pt x="144" y="113"/>
                    <a:pt x="144" y="113"/>
                  </a:cubicBezTo>
                  <a:cubicBezTo>
                    <a:pt x="142" y="114"/>
                    <a:pt x="141" y="117"/>
                    <a:pt x="141" y="119"/>
                  </a:cubicBezTo>
                  <a:cubicBezTo>
                    <a:pt x="155" y="179"/>
                    <a:pt x="155" y="179"/>
                    <a:pt x="155" y="179"/>
                  </a:cubicBezTo>
                  <a:cubicBezTo>
                    <a:pt x="156" y="182"/>
                    <a:pt x="154" y="183"/>
                    <a:pt x="152" y="181"/>
                  </a:cubicBezTo>
                  <a:lnTo>
                    <a:pt x="99"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id-ID"/>
            </a:p>
          </p:txBody>
        </p:sp>
        <p:sp>
          <p:nvSpPr>
            <p:cNvPr id="36" name="Freeform 15">
              <a:extLst>
                <a:ext uri="{FF2B5EF4-FFF2-40B4-BE49-F238E27FC236}">
                  <a16:creationId xmlns:a16="http://schemas.microsoft.com/office/drawing/2014/main" id="{3C7C5225-BD93-4719-86A4-DAFE97568151}"/>
                </a:ext>
              </a:extLst>
            </p:cNvPr>
            <p:cNvSpPr>
              <a:spLocks/>
            </p:cNvSpPr>
            <p:nvPr/>
          </p:nvSpPr>
          <p:spPr bwMode="auto">
            <a:xfrm>
              <a:off x="5303838" y="3275013"/>
              <a:ext cx="479425" cy="458788"/>
            </a:xfrm>
            <a:custGeom>
              <a:avLst/>
              <a:gdLst>
                <a:gd name="T0" fmla="*/ 99 w 191"/>
                <a:gd name="T1" fmla="*/ 150 h 183"/>
                <a:gd name="T2" fmla="*/ 92 w 191"/>
                <a:gd name="T3" fmla="*/ 150 h 183"/>
                <a:gd name="T4" fmla="*/ 39 w 191"/>
                <a:gd name="T5" fmla="*/ 181 h 183"/>
                <a:gd name="T6" fmla="*/ 36 w 191"/>
                <a:gd name="T7" fmla="*/ 179 h 183"/>
                <a:gd name="T8" fmla="*/ 50 w 191"/>
                <a:gd name="T9" fmla="*/ 119 h 183"/>
                <a:gd name="T10" fmla="*/ 48 w 191"/>
                <a:gd name="T11" fmla="*/ 113 h 183"/>
                <a:gd name="T12" fmla="*/ 1 w 191"/>
                <a:gd name="T13" fmla="*/ 72 h 183"/>
                <a:gd name="T14" fmla="*/ 2 w 191"/>
                <a:gd name="T15" fmla="*/ 69 h 183"/>
                <a:gd name="T16" fmla="*/ 64 w 191"/>
                <a:gd name="T17" fmla="*/ 63 h 183"/>
                <a:gd name="T18" fmla="*/ 70 w 191"/>
                <a:gd name="T19" fmla="*/ 59 h 183"/>
                <a:gd name="T20" fmla="*/ 94 w 191"/>
                <a:gd name="T21" fmla="*/ 2 h 183"/>
                <a:gd name="T22" fmla="*/ 97 w 191"/>
                <a:gd name="T23" fmla="*/ 2 h 183"/>
                <a:gd name="T24" fmla="*/ 122 w 191"/>
                <a:gd name="T25" fmla="*/ 59 h 183"/>
                <a:gd name="T26" fmla="*/ 127 w 191"/>
                <a:gd name="T27" fmla="*/ 63 h 183"/>
                <a:gd name="T28" fmla="*/ 189 w 191"/>
                <a:gd name="T29" fmla="*/ 69 h 183"/>
                <a:gd name="T30" fmla="*/ 190 w 191"/>
                <a:gd name="T31" fmla="*/ 72 h 183"/>
                <a:gd name="T32" fmla="*/ 143 w 191"/>
                <a:gd name="T33" fmla="*/ 113 h 183"/>
                <a:gd name="T34" fmla="*/ 141 w 191"/>
                <a:gd name="T35" fmla="*/ 119 h 183"/>
                <a:gd name="T36" fmla="*/ 155 w 191"/>
                <a:gd name="T37" fmla="*/ 179 h 183"/>
                <a:gd name="T38" fmla="*/ 152 w 191"/>
                <a:gd name="T39" fmla="*/ 181 h 183"/>
                <a:gd name="T40" fmla="*/ 99 w 191"/>
                <a:gd name="T41" fmla="*/ 15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1" h="183">
                  <a:moveTo>
                    <a:pt x="99" y="150"/>
                  </a:moveTo>
                  <a:cubicBezTo>
                    <a:pt x="97" y="149"/>
                    <a:pt x="94" y="149"/>
                    <a:pt x="92" y="150"/>
                  </a:cubicBezTo>
                  <a:cubicBezTo>
                    <a:pt x="39" y="181"/>
                    <a:pt x="39" y="181"/>
                    <a:pt x="39" y="181"/>
                  </a:cubicBezTo>
                  <a:cubicBezTo>
                    <a:pt x="37" y="183"/>
                    <a:pt x="36" y="182"/>
                    <a:pt x="36" y="179"/>
                  </a:cubicBezTo>
                  <a:cubicBezTo>
                    <a:pt x="50" y="119"/>
                    <a:pt x="50" y="119"/>
                    <a:pt x="50" y="119"/>
                  </a:cubicBezTo>
                  <a:cubicBezTo>
                    <a:pt x="50" y="117"/>
                    <a:pt x="49" y="114"/>
                    <a:pt x="48" y="113"/>
                  </a:cubicBezTo>
                  <a:cubicBezTo>
                    <a:pt x="1" y="72"/>
                    <a:pt x="1" y="72"/>
                    <a:pt x="1" y="72"/>
                  </a:cubicBezTo>
                  <a:cubicBezTo>
                    <a:pt x="0" y="70"/>
                    <a:pt x="0" y="69"/>
                    <a:pt x="2" y="69"/>
                  </a:cubicBezTo>
                  <a:cubicBezTo>
                    <a:pt x="64" y="63"/>
                    <a:pt x="64" y="63"/>
                    <a:pt x="64" y="63"/>
                  </a:cubicBezTo>
                  <a:cubicBezTo>
                    <a:pt x="66" y="63"/>
                    <a:pt x="69" y="61"/>
                    <a:pt x="70" y="59"/>
                  </a:cubicBezTo>
                  <a:cubicBezTo>
                    <a:pt x="94" y="2"/>
                    <a:pt x="94" y="2"/>
                    <a:pt x="94" y="2"/>
                  </a:cubicBezTo>
                  <a:cubicBezTo>
                    <a:pt x="95" y="0"/>
                    <a:pt x="96" y="0"/>
                    <a:pt x="97" y="2"/>
                  </a:cubicBezTo>
                  <a:cubicBezTo>
                    <a:pt x="122" y="59"/>
                    <a:pt x="122" y="59"/>
                    <a:pt x="122" y="59"/>
                  </a:cubicBezTo>
                  <a:cubicBezTo>
                    <a:pt x="122" y="61"/>
                    <a:pt x="125" y="63"/>
                    <a:pt x="127" y="63"/>
                  </a:cubicBezTo>
                  <a:cubicBezTo>
                    <a:pt x="189" y="69"/>
                    <a:pt x="189" y="69"/>
                    <a:pt x="189" y="69"/>
                  </a:cubicBezTo>
                  <a:cubicBezTo>
                    <a:pt x="191" y="69"/>
                    <a:pt x="191" y="70"/>
                    <a:pt x="190" y="72"/>
                  </a:cubicBezTo>
                  <a:cubicBezTo>
                    <a:pt x="143" y="113"/>
                    <a:pt x="143" y="113"/>
                    <a:pt x="143" y="113"/>
                  </a:cubicBezTo>
                  <a:cubicBezTo>
                    <a:pt x="142" y="114"/>
                    <a:pt x="141" y="117"/>
                    <a:pt x="141" y="119"/>
                  </a:cubicBezTo>
                  <a:cubicBezTo>
                    <a:pt x="155" y="179"/>
                    <a:pt x="155" y="179"/>
                    <a:pt x="155" y="179"/>
                  </a:cubicBezTo>
                  <a:cubicBezTo>
                    <a:pt x="155" y="182"/>
                    <a:pt x="154" y="183"/>
                    <a:pt x="152" y="181"/>
                  </a:cubicBezTo>
                  <a:lnTo>
                    <a:pt x="99"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id-ID"/>
            </a:p>
          </p:txBody>
        </p:sp>
      </p:grpSp>
      <p:grpSp>
        <p:nvGrpSpPr>
          <p:cNvPr id="42" name="Group 41"/>
          <p:cNvGrpSpPr/>
          <p:nvPr/>
        </p:nvGrpSpPr>
        <p:grpSpPr>
          <a:xfrm>
            <a:off x="3323110" y="3500170"/>
            <a:ext cx="333912" cy="281100"/>
            <a:chOff x="7342209" y="3909291"/>
            <a:chExt cx="333912" cy="281100"/>
          </a:xfrm>
          <a:noFill/>
        </p:grpSpPr>
        <p:sp>
          <p:nvSpPr>
            <p:cNvPr id="43" name="Freeform 377"/>
            <p:cNvSpPr>
              <a:spLocks noChangeArrowheads="1"/>
            </p:cNvSpPr>
            <p:nvPr/>
          </p:nvSpPr>
          <p:spPr bwMode="auto">
            <a:xfrm>
              <a:off x="7342209" y="3909291"/>
              <a:ext cx="333912" cy="279396"/>
            </a:xfrm>
            <a:custGeom>
              <a:avLst/>
              <a:gdLst>
                <a:gd name="T0" fmla="*/ 0 w 934"/>
                <a:gd name="T1" fmla="*/ 0 h 785"/>
                <a:gd name="T2" fmla="*/ 0 w 934"/>
                <a:gd name="T3" fmla="*/ 481648 h 785"/>
                <a:gd name="T4" fmla="*/ 312556 w 934"/>
                <a:gd name="T5" fmla="*/ 520845 h 785"/>
                <a:gd name="T6" fmla="*/ 620457 w 934"/>
                <a:gd name="T7" fmla="*/ 481648 h 785"/>
                <a:gd name="T8" fmla="*/ 620457 w 934"/>
                <a:gd name="T9" fmla="*/ 0 h 785"/>
                <a:gd name="T10" fmla="*/ 312556 w 934"/>
                <a:gd name="T11" fmla="*/ 39861 h 785"/>
                <a:gd name="T12" fmla="*/ 0 w 934"/>
                <a:gd name="T13" fmla="*/ 0 h 7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4" h="785">
                  <a:moveTo>
                    <a:pt x="0" y="0"/>
                  </a:moveTo>
                  <a:lnTo>
                    <a:pt x="0" y="725"/>
                  </a:lnTo>
                  <a:lnTo>
                    <a:pt x="470" y="784"/>
                  </a:lnTo>
                  <a:lnTo>
                    <a:pt x="933" y="725"/>
                  </a:lnTo>
                  <a:lnTo>
                    <a:pt x="933" y="0"/>
                  </a:lnTo>
                  <a:lnTo>
                    <a:pt x="470" y="60"/>
                  </a:lnTo>
                  <a:lnTo>
                    <a:pt x="0" y="0"/>
                  </a:lnTo>
                </a:path>
              </a:pathLst>
            </a:custGeom>
            <a:grpFill/>
            <a:ln w="34290" cap="flat">
              <a:solidFill>
                <a:schemeClr val="accent3"/>
              </a:solidFill>
              <a:bevel/>
              <a:headEnd/>
              <a:tailEnd/>
            </a:ln>
            <a:effectLst/>
          </p:spPr>
          <p:txBody>
            <a:bodyPr wrap="none" anchor="ctr"/>
            <a:lstStyle/>
            <a:p>
              <a:pPr algn="ctr"/>
              <a:endParaRPr lang="id-ID" sz="2400" u="sng"/>
            </a:p>
          </p:txBody>
        </p:sp>
        <p:sp>
          <p:nvSpPr>
            <p:cNvPr id="44" name="Line 378"/>
            <p:cNvSpPr>
              <a:spLocks noChangeShapeType="1"/>
            </p:cNvSpPr>
            <p:nvPr/>
          </p:nvSpPr>
          <p:spPr bwMode="auto">
            <a:xfrm flipV="1">
              <a:off x="7510868" y="3929735"/>
              <a:ext cx="1704" cy="260656"/>
            </a:xfrm>
            <a:prstGeom prst="line">
              <a:avLst/>
            </a:prstGeom>
            <a:grpFill/>
            <a:ln w="34290" cap="flat">
              <a:solidFill>
                <a:schemeClr val="accent3"/>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2437851">
                <a:defRPr/>
              </a:pPr>
              <a:endParaRPr lang="en-US" sz="2400" u="sng">
                <a:latin typeface="Lato Light" charset="0"/>
              </a:endParaRPr>
            </a:p>
          </p:txBody>
        </p:sp>
        <p:sp>
          <p:nvSpPr>
            <p:cNvPr id="45" name="Line 379"/>
            <p:cNvSpPr>
              <a:spLocks noChangeShapeType="1"/>
            </p:cNvSpPr>
            <p:nvPr/>
          </p:nvSpPr>
          <p:spPr bwMode="auto">
            <a:xfrm>
              <a:off x="7373725" y="3962956"/>
              <a:ext cx="103921" cy="11073"/>
            </a:xfrm>
            <a:prstGeom prst="line">
              <a:avLst/>
            </a:prstGeom>
            <a:grpFill/>
            <a:ln w="34290" cap="flat">
              <a:solidFill>
                <a:schemeClr val="accent3"/>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2437851">
                <a:defRPr/>
              </a:pPr>
              <a:endParaRPr lang="en-US" sz="2400" u="sng">
                <a:latin typeface="Lato Light" charset="0"/>
              </a:endParaRPr>
            </a:p>
          </p:txBody>
        </p:sp>
        <p:sp>
          <p:nvSpPr>
            <p:cNvPr id="46" name="Line 380"/>
            <p:cNvSpPr>
              <a:spLocks noChangeShapeType="1"/>
            </p:cNvSpPr>
            <p:nvPr/>
          </p:nvSpPr>
          <p:spPr bwMode="auto">
            <a:xfrm>
              <a:off x="7373725" y="4015768"/>
              <a:ext cx="103921" cy="11073"/>
            </a:xfrm>
            <a:prstGeom prst="line">
              <a:avLst/>
            </a:prstGeom>
            <a:grpFill/>
            <a:ln w="34290" cap="flat">
              <a:solidFill>
                <a:schemeClr val="accent3"/>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2437851">
                <a:defRPr/>
              </a:pPr>
              <a:endParaRPr lang="en-US" sz="2400" u="sng">
                <a:latin typeface="Lato Light" charset="0"/>
              </a:endParaRPr>
            </a:p>
          </p:txBody>
        </p:sp>
        <p:sp>
          <p:nvSpPr>
            <p:cNvPr id="47" name="Line 381"/>
            <p:cNvSpPr>
              <a:spLocks noChangeShapeType="1"/>
            </p:cNvSpPr>
            <p:nvPr/>
          </p:nvSpPr>
          <p:spPr bwMode="auto">
            <a:xfrm>
              <a:off x="7373725" y="4069434"/>
              <a:ext cx="103921" cy="11073"/>
            </a:xfrm>
            <a:prstGeom prst="line">
              <a:avLst/>
            </a:prstGeom>
            <a:grpFill/>
            <a:ln w="34290" cap="flat">
              <a:solidFill>
                <a:schemeClr val="accent3"/>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2437851">
                <a:defRPr/>
              </a:pPr>
              <a:endParaRPr lang="en-US" sz="2400" u="sng">
                <a:latin typeface="Lato Light" charset="0"/>
              </a:endParaRPr>
            </a:p>
          </p:txBody>
        </p:sp>
        <p:sp>
          <p:nvSpPr>
            <p:cNvPr id="49" name="Line 383"/>
            <p:cNvSpPr>
              <a:spLocks noChangeShapeType="1"/>
            </p:cNvSpPr>
            <p:nvPr/>
          </p:nvSpPr>
          <p:spPr bwMode="auto">
            <a:xfrm flipH="1">
              <a:off x="7540682" y="3962956"/>
              <a:ext cx="103921" cy="11073"/>
            </a:xfrm>
            <a:prstGeom prst="line">
              <a:avLst/>
            </a:prstGeom>
            <a:grpFill/>
            <a:ln w="34290" cap="flat">
              <a:solidFill>
                <a:schemeClr val="accent3"/>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defTabSz="2437851">
                <a:defRPr/>
              </a:pPr>
              <a:endParaRPr lang="en-US" sz="2400" u="sng">
                <a:latin typeface="Lato Light" charset="0"/>
              </a:endParaRPr>
            </a:p>
          </p:txBody>
        </p:sp>
      </p:grpSp>
      <p:sp>
        <p:nvSpPr>
          <p:cNvPr id="54" name="TextBox 53">
            <a:extLst>
              <a:ext uri="{FF2B5EF4-FFF2-40B4-BE49-F238E27FC236}">
                <a16:creationId xmlns:a16="http://schemas.microsoft.com/office/drawing/2014/main" id="{7B9225AB-2EF0-48E5-BC7D-CFA537171926}"/>
              </a:ext>
            </a:extLst>
          </p:cNvPr>
          <p:cNvSpPr txBox="1"/>
          <p:nvPr/>
        </p:nvSpPr>
        <p:spPr>
          <a:xfrm>
            <a:off x="2105989" y="4203758"/>
            <a:ext cx="3751973" cy="320024"/>
          </a:xfrm>
          <a:prstGeom prst="rect">
            <a:avLst/>
          </a:prstGeom>
          <a:noFill/>
        </p:spPr>
        <p:txBody>
          <a:bodyPr wrap="square" rtlCol="0" anchor="t">
            <a:spAutoFit/>
          </a:bodyPr>
          <a:lstStyle/>
          <a:p>
            <a:pPr>
              <a:lnSpc>
                <a:spcPct val="150000"/>
              </a:lnSpc>
            </a:pPr>
            <a:endParaRPr lang="en-US" sz="1100">
              <a:solidFill>
                <a:schemeClr val="tx1">
                  <a:lumMod val="75000"/>
                  <a:lumOff val="25000"/>
                </a:schemeClr>
              </a:solidFill>
              <a:ea typeface="Lato Light" charset="0"/>
              <a:cs typeface="Lato Light" charset="0"/>
            </a:endParaRPr>
          </a:p>
        </p:txBody>
      </p:sp>
      <p:sp>
        <p:nvSpPr>
          <p:cNvPr id="55" name="TextBox 54">
            <a:extLst>
              <a:ext uri="{FF2B5EF4-FFF2-40B4-BE49-F238E27FC236}">
                <a16:creationId xmlns:a16="http://schemas.microsoft.com/office/drawing/2014/main" id="{7B9225AB-2EF0-48E5-BC7D-CFA537171926}"/>
              </a:ext>
            </a:extLst>
          </p:cNvPr>
          <p:cNvSpPr txBox="1"/>
          <p:nvPr/>
        </p:nvSpPr>
        <p:spPr>
          <a:xfrm>
            <a:off x="2105988" y="4950566"/>
            <a:ext cx="3751973" cy="320024"/>
          </a:xfrm>
          <a:prstGeom prst="rect">
            <a:avLst/>
          </a:prstGeom>
          <a:noFill/>
        </p:spPr>
        <p:txBody>
          <a:bodyPr wrap="square" rtlCol="0" anchor="t">
            <a:spAutoFit/>
          </a:bodyPr>
          <a:lstStyle/>
          <a:p>
            <a:pPr>
              <a:lnSpc>
                <a:spcPct val="150000"/>
              </a:lnSpc>
            </a:pPr>
            <a:endParaRPr lang="en-US" sz="1100" dirty="0">
              <a:solidFill>
                <a:schemeClr val="tx1">
                  <a:lumMod val="75000"/>
                  <a:lumOff val="25000"/>
                </a:schemeClr>
              </a:solidFill>
              <a:ea typeface="Lato Light" charset="0"/>
              <a:cs typeface="Lato Light" charset="0"/>
            </a:endParaRPr>
          </a:p>
        </p:txBody>
      </p:sp>
      <p:sp>
        <p:nvSpPr>
          <p:cNvPr id="56" name="TextBox 55">
            <a:extLst>
              <a:ext uri="{FF2B5EF4-FFF2-40B4-BE49-F238E27FC236}">
                <a16:creationId xmlns:a16="http://schemas.microsoft.com/office/drawing/2014/main" id="{7B9225AB-2EF0-48E5-BC7D-CFA537171926}"/>
              </a:ext>
            </a:extLst>
          </p:cNvPr>
          <p:cNvSpPr txBox="1"/>
          <p:nvPr/>
        </p:nvSpPr>
        <p:spPr>
          <a:xfrm>
            <a:off x="2188828" y="2588857"/>
            <a:ext cx="4620240" cy="320024"/>
          </a:xfrm>
          <a:prstGeom prst="rect">
            <a:avLst/>
          </a:prstGeom>
          <a:noFill/>
        </p:spPr>
        <p:txBody>
          <a:bodyPr wrap="square" rtlCol="0" anchor="t">
            <a:spAutoFit/>
          </a:bodyPr>
          <a:lstStyle/>
          <a:p>
            <a:pPr>
              <a:lnSpc>
                <a:spcPct val="150000"/>
              </a:lnSpc>
            </a:pPr>
            <a:endParaRPr lang="en-US" sz="1100" dirty="0">
              <a:solidFill>
                <a:schemeClr val="tx1">
                  <a:lumMod val="75000"/>
                  <a:lumOff val="25000"/>
                </a:schemeClr>
              </a:solidFill>
              <a:ea typeface="Lato Light" charset="0"/>
              <a:cs typeface="Lato Light" charset="0"/>
            </a:endParaRPr>
          </a:p>
        </p:txBody>
      </p:sp>
      <p:pic>
        <p:nvPicPr>
          <p:cNvPr id="6" name="Picture Placeholder 5" descr="A picture containing person, standing, woman, man&#10;&#10;Description automatically generated">
            <a:extLst>
              <a:ext uri="{FF2B5EF4-FFF2-40B4-BE49-F238E27FC236}">
                <a16:creationId xmlns:a16="http://schemas.microsoft.com/office/drawing/2014/main" id="{15B3877F-7661-47D2-B093-B2A0BDE7715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4725" r="24725"/>
          <a:stretch>
            <a:fillRect/>
          </a:stretch>
        </p:blipFill>
        <p:spPr/>
      </p:pic>
      <p:sp>
        <p:nvSpPr>
          <p:cNvPr id="7" name="Slide Number Placeholder 6">
            <a:extLst>
              <a:ext uri="{FF2B5EF4-FFF2-40B4-BE49-F238E27FC236}">
                <a16:creationId xmlns:a16="http://schemas.microsoft.com/office/drawing/2014/main" id="{479DCC8D-8FFC-4524-96EB-FC38C0EBEAD1}"/>
              </a:ext>
            </a:extLst>
          </p:cNvPr>
          <p:cNvSpPr>
            <a:spLocks noGrp="1"/>
          </p:cNvSpPr>
          <p:nvPr>
            <p:ph type="sldNum" sz="quarter" idx="4"/>
          </p:nvPr>
        </p:nvSpPr>
        <p:spPr>
          <a:xfrm>
            <a:off x="10439369" y="158942"/>
            <a:ext cx="472440" cy="365125"/>
          </a:xfrm>
          <a:prstGeom prst="rect">
            <a:avLst/>
          </a:prstGeom>
        </p:spPr>
        <p:txBody>
          <a:bodyPr/>
          <a:lstStyle/>
          <a:p>
            <a:fld id="{48F63A3B-78C7-47BE-AE5E-E10140E04643}" type="slidenum">
              <a:rPr lang="en-US" smtClean="0"/>
              <a:pPr/>
              <a:t>18</a:t>
            </a:fld>
            <a:endParaRPr lang="en-US"/>
          </a:p>
        </p:txBody>
      </p:sp>
    </p:spTree>
    <p:extLst>
      <p:ext uri="{BB962C8B-B14F-4D97-AF65-F5344CB8AC3E}">
        <p14:creationId xmlns:p14="http://schemas.microsoft.com/office/powerpoint/2010/main" val="64214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43C891-99BD-4FAF-BAC0-3777E01E5C32}"/>
              </a:ext>
            </a:extLst>
          </p:cNvPr>
          <p:cNvSpPr/>
          <p:nvPr/>
        </p:nvSpPr>
        <p:spPr>
          <a:xfrm>
            <a:off x="3136844" y="2565446"/>
            <a:ext cx="5937166" cy="1085810"/>
          </a:xfrm>
          <a:prstGeom prst="rect">
            <a:avLst/>
          </a:prstGeom>
        </p:spPr>
        <p:txBody>
          <a:bodyPr wrap="square">
            <a:spAutoFit/>
          </a:bodyPr>
          <a:lstStyle/>
          <a:p>
            <a:pPr algn="ctr">
              <a:lnSpc>
                <a:spcPct val="150000"/>
              </a:lnSpc>
            </a:pPr>
            <a:r>
              <a:rPr lang="id-ID" sz="4800">
                <a:solidFill>
                  <a:schemeClr val="accent2"/>
                </a:solidFill>
                <a:latin typeface="+mj-lt"/>
                <a:cs typeface="Segoe UI" panose="020B0502040204020203" pitchFamily="34" charset="0"/>
              </a:rPr>
              <a:t>Thank</a:t>
            </a:r>
            <a:r>
              <a:rPr lang="id-ID" sz="4800">
                <a:solidFill>
                  <a:schemeClr val="tx1">
                    <a:lumMod val="75000"/>
                    <a:lumOff val="25000"/>
                  </a:schemeClr>
                </a:solidFill>
                <a:latin typeface="+mj-lt"/>
                <a:cs typeface="Segoe UI" panose="020B0502040204020203" pitchFamily="34" charset="0"/>
              </a:rPr>
              <a:t> </a:t>
            </a:r>
            <a:r>
              <a:rPr lang="id-ID" sz="4800">
                <a:solidFill>
                  <a:schemeClr val="accent3"/>
                </a:solidFill>
                <a:latin typeface="+mj-lt"/>
                <a:cs typeface="Segoe UI" panose="020B0502040204020203" pitchFamily="34" charset="0"/>
              </a:rPr>
              <a:t>You</a:t>
            </a:r>
            <a:endParaRPr lang="en-US" sz="4800">
              <a:solidFill>
                <a:schemeClr val="accent3"/>
              </a:solidFill>
              <a:latin typeface="+mj-lt"/>
              <a:cs typeface="Segoe UI" panose="020B0502040204020203" pitchFamily="34" charset="0"/>
            </a:endParaRPr>
          </a:p>
        </p:txBody>
      </p:sp>
      <p:sp>
        <p:nvSpPr>
          <p:cNvPr id="4" name="TextBox 3">
            <a:extLst>
              <a:ext uri="{FF2B5EF4-FFF2-40B4-BE49-F238E27FC236}">
                <a16:creationId xmlns:a16="http://schemas.microsoft.com/office/drawing/2014/main" id="{7B9225AB-2EF0-48E5-BC7D-CFA537171926}"/>
              </a:ext>
            </a:extLst>
          </p:cNvPr>
          <p:cNvSpPr txBox="1"/>
          <p:nvPr/>
        </p:nvSpPr>
        <p:spPr>
          <a:xfrm>
            <a:off x="3375990" y="3651256"/>
            <a:ext cx="5458873" cy="320024"/>
          </a:xfrm>
          <a:prstGeom prst="rect">
            <a:avLst/>
          </a:prstGeom>
          <a:noFill/>
        </p:spPr>
        <p:txBody>
          <a:bodyPr wrap="square" rtlCol="0" anchor="t">
            <a:spAutoFit/>
          </a:bodyPr>
          <a:lstStyle/>
          <a:p>
            <a:pPr algn="ctr">
              <a:lnSpc>
                <a:spcPct val="150000"/>
              </a:lnSpc>
            </a:pPr>
            <a:endParaRPr lang="en-US" sz="1100" dirty="0">
              <a:solidFill>
                <a:schemeClr val="tx1">
                  <a:lumMod val="75000"/>
                  <a:lumOff val="25000"/>
                </a:schemeClr>
              </a:solidFill>
              <a:ea typeface="Lato Light" charset="0"/>
              <a:cs typeface="Lato Light" charset="0"/>
            </a:endParaRPr>
          </a:p>
        </p:txBody>
      </p:sp>
      <p:sp>
        <p:nvSpPr>
          <p:cNvPr id="5" name="Oval 4"/>
          <p:cNvSpPr/>
          <p:nvPr/>
        </p:nvSpPr>
        <p:spPr>
          <a:xfrm>
            <a:off x="3219667" y="1746912"/>
            <a:ext cx="495069" cy="495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3610156" y="1596788"/>
            <a:ext cx="150124" cy="1501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p:cNvSpPr/>
          <p:nvPr/>
        </p:nvSpPr>
        <p:spPr>
          <a:xfrm>
            <a:off x="8743288" y="5332638"/>
            <a:ext cx="239147" cy="23914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Freeform 10"/>
          <p:cNvSpPr/>
          <p:nvPr/>
        </p:nvSpPr>
        <p:spPr>
          <a:xfrm>
            <a:off x="10896600" y="5486400"/>
            <a:ext cx="1295401" cy="1371600"/>
          </a:xfrm>
          <a:custGeom>
            <a:avLst/>
            <a:gdLst>
              <a:gd name="connsiteX0" fmla="*/ 969922 w 1295401"/>
              <a:gd name="connsiteY0" fmla="*/ 0 h 1371600"/>
              <a:gd name="connsiteX1" fmla="*/ 1258347 w 1295401"/>
              <a:gd name="connsiteY1" fmla="*/ 43606 h 1371600"/>
              <a:gd name="connsiteX2" fmla="*/ 1295401 w 1295401"/>
              <a:gd name="connsiteY2" fmla="*/ 57168 h 1371600"/>
              <a:gd name="connsiteX3" fmla="*/ 1295401 w 1295401"/>
              <a:gd name="connsiteY3" fmla="*/ 338441 h 1371600"/>
              <a:gd name="connsiteX4" fmla="*/ 1247637 w 1295401"/>
              <a:gd name="connsiteY4" fmla="*/ 312515 h 1371600"/>
              <a:gd name="connsiteX5" fmla="*/ 969921 w 1295401"/>
              <a:gd name="connsiteY5" fmla="*/ 256447 h 1371600"/>
              <a:gd name="connsiteX6" fmla="*/ 256447 w 1295401"/>
              <a:gd name="connsiteY6" fmla="*/ 969921 h 1371600"/>
              <a:gd name="connsiteX7" fmla="*/ 378297 w 1295401"/>
              <a:gd name="connsiteY7" fmla="*/ 1368831 h 1371600"/>
              <a:gd name="connsiteX8" fmla="*/ 380582 w 1295401"/>
              <a:gd name="connsiteY8" fmla="*/ 1371600 h 1371600"/>
              <a:gd name="connsiteX9" fmla="*/ 89325 w 1295401"/>
              <a:gd name="connsiteY9" fmla="*/ 1371600 h 1371600"/>
              <a:gd name="connsiteX10" fmla="*/ 76221 w 1295401"/>
              <a:gd name="connsiteY10" fmla="*/ 1347458 h 1371600"/>
              <a:gd name="connsiteX11" fmla="*/ 0 w 1295401"/>
              <a:gd name="connsiteY11" fmla="*/ 969921 h 1371600"/>
              <a:gd name="connsiteX12" fmla="*/ 969922 w 1295401"/>
              <a:gd name="connsiteY12"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5401" h="1371600">
                <a:moveTo>
                  <a:pt x="969922" y="0"/>
                </a:moveTo>
                <a:cubicBezTo>
                  <a:pt x="1070361" y="0"/>
                  <a:pt x="1167234" y="15267"/>
                  <a:pt x="1258347" y="43606"/>
                </a:cubicBezTo>
                <a:lnTo>
                  <a:pt x="1295401" y="57168"/>
                </a:lnTo>
                <a:lnTo>
                  <a:pt x="1295401" y="338441"/>
                </a:lnTo>
                <a:lnTo>
                  <a:pt x="1247637" y="312515"/>
                </a:lnTo>
                <a:cubicBezTo>
                  <a:pt x="1162279" y="276412"/>
                  <a:pt x="1068431" y="256447"/>
                  <a:pt x="969921" y="256447"/>
                </a:cubicBezTo>
                <a:cubicBezTo>
                  <a:pt x="575880" y="256447"/>
                  <a:pt x="256447" y="575880"/>
                  <a:pt x="256447" y="969921"/>
                </a:cubicBezTo>
                <a:cubicBezTo>
                  <a:pt x="256447" y="1117687"/>
                  <a:pt x="301367" y="1254960"/>
                  <a:pt x="378297" y="1368831"/>
                </a:cubicBezTo>
                <a:lnTo>
                  <a:pt x="380582" y="1371600"/>
                </a:lnTo>
                <a:lnTo>
                  <a:pt x="89325" y="1371600"/>
                </a:lnTo>
                <a:lnTo>
                  <a:pt x="76221" y="1347458"/>
                </a:lnTo>
                <a:cubicBezTo>
                  <a:pt x="27141" y="1231419"/>
                  <a:pt x="0" y="1103839"/>
                  <a:pt x="0" y="969921"/>
                </a:cubicBezTo>
                <a:cubicBezTo>
                  <a:pt x="0" y="434248"/>
                  <a:pt x="434249" y="0"/>
                  <a:pt x="969922" y="0"/>
                </a:cubicBezTo>
                <a:close/>
              </a:path>
            </a:pathLst>
          </a:custGeom>
          <a:solidFill>
            <a:schemeClr val="bg1"/>
          </a:solidFill>
          <a:ln>
            <a:noFill/>
          </a:ln>
          <a:effectLst>
            <a:outerShdw blurRad="508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Freeform 11"/>
          <p:cNvSpPr/>
          <p:nvPr/>
        </p:nvSpPr>
        <p:spPr>
          <a:xfrm>
            <a:off x="0" y="3758790"/>
            <a:ext cx="600826" cy="1201652"/>
          </a:xfrm>
          <a:custGeom>
            <a:avLst/>
            <a:gdLst>
              <a:gd name="connsiteX0" fmla="*/ 0 w 600826"/>
              <a:gd name="connsiteY0" fmla="*/ 0 h 1201652"/>
              <a:gd name="connsiteX1" fmla="*/ 600826 w 600826"/>
              <a:gd name="connsiteY1" fmla="*/ 600826 h 1201652"/>
              <a:gd name="connsiteX2" fmla="*/ 0 w 600826"/>
              <a:gd name="connsiteY2" fmla="*/ 1201652 h 1201652"/>
              <a:gd name="connsiteX3" fmla="*/ 0 w 600826"/>
              <a:gd name="connsiteY3" fmla="*/ 1042793 h 1201652"/>
              <a:gd name="connsiteX4" fmla="*/ 441968 w 600826"/>
              <a:gd name="connsiteY4" fmla="*/ 600826 h 1201652"/>
              <a:gd name="connsiteX5" fmla="*/ 0 w 600826"/>
              <a:gd name="connsiteY5" fmla="*/ 158859 h 120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26" h="1201652">
                <a:moveTo>
                  <a:pt x="0" y="0"/>
                </a:moveTo>
                <a:cubicBezTo>
                  <a:pt x="331827" y="0"/>
                  <a:pt x="600826" y="268999"/>
                  <a:pt x="600826" y="600826"/>
                </a:cubicBezTo>
                <a:cubicBezTo>
                  <a:pt x="600826" y="932653"/>
                  <a:pt x="331827" y="1201652"/>
                  <a:pt x="0" y="1201652"/>
                </a:cubicBezTo>
                <a:lnTo>
                  <a:pt x="0" y="1042793"/>
                </a:lnTo>
                <a:cubicBezTo>
                  <a:pt x="244092" y="1042793"/>
                  <a:pt x="441968" y="844918"/>
                  <a:pt x="441968" y="600826"/>
                </a:cubicBezTo>
                <a:cubicBezTo>
                  <a:pt x="441968" y="356734"/>
                  <a:pt x="244092" y="158859"/>
                  <a:pt x="0" y="158859"/>
                </a:cubicBezTo>
                <a:close/>
              </a:path>
            </a:pathLst>
          </a:custGeom>
          <a:solidFill>
            <a:schemeClr val="bg1"/>
          </a:solidFill>
          <a:ln>
            <a:noFill/>
          </a:ln>
          <a:effectLst>
            <a:outerShdw blurRad="508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Freeform 12"/>
          <p:cNvSpPr/>
          <p:nvPr/>
        </p:nvSpPr>
        <p:spPr>
          <a:xfrm>
            <a:off x="9509370" y="0"/>
            <a:ext cx="974710" cy="600502"/>
          </a:xfrm>
          <a:custGeom>
            <a:avLst/>
            <a:gdLst>
              <a:gd name="connsiteX0" fmla="*/ 14536 w 974710"/>
              <a:gd name="connsiteY0" fmla="*/ 0 h 600502"/>
              <a:gd name="connsiteX1" fmla="*/ 148835 w 974710"/>
              <a:gd name="connsiteY1" fmla="*/ 0 h 600502"/>
              <a:gd name="connsiteX2" fmla="*/ 136139 w 974710"/>
              <a:gd name="connsiteY2" fmla="*/ 40898 h 600502"/>
              <a:gd name="connsiteX3" fmla="*/ 128856 w 974710"/>
              <a:gd name="connsiteY3" fmla="*/ 113148 h 600502"/>
              <a:gd name="connsiteX4" fmla="*/ 487354 w 974710"/>
              <a:gd name="connsiteY4" fmla="*/ 471646 h 600502"/>
              <a:gd name="connsiteX5" fmla="*/ 845852 w 974710"/>
              <a:gd name="connsiteY5" fmla="*/ 113148 h 600502"/>
              <a:gd name="connsiteX6" fmla="*/ 838569 w 974710"/>
              <a:gd name="connsiteY6" fmla="*/ 40898 h 600502"/>
              <a:gd name="connsiteX7" fmla="*/ 825873 w 974710"/>
              <a:gd name="connsiteY7" fmla="*/ 0 h 600502"/>
              <a:gd name="connsiteX8" fmla="*/ 960174 w 974710"/>
              <a:gd name="connsiteY8" fmla="*/ 0 h 600502"/>
              <a:gd name="connsiteX9" fmla="*/ 964809 w 974710"/>
              <a:gd name="connsiteY9" fmla="*/ 14929 h 600502"/>
              <a:gd name="connsiteX10" fmla="*/ 974710 w 974710"/>
              <a:gd name="connsiteY10" fmla="*/ 113148 h 600502"/>
              <a:gd name="connsiteX11" fmla="*/ 487355 w 974710"/>
              <a:gd name="connsiteY11" fmla="*/ 600502 h 600502"/>
              <a:gd name="connsiteX12" fmla="*/ 0 w 974710"/>
              <a:gd name="connsiteY12" fmla="*/ 113148 h 600502"/>
              <a:gd name="connsiteX13" fmla="*/ 9901 w 974710"/>
              <a:gd name="connsiteY13" fmla="*/ 14929 h 60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4710" h="600502">
                <a:moveTo>
                  <a:pt x="14536" y="0"/>
                </a:moveTo>
                <a:lnTo>
                  <a:pt x="148835" y="0"/>
                </a:lnTo>
                <a:lnTo>
                  <a:pt x="136139" y="40898"/>
                </a:lnTo>
                <a:cubicBezTo>
                  <a:pt x="131364" y="64236"/>
                  <a:pt x="128856" y="88399"/>
                  <a:pt x="128856" y="113148"/>
                </a:cubicBezTo>
                <a:cubicBezTo>
                  <a:pt x="128856" y="311141"/>
                  <a:pt x="289361" y="471646"/>
                  <a:pt x="487354" y="471646"/>
                </a:cubicBezTo>
                <a:cubicBezTo>
                  <a:pt x="685347" y="471646"/>
                  <a:pt x="845852" y="311141"/>
                  <a:pt x="845852" y="113148"/>
                </a:cubicBezTo>
                <a:cubicBezTo>
                  <a:pt x="845852" y="88399"/>
                  <a:pt x="843344" y="64236"/>
                  <a:pt x="838569" y="40898"/>
                </a:cubicBezTo>
                <a:lnTo>
                  <a:pt x="825873" y="0"/>
                </a:lnTo>
                <a:lnTo>
                  <a:pt x="960174" y="0"/>
                </a:lnTo>
                <a:lnTo>
                  <a:pt x="964809" y="14929"/>
                </a:lnTo>
                <a:cubicBezTo>
                  <a:pt x="971301" y="46655"/>
                  <a:pt x="974710" y="79503"/>
                  <a:pt x="974710" y="113148"/>
                </a:cubicBezTo>
                <a:cubicBezTo>
                  <a:pt x="974710" y="382306"/>
                  <a:pt x="756514" y="600502"/>
                  <a:pt x="487355" y="600502"/>
                </a:cubicBezTo>
                <a:cubicBezTo>
                  <a:pt x="218196" y="600502"/>
                  <a:pt x="0" y="382306"/>
                  <a:pt x="0" y="113148"/>
                </a:cubicBezTo>
                <a:cubicBezTo>
                  <a:pt x="0" y="79503"/>
                  <a:pt x="3409" y="46655"/>
                  <a:pt x="9901" y="14929"/>
                </a:cubicBezTo>
                <a:close/>
              </a:path>
            </a:pathLst>
          </a:custGeom>
          <a:solidFill>
            <a:schemeClr val="bg1"/>
          </a:solidFill>
          <a:ln>
            <a:noFill/>
          </a:ln>
          <a:effectLst>
            <a:outerShdw blurRad="508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a:extLst>
              <a:ext uri="{FF2B5EF4-FFF2-40B4-BE49-F238E27FC236}">
                <a16:creationId xmlns:a16="http://schemas.microsoft.com/office/drawing/2014/main" id="{29DB3692-D91D-4269-888D-CB4BC37E4D9D}"/>
              </a:ext>
            </a:extLst>
          </p:cNvPr>
          <p:cNvSpPr txBox="1"/>
          <p:nvPr/>
        </p:nvSpPr>
        <p:spPr>
          <a:xfrm>
            <a:off x="3795966" y="6012193"/>
            <a:ext cx="4600065" cy="339837"/>
          </a:xfrm>
          <a:prstGeom prst="rect">
            <a:avLst/>
          </a:prstGeom>
          <a:noFill/>
        </p:spPr>
        <p:txBody>
          <a:bodyPr wrap="square" rtlCol="0">
            <a:spAutoFit/>
          </a:bodyPr>
          <a:lstStyle/>
          <a:p>
            <a:pPr algn="ctr">
              <a:lnSpc>
                <a:spcPct val="150000"/>
              </a:lnSpc>
            </a:pPr>
            <a:r>
              <a:rPr lang="en-US" sz="1200" b="1" spc="300">
                <a:solidFill>
                  <a:schemeClr val="tx1">
                    <a:lumMod val="85000"/>
                    <a:lumOff val="15000"/>
                  </a:schemeClr>
                </a:solidFill>
                <a:cs typeface="Aharoni" panose="02010803020104030203" pitchFamily="2" charset="-79"/>
              </a:rPr>
              <a:t>Charterschools.nv.gov</a:t>
            </a:r>
          </a:p>
        </p:txBody>
      </p:sp>
      <p:sp>
        <p:nvSpPr>
          <p:cNvPr id="2" name="Slide Number Placeholder 1">
            <a:extLst>
              <a:ext uri="{FF2B5EF4-FFF2-40B4-BE49-F238E27FC236}">
                <a16:creationId xmlns:a16="http://schemas.microsoft.com/office/drawing/2014/main" id="{DF4CA494-B532-413A-AFB5-C02F2400DFAD}"/>
              </a:ext>
            </a:extLst>
          </p:cNvPr>
          <p:cNvSpPr>
            <a:spLocks noGrp="1"/>
          </p:cNvSpPr>
          <p:nvPr>
            <p:ph type="sldNum" sz="quarter" idx="4"/>
          </p:nvPr>
        </p:nvSpPr>
        <p:spPr>
          <a:xfrm>
            <a:off x="10441578" y="152524"/>
            <a:ext cx="472440" cy="365125"/>
          </a:xfrm>
          <a:prstGeom prst="rect">
            <a:avLst/>
          </a:prstGeom>
        </p:spPr>
        <p:txBody>
          <a:bodyPr/>
          <a:lstStyle/>
          <a:p>
            <a:fld id="{48F63A3B-78C7-47BE-AE5E-E10140E04643}" type="slidenum">
              <a:rPr lang="en-US" smtClean="0"/>
              <a:pPr/>
              <a:t>19</a:t>
            </a:fld>
            <a:endParaRPr lang="en-US"/>
          </a:p>
        </p:txBody>
      </p:sp>
    </p:spTree>
    <p:extLst>
      <p:ext uri="{BB962C8B-B14F-4D97-AF65-F5344CB8AC3E}">
        <p14:creationId xmlns:p14="http://schemas.microsoft.com/office/powerpoint/2010/main" val="86436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5">
            <a:extLst>
              <a:ext uri="{FF2B5EF4-FFF2-40B4-BE49-F238E27FC236}">
                <a16:creationId xmlns:a16="http://schemas.microsoft.com/office/drawing/2014/main" id="{E9D11A60-5FE0-46BD-B965-FB5ABD2EC5B6}"/>
              </a:ext>
            </a:extLst>
          </p:cNvPr>
          <p:cNvSpPr txBox="1">
            <a:spLocks noChangeArrowheads="1"/>
          </p:cNvSpPr>
          <p:nvPr/>
        </p:nvSpPr>
        <p:spPr bwMode="auto">
          <a:xfrm>
            <a:off x="6095999" y="711558"/>
            <a:ext cx="47006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sz="3200" b="1" dirty="0">
                <a:latin typeface="+mn-lt"/>
              </a:rPr>
              <a:t>2020-2021 </a:t>
            </a:r>
          </a:p>
          <a:p>
            <a:r>
              <a:rPr lang="en-US" sz="3200" b="1" dirty="0">
                <a:latin typeface="+mn-lt"/>
              </a:rPr>
              <a:t>Proposed Revisions to the Site Evaluation Process </a:t>
            </a:r>
            <a:endParaRPr lang="en-US" sz="3200" b="1" dirty="0">
              <a:solidFill>
                <a:srgbClr val="042049"/>
              </a:solidFill>
              <a:latin typeface="+mn-lt"/>
              <a:ea typeface="Lato" panose="020F0502020204030203" pitchFamily="34" charset="0"/>
              <a:cs typeface="Calibri"/>
            </a:endParaRPr>
          </a:p>
        </p:txBody>
      </p:sp>
      <p:sp>
        <p:nvSpPr>
          <p:cNvPr id="32" name="Rectangle 31">
            <a:extLst>
              <a:ext uri="{FF2B5EF4-FFF2-40B4-BE49-F238E27FC236}">
                <a16:creationId xmlns:a16="http://schemas.microsoft.com/office/drawing/2014/main" id="{0E3A6212-986F-457F-9908-70381860AAC7}"/>
              </a:ext>
            </a:extLst>
          </p:cNvPr>
          <p:cNvSpPr/>
          <p:nvPr/>
        </p:nvSpPr>
        <p:spPr>
          <a:xfrm>
            <a:off x="5981131" y="3739310"/>
            <a:ext cx="4700631" cy="837473"/>
          </a:xfrm>
          <a:prstGeom prst="rect">
            <a:avLst/>
          </a:prstGeom>
        </p:spPr>
        <p:txBody>
          <a:bodyPr wrap="square" anchor="t">
            <a:spAutoFit/>
          </a:bodyPr>
          <a:lstStyle/>
          <a:p>
            <a:pPr>
              <a:lnSpc>
                <a:spcPct val="150000"/>
              </a:lnSpc>
              <a:buClr>
                <a:schemeClr val="tx2"/>
              </a:buClr>
            </a:pPr>
            <a:r>
              <a:rPr lang="en-US" sz="3600" b="1" dirty="0">
                <a:solidFill>
                  <a:schemeClr val="bg1"/>
                </a:solidFill>
              </a:rPr>
              <a:t>Summary of Changes</a:t>
            </a:r>
            <a:endParaRPr lang="en-US" sz="3600" b="1" i="1" dirty="0">
              <a:solidFill>
                <a:schemeClr val="bg1"/>
              </a:solidFill>
              <a:cs typeface="Arial" panose="020B0604020202020204" pitchFamily="34" charset="0"/>
            </a:endParaRPr>
          </a:p>
        </p:txBody>
      </p:sp>
      <p:pic>
        <p:nvPicPr>
          <p:cNvPr id="8" name="Picture Placeholder 7" descr="A blackboard on the table&#10;&#10;Description automatically generated">
            <a:extLst>
              <a:ext uri="{FF2B5EF4-FFF2-40B4-BE49-F238E27FC236}">
                <a16:creationId xmlns:a16="http://schemas.microsoft.com/office/drawing/2014/main" id="{20E496FB-0096-4D26-85D3-2D3EB0E81D6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5957" r="15957"/>
          <a:stretch>
            <a:fillRect/>
          </a:stretch>
        </p:blipFill>
        <p:spPr/>
      </p:pic>
      <p:pic>
        <p:nvPicPr>
          <p:cNvPr id="10" name="Picture 9" descr="A close up of a sign&#10;&#10;Description automatically generated">
            <a:extLst>
              <a:ext uri="{FF2B5EF4-FFF2-40B4-BE49-F238E27FC236}">
                <a16:creationId xmlns:a16="http://schemas.microsoft.com/office/drawing/2014/main" id="{9F58AF21-BE67-4655-BA74-1B9344F63F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61" y="290101"/>
            <a:ext cx="3195986" cy="1109076"/>
          </a:xfrm>
          <a:prstGeom prst="rect">
            <a:avLst/>
          </a:prstGeom>
        </p:spPr>
      </p:pic>
      <p:sp>
        <p:nvSpPr>
          <p:cNvPr id="4" name="Slide Number Placeholder 3">
            <a:extLst>
              <a:ext uri="{FF2B5EF4-FFF2-40B4-BE49-F238E27FC236}">
                <a16:creationId xmlns:a16="http://schemas.microsoft.com/office/drawing/2014/main" id="{135CE78A-0A4E-494E-A2AD-C400A82AF952}"/>
              </a:ext>
            </a:extLst>
          </p:cNvPr>
          <p:cNvSpPr>
            <a:spLocks noGrp="1"/>
          </p:cNvSpPr>
          <p:nvPr>
            <p:ph type="sldNum" sz="quarter" idx="4"/>
          </p:nvPr>
        </p:nvSpPr>
        <p:spPr>
          <a:xfrm>
            <a:off x="10445931" y="181973"/>
            <a:ext cx="472440" cy="365125"/>
          </a:xfrm>
          <a:prstGeom prst="rect">
            <a:avLst/>
          </a:prstGeom>
        </p:spPr>
        <p:txBody>
          <a:bodyPr/>
          <a:lstStyle/>
          <a:p>
            <a:fld id="{48F63A3B-78C7-47BE-AE5E-E10140E04643}" type="slidenum">
              <a:rPr lang="en-US" smtClean="0"/>
              <a:pPr/>
              <a:t>2</a:t>
            </a:fld>
            <a:endParaRPr lang="en-US"/>
          </a:p>
        </p:txBody>
      </p:sp>
      <p:sp>
        <p:nvSpPr>
          <p:cNvPr id="7" name="Rectangle 6">
            <a:extLst>
              <a:ext uri="{FF2B5EF4-FFF2-40B4-BE49-F238E27FC236}">
                <a16:creationId xmlns:a16="http://schemas.microsoft.com/office/drawing/2014/main" id="{2FC28AA0-AB5C-4088-B6E3-5588599C92A2}"/>
              </a:ext>
            </a:extLst>
          </p:cNvPr>
          <p:cNvSpPr/>
          <p:nvPr/>
        </p:nvSpPr>
        <p:spPr>
          <a:xfrm>
            <a:off x="9644653" y="5198060"/>
            <a:ext cx="1917121" cy="382092"/>
          </a:xfrm>
          <a:prstGeom prst="rect">
            <a:avLst/>
          </a:prstGeom>
        </p:spPr>
        <p:txBody>
          <a:bodyPr wrap="square" anchor="t">
            <a:spAutoFit/>
          </a:bodyPr>
          <a:lstStyle/>
          <a:p>
            <a:pPr>
              <a:lnSpc>
                <a:spcPct val="150000"/>
              </a:lnSpc>
              <a:buClr>
                <a:schemeClr val="tx2"/>
              </a:buClr>
            </a:pPr>
            <a:r>
              <a:rPr lang="en-US" sz="1400" b="1" i="1" dirty="0">
                <a:solidFill>
                  <a:schemeClr val="bg1"/>
                </a:solidFill>
                <a:cs typeface="Arial" panose="020B0604020202020204" pitchFamily="34" charset="0"/>
              </a:rPr>
              <a:t>August 28, 2020</a:t>
            </a:r>
          </a:p>
        </p:txBody>
      </p:sp>
    </p:spTree>
    <p:extLst>
      <p:ext uri="{BB962C8B-B14F-4D97-AF65-F5344CB8AC3E}">
        <p14:creationId xmlns:p14="http://schemas.microsoft.com/office/powerpoint/2010/main" val="164683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5">
            <a:extLst>
              <a:ext uri="{FF2B5EF4-FFF2-40B4-BE49-F238E27FC236}">
                <a16:creationId xmlns:a16="http://schemas.microsoft.com/office/drawing/2014/main" id="{E9D11A60-5FE0-46BD-B965-FB5ABD2EC5B6}"/>
              </a:ext>
            </a:extLst>
          </p:cNvPr>
          <p:cNvSpPr txBox="1">
            <a:spLocks noChangeArrowheads="1"/>
          </p:cNvSpPr>
          <p:nvPr/>
        </p:nvSpPr>
        <p:spPr bwMode="auto">
          <a:xfrm>
            <a:off x="1313922" y="1136370"/>
            <a:ext cx="41329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chemeClr val="accent2"/>
                </a:solidFill>
                <a:latin typeface="+mj-lt"/>
                <a:ea typeface="Lato" panose="020F0502020204030203" pitchFamily="34" charset="0"/>
                <a:cs typeface="Lato" panose="020F0502020204030203" pitchFamily="34" charset="0"/>
              </a:rPr>
              <a:t>Contact</a:t>
            </a:r>
            <a:r>
              <a:rPr lang="en-US" altLang="en-US" sz="3200" b="1">
                <a:solidFill>
                  <a:schemeClr val="tx1">
                    <a:lumMod val="75000"/>
                    <a:lumOff val="25000"/>
                  </a:schemeClr>
                </a:solidFill>
                <a:latin typeface="+mj-lt"/>
                <a:ea typeface="Lato" panose="020F0502020204030203" pitchFamily="34" charset="0"/>
                <a:cs typeface="Lato" panose="020F0502020204030203" pitchFamily="34" charset="0"/>
              </a:rPr>
              <a:t> </a:t>
            </a:r>
            <a:r>
              <a:rPr lang="en-US" altLang="en-US" sz="3200" b="1">
                <a:solidFill>
                  <a:schemeClr val="accent3"/>
                </a:solidFill>
                <a:latin typeface="+mj-lt"/>
                <a:ea typeface="Lato" panose="020F0502020204030203" pitchFamily="34" charset="0"/>
                <a:cs typeface="Lato" panose="020F0502020204030203" pitchFamily="34" charset="0"/>
              </a:rPr>
              <a:t>Us</a:t>
            </a:r>
            <a:endParaRPr lang="en-US" altLang="en-US" sz="2000" b="1">
              <a:solidFill>
                <a:schemeClr val="accent3"/>
              </a:solidFill>
              <a:latin typeface="+mj-lt"/>
              <a:ea typeface="Lato" panose="020F0502020204030203" pitchFamily="34" charset="0"/>
              <a:cs typeface="Lato" panose="020F0502020204030203" pitchFamily="34" charset="0"/>
            </a:endParaRPr>
          </a:p>
        </p:txBody>
      </p:sp>
      <p:sp>
        <p:nvSpPr>
          <p:cNvPr id="6" name="Rectangle 5">
            <a:extLst>
              <a:ext uri="{FF2B5EF4-FFF2-40B4-BE49-F238E27FC236}">
                <a16:creationId xmlns:a16="http://schemas.microsoft.com/office/drawing/2014/main" id="{0E3A6212-986F-457F-9908-70381860AAC7}"/>
              </a:ext>
            </a:extLst>
          </p:cNvPr>
          <p:cNvSpPr/>
          <p:nvPr/>
        </p:nvSpPr>
        <p:spPr>
          <a:xfrm>
            <a:off x="1313922" y="1721145"/>
            <a:ext cx="3858442" cy="381066"/>
          </a:xfrm>
          <a:prstGeom prst="rect">
            <a:avLst/>
          </a:prstGeom>
        </p:spPr>
        <p:txBody>
          <a:bodyPr wrap="square">
            <a:spAutoFit/>
          </a:bodyPr>
          <a:lstStyle/>
          <a:p>
            <a:pPr>
              <a:lnSpc>
                <a:spcPct val="150000"/>
              </a:lnSpc>
              <a:buClr>
                <a:schemeClr val="tx2"/>
              </a:buClr>
            </a:pPr>
            <a:r>
              <a:rPr lang="en-US" sz="1400" b="1" i="1">
                <a:solidFill>
                  <a:schemeClr val="accent2"/>
                </a:solidFill>
                <a:cs typeface="Arial" panose="020B0604020202020204" pitchFamily="34" charset="0"/>
              </a:rPr>
              <a:t>Nevada State Public Charter School Authority</a:t>
            </a:r>
          </a:p>
        </p:txBody>
      </p:sp>
      <p:sp>
        <p:nvSpPr>
          <p:cNvPr id="32" name="TextBox 31">
            <a:extLst>
              <a:ext uri="{FF2B5EF4-FFF2-40B4-BE49-F238E27FC236}">
                <a16:creationId xmlns:a16="http://schemas.microsoft.com/office/drawing/2014/main" id="{7B9225AB-2EF0-48E5-BC7D-CFA537171926}"/>
              </a:ext>
            </a:extLst>
          </p:cNvPr>
          <p:cNvSpPr txBox="1"/>
          <p:nvPr/>
        </p:nvSpPr>
        <p:spPr>
          <a:xfrm>
            <a:off x="1327662" y="4062265"/>
            <a:ext cx="3763749" cy="320024"/>
          </a:xfrm>
          <a:prstGeom prst="rect">
            <a:avLst/>
          </a:prstGeom>
          <a:noFill/>
        </p:spPr>
        <p:txBody>
          <a:bodyPr wrap="square" rtlCol="0" anchor="t">
            <a:spAutoFit/>
          </a:bodyPr>
          <a:lstStyle/>
          <a:p>
            <a:pPr>
              <a:lnSpc>
                <a:spcPct val="150000"/>
              </a:lnSpc>
            </a:pPr>
            <a:endParaRPr lang="en-US" sz="1100" dirty="0">
              <a:solidFill>
                <a:schemeClr val="tx1">
                  <a:lumMod val="75000"/>
                  <a:lumOff val="25000"/>
                </a:schemeClr>
              </a:solidFill>
              <a:ea typeface="Lato Light" charset="0"/>
              <a:cs typeface="Lato Light" charset="0"/>
            </a:endParaRPr>
          </a:p>
        </p:txBody>
      </p:sp>
      <p:sp>
        <p:nvSpPr>
          <p:cNvPr id="33" name="TextBox 32">
            <a:extLst>
              <a:ext uri="{FF2B5EF4-FFF2-40B4-BE49-F238E27FC236}">
                <a16:creationId xmlns:a16="http://schemas.microsoft.com/office/drawing/2014/main" id="{7B9225AB-2EF0-48E5-BC7D-CFA537171926}"/>
              </a:ext>
            </a:extLst>
          </p:cNvPr>
          <p:cNvSpPr txBox="1"/>
          <p:nvPr/>
        </p:nvSpPr>
        <p:spPr>
          <a:xfrm>
            <a:off x="9085588" y="5171294"/>
            <a:ext cx="2490527" cy="320024"/>
          </a:xfrm>
          <a:prstGeom prst="rect">
            <a:avLst/>
          </a:prstGeom>
          <a:noFill/>
        </p:spPr>
        <p:txBody>
          <a:bodyPr wrap="square" rtlCol="0" anchor="t">
            <a:spAutoFit/>
          </a:bodyPr>
          <a:lstStyle/>
          <a:p>
            <a:pPr>
              <a:lnSpc>
                <a:spcPct val="150000"/>
              </a:lnSpc>
            </a:pPr>
            <a:endParaRPr lang="en-US" sz="1100" dirty="0">
              <a:solidFill>
                <a:schemeClr val="tx1">
                  <a:lumMod val="75000"/>
                  <a:lumOff val="25000"/>
                </a:schemeClr>
              </a:solidFill>
              <a:ea typeface="Lato Light" charset="0"/>
              <a:cs typeface="Lato Light" charset="0"/>
            </a:endParaRPr>
          </a:p>
        </p:txBody>
      </p:sp>
      <p:sp>
        <p:nvSpPr>
          <p:cNvPr id="34" name="Rectangle 33">
            <a:extLst>
              <a:ext uri="{FF2B5EF4-FFF2-40B4-BE49-F238E27FC236}">
                <a16:creationId xmlns:a16="http://schemas.microsoft.com/office/drawing/2014/main" id="{DC10B37E-CD26-4ADF-B299-311AB1656CB7}"/>
              </a:ext>
            </a:extLst>
          </p:cNvPr>
          <p:cNvSpPr/>
          <p:nvPr/>
        </p:nvSpPr>
        <p:spPr>
          <a:xfrm rot="16200000">
            <a:off x="7504046" y="1242130"/>
            <a:ext cx="2647666" cy="163407"/>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29B452E-C772-4AB0-BFA5-88BF384E3CED}"/>
              </a:ext>
            </a:extLst>
          </p:cNvPr>
          <p:cNvSpPr/>
          <p:nvPr/>
        </p:nvSpPr>
        <p:spPr>
          <a:xfrm>
            <a:off x="1" y="0"/>
            <a:ext cx="61877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7BA888D-363B-4C3A-A837-DE3B322FF44E}"/>
              </a:ext>
            </a:extLst>
          </p:cNvPr>
          <p:cNvSpPr txBox="1"/>
          <p:nvPr/>
        </p:nvSpPr>
        <p:spPr>
          <a:xfrm>
            <a:off x="1323349" y="2354410"/>
            <a:ext cx="3634609" cy="827855"/>
          </a:xfrm>
          <a:prstGeom prst="rect">
            <a:avLst/>
          </a:prstGeom>
          <a:noFill/>
        </p:spPr>
        <p:txBody>
          <a:bodyPr wrap="square" rtlCol="0">
            <a:spAutoFit/>
          </a:bodyPr>
          <a:lstStyle/>
          <a:p>
            <a:pPr>
              <a:lnSpc>
                <a:spcPct val="150000"/>
              </a:lnSpc>
            </a:pPr>
            <a:r>
              <a:rPr lang="en-US" sz="1100" b="1">
                <a:solidFill>
                  <a:schemeClr val="tx1">
                    <a:lumMod val="85000"/>
                    <a:lumOff val="15000"/>
                  </a:schemeClr>
                </a:solidFill>
              </a:rPr>
              <a:t>Address  :  1749 N. Stewart Street, Carson City, NV 89703</a:t>
            </a:r>
          </a:p>
          <a:p>
            <a:pPr>
              <a:lnSpc>
                <a:spcPct val="150000"/>
              </a:lnSpc>
            </a:pPr>
            <a:r>
              <a:rPr lang="en-US" sz="1100" b="1">
                <a:solidFill>
                  <a:schemeClr val="tx1">
                    <a:lumMod val="85000"/>
                    <a:lumOff val="15000"/>
                  </a:schemeClr>
                </a:solidFill>
              </a:rPr>
              <a:t>Phone  :  (775) 687-9174</a:t>
            </a:r>
          </a:p>
          <a:p>
            <a:pPr>
              <a:lnSpc>
                <a:spcPct val="150000"/>
              </a:lnSpc>
            </a:pPr>
            <a:r>
              <a:rPr lang="en-US" sz="1100" b="1">
                <a:solidFill>
                  <a:schemeClr val="tx1">
                    <a:lumMod val="85000"/>
                    <a:lumOff val="15000"/>
                  </a:schemeClr>
                </a:solidFill>
              </a:rPr>
              <a:t>Website  :  charterschools.nv.gov</a:t>
            </a:r>
          </a:p>
        </p:txBody>
      </p:sp>
      <p:grpSp>
        <p:nvGrpSpPr>
          <p:cNvPr id="18" name="Group 17">
            <a:extLst>
              <a:ext uri="{FF2B5EF4-FFF2-40B4-BE49-F238E27FC236}">
                <a16:creationId xmlns:a16="http://schemas.microsoft.com/office/drawing/2014/main" id="{A9C87EFC-80E1-444C-B0B1-9719ACAE5810}"/>
              </a:ext>
            </a:extLst>
          </p:cNvPr>
          <p:cNvGrpSpPr/>
          <p:nvPr/>
        </p:nvGrpSpPr>
        <p:grpSpPr>
          <a:xfrm>
            <a:off x="2613187" y="3582152"/>
            <a:ext cx="202817" cy="176395"/>
            <a:chOff x="1704912" y="5441765"/>
            <a:chExt cx="245414" cy="213443"/>
          </a:xfrm>
          <a:solidFill>
            <a:schemeClr val="accent3"/>
          </a:solidFill>
        </p:grpSpPr>
        <p:sp>
          <p:nvSpPr>
            <p:cNvPr id="19" name="Freeform 47">
              <a:extLst>
                <a:ext uri="{FF2B5EF4-FFF2-40B4-BE49-F238E27FC236}">
                  <a16:creationId xmlns:a16="http://schemas.microsoft.com/office/drawing/2014/main" id="{F517522E-6CE3-4634-850C-27DAC8ECD430}"/>
                </a:ext>
              </a:extLst>
            </p:cNvPr>
            <p:cNvSpPr>
              <a:spLocks noChangeArrowheads="1"/>
            </p:cNvSpPr>
            <p:nvPr/>
          </p:nvSpPr>
          <p:spPr bwMode="auto">
            <a:xfrm>
              <a:off x="1704912" y="5441765"/>
              <a:ext cx="46537" cy="209947"/>
            </a:xfrm>
            <a:custGeom>
              <a:avLst/>
              <a:gdLst>
                <a:gd name="T0" fmla="*/ 138289 w 99"/>
                <a:gd name="T1" fmla="*/ 63748 h 435"/>
                <a:gd name="T2" fmla="*/ 138289 w 99"/>
                <a:gd name="T3" fmla="*/ 63748 h 435"/>
                <a:gd name="T4" fmla="*/ 63500 w 99"/>
                <a:gd name="T5" fmla="*/ 127496 h 435"/>
                <a:gd name="T6" fmla="*/ 0 w 99"/>
                <a:gd name="T7" fmla="*/ 63748 h 435"/>
                <a:gd name="T8" fmla="*/ 63500 w 99"/>
                <a:gd name="T9" fmla="*/ 0 h 435"/>
                <a:gd name="T10" fmla="*/ 138289 w 99"/>
                <a:gd name="T11" fmla="*/ 63748 h 435"/>
                <a:gd name="T12" fmla="*/ 0 w 99"/>
                <a:gd name="T13" fmla="*/ 628788 h 435"/>
                <a:gd name="T14" fmla="*/ 0 w 99"/>
                <a:gd name="T15" fmla="*/ 628788 h 435"/>
                <a:gd name="T16" fmla="*/ 0 w 99"/>
                <a:gd name="T17" fmla="*/ 191244 h 435"/>
                <a:gd name="T18" fmla="*/ 138289 w 99"/>
                <a:gd name="T19" fmla="*/ 191244 h 435"/>
                <a:gd name="T20" fmla="*/ 138289 w 99"/>
                <a:gd name="T21" fmla="*/ 628788 h 435"/>
                <a:gd name="T22" fmla="*/ 0 w 99"/>
                <a:gd name="T23" fmla="*/ 628788 h 4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lIns="121899" tIns="60949" rIns="121899" bIns="60949" anchor="ctr"/>
            <a:lstStyle/>
            <a:p>
              <a:endParaRPr lang="id-ID" sz="2400"/>
            </a:p>
          </p:txBody>
        </p:sp>
        <p:sp>
          <p:nvSpPr>
            <p:cNvPr id="28" name="Freeform 48">
              <a:extLst>
                <a:ext uri="{FF2B5EF4-FFF2-40B4-BE49-F238E27FC236}">
                  <a16:creationId xmlns:a16="http://schemas.microsoft.com/office/drawing/2014/main" id="{B8BE1A69-C30F-44E5-B355-FC539EF68278}"/>
                </a:ext>
              </a:extLst>
            </p:cNvPr>
            <p:cNvSpPr>
              <a:spLocks noChangeArrowheads="1"/>
            </p:cNvSpPr>
            <p:nvPr/>
          </p:nvSpPr>
          <p:spPr bwMode="auto">
            <a:xfrm>
              <a:off x="1795692" y="5488273"/>
              <a:ext cx="154634" cy="166935"/>
            </a:xfrm>
            <a:custGeom>
              <a:avLst/>
              <a:gdLst>
                <a:gd name="T0" fmla="*/ 0 w 293"/>
                <a:gd name="T1" fmla="*/ 154207 h 311"/>
                <a:gd name="T2" fmla="*/ 0 w 293"/>
                <a:gd name="T3" fmla="*/ 154207 h 311"/>
                <a:gd name="T4" fmla="*/ 0 w 293"/>
                <a:gd name="T5" fmla="*/ 11638 h 311"/>
                <a:gd name="T6" fmla="*/ 113000 w 293"/>
                <a:gd name="T7" fmla="*/ 11638 h 311"/>
                <a:gd name="T8" fmla="*/ 125873 w 293"/>
                <a:gd name="T9" fmla="*/ 64011 h 311"/>
                <a:gd name="T10" fmla="*/ 125873 w 293"/>
                <a:gd name="T11" fmla="*/ 64011 h 311"/>
                <a:gd name="T12" fmla="*/ 266050 w 293"/>
                <a:gd name="T13" fmla="*/ 0 h 311"/>
                <a:gd name="T14" fmla="*/ 417670 w 293"/>
                <a:gd name="T15" fmla="*/ 192032 h 311"/>
                <a:gd name="T16" fmla="*/ 417670 w 293"/>
                <a:gd name="T17" fmla="*/ 450983 h 311"/>
                <a:gd name="T18" fmla="*/ 277493 w 293"/>
                <a:gd name="T19" fmla="*/ 450983 h 311"/>
                <a:gd name="T20" fmla="*/ 277493 w 293"/>
                <a:gd name="T21" fmla="*/ 205125 h 311"/>
                <a:gd name="T22" fmla="*/ 214556 w 293"/>
                <a:gd name="T23" fmla="*/ 114928 h 311"/>
                <a:gd name="T24" fmla="*/ 138746 w 293"/>
                <a:gd name="T25" fmla="*/ 167300 h 311"/>
                <a:gd name="T26" fmla="*/ 138746 w 293"/>
                <a:gd name="T27" fmla="*/ 192032 h 311"/>
                <a:gd name="T28" fmla="*/ 138746 w 293"/>
                <a:gd name="T29" fmla="*/ 450983 h 311"/>
                <a:gd name="T30" fmla="*/ 0 w 293"/>
                <a:gd name="T31" fmla="*/ 450983 h 311"/>
                <a:gd name="T32" fmla="*/ 0 w 293"/>
                <a:gd name="T33" fmla="*/ 154207 h 3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lIns="121899" tIns="60949" rIns="121899" bIns="60949" anchor="ctr"/>
            <a:lstStyle/>
            <a:p>
              <a:endParaRPr lang="id-ID" sz="2400"/>
            </a:p>
          </p:txBody>
        </p:sp>
      </p:grpSp>
      <p:sp>
        <p:nvSpPr>
          <p:cNvPr id="29" name="Freeform 75">
            <a:extLst>
              <a:ext uri="{FF2B5EF4-FFF2-40B4-BE49-F238E27FC236}">
                <a16:creationId xmlns:a16="http://schemas.microsoft.com/office/drawing/2014/main" id="{E27BF3F5-D89A-4717-BBB7-ADB489141D6E}"/>
              </a:ext>
            </a:extLst>
          </p:cNvPr>
          <p:cNvSpPr>
            <a:spLocks noChangeArrowheads="1"/>
          </p:cNvSpPr>
          <p:nvPr/>
        </p:nvSpPr>
        <p:spPr bwMode="auto">
          <a:xfrm>
            <a:off x="1874155" y="3586497"/>
            <a:ext cx="108429" cy="201370"/>
          </a:xfrm>
          <a:custGeom>
            <a:avLst/>
            <a:gdLst>
              <a:gd name="T0" fmla="*/ 354172 w 249"/>
              <a:gd name="T1" fmla="*/ 116627 h 453"/>
              <a:gd name="T2" fmla="*/ 354172 w 249"/>
              <a:gd name="T3" fmla="*/ 116627 h 453"/>
              <a:gd name="T4" fmla="*/ 252776 w 249"/>
              <a:gd name="T5" fmla="*/ 116627 h 453"/>
              <a:gd name="T6" fmla="*/ 228498 w 249"/>
              <a:gd name="T7" fmla="*/ 155989 h 453"/>
              <a:gd name="T8" fmla="*/ 228498 w 249"/>
              <a:gd name="T9" fmla="*/ 233254 h 453"/>
              <a:gd name="T10" fmla="*/ 354172 w 249"/>
              <a:gd name="T11" fmla="*/ 233254 h 453"/>
              <a:gd name="T12" fmla="*/ 354172 w 249"/>
              <a:gd name="T13" fmla="*/ 336760 h 453"/>
              <a:gd name="T14" fmla="*/ 228498 w 249"/>
              <a:gd name="T15" fmla="*/ 336760 h 453"/>
              <a:gd name="T16" fmla="*/ 228498 w 249"/>
              <a:gd name="T17" fmla="*/ 658942 h 453"/>
              <a:gd name="T18" fmla="*/ 112821 w 249"/>
              <a:gd name="T19" fmla="*/ 658942 h 453"/>
              <a:gd name="T20" fmla="*/ 112821 w 249"/>
              <a:gd name="T21" fmla="*/ 336760 h 453"/>
              <a:gd name="T22" fmla="*/ 0 w 249"/>
              <a:gd name="T23" fmla="*/ 336760 h 453"/>
              <a:gd name="T24" fmla="*/ 0 w 249"/>
              <a:gd name="T25" fmla="*/ 233254 h 453"/>
              <a:gd name="T26" fmla="*/ 112821 w 249"/>
              <a:gd name="T27" fmla="*/ 233254 h 453"/>
              <a:gd name="T28" fmla="*/ 112821 w 249"/>
              <a:gd name="T29" fmla="*/ 169109 h 453"/>
              <a:gd name="T30" fmla="*/ 252776 w 249"/>
              <a:gd name="T31" fmla="*/ 0 h 453"/>
              <a:gd name="T32" fmla="*/ 354172 w 249"/>
              <a:gd name="T33" fmla="*/ 0 h 453"/>
              <a:gd name="T34" fmla="*/ 354172 w 249"/>
              <a:gd name="T35" fmla="*/ 116627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21899" tIns="60949" rIns="121899" bIns="60949" anchor="ctr"/>
          <a:lstStyle/>
          <a:p>
            <a:endParaRPr lang="id-ID" sz="2400"/>
          </a:p>
        </p:txBody>
      </p:sp>
      <p:sp>
        <p:nvSpPr>
          <p:cNvPr id="30" name="Freeform 85">
            <a:extLst>
              <a:ext uri="{FF2B5EF4-FFF2-40B4-BE49-F238E27FC236}">
                <a16:creationId xmlns:a16="http://schemas.microsoft.com/office/drawing/2014/main" id="{BFE6889F-2CEF-4051-A2E8-2FC0544046CB}"/>
              </a:ext>
            </a:extLst>
          </p:cNvPr>
          <p:cNvSpPr>
            <a:spLocks noChangeArrowheads="1"/>
          </p:cNvSpPr>
          <p:nvPr/>
        </p:nvSpPr>
        <p:spPr bwMode="auto">
          <a:xfrm>
            <a:off x="1421448" y="3609050"/>
            <a:ext cx="203789" cy="164096"/>
          </a:xfrm>
          <a:custGeom>
            <a:avLst/>
            <a:gdLst>
              <a:gd name="T0" fmla="*/ 666891 w 462"/>
              <a:gd name="T1" fmla="*/ 64752 h 374"/>
              <a:gd name="T2" fmla="*/ 666891 w 462"/>
              <a:gd name="T3" fmla="*/ 64752 h 374"/>
              <a:gd name="T4" fmla="*/ 590221 w 462"/>
              <a:gd name="T5" fmla="*/ 90653 h 374"/>
              <a:gd name="T6" fmla="*/ 640852 w 462"/>
              <a:gd name="T7" fmla="*/ 14389 h 374"/>
              <a:gd name="T8" fmla="*/ 562735 w 462"/>
              <a:gd name="T9" fmla="*/ 51802 h 374"/>
              <a:gd name="T10" fmla="*/ 461471 w 462"/>
              <a:gd name="T11" fmla="*/ 0 h 374"/>
              <a:gd name="T12" fmla="*/ 319703 w 462"/>
              <a:gd name="T13" fmla="*/ 141016 h 374"/>
              <a:gd name="T14" fmla="*/ 332722 w 462"/>
              <a:gd name="T15" fmla="*/ 166917 h 374"/>
              <a:gd name="T16" fmla="*/ 50632 w 462"/>
              <a:gd name="T17" fmla="*/ 27340 h 374"/>
              <a:gd name="T18" fmla="*/ 24593 w 462"/>
              <a:gd name="T19" fmla="*/ 103603 h 374"/>
              <a:gd name="T20" fmla="*/ 88244 w 462"/>
              <a:gd name="T21" fmla="*/ 217279 h 374"/>
              <a:gd name="T22" fmla="*/ 24593 w 462"/>
              <a:gd name="T23" fmla="*/ 192817 h 374"/>
              <a:gd name="T24" fmla="*/ 24593 w 462"/>
              <a:gd name="T25" fmla="*/ 192817 h 374"/>
              <a:gd name="T26" fmla="*/ 141769 w 462"/>
              <a:gd name="T27" fmla="*/ 332394 h 374"/>
              <a:gd name="T28" fmla="*/ 101263 w 462"/>
              <a:gd name="T29" fmla="*/ 332394 h 374"/>
              <a:gd name="T30" fmla="*/ 76671 w 462"/>
              <a:gd name="T31" fmla="*/ 332394 h 374"/>
              <a:gd name="T32" fmla="*/ 205420 w 462"/>
              <a:gd name="T33" fmla="*/ 423047 h 374"/>
              <a:gd name="T34" fmla="*/ 37612 w 462"/>
              <a:gd name="T35" fmla="*/ 486360 h 374"/>
              <a:gd name="T36" fmla="*/ 0 w 462"/>
              <a:gd name="T37" fmla="*/ 486360 h 374"/>
              <a:gd name="T38" fmla="*/ 205420 w 462"/>
              <a:gd name="T39" fmla="*/ 536723 h 374"/>
              <a:gd name="T40" fmla="*/ 590221 w 462"/>
              <a:gd name="T41" fmla="*/ 153966 h 374"/>
              <a:gd name="T42" fmla="*/ 590221 w 462"/>
              <a:gd name="T43" fmla="*/ 141016 h 374"/>
              <a:gd name="T44" fmla="*/ 666891 w 462"/>
              <a:gd name="T45" fmla="*/ 64752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21899" tIns="60949" rIns="121899" bIns="60949" anchor="ctr"/>
          <a:lstStyle/>
          <a:p>
            <a:endParaRPr lang="id-ID" sz="2400"/>
          </a:p>
        </p:txBody>
      </p:sp>
      <p:sp>
        <p:nvSpPr>
          <p:cNvPr id="36" name="Freeform 87">
            <a:extLst>
              <a:ext uri="{FF2B5EF4-FFF2-40B4-BE49-F238E27FC236}">
                <a16:creationId xmlns:a16="http://schemas.microsoft.com/office/drawing/2014/main" id="{AE25EE12-A166-49C1-8661-17BD32884EE8}"/>
              </a:ext>
            </a:extLst>
          </p:cNvPr>
          <p:cNvSpPr>
            <a:spLocks noChangeArrowheads="1"/>
          </p:cNvSpPr>
          <p:nvPr/>
        </p:nvSpPr>
        <p:spPr bwMode="auto">
          <a:xfrm>
            <a:off x="2211475" y="3609050"/>
            <a:ext cx="161646" cy="164970"/>
          </a:xfrm>
          <a:custGeom>
            <a:avLst/>
            <a:gdLst>
              <a:gd name="T0" fmla="*/ 500119 w 426"/>
              <a:gd name="T1" fmla="*/ 308599 h 435"/>
              <a:gd name="T2" fmla="*/ 500119 w 426"/>
              <a:gd name="T3" fmla="*/ 308599 h 435"/>
              <a:gd name="T4" fmla="*/ 308769 w 426"/>
              <a:gd name="T5" fmla="*/ 501292 h 435"/>
              <a:gd name="T6" fmla="*/ 114520 w 426"/>
              <a:gd name="T7" fmla="*/ 308599 h 435"/>
              <a:gd name="T8" fmla="*/ 127567 w 426"/>
              <a:gd name="T9" fmla="*/ 282520 h 435"/>
              <a:gd name="T10" fmla="*/ 0 w 426"/>
              <a:gd name="T11" fmla="*/ 282520 h 435"/>
              <a:gd name="T12" fmla="*/ 0 w 426"/>
              <a:gd name="T13" fmla="*/ 525922 h 435"/>
              <a:gd name="T14" fmla="*/ 89876 w 426"/>
              <a:gd name="T15" fmla="*/ 628788 h 435"/>
              <a:gd name="T16" fmla="*/ 526212 w 426"/>
              <a:gd name="T17" fmla="*/ 628788 h 435"/>
              <a:gd name="T18" fmla="*/ 616088 w 426"/>
              <a:gd name="T19" fmla="*/ 525922 h 435"/>
              <a:gd name="T20" fmla="*/ 616088 w 426"/>
              <a:gd name="T21" fmla="*/ 282520 h 435"/>
              <a:gd name="T22" fmla="*/ 488522 w 426"/>
              <a:gd name="T23" fmla="*/ 282520 h 435"/>
              <a:gd name="T24" fmla="*/ 500119 w 426"/>
              <a:gd name="T25" fmla="*/ 308599 h 435"/>
              <a:gd name="T26" fmla="*/ 526212 w 426"/>
              <a:gd name="T27" fmla="*/ 0 h 435"/>
              <a:gd name="T28" fmla="*/ 526212 w 426"/>
              <a:gd name="T29" fmla="*/ 0 h 435"/>
              <a:gd name="T30" fmla="*/ 89876 w 426"/>
              <a:gd name="T31" fmla="*/ 0 h 435"/>
              <a:gd name="T32" fmla="*/ 0 w 426"/>
              <a:gd name="T33" fmla="*/ 102866 h 435"/>
              <a:gd name="T34" fmla="*/ 0 w 426"/>
              <a:gd name="T35" fmla="*/ 205733 h 435"/>
              <a:gd name="T36" fmla="*/ 153660 w 426"/>
              <a:gd name="T37" fmla="*/ 205733 h 435"/>
              <a:gd name="T38" fmla="*/ 308769 w 426"/>
              <a:gd name="T39" fmla="*/ 128945 h 435"/>
              <a:gd name="T40" fmla="*/ 462429 w 426"/>
              <a:gd name="T41" fmla="*/ 205733 h 435"/>
              <a:gd name="T42" fmla="*/ 616088 w 426"/>
              <a:gd name="T43" fmla="*/ 205733 h 435"/>
              <a:gd name="T44" fmla="*/ 616088 w 426"/>
              <a:gd name="T45" fmla="*/ 102866 h 435"/>
              <a:gd name="T46" fmla="*/ 526212 w 426"/>
              <a:gd name="T47" fmla="*/ 0 h 435"/>
              <a:gd name="T48" fmla="*/ 565352 w 426"/>
              <a:gd name="T49" fmla="*/ 128945 h 435"/>
              <a:gd name="T50" fmla="*/ 565352 w 426"/>
              <a:gd name="T51" fmla="*/ 128945 h 435"/>
              <a:gd name="T52" fmla="*/ 552305 w 426"/>
              <a:gd name="T53" fmla="*/ 140536 h 435"/>
              <a:gd name="T54" fmla="*/ 500119 w 426"/>
              <a:gd name="T55" fmla="*/ 140536 h 435"/>
              <a:gd name="T56" fmla="*/ 475475 w 426"/>
              <a:gd name="T57" fmla="*/ 128945 h 435"/>
              <a:gd name="T58" fmla="*/ 475475 w 426"/>
              <a:gd name="T59" fmla="*/ 76787 h 435"/>
              <a:gd name="T60" fmla="*/ 500119 w 426"/>
              <a:gd name="T61" fmla="*/ 52158 h 435"/>
              <a:gd name="T62" fmla="*/ 552305 w 426"/>
              <a:gd name="T63" fmla="*/ 52158 h 435"/>
              <a:gd name="T64" fmla="*/ 565352 w 426"/>
              <a:gd name="T65" fmla="*/ 76787 h 435"/>
              <a:gd name="T66" fmla="*/ 565352 w 426"/>
              <a:gd name="T67" fmla="*/ 128945 h 435"/>
              <a:gd name="T68" fmla="*/ 423289 w 426"/>
              <a:gd name="T69" fmla="*/ 308599 h 435"/>
              <a:gd name="T70" fmla="*/ 423289 w 426"/>
              <a:gd name="T71" fmla="*/ 308599 h 435"/>
              <a:gd name="T72" fmla="*/ 308769 w 426"/>
              <a:gd name="T73" fmla="*/ 192693 h 435"/>
              <a:gd name="T74" fmla="*/ 191350 w 426"/>
              <a:gd name="T75" fmla="*/ 308599 h 435"/>
              <a:gd name="T76" fmla="*/ 308769 w 426"/>
              <a:gd name="T77" fmla="*/ 424504 h 435"/>
              <a:gd name="T78" fmla="*/ 423289 w 426"/>
              <a:gd name="T79" fmla="*/ 308599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21899" tIns="60949" rIns="121899" bIns="60949" anchor="ctr"/>
          <a:lstStyle/>
          <a:p>
            <a:endParaRPr lang="id-ID" sz="2400"/>
          </a:p>
        </p:txBody>
      </p:sp>
      <p:sp>
        <p:nvSpPr>
          <p:cNvPr id="37" name="Rectangle 36">
            <a:extLst>
              <a:ext uri="{FF2B5EF4-FFF2-40B4-BE49-F238E27FC236}">
                <a16:creationId xmlns:a16="http://schemas.microsoft.com/office/drawing/2014/main" id="{35CF3A2C-6FC3-4B38-949A-4DDB549EAF38}"/>
              </a:ext>
            </a:extLst>
          </p:cNvPr>
          <p:cNvSpPr/>
          <p:nvPr/>
        </p:nvSpPr>
        <p:spPr>
          <a:xfrm rot="16200000">
            <a:off x="4275183" y="5838966"/>
            <a:ext cx="1554159" cy="48390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group of people sitting at a table&#10;&#10;Description automatically generated">
            <a:extLst>
              <a:ext uri="{FF2B5EF4-FFF2-40B4-BE49-F238E27FC236}">
                <a16:creationId xmlns:a16="http://schemas.microsoft.com/office/drawing/2014/main" id="{001CC531-72A7-473D-AC64-D68F96555A8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3881" r="33881"/>
          <a:stretch>
            <a:fillRect/>
          </a:stretch>
        </p:blipFill>
        <p:spPr/>
      </p:pic>
      <p:sp>
        <p:nvSpPr>
          <p:cNvPr id="9" name="Slide Number Placeholder 8">
            <a:extLst>
              <a:ext uri="{FF2B5EF4-FFF2-40B4-BE49-F238E27FC236}">
                <a16:creationId xmlns:a16="http://schemas.microsoft.com/office/drawing/2014/main" id="{26900591-FB7C-41A1-9C3E-A11279F24C27}"/>
              </a:ext>
            </a:extLst>
          </p:cNvPr>
          <p:cNvSpPr>
            <a:spLocks noGrp="1"/>
          </p:cNvSpPr>
          <p:nvPr>
            <p:ph type="sldNum" sz="quarter" idx="4"/>
          </p:nvPr>
        </p:nvSpPr>
        <p:spPr>
          <a:xfrm>
            <a:off x="10445932" y="164555"/>
            <a:ext cx="472440" cy="365125"/>
          </a:xfrm>
          <a:prstGeom prst="rect">
            <a:avLst/>
          </a:prstGeom>
        </p:spPr>
        <p:txBody>
          <a:bodyPr/>
          <a:lstStyle/>
          <a:p>
            <a:fld id="{48F63A3B-78C7-47BE-AE5E-E10140E04643}" type="slidenum">
              <a:rPr lang="en-US" smtClean="0"/>
              <a:pPr/>
              <a:t>20</a:t>
            </a:fld>
            <a:endParaRPr lang="en-US"/>
          </a:p>
        </p:txBody>
      </p:sp>
    </p:spTree>
    <p:extLst>
      <p:ext uri="{BB962C8B-B14F-4D97-AF65-F5344CB8AC3E}">
        <p14:creationId xmlns:p14="http://schemas.microsoft.com/office/powerpoint/2010/main" val="343472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building, table, wooden, sitting&#10;&#10;Description automatically generated">
            <a:extLst>
              <a:ext uri="{FF2B5EF4-FFF2-40B4-BE49-F238E27FC236}">
                <a16:creationId xmlns:a16="http://schemas.microsoft.com/office/drawing/2014/main" id="{68D2C1D2-BFA1-42C2-AE1D-A556A5FD3928}"/>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819" r="9819"/>
          <a:stretch>
            <a:fillRect/>
          </a:stretch>
        </p:blipFill>
        <p:spPr/>
      </p:pic>
      <p:sp>
        <p:nvSpPr>
          <p:cNvPr id="3" name="Slide Number Placeholder 2">
            <a:extLst>
              <a:ext uri="{FF2B5EF4-FFF2-40B4-BE49-F238E27FC236}">
                <a16:creationId xmlns:a16="http://schemas.microsoft.com/office/drawing/2014/main" id="{98280D57-CCE8-46B7-9FB3-D3C566023873}"/>
              </a:ext>
            </a:extLst>
          </p:cNvPr>
          <p:cNvSpPr>
            <a:spLocks noGrp="1"/>
          </p:cNvSpPr>
          <p:nvPr>
            <p:ph type="sldNum" sz="quarter" idx="4"/>
          </p:nvPr>
        </p:nvSpPr>
        <p:spPr/>
        <p:txBody>
          <a:bodyPr/>
          <a:lstStyle/>
          <a:p>
            <a:fld id="{48F63A3B-78C7-47BE-AE5E-E10140E04643}" type="slidenum">
              <a:rPr lang="en-US" smtClean="0"/>
              <a:pPr/>
              <a:t>3</a:t>
            </a:fld>
            <a:endParaRPr lang="en-US"/>
          </a:p>
        </p:txBody>
      </p:sp>
      <p:sp>
        <p:nvSpPr>
          <p:cNvPr id="4" name="TextBox 3">
            <a:extLst>
              <a:ext uri="{FF2B5EF4-FFF2-40B4-BE49-F238E27FC236}">
                <a16:creationId xmlns:a16="http://schemas.microsoft.com/office/drawing/2014/main" id="{F733F119-697B-4F8B-8564-F68581073A83}"/>
              </a:ext>
            </a:extLst>
          </p:cNvPr>
          <p:cNvSpPr txBox="1"/>
          <p:nvPr/>
        </p:nvSpPr>
        <p:spPr>
          <a:xfrm>
            <a:off x="75414" y="160251"/>
            <a:ext cx="6193411" cy="6740307"/>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PURPOSE OF SITE EVALUATIONS </a:t>
            </a:r>
          </a:p>
          <a:p>
            <a:pPr lvl="1"/>
            <a:r>
              <a:rPr lang="en-US" dirty="0">
                <a:latin typeface="Arial" panose="020B0604020202020204" pitchFamily="34" charset="0"/>
                <a:cs typeface="Arial" panose="020B0604020202020204" pitchFamily="34" charset="0"/>
              </a:rPr>
              <a:t>•To exercise oversight, gather formal and anecdotal evidence </a:t>
            </a:r>
          </a:p>
          <a:p>
            <a:pPr lvl="1"/>
            <a:r>
              <a:rPr lang="en-US" dirty="0">
                <a:latin typeface="Arial" panose="020B0604020202020204" pitchFamily="34" charset="0"/>
                <a:cs typeface="Arial" panose="020B0604020202020204" pitchFamily="34" charset="0"/>
              </a:rPr>
              <a:t>• SPCSA’s monitoring of its schools </a:t>
            </a:r>
          </a:p>
          <a:p>
            <a:pPr lvl="1"/>
            <a:r>
              <a:rPr lang="en-US" dirty="0">
                <a:latin typeface="Arial" panose="020B0604020202020204" pitchFamily="34" charset="0"/>
                <a:cs typeface="Arial" panose="020B0604020202020204" pitchFamily="34" charset="0"/>
              </a:rPr>
              <a:t>• Document progress toward goals outlined in schools’ charter to ensure accountability as a state authorized, public school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FOCUS OF SITE EVALUATIONS </a:t>
            </a:r>
          </a:p>
          <a:p>
            <a:pPr lvl="1"/>
            <a:r>
              <a:rPr lang="en-US" dirty="0">
                <a:latin typeface="Arial" panose="020B0604020202020204" pitchFamily="34" charset="0"/>
                <a:cs typeface="Arial" panose="020B0604020202020204" pitchFamily="34" charset="0"/>
              </a:rPr>
              <a:t>• Academic Performance </a:t>
            </a:r>
          </a:p>
          <a:p>
            <a:pPr lvl="1"/>
            <a:r>
              <a:rPr lang="en-US" dirty="0">
                <a:latin typeface="Arial" panose="020B0604020202020204" pitchFamily="34" charset="0"/>
                <a:cs typeface="Arial" panose="020B0604020202020204" pitchFamily="34" charset="0"/>
              </a:rPr>
              <a:t>• Organizational effectiveness of the school </a:t>
            </a:r>
          </a:p>
          <a:p>
            <a:pPr lvl="1"/>
            <a:r>
              <a:rPr lang="en-US" dirty="0">
                <a:latin typeface="Arial" panose="020B0604020202020204" pitchFamily="34" charset="0"/>
                <a:cs typeface="Arial" panose="020B0604020202020204" pitchFamily="34" charset="0"/>
              </a:rPr>
              <a:t>• Adherence to the approved charter and charter contract with the Authority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BEST PRACTICES OF WELL-ESTABLISHED, HIGHLY-RECOGNIZED AUTHORIZERS </a:t>
            </a:r>
          </a:p>
          <a:p>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•Colorado Charter School Institute; District of Columbia Public Charter School Board; Massachusetts Department of Elementary &amp; Secondary Education; SUNY (State University of New York) Charter Schools Institute </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Evidence gathered during Site Evaluations is ultimately used by the staff in its recommendations for renewal and by the Authority for a renewal decision.</a:t>
            </a:r>
          </a:p>
        </p:txBody>
      </p:sp>
    </p:spTree>
    <p:extLst>
      <p:ext uri="{BB962C8B-B14F-4D97-AF65-F5344CB8AC3E}">
        <p14:creationId xmlns:p14="http://schemas.microsoft.com/office/powerpoint/2010/main" val="3521905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t a table&#10;&#10;Description automatically generated">
            <a:extLst>
              <a:ext uri="{FF2B5EF4-FFF2-40B4-BE49-F238E27FC236}">
                <a16:creationId xmlns:a16="http://schemas.microsoft.com/office/drawing/2014/main" id="{1508E5C2-53AE-4814-B752-433CA7E51096}"/>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655" r="26655"/>
          <a:stretch>
            <a:fillRect/>
          </a:stretch>
        </p:blipFill>
        <p:spPr>
          <a:xfrm>
            <a:off x="1305964" y="1037230"/>
            <a:ext cx="4107975" cy="5820770"/>
          </a:xfrm>
        </p:spPr>
      </p:pic>
      <p:sp>
        <p:nvSpPr>
          <p:cNvPr id="3" name="Slide Number Placeholder 2">
            <a:extLst>
              <a:ext uri="{FF2B5EF4-FFF2-40B4-BE49-F238E27FC236}">
                <a16:creationId xmlns:a16="http://schemas.microsoft.com/office/drawing/2014/main" id="{A4CFBB0E-61F6-4195-A936-9632DF7E35E8}"/>
              </a:ext>
            </a:extLst>
          </p:cNvPr>
          <p:cNvSpPr>
            <a:spLocks noGrp="1"/>
          </p:cNvSpPr>
          <p:nvPr>
            <p:ph type="sldNum" sz="quarter" idx="4"/>
          </p:nvPr>
        </p:nvSpPr>
        <p:spPr/>
        <p:txBody>
          <a:bodyPr/>
          <a:lstStyle/>
          <a:p>
            <a:fld id="{48F63A3B-78C7-47BE-AE5E-E10140E04643}" type="slidenum">
              <a:rPr lang="en-US" smtClean="0"/>
              <a:pPr/>
              <a:t>4</a:t>
            </a:fld>
            <a:endParaRPr lang="en-US"/>
          </a:p>
        </p:txBody>
      </p:sp>
      <p:sp>
        <p:nvSpPr>
          <p:cNvPr id="4" name="TextBox 3">
            <a:extLst>
              <a:ext uri="{FF2B5EF4-FFF2-40B4-BE49-F238E27FC236}">
                <a16:creationId xmlns:a16="http://schemas.microsoft.com/office/drawing/2014/main" id="{E083CEAB-EE42-4841-89C8-5B4561F1FCA0}"/>
              </a:ext>
            </a:extLst>
          </p:cNvPr>
          <p:cNvSpPr txBox="1"/>
          <p:nvPr/>
        </p:nvSpPr>
        <p:spPr>
          <a:xfrm>
            <a:off x="5618375" y="1037230"/>
            <a:ext cx="6297105" cy="5170646"/>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Site Evaluations = Objective Feedback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Site Evaluations provide schools with objective feedback, but they </a:t>
            </a:r>
            <a:r>
              <a:rPr lang="en-US" i="1" dirty="0">
                <a:latin typeface="Arial" panose="020B0604020202020204" pitchFamily="34" charset="0"/>
                <a:cs typeface="Arial" panose="020B0604020202020204" pitchFamily="34" charset="0"/>
              </a:rPr>
              <a:t>may</a:t>
            </a:r>
            <a:r>
              <a:rPr lang="en-US" dirty="0">
                <a:latin typeface="Arial" panose="020B0604020202020204" pitchFamily="34" charset="0"/>
                <a:cs typeface="Arial" panose="020B0604020202020204" pitchFamily="34" charset="0"/>
              </a:rPr>
              <a:t> lead to additional support from the SPCSA depending on needs identified during Evaluations.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Site Evaluations </a:t>
            </a:r>
            <a:r>
              <a:rPr lang="en-US" dirty="0">
                <a:latin typeface="Arial" panose="020B0604020202020204" pitchFamily="34" charset="0"/>
                <a:cs typeface="Arial" panose="020B0604020202020204" pitchFamily="34" charset="0"/>
              </a:rPr>
              <a:t>are more evaluative appraisals aligned with charter contract and school’s purpose for being. Oversight in nature. </a:t>
            </a:r>
            <a:r>
              <a:rPr lang="en-US" b="1" dirty="0">
                <a:latin typeface="Arial" panose="020B0604020202020204" pitchFamily="34" charset="0"/>
                <a:cs typeface="Arial" panose="020B0604020202020204" pitchFamily="34" charset="0"/>
              </a:rPr>
              <a:t>The WHAT of schools. </a:t>
            </a:r>
          </a:p>
          <a:p>
            <a:pPr lvl="1"/>
            <a:r>
              <a:rPr lang="en-US" dirty="0">
                <a:latin typeface="Arial" panose="020B0604020202020204" pitchFamily="34" charset="0"/>
                <a:cs typeface="Arial" panose="020B0604020202020204" pitchFamily="34" charset="0"/>
              </a:rPr>
              <a:t>•Targeted in Years 1, 3, 5 </a:t>
            </a:r>
          </a:p>
          <a:p>
            <a:pPr lvl="1"/>
            <a:r>
              <a:rPr lang="en-US" dirty="0">
                <a:latin typeface="Arial" panose="020B0604020202020204" pitchFamily="34" charset="0"/>
                <a:cs typeface="Arial" panose="020B0604020202020204" pitchFamily="34" charset="0"/>
              </a:rPr>
              <a:t>•Years 6 for high-need, low-performing schools at-risk of not being renewed </a:t>
            </a:r>
          </a:p>
          <a:p>
            <a:pPr lvl="1"/>
            <a:r>
              <a:rPr lang="en-US" dirty="0">
                <a:latin typeface="Arial" panose="020B0604020202020204" pitchFamily="34" charset="0"/>
                <a:cs typeface="Arial" panose="020B0604020202020204" pitchFamily="34" charset="0"/>
              </a:rPr>
              <a:t>•Potential for correctional follow up by SPCSA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SPCSA may be at schools at other points throughout the year such as for:</a:t>
            </a:r>
          </a:p>
          <a:p>
            <a:pPr lvl="1"/>
            <a:r>
              <a:rPr lang="en-US" dirty="0">
                <a:latin typeface="Arial" panose="020B0604020202020204" pitchFamily="34" charset="0"/>
                <a:cs typeface="Arial" panose="020B0604020202020204" pitchFamily="34" charset="0"/>
              </a:rPr>
              <a:t>•Grant Monitoring</a:t>
            </a:r>
          </a:p>
          <a:p>
            <a:pPr lvl="1"/>
            <a:r>
              <a:rPr lang="en-US" dirty="0">
                <a:latin typeface="Arial" panose="020B0604020202020204" pitchFamily="34" charset="0"/>
                <a:cs typeface="Arial" panose="020B0604020202020204" pitchFamily="34" charset="0"/>
              </a:rPr>
              <a:t>•Technical Assistance/Training</a:t>
            </a:r>
          </a:p>
        </p:txBody>
      </p:sp>
    </p:spTree>
    <p:extLst>
      <p:ext uri="{BB962C8B-B14F-4D97-AF65-F5344CB8AC3E}">
        <p14:creationId xmlns:p14="http://schemas.microsoft.com/office/powerpoint/2010/main" val="308329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t a table&#10;&#10;Description automatically generated">
            <a:extLst>
              <a:ext uri="{FF2B5EF4-FFF2-40B4-BE49-F238E27FC236}">
                <a16:creationId xmlns:a16="http://schemas.microsoft.com/office/drawing/2014/main" id="{58343BC1-0155-4A28-A0BC-0E19719F3CA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026" r="25026"/>
          <a:stretch>
            <a:fillRect/>
          </a:stretch>
        </p:blipFill>
        <p:spPr/>
      </p:pic>
      <p:sp>
        <p:nvSpPr>
          <p:cNvPr id="3" name="Slide Number Placeholder 2">
            <a:extLst>
              <a:ext uri="{FF2B5EF4-FFF2-40B4-BE49-F238E27FC236}">
                <a16:creationId xmlns:a16="http://schemas.microsoft.com/office/drawing/2014/main" id="{DE59FDD4-327E-46B5-A328-CD488D47E1BB}"/>
              </a:ext>
            </a:extLst>
          </p:cNvPr>
          <p:cNvSpPr>
            <a:spLocks noGrp="1"/>
          </p:cNvSpPr>
          <p:nvPr>
            <p:ph type="sldNum" sz="quarter" idx="4"/>
          </p:nvPr>
        </p:nvSpPr>
        <p:spPr/>
        <p:txBody>
          <a:bodyPr/>
          <a:lstStyle/>
          <a:p>
            <a:fld id="{48F63A3B-78C7-47BE-AE5E-E10140E04643}" type="slidenum">
              <a:rPr lang="en-US" smtClean="0"/>
              <a:pPr/>
              <a:t>5</a:t>
            </a:fld>
            <a:endParaRPr lang="en-US"/>
          </a:p>
        </p:txBody>
      </p:sp>
      <p:sp>
        <p:nvSpPr>
          <p:cNvPr id="4" name="TextBox 3">
            <a:extLst>
              <a:ext uri="{FF2B5EF4-FFF2-40B4-BE49-F238E27FC236}">
                <a16:creationId xmlns:a16="http://schemas.microsoft.com/office/drawing/2014/main" id="{3711999E-9682-40EA-80EE-33AE6D32959E}"/>
              </a:ext>
            </a:extLst>
          </p:cNvPr>
          <p:cNvSpPr txBox="1"/>
          <p:nvPr/>
        </p:nvSpPr>
        <p:spPr>
          <a:xfrm>
            <a:off x="0" y="1112363"/>
            <a:ext cx="6890994" cy="5170646"/>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Site Evaluations are not: </a:t>
            </a:r>
          </a:p>
          <a:p>
            <a:endParaRPr lang="en-US" sz="2400"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•Critiques of the school model</a:t>
            </a:r>
          </a:p>
          <a:p>
            <a:pPr lvl="1"/>
            <a:r>
              <a:rPr lang="en-US" dirty="0">
                <a:latin typeface="Arial" panose="020B0604020202020204" pitchFamily="34" charset="0"/>
                <a:cs typeface="Arial" panose="020B0604020202020204" pitchFamily="34" charset="0"/>
              </a:rPr>
              <a:t>•Micromanagement opportunities </a:t>
            </a:r>
          </a:p>
          <a:p>
            <a:pPr lvl="1"/>
            <a:r>
              <a:rPr lang="en-US" dirty="0">
                <a:latin typeface="Arial" panose="020B0604020202020204" pitchFamily="34" charset="0"/>
                <a:cs typeface="Arial" panose="020B0604020202020204" pitchFamily="34" charset="0"/>
              </a:rPr>
              <a:t>•Affronts to school autonomy</a:t>
            </a:r>
          </a:p>
          <a:p>
            <a:endParaRPr lang="en-US"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Site Evaluations are: </a:t>
            </a:r>
          </a:p>
          <a:p>
            <a:endParaRPr lang="en-US" sz="2400"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•An opportunity to triangulate reports and data with qualitative information </a:t>
            </a:r>
          </a:p>
          <a:p>
            <a:pPr lvl="1"/>
            <a:r>
              <a:rPr lang="en-US" dirty="0">
                <a:latin typeface="Arial" panose="020B0604020202020204" pitchFamily="34" charset="0"/>
                <a:cs typeface="Arial" panose="020B0604020202020204" pitchFamily="34" charset="0"/>
              </a:rPr>
              <a:t>•An opportunity to build/strengthen relationships with operators </a:t>
            </a:r>
          </a:p>
          <a:p>
            <a:pPr lvl="1"/>
            <a:r>
              <a:rPr lang="en-US" dirty="0">
                <a:latin typeface="Arial" panose="020B0604020202020204" pitchFamily="34" charset="0"/>
                <a:cs typeface="Arial" panose="020B0604020202020204" pitchFamily="34" charset="0"/>
              </a:rPr>
              <a:t>•Opportunities to ‘look under the hood’ </a:t>
            </a:r>
          </a:p>
          <a:p>
            <a:pPr lvl="1"/>
            <a:r>
              <a:rPr lang="en-US" dirty="0">
                <a:latin typeface="Arial" panose="020B0604020202020204" pitchFamily="34" charset="0"/>
                <a:cs typeface="Arial" panose="020B0604020202020204" pitchFamily="34" charset="0"/>
              </a:rPr>
              <a:t>•Help schools ‘tune-up’ practices to fulfill charter and meet needs of all students </a:t>
            </a:r>
          </a:p>
          <a:p>
            <a:pPr lvl="1"/>
            <a:r>
              <a:rPr lang="en-US" dirty="0">
                <a:latin typeface="Arial" panose="020B0604020202020204" pitchFamily="34" charset="0"/>
                <a:cs typeface="Arial" panose="020B0604020202020204" pitchFamily="34" charset="0"/>
              </a:rPr>
              <a:t>•Checks on the ‘what’ </a:t>
            </a:r>
          </a:p>
          <a:p>
            <a:pPr lvl="1"/>
            <a:r>
              <a:rPr lang="en-US" dirty="0">
                <a:latin typeface="Arial" panose="020B0604020202020204" pitchFamily="34" charset="0"/>
                <a:cs typeface="Arial" panose="020B0604020202020204" pitchFamily="34" charset="0"/>
              </a:rPr>
              <a:t>•Alignment between implementation and charter contract</a:t>
            </a:r>
          </a:p>
        </p:txBody>
      </p:sp>
    </p:spTree>
    <p:extLst>
      <p:ext uri="{BB962C8B-B14F-4D97-AF65-F5344CB8AC3E}">
        <p14:creationId xmlns:p14="http://schemas.microsoft.com/office/powerpoint/2010/main" val="3833683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girl, child, standing&#10;&#10;Description automatically generated">
            <a:extLst>
              <a:ext uri="{FF2B5EF4-FFF2-40B4-BE49-F238E27FC236}">
                <a16:creationId xmlns:a16="http://schemas.microsoft.com/office/drawing/2014/main" id="{8D8E4297-9490-40D3-8468-F812095490A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017" r="20017"/>
          <a:stretch>
            <a:fillRect/>
          </a:stretch>
        </p:blipFill>
        <p:spPr>
          <a:xfrm>
            <a:off x="6771564" y="0"/>
            <a:ext cx="5420436" cy="6858000"/>
          </a:xfrm>
        </p:spPr>
      </p:pic>
      <p:sp>
        <p:nvSpPr>
          <p:cNvPr id="3" name="Slide Number Placeholder 2">
            <a:extLst>
              <a:ext uri="{FF2B5EF4-FFF2-40B4-BE49-F238E27FC236}">
                <a16:creationId xmlns:a16="http://schemas.microsoft.com/office/drawing/2014/main" id="{DE4AAF8A-67E9-404B-B583-EEE4936909FD}"/>
              </a:ext>
            </a:extLst>
          </p:cNvPr>
          <p:cNvSpPr>
            <a:spLocks noGrp="1"/>
          </p:cNvSpPr>
          <p:nvPr>
            <p:ph type="sldNum" sz="quarter" idx="4"/>
          </p:nvPr>
        </p:nvSpPr>
        <p:spPr/>
        <p:txBody>
          <a:bodyPr/>
          <a:lstStyle/>
          <a:p>
            <a:fld id="{48F63A3B-78C7-47BE-AE5E-E10140E04643}" type="slidenum">
              <a:rPr lang="en-US" smtClean="0"/>
              <a:pPr/>
              <a:t>6</a:t>
            </a:fld>
            <a:endParaRPr lang="en-US"/>
          </a:p>
        </p:txBody>
      </p:sp>
      <p:sp>
        <p:nvSpPr>
          <p:cNvPr id="4" name="TextBox 3">
            <a:extLst>
              <a:ext uri="{FF2B5EF4-FFF2-40B4-BE49-F238E27FC236}">
                <a16:creationId xmlns:a16="http://schemas.microsoft.com/office/drawing/2014/main" id="{D4C2CE6E-5EE9-4383-895C-3C2EA60DBA79}"/>
              </a:ext>
            </a:extLst>
          </p:cNvPr>
          <p:cNvSpPr txBox="1"/>
          <p:nvPr/>
        </p:nvSpPr>
        <p:spPr>
          <a:xfrm>
            <a:off x="0" y="265434"/>
            <a:ext cx="6645897" cy="6186309"/>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Site Evaluations are conducted by the Authorizing team of the SPCSA </a:t>
            </a:r>
          </a:p>
          <a:p>
            <a:endParaRPr lang="en-US" dirty="0">
              <a:latin typeface="Arial" panose="020B0604020202020204" pitchFamily="34" charset="0"/>
              <a:cs typeface="Arial" panose="020B0604020202020204" pitchFamily="34" charset="0"/>
            </a:endParaRPr>
          </a:p>
          <a:p>
            <a:pPr algn="ctr"/>
            <a:r>
              <a:rPr lang="en-US" sz="2000" u="sng" dirty="0">
                <a:latin typeface="Arial" panose="020B0604020202020204" pitchFamily="34" charset="0"/>
                <a:cs typeface="Arial" panose="020B0604020202020204" pitchFamily="34" charset="0"/>
              </a:rPr>
              <a:t>Focus of Site Evaluations in schools’ Years 1, 3, &amp; 5</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Year 1: Initial Site Evaluation</a:t>
            </a:r>
          </a:p>
          <a:p>
            <a:r>
              <a:rPr lang="en-US" dirty="0">
                <a:latin typeface="Arial" panose="020B0604020202020204" pitchFamily="34" charset="0"/>
                <a:cs typeface="Arial" panose="020B0604020202020204" pitchFamily="34" charset="0"/>
              </a:rPr>
              <a:t>		• </a:t>
            </a:r>
            <a:r>
              <a:rPr lang="en-US" sz="1400" dirty="0">
                <a:latin typeface="Arial" panose="020B0604020202020204" pitchFamily="34" charset="0"/>
                <a:cs typeface="Arial" panose="020B0604020202020204" pitchFamily="34" charset="0"/>
              </a:rPr>
              <a:t>Ensure new school has a strong start that sets it up for long-term 			success; Identify any challenges that could be detrimental to the 			school meeting its goals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Year 3: Site Evaluation </a:t>
            </a:r>
          </a:p>
          <a:p>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Evaluate school’s progress, student achievement, and alignment to 			mission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Year 5: Pre-Renewal Site Evaluation</a:t>
            </a:r>
          </a:p>
          <a:p>
            <a:r>
              <a:rPr lang="en-US" dirty="0">
                <a:latin typeface="Arial" panose="020B0604020202020204" pitchFamily="34" charset="0"/>
                <a:cs typeface="Arial" panose="020B0604020202020204" pitchFamily="34" charset="0"/>
              </a:rPr>
              <a:t>		• </a:t>
            </a:r>
            <a:r>
              <a:rPr lang="en-US" sz="1400" dirty="0">
                <a:latin typeface="Arial" panose="020B0604020202020204" pitchFamily="34" charset="0"/>
                <a:cs typeface="Arial" panose="020B0604020202020204" pitchFamily="34" charset="0"/>
              </a:rPr>
              <a:t>Opportunity to identify key needs and urgent changes for schools 			that have shown inconsistent student achievement or have been 			consistently underperforming </a:t>
            </a:r>
          </a:p>
          <a:p>
            <a:endParaRPr lang="en-US" sz="14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Additional opportunities as may be needed:</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Years 6 for low-performing schools facing renewal </a:t>
            </a:r>
          </a:p>
          <a:p>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Years 2 &amp; 4 for any high-needs schools</a:t>
            </a:r>
          </a:p>
        </p:txBody>
      </p:sp>
    </p:spTree>
    <p:extLst>
      <p:ext uri="{BB962C8B-B14F-4D97-AF65-F5344CB8AC3E}">
        <p14:creationId xmlns:p14="http://schemas.microsoft.com/office/powerpoint/2010/main" val="280489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arge empty room&#10;&#10;Description automatically generated">
            <a:extLst>
              <a:ext uri="{FF2B5EF4-FFF2-40B4-BE49-F238E27FC236}">
                <a16:creationId xmlns:a16="http://schemas.microsoft.com/office/drawing/2014/main" id="{725E0DF3-316E-41C9-98D3-A6886691AC1B}"/>
              </a:ext>
            </a:extLst>
          </p:cNvPr>
          <p:cNvPicPr>
            <a:picLocks noGrp="1" noChangeAspect="1"/>
          </p:cNvPicPr>
          <p:nvPr>
            <p:ph type="pic" sz="quarter" idx="26"/>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248" r="28248"/>
          <a:stretch>
            <a:fillRect/>
          </a:stretch>
        </p:blipFill>
        <p:spPr/>
      </p:pic>
      <p:sp>
        <p:nvSpPr>
          <p:cNvPr id="3" name="Slide Number Placeholder 2">
            <a:extLst>
              <a:ext uri="{FF2B5EF4-FFF2-40B4-BE49-F238E27FC236}">
                <a16:creationId xmlns:a16="http://schemas.microsoft.com/office/drawing/2014/main" id="{456004B4-31C5-40C1-B996-AB15BA9DBED6}"/>
              </a:ext>
            </a:extLst>
          </p:cNvPr>
          <p:cNvSpPr>
            <a:spLocks noGrp="1"/>
          </p:cNvSpPr>
          <p:nvPr>
            <p:ph type="sldNum" sz="quarter" idx="4"/>
          </p:nvPr>
        </p:nvSpPr>
        <p:spPr/>
        <p:txBody>
          <a:bodyPr/>
          <a:lstStyle/>
          <a:p>
            <a:fld id="{48F63A3B-78C7-47BE-AE5E-E10140E04643}" type="slidenum">
              <a:rPr lang="en-US" smtClean="0"/>
              <a:pPr/>
              <a:t>7</a:t>
            </a:fld>
            <a:endParaRPr lang="en-US"/>
          </a:p>
        </p:txBody>
      </p:sp>
      <p:sp>
        <p:nvSpPr>
          <p:cNvPr id="7" name="TextBox 6">
            <a:extLst>
              <a:ext uri="{FF2B5EF4-FFF2-40B4-BE49-F238E27FC236}">
                <a16:creationId xmlns:a16="http://schemas.microsoft.com/office/drawing/2014/main" id="{89FE6359-B7C6-4022-B241-33B8466857B3}"/>
              </a:ext>
            </a:extLst>
          </p:cNvPr>
          <p:cNvSpPr txBox="1"/>
          <p:nvPr/>
        </p:nvSpPr>
        <p:spPr>
          <a:xfrm>
            <a:off x="5967168" y="764393"/>
            <a:ext cx="6155702" cy="58785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Visits are conducted September through April </a:t>
            </a:r>
          </a:p>
          <a:p>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Mindful of first month of school - culture and systems 		building for students and staff </a:t>
            </a:r>
          </a:p>
          <a:p>
            <a:r>
              <a:rPr lang="en-US" sz="1600" dirty="0">
                <a:latin typeface="Arial" panose="020B0604020202020204" pitchFamily="34" charset="0"/>
                <a:cs typeface="Arial" panose="020B0604020202020204" pitchFamily="34" charset="0"/>
              </a:rPr>
              <a:t>	• Last month of school - testing and end-of-year activities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Start September 2020 with 39 schools through April </a:t>
            </a:r>
          </a:p>
          <a:p>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Three possible dates proposed by schools within given 	month for Site Evaluation </a:t>
            </a:r>
          </a:p>
          <a:p>
            <a:r>
              <a:rPr lang="en-US" sz="1600" dirty="0">
                <a:latin typeface="Arial" panose="020B0604020202020204" pitchFamily="34" charset="0"/>
                <a:cs typeface="Arial" panose="020B0604020202020204" pitchFamily="34" charset="0"/>
              </a:rPr>
              <a:t>	• Align with schools’ calendars and SPCSA calendar, 	including charter application process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SPCSA Authorizing Team sets dates &amp; communicates with schools </a:t>
            </a:r>
          </a:p>
          <a:p>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Based on multiple factors – other schools’ availability, 	school breaks/vacations, SPCSA staff available within given 	month</a:t>
            </a:r>
          </a:p>
          <a:p>
            <a:endParaRPr lang="en-US" sz="16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All visits scheduled in August and December for the range of the school year</a:t>
            </a:r>
          </a:p>
          <a:p>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Ensure a plan for the year for both SPCSA staff and 	schools </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89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in a room&#10;&#10;Description automatically generated">
            <a:extLst>
              <a:ext uri="{FF2B5EF4-FFF2-40B4-BE49-F238E27FC236}">
                <a16:creationId xmlns:a16="http://schemas.microsoft.com/office/drawing/2014/main" id="{6E881417-2F19-40BE-8E95-D77ECC1278F5}"/>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544" r="23544"/>
          <a:stretch>
            <a:fillRect/>
          </a:stretch>
        </p:blipFill>
        <p:spPr/>
      </p:pic>
      <p:sp>
        <p:nvSpPr>
          <p:cNvPr id="3" name="Slide Number Placeholder 2">
            <a:extLst>
              <a:ext uri="{FF2B5EF4-FFF2-40B4-BE49-F238E27FC236}">
                <a16:creationId xmlns:a16="http://schemas.microsoft.com/office/drawing/2014/main" id="{99227523-D87F-4366-B36F-B7EAAE59B107}"/>
              </a:ext>
            </a:extLst>
          </p:cNvPr>
          <p:cNvSpPr>
            <a:spLocks noGrp="1"/>
          </p:cNvSpPr>
          <p:nvPr>
            <p:ph type="sldNum" sz="quarter" idx="4"/>
          </p:nvPr>
        </p:nvSpPr>
        <p:spPr/>
        <p:txBody>
          <a:bodyPr/>
          <a:lstStyle/>
          <a:p>
            <a:fld id="{48F63A3B-78C7-47BE-AE5E-E10140E04643}" type="slidenum">
              <a:rPr lang="en-US" smtClean="0"/>
              <a:pPr/>
              <a:t>8</a:t>
            </a:fld>
            <a:endParaRPr lang="en-US"/>
          </a:p>
        </p:txBody>
      </p:sp>
      <p:sp>
        <p:nvSpPr>
          <p:cNvPr id="4" name="TextBox 3">
            <a:extLst>
              <a:ext uri="{FF2B5EF4-FFF2-40B4-BE49-F238E27FC236}">
                <a16:creationId xmlns:a16="http://schemas.microsoft.com/office/drawing/2014/main" id="{23EA6214-0F9B-4379-B9DC-296FFAA1C311}"/>
              </a:ext>
            </a:extLst>
          </p:cNvPr>
          <p:cNvSpPr txBox="1"/>
          <p:nvPr/>
        </p:nvSpPr>
        <p:spPr>
          <a:xfrm>
            <a:off x="5920034" y="688157"/>
            <a:ext cx="5976594" cy="618630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Site Evaluations are .5 days to 2 days </a:t>
            </a:r>
          </a:p>
          <a:p>
            <a:r>
              <a:rPr lang="en-US" dirty="0">
                <a:latin typeface="Arial" panose="020B0604020202020204" pitchFamily="34" charset="0"/>
                <a:cs typeface="Arial" panose="020B0604020202020204" pitchFamily="34" charset="0"/>
              </a:rPr>
              <a:t>	•Dependent on number of campuses of an 	authorized school </a:t>
            </a:r>
          </a:p>
          <a:p>
            <a:r>
              <a:rPr lang="en-US" dirty="0">
                <a:latin typeface="Arial" panose="020B0604020202020204" pitchFamily="34" charset="0"/>
                <a:cs typeface="Arial" panose="020B0604020202020204" pitchFamily="34" charset="0"/>
              </a:rPr>
              <a:t>	•School needs/Star Rating </a:t>
            </a:r>
          </a:p>
          <a:p>
            <a:r>
              <a:rPr lang="en-US" dirty="0">
                <a:latin typeface="Arial" panose="020B0604020202020204" pitchFamily="34" charset="0"/>
                <a:cs typeface="Arial" panose="020B0604020202020204" pitchFamily="34" charset="0"/>
              </a:rPr>
              <a:t>	•Previously issued Notices of Concerns, Breach</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Teams of 2-4 staff from the SPCSA Authorizing team </a:t>
            </a:r>
            <a:r>
              <a:rPr lang="en-US" dirty="0">
                <a:latin typeface="Arial" panose="020B0604020202020204" pitchFamily="34" charset="0"/>
                <a:cs typeface="Arial" panose="020B0604020202020204" pitchFamily="34" charset="0"/>
              </a:rPr>
              <a:t>	•Training, Alignment, Collaboration </a:t>
            </a:r>
          </a:p>
          <a:p>
            <a:r>
              <a:rPr lang="en-US" dirty="0">
                <a:latin typeface="Arial" panose="020B0604020202020204" pitchFamily="34" charset="0"/>
                <a:cs typeface="Arial" panose="020B0604020202020204" pitchFamily="34" charset="0"/>
              </a:rPr>
              <a:t>	•Team trainings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Pre-work from schools </a:t>
            </a:r>
          </a:p>
          <a:p>
            <a:r>
              <a:rPr lang="en-US" dirty="0">
                <a:latin typeface="Arial" panose="020B0604020202020204" pitchFamily="34" charset="0"/>
                <a:cs typeface="Arial" panose="020B0604020202020204" pitchFamily="34" charset="0"/>
              </a:rPr>
              <a:t>	•Gathering of documents not available in Epicenter 	•Outreach, with support from SPCSA, to focus 	groups (i.e., families, selected staff, students) </a:t>
            </a:r>
          </a:p>
          <a:p>
            <a:r>
              <a:rPr lang="en-US" dirty="0">
                <a:latin typeface="Arial" panose="020B0604020202020204" pitchFamily="34" charset="0"/>
                <a:cs typeface="Arial" panose="020B0604020202020204" pitchFamily="34" charset="0"/>
              </a:rPr>
              <a:t>	•Asking only for information we don’t already have; 	don’t want to duplicate work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On-site visits </a:t>
            </a:r>
          </a:p>
          <a:p>
            <a:r>
              <a:rPr lang="en-US" dirty="0">
                <a:latin typeface="Arial" panose="020B0604020202020204" pitchFamily="34" charset="0"/>
                <a:cs typeface="Arial" panose="020B0604020202020204" pitchFamily="34" charset="0"/>
              </a:rPr>
              <a:t>	•Focus groups, data collection, observation of 	instruction </a:t>
            </a:r>
          </a:p>
          <a:p>
            <a:r>
              <a:rPr lang="en-US" dirty="0">
                <a:latin typeface="Arial" panose="020B0604020202020204" pitchFamily="34" charset="0"/>
                <a:cs typeface="Arial" panose="020B0604020202020204" pitchFamily="34" charset="0"/>
              </a:rPr>
              <a:t>	•All grounded in common best practices of leading 	authorizers</a:t>
            </a:r>
          </a:p>
        </p:txBody>
      </p:sp>
    </p:spTree>
    <p:extLst>
      <p:ext uri="{BB962C8B-B14F-4D97-AF65-F5344CB8AC3E}">
        <p14:creationId xmlns:p14="http://schemas.microsoft.com/office/powerpoint/2010/main" val="309220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59EEBB-111F-4501-8BEB-B3EBF76BF70B}"/>
              </a:ext>
            </a:extLst>
          </p:cNvPr>
          <p:cNvSpPr>
            <a:spLocks noGrp="1"/>
          </p:cNvSpPr>
          <p:nvPr>
            <p:ph type="sldNum" sz="quarter" idx="4"/>
          </p:nvPr>
        </p:nvSpPr>
        <p:spPr/>
        <p:txBody>
          <a:bodyPr/>
          <a:lstStyle/>
          <a:p>
            <a:fld id="{48F63A3B-78C7-47BE-AE5E-E10140E04643}" type="slidenum">
              <a:rPr lang="en-US" b="1" smtClean="0"/>
              <a:pPr/>
              <a:t>9</a:t>
            </a:fld>
            <a:endParaRPr lang="en-US" b="1"/>
          </a:p>
        </p:txBody>
      </p:sp>
      <p:graphicFrame>
        <p:nvGraphicFramePr>
          <p:cNvPr id="4" name="Table 3">
            <a:extLst>
              <a:ext uri="{FF2B5EF4-FFF2-40B4-BE49-F238E27FC236}">
                <a16:creationId xmlns:a16="http://schemas.microsoft.com/office/drawing/2014/main" id="{BF242311-BDAC-4162-9878-36ED31E694D1}"/>
              </a:ext>
            </a:extLst>
          </p:cNvPr>
          <p:cNvGraphicFramePr>
            <a:graphicFrameLocks noGrp="1"/>
          </p:cNvGraphicFramePr>
          <p:nvPr>
            <p:extLst>
              <p:ext uri="{D42A27DB-BD31-4B8C-83A1-F6EECF244321}">
                <p14:modId xmlns:p14="http://schemas.microsoft.com/office/powerpoint/2010/main" val="1355834785"/>
              </p:ext>
            </p:extLst>
          </p:nvPr>
        </p:nvGraphicFramePr>
        <p:xfrm>
          <a:off x="1358283" y="204186"/>
          <a:ext cx="9074190" cy="6413442"/>
        </p:xfrm>
        <a:graphic>
          <a:graphicData uri="http://schemas.openxmlformats.org/drawingml/2006/table">
            <a:tbl>
              <a:tblPr/>
              <a:tblGrid>
                <a:gridCol w="3658170">
                  <a:extLst>
                    <a:ext uri="{9D8B030D-6E8A-4147-A177-3AD203B41FA5}">
                      <a16:colId xmlns:a16="http://schemas.microsoft.com/office/drawing/2014/main" val="535419575"/>
                    </a:ext>
                  </a:extLst>
                </a:gridCol>
                <a:gridCol w="5416020">
                  <a:extLst>
                    <a:ext uri="{9D8B030D-6E8A-4147-A177-3AD203B41FA5}">
                      <a16:colId xmlns:a16="http://schemas.microsoft.com/office/drawing/2014/main" val="2212922586"/>
                    </a:ext>
                  </a:extLst>
                </a:gridCol>
              </a:tblGrid>
              <a:tr h="373339">
                <a:tc>
                  <a:txBody>
                    <a:bodyPr/>
                    <a:lstStyle/>
                    <a:p>
                      <a:pPr algn="ctr" fontAlgn="ctr"/>
                      <a:r>
                        <a:rPr lang="en-US" sz="800" b="1" i="0" u="sng" strike="noStrike" dirty="0">
                          <a:solidFill>
                            <a:srgbClr val="000000"/>
                          </a:solidFill>
                          <a:effectLst/>
                          <a:latin typeface="Calibri" panose="020F0502020204030204" pitchFamily="34" charset="0"/>
                        </a:rPr>
                        <a:t>Month</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sng" strike="noStrike" dirty="0">
                          <a:solidFill>
                            <a:srgbClr val="000000"/>
                          </a:solidFill>
                          <a:effectLst/>
                          <a:latin typeface="Calibri" panose="020F0502020204030204" pitchFamily="34" charset="0"/>
                        </a:rPr>
                        <a:t>School</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0298701"/>
                  </a:ext>
                </a:extLst>
              </a:tr>
              <a:tr h="141727">
                <a:tc>
                  <a:txBody>
                    <a:bodyPr/>
                    <a:lstStyle/>
                    <a:p>
                      <a:pPr algn="ctr" fontAlgn="ctr"/>
                      <a:r>
                        <a:rPr lang="en-US" sz="800" b="1" i="0" u="none" strike="noStrike">
                          <a:solidFill>
                            <a:srgbClr val="000000"/>
                          </a:solidFill>
                          <a:effectLst/>
                          <a:latin typeface="Calibri" panose="020F0502020204030204" pitchFamily="34" charset="0"/>
                        </a:rPr>
                        <a:t>September</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E0B3"/>
                    </a:solidFill>
                  </a:tcPr>
                </a:tc>
                <a:tc>
                  <a:txBody>
                    <a:bodyPr/>
                    <a:lstStyle/>
                    <a:p>
                      <a:pPr algn="l" fontAlgn="ctr"/>
                      <a:r>
                        <a:rPr lang="en-US" sz="800" b="1" i="0" u="none" strike="noStrike" dirty="0">
                          <a:solidFill>
                            <a:srgbClr val="000000"/>
                          </a:solidFill>
                          <a:effectLst/>
                          <a:latin typeface="Calibri" panose="020F0502020204030204" pitchFamily="34" charset="0"/>
                        </a:rPr>
                        <a:t>1.     Beacon Academy</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E0B3"/>
                    </a:solidFill>
                  </a:tcPr>
                </a:tc>
                <a:extLst>
                  <a:ext uri="{0D108BD9-81ED-4DB2-BD59-A6C34878D82A}">
                    <a16:rowId xmlns:a16="http://schemas.microsoft.com/office/drawing/2014/main" val="651408835"/>
                  </a:ext>
                </a:extLst>
              </a:tr>
              <a:tr h="141727">
                <a:tc>
                  <a:txBody>
                    <a:bodyPr/>
                    <a:lstStyle/>
                    <a:p>
                      <a:pPr algn="ctr" fontAlgn="ctr"/>
                      <a:r>
                        <a:rPr lang="en-US" sz="800" b="1" i="0" u="none" strike="noStrike">
                          <a:solidFill>
                            <a:srgbClr val="000000"/>
                          </a:solidFill>
                          <a:effectLst/>
                          <a:latin typeface="Calibri" panose="020F0502020204030204" pitchFamily="34" charset="0"/>
                        </a:rPr>
                        <a:t>7</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a:txBody>
                    <a:bodyPr/>
                    <a:lstStyle/>
                    <a:p>
                      <a:pPr algn="l" fontAlgn="ctr"/>
                      <a:r>
                        <a:rPr lang="en-US" sz="800" b="1" i="0" u="none" strike="noStrike" dirty="0">
                          <a:solidFill>
                            <a:srgbClr val="000000"/>
                          </a:solidFill>
                          <a:effectLst/>
                          <a:latin typeface="Calibri" panose="020F0502020204030204" pitchFamily="34" charset="0"/>
                        </a:rPr>
                        <a:t>2.     Leadership Academy of Nevada </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extLst>
                  <a:ext uri="{0D108BD9-81ED-4DB2-BD59-A6C34878D82A}">
                    <a16:rowId xmlns:a16="http://schemas.microsoft.com/office/drawing/2014/main" val="2595439941"/>
                  </a:ext>
                </a:extLst>
              </a:tr>
              <a:tr h="141727">
                <a:tc>
                  <a:txBody>
                    <a:bodyPr/>
                    <a:lstStyle/>
                    <a:p>
                      <a:pPr algn="ctr" fontAlgn="ctr"/>
                      <a:r>
                        <a:rPr lang="en-US" sz="800" b="1" i="0" u="none" strike="noStrike">
                          <a:solidFill>
                            <a:srgbClr val="000000"/>
                          </a:solidFill>
                          <a:effectLst/>
                          <a:latin typeface="Calibri" panose="020F0502020204030204" pitchFamily="34" charset="0"/>
                        </a:rPr>
                        <a:t>(Online)</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a:txBody>
                    <a:bodyPr/>
                    <a:lstStyle/>
                    <a:p>
                      <a:pPr algn="l" fontAlgn="ctr"/>
                      <a:r>
                        <a:rPr lang="en-US" sz="800" b="1" i="0" u="none" strike="noStrike" dirty="0">
                          <a:solidFill>
                            <a:srgbClr val="000000"/>
                          </a:solidFill>
                          <a:effectLst/>
                          <a:latin typeface="Calibri" panose="020F0502020204030204" pitchFamily="34" charset="0"/>
                        </a:rPr>
                        <a:t>3.     Pinecrest – Cadence</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extLst>
                  <a:ext uri="{0D108BD9-81ED-4DB2-BD59-A6C34878D82A}">
                    <a16:rowId xmlns:a16="http://schemas.microsoft.com/office/drawing/2014/main" val="1779491645"/>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a:txBody>
                    <a:bodyPr/>
                    <a:lstStyle/>
                    <a:p>
                      <a:pPr algn="l" fontAlgn="ctr"/>
                      <a:r>
                        <a:rPr lang="en-US" sz="800" b="1" i="0" u="none" strike="noStrike" dirty="0">
                          <a:solidFill>
                            <a:srgbClr val="000000"/>
                          </a:solidFill>
                          <a:effectLst/>
                          <a:latin typeface="Calibri" panose="020F0502020204030204" pitchFamily="34" charset="0"/>
                        </a:rPr>
                        <a:t>4.     Pinecrest – Horizon</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extLst>
                  <a:ext uri="{0D108BD9-81ED-4DB2-BD59-A6C34878D82A}">
                    <a16:rowId xmlns:a16="http://schemas.microsoft.com/office/drawing/2014/main" val="1859267342"/>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a:txBody>
                    <a:bodyPr/>
                    <a:lstStyle/>
                    <a:p>
                      <a:pPr algn="l" fontAlgn="ctr"/>
                      <a:r>
                        <a:rPr lang="en-US" sz="800" b="1" i="0" u="none" strike="noStrike" dirty="0">
                          <a:solidFill>
                            <a:srgbClr val="000000"/>
                          </a:solidFill>
                          <a:effectLst/>
                          <a:latin typeface="Calibri" panose="020F0502020204030204" pitchFamily="34" charset="0"/>
                        </a:rPr>
                        <a:t>5.     Pinecrest – </a:t>
                      </a:r>
                      <a:r>
                        <a:rPr lang="en-US" sz="800" b="1" i="0" u="none" strike="noStrike" dirty="0" err="1">
                          <a:solidFill>
                            <a:srgbClr val="000000"/>
                          </a:solidFill>
                          <a:effectLst/>
                          <a:latin typeface="Calibri" panose="020F0502020204030204" pitchFamily="34" charset="0"/>
                        </a:rPr>
                        <a:t>Inspirada</a:t>
                      </a:r>
                      <a:endParaRPr lang="en-US" sz="800" b="1" i="0" u="none" strike="noStrike" dirty="0">
                        <a:solidFill>
                          <a:srgbClr val="000000"/>
                        </a:solidFill>
                        <a:effectLst/>
                        <a:latin typeface="Calibri" panose="020F0502020204030204" pitchFamily="34" charset="0"/>
                      </a:endParaRP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extLst>
                  <a:ext uri="{0D108BD9-81ED-4DB2-BD59-A6C34878D82A}">
                    <a16:rowId xmlns:a16="http://schemas.microsoft.com/office/drawing/2014/main" val="2858481183"/>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a:txBody>
                    <a:bodyPr/>
                    <a:lstStyle/>
                    <a:p>
                      <a:pPr algn="l" fontAlgn="ctr"/>
                      <a:r>
                        <a:rPr lang="en-US" sz="800" b="1" i="0" u="none" strike="noStrike" dirty="0">
                          <a:solidFill>
                            <a:srgbClr val="000000"/>
                          </a:solidFill>
                          <a:effectLst/>
                          <a:latin typeface="Calibri" panose="020F0502020204030204" pitchFamily="34" charset="0"/>
                        </a:rPr>
                        <a:t>6.     Pinecrest – Sloan Canyon</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extLst>
                  <a:ext uri="{0D108BD9-81ED-4DB2-BD59-A6C34878D82A}">
                    <a16:rowId xmlns:a16="http://schemas.microsoft.com/office/drawing/2014/main" val="4188742335"/>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E0B3"/>
                    </a:solidFill>
                  </a:tcPr>
                </a:tc>
                <a:tc>
                  <a:txBody>
                    <a:bodyPr/>
                    <a:lstStyle/>
                    <a:p>
                      <a:pPr algn="l" fontAlgn="ctr"/>
                      <a:r>
                        <a:rPr lang="en-US" sz="800" b="1" i="0" u="none" strike="noStrike" dirty="0">
                          <a:solidFill>
                            <a:srgbClr val="000000"/>
                          </a:solidFill>
                          <a:effectLst/>
                          <a:latin typeface="Calibri" panose="020F0502020204030204" pitchFamily="34" charset="0"/>
                        </a:rPr>
                        <a:t>7.     Pinecrest – St. Rose</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4128635627"/>
                  </a:ext>
                </a:extLst>
              </a:tr>
              <a:tr h="141727">
                <a:tc>
                  <a:txBody>
                    <a:bodyPr/>
                    <a:lstStyle/>
                    <a:p>
                      <a:pPr algn="ctr" fontAlgn="ctr"/>
                      <a:r>
                        <a:rPr lang="en-US" sz="800" b="1" i="0" u="none" strike="noStrike">
                          <a:solidFill>
                            <a:srgbClr val="000000"/>
                          </a:solidFill>
                          <a:effectLst/>
                          <a:latin typeface="Calibri" panose="020F0502020204030204" pitchFamily="34" charset="0"/>
                        </a:rPr>
                        <a:t>October</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3"/>
                    </a:solidFill>
                  </a:tcPr>
                </a:tc>
                <a:tc>
                  <a:txBody>
                    <a:bodyPr/>
                    <a:lstStyle/>
                    <a:p>
                      <a:pPr algn="l" fontAlgn="ctr"/>
                      <a:r>
                        <a:rPr lang="en-US" sz="800" b="1" i="1" u="none" strike="noStrike" dirty="0">
                          <a:solidFill>
                            <a:srgbClr val="000000"/>
                          </a:solidFill>
                          <a:effectLst/>
                          <a:latin typeface="Calibri" panose="020F0502020204030204" pitchFamily="34" charset="0"/>
                        </a:rPr>
                        <a:t>   1.   Nevada Connections</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3"/>
                    </a:solidFill>
                  </a:tcPr>
                </a:tc>
                <a:extLst>
                  <a:ext uri="{0D108BD9-81ED-4DB2-BD59-A6C34878D82A}">
                    <a16:rowId xmlns:a16="http://schemas.microsoft.com/office/drawing/2014/main" val="1557679928"/>
                  </a:ext>
                </a:extLst>
              </a:tr>
              <a:tr h="141727">
                <a:tc>
                  <a:txBody>
                    <a:bodyPr/>
                    <a:lstStyle/>
                    <a:p>
                      <a:pPr algn="ctr" fontAlgn="ctr"/>
                      <a:r>
                        <a:rPr lang="en-US" sz="800" b="1" i="0" u="none" strike="noStrike">
                          <a:solidFill>
                            <a:srgbClr val="000000"/>
                          </a:solidFill>
                          <a:effectLst/>
                          <a:latin typeface="Calibri" panose="020F0502020204030204" pitchFamily="34" charset="0"/>
                        </a:rPr>
                        <a:t>5</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3"/>
                    </a:solidFill>
                  </a:tcPr>
                </a:tc>
                <a:tc>
                  <a:txBody>
                    <a:bodyPr/>
                    <a:lstStyle/>
                    <a:p>
                      <a:pPr algn="l" fontAlgn="ctr"/>
                      <a:r>
                        <a:rPr lang="en-US" sz="800" b="1" i="1" u="none" strike="noStrike" dirty="0">
                          <a:solidFill>
                            <a:srgbClr val="000000"/>
                          </a:solidFill>
                          <a:effectLst/>
                          <a:latin typeface="Calibri" panose="020F0502020204030204" pitchFamily="34" charset="0"/>
                        </a:rPr>
                        <a:t>   2.   Honors Academy of Literature</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3"/>
                    </a:solidFill>
                  </a:tcPr>
                </a:tc>
                <a:extLst>
                  <a:ext uri="{0D108BD9-81ED-4DB2-BD59-A6C34878D82A}">
                    <a16:rowId xmlns:a16="http://schemas.microsoft.com/office/drawing/2014/main" val="3255755999"/>
                  </a:ext>
                </a:extLst>
              </a:tr>
              <a:tr h="229296">
                <a:tc>
                  <a:txBody>
                    <a:bodyPr/>
                    <a:lstStyle/>
                    <a:p>
                      <a:pPr algn="ctr" fontAlgn="ctr"/>
                      <a:r>
                        <a:rPr lang="en-US" sz="800" b="1" i="1" u="none" strike="noStrike">
                          <a:solidFill>
                            <a:srgbClr val="000000"/>
                          </a:solidFill>
                          <a:effectLst/>
                          <a:latin typeface="Calibri" panose="020F0502020204030204" pitchFamily="34" charset="0"/>
                        </a:rPr>
                        <a:t>NV Connections and Honors Online, 3 Legacy schools face to face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3"/>
                    </a:solidFill>
                  </a:tcPr>
                </a:tc>
                <a:tc>
                  <a:txBody>
                    <a:bodyPr/>
                    <a:lstStyle/>
                    <a:p>
                      <a:pPr algn="l" fontAlgn="ctr"/>
                      <a:r>
                        <a:rPr lang="en-US" sz="800" b="1" i="0" u="none" strike="noStrike" dirty="0">
                          <a:solidFill>
                            <a:srgbClr val="000000"/>
                          </a:solidFill>
                          <a:effectLst/>
                          <a:latin typeface="Calibri" panose="020F0502020204030204" pitchFamily="34" charset="0"/>
                        </a:rPr>
                        <a:t>   3.    Legacy – Cadence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3"/>
                    </a:solidFill>
                  </a:tcPr>
                </a:tc>
                <a:extLst>
                  <a:ext uri="{0D108BD9-81ED-4DB2-BD59-A6C34878D82A}">
                    <a16:rowId xmlns:a16="http://schemas.microsoft.com/office/drawing/2014/main" val="3623366482"/>
                  </a:ext>
                </a:extLst>
              </a:tr>
              <a:tr h="141727">
                <a:tc>
                  <a:txBody>
                    <a:bodyPr/>
                    <a:lstStyle/>
                    <a:p>
                      <a:pPr algn="ctr"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3"/>
                    </a:solidFill>
                  </a:tcPr>
                </a:tc>
                <a:tc>
                  <a:txBody>
                    <a:bodyPr/>
                    <a:lstStyle/>
                    <a:p>
                      <a:pPr algn="l" fontAlgn="ctr"/>
                      <a:r>
                        <a:rPr lang="en-US" sz="800" b="1" i="0" u="none" strike="noStrike" dirty="0">
                          <a:solidFill>
                            <a:srgbClr val="000000"/>
                          </a:solidFill>
                          <a:effectLst/>
                          <a:latin typeface="Calibri" panose="020F0502020204030204" pitchFamily="34" charset="0"/>
                        </a:rPr>
                        <a:t>   4.    Legacy – North Valley</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3"/>
                    </a:solidFill>
                  </a:tcPr>
                </a:tc>
                <a:extLst>
                  <a:ext uri="{0D108BD9-81ED-4DB2-BD59-A6C34878D82A}">
                    <a16:rowId xmlns:a16="http://schemas.microsoft.com/office/drawing/2014/main" val="3538177633"/>
                  </a:ext>
                </a:extLst>
              </a:tr>
              <a:tr h="141727">
                <a:tc>
                  <a:txBody>
                    <a:bodyPr/>
                    <a:lstStyle/>
                    <a:p>
                      <a:pPr algn="ctr"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083"/>
                    </a:solidFill>
                  </a:tcPr>
                </a:tc>
                <a:tc>
                  <a:txBody>
                    <a:bodyPr/>
                    <a:lstStyle/>
                    <a:p>
                      <a:pPr algn="l" fontAlgn="ctr"/>
                      <a:r>
                        <a:rPr lang="en-US" sz="800" b="1" i="0" u="none" strike="noStrike" dirty="0">
                          <a:solidFill>
                            <a:srgbClr val="000000"/>
                          </a:solidFill>
                          <a:effectLst/>
                          <a:latin typeface="Calibri" panose="020F0502020204030204" pitchFamily="34" charset="0"/>
                        </a:rPr>
                        <a:t>   5.    Legacy – Southwest</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3368615361"/>
                  </a:ext>
                </a:extLst>
              </a:tr>
              <a:tr h="141727">
                <a:tc>
                  <a:txBody>
                    <a:bodyPr/>
                    <a:lstStyle/>
                    <a:p>
                      <a:pPr algn="ctr" fontAlgn="ctr"/>
                      <a:r>
                        <a:rPr lang="en-US" sz="800" b="1" i="0" u="none" strike="noStrike">
                          <a:solidFill>
                            <a:srgbClr val="000000"/>
                          </a:solidFill>
                          <a:effectLst/>
                          <a:latin typeface="Calibri" panose="020F0502020204030204" pitchFamily="34" charset="0"/>
                        </a:rPr>
                        <a:t>November</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E599"/>
                    </a:solidFill>
                  </a:tcPr>
                </a:tc>
                <a:tc>
                  <a:txBody>
                    <a:bodyPr/>
                    <a:lstStyle/>
                    <a:p>
                      <a:pPr algn="l" fontAlgn="ctr"/>
                      <a:r>
                        <a:rPr lang="en-US" sz="800" b="1" i="0" u="none" strike="noStrike" dirty="0">
                          <a:solidFill>
                            <a:srgbClr val="000000"/>
                          </a:solidFill>
                          <a:effectLst/>
                          <a:latin typeface="Calibri" panose="020F0502020204030204" pitchFamily="34" charset="0"/>
                        </a:rPr>
                        <a:t>   1.   Pinecrest Academy of N. Nevada</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E599"/>
                    </a:solidFill>
                  </a:tcPr>
                </a:tc>
                <a:extLst>
                  <a:ext uri="{0D108BD9-81ED-4DB2-BD59-A6C34878D82A}">
                    <a16:rowId xmlns:a16="http://schemas.microsoft.com/office/drawing/2014/main" val="720987122"/>
                  </a:ext>
                </a:extLst>
              </a:tr>
              <a:tr h="141727">
                <a:tc>
                  <a:txBody>
                    <a:bodyPr/>
                    <a:lstStyle/>
                    <a:p>
                      <a:pPr algn="ctr" fontAlgn="ctr"/>
                      <a:r>
                        <a:rPr lang="en-US" sz="800" b="1" i="0" u="none" strike="noStrike">
                          <a:solidFill>
                            <a:srgbClr val="000000"/>
                          </a:solidFill>
                          <a:effectLst/>
                          <a:latin typeface="Calibri" panose="020F0502020204030204" pitchFamily="34" charset="0"/>
                        </a:rPr>
                        <a:t>4</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E599"/>
                    </a:solidFill>
                  </a:tcPr>
                </a:tc>
                <a:tc>
                  <a:txBody>
                    <a:bodyPr/>
                    <a:lstStyle/>
                    <a:p>
                      <a:pPr algn="l" fontAlgn="ctr"/>
                      <a:r>
                        <a:rPr lang="en-US" sz="800" b="1" i="0" u="none" strike="noStrike" dirty="0">
                          <a:solidFill>
                            <a:srgbClr val="000000"/>
                          </a:solidFill>
                          <a:effectLst/>
                          <a:latin typeface="Calibri" panose="020F0502020204030204" pitchFamily="34" charset="0"/>
                        </a:rPr>
                        <a:t>   2.    Explore Academy</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E599"/>
                    </a:solidFill>
                  </a:tcPr>
                </a:tc>
                <a:extLst>
                  <a:ext uri="{0D108BD9-81ED-4DB2-BD59-A6C34878D82A}">
                    <a16:rowId xmlns:a16="http://schemas.microsoft.com/office/drawing/2014/main" val="4233135196"/>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E599"/>
                    </a:solidFill>
                  </a:tcPr>
                </a:tc>
                <a:tc>
                  <a:txBody>
                    <a:bodyPr/>
                    <a:lstStyle/>
                    <a:p>
                      <a:pPr algn="l" fontAlgn="ctr"/>
                      <a:r>
                        <a:rPr lang="en-US" sz="800" b="1" i="0" u="none" strike="noStrike" dirty="0">
                          <a:solidFill>
                            <a:srgbClr val="000000"/>
                          </a:solidFill>
                          <a:effectLst/>
                          <a:latin typeface="Calibri" panose="020F0502020204030204" pitchFamily="34" charset="0"/>
                        </a:rPr>
                        <a:t>   3.    GALS</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E599"/>
                    </a:solidFill>
                  </a:tcPr>
                </a:tc>
                <a:extLst>
                  <a:ext uri="{0D108BD9-81ED-4DB2-BD59-A6C34878D82A}">
                    <a16:rowId xmlns:a16="http://schemas.microsoft.com/office/drawing/2014/main" val="2320163929"/>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E599"/>
                    </a:solidFill>
                  </a:tcPr>
                </a:tc>
                <a:tc>
                  <a:txBody>
                    <a:bodyPr/>
                    <a:lstStyle/>
                    <a:p>
                      <a:pPr algn="l" fontAlgn="ctr"/>
                      <a:r>
                        <a:rPr lang="en-US" sz="800" b="1" i="0" u="none" strike="noStrike" dirty="0">
                          <a:solidFill>
                            <a:srgbClr val="000000"/>
                          </a:solidFill>
                          <a:effectLst/>
                          <a:latin typeface="Calibri" panose="020F0502020204030204" pitchFamily="34" charset="0"/>
                        </a:rPr>
                        <a:t>   4.   Quest Prepatory</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342571701"/>
                  </a:ext>
                </a:extLst>
              </a:tr>
              <a:tr h="141727">
                <a:tc>
                  <a:txBody>
                    <a:bodyPr/>
                    <a:lstStyle/>
                    <a:p>
                      <a:pPr algn="ctr" fontAlgn="ctr"/>
                      <a:r>
                        <a:rPr lang="en-US" sz="800" b="1" i="0" u="none" strike="noStrike">
                          <a:solidFill>
                            <a:srgbClr val="000000"/>
                          </a:solidFill>
                          <a:effectLst/>
                          <a:latin typeface="Calibri" panose="020F0502020204030204" pitchFamily="34" charset="0"/>
                        </a:rPr>
                        <a:t>December</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ADB"/>
                    </a:solidFill>
                  </a:tcPr>
                </a:tc>
                <a:tc>
                  <a:txBody>
                    <a:bodyPr/>
                    <a:lstStyle/>
                    <a:p>
                      <a:pPr algn="l" fontAlgn="ctr"/>
                      <a:r>
                        <a:rPr lang="en-US" sz="800" b="1" i="0" u="none" strike="noStrike" dirty="0">
                          <a:solidFill>
                            <a:srgbClr val="000000"/>
                          </a:solidFill>
                          <a:effectLst/>
                          <a:latin typeface="Calibri" panose="020F0502020204030204" pitchFamily="34" charset="0"/>
                        </a:rPr>
                        <a:t>1.     Mater Academy – Bonanza </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ADB"/>
                    </a:solidFill>
                  </a:tcPr>
                </a:tc>
                <a:extLst>
                  <a:ext uri="{0D108BD9-81ED-4DB2-BD59-A6C34878D82A}">
                    <a16:rowId xmlns:a16="http://schemas.microsoft.com/office/drawing/2014/main" val="2408833279"/>
                  </a:ext>
                </a:extLst>
              </a:tr>
              <a:tr h="141727">
                <a:tc>
                  <a:txBody>
                    <a:bodyPr/>
                    <a:lstStyle/>
                    <a:p>
                      <a:pPr algn="ctr" fontAlgn="ctr"/>
                      <a:r>
                        <a:rPr lang="en-US" sz="800" b="1" i="0" u="none" strike="noStrike">
                          <a:solidFill>
                            <a:srgbClr val="000000"/>
                          </a:solidFill>
                          <a:effectLst/>
                          <a:latin typeface="Calibri" panose="020F0502020204030204" pitchFamily="34" charset="0"/>
                        </a:rPr>
                        <a:t>3</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EAADB"/>
                    </a:solidFill>
                  </a:tcPr>
                </a:tc>
                <a:tc>
                  <a:txBody>
                    <a:bodyPr/>
                    <a:lstStyle/>
                    <a:p>
                      <a:pPr algn="l" fontAlgn="ctr"/>
                      <a:r>
                        <a:rPr lang="en-US" sz="800" b="1" i="0" u="none" strike="noStrike" dirty="0">
                          <a:solidFill>
                            <a:srgbClr val="000000"/>
                          </a:solidFill>
                          <a:effectLst/>
                          <a:latin typeface="Calibri" panose="020F0502020204030204" pitchFamily="34" charset="0"/>
                        </a:rPr>
                        <a:t>2.     Mater Academy – East</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EAADB"/>
                    </a:solidFill>
                  </a:tcPr>
                </a:tc>
                <a:extLst>
                  <a:ext uri="{0D108BD9-81ED-4DB2-BD59-A6C34878D82A}">
                    <a16:rowId xmlns:a16="http://schemas.microsoft.com/office/drawing/2014/main" val="862704077"/>
                  </a:ext>
                </a:extLst>
              </a:tr>
              <a:tr h="141727">
                <a:tc>
                  <a:txBody>
                    <a:bodyPr/>
                    <a:lstStyle/>
                    <a:p>
                      <a:pPr algn="ctr"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ADB"/>
                    </a:solidFill>
                  </a:tcPr>
                </a:tc>
                <a:tc>
                  <a:txBody>
                    <a:bodyPr/>
                    <a:lstStyle/>
                    <a:p>
                      <a:pPr algn="l" fontAlgn="ctr"/>
                      <a:r>
                        <a:rPr lang="en-US" sz="800" b="1" i="0" u="none" strike="noStrike" dirty="0">
                          <a:solidFill>
                            <a:srgbClr val="000000"/>
                          </a:solidFill>
                          <a:effectLst/>
                          <a:latin typeface="Calibri" panose="020F0502020204030204" pitchFamily="34" charset="0"/>
                        </a:rPr>
                        <a:t>3.     Mater Academy – Mountain Vista</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1434887722"/>
                  </a:ext>
                </a:extLst>
              </a:tr>
              <a:tr h="141727">
                <a:tc>
                  <a:txBody>
                    <a:bodyPr/>
                    <a:lstStyle/>
                    <a:p>
                      <a:pPr algn="ctr" fontAlgn="ctr"/>
                      <a:r>
                        <a:rPr lang="en-US" sz="800" b="1" i="0" u="none" strike="noStrike">
                          <a:solidFill>
                            <a:srgbClr val="000000"/>
                          </a:solidFill>
                          <a:effectLst/>
                          <a:latin typeface="Calibri" panose="020F0502020204030204" pitchFamily="34" charset="0"/>
                        </a:rPr>
                        <a:t>January</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800" b="1" i="0" u="none" strike="noStrike" dirty="0">
                          <a:solidFill>
                            <a:srgbClr val="000000"/>
                          </a:solidFill>
                          <a:effectLst/>
                          <a:latin typeface="Calibri" panose="020F0502020204030204" pitchFamily="34" charset="0"/>
                        </a:rPr>
                        <a:t>    1.     Democracy Prep</a:t>
                      </a:r>
                    </a:p>
                  </a:txBody>
                  <a:tcPr marL="4547" marR="4547" marT="45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77826758"/>
                  </a:ext>
                </a:extLst>
              </a:tr>
              <a:tr h="141727">
                <a:tc>
                  <a:txBody>
                    <a:bodyPr/>
                    <a:lstStyle/>
                    <a:p>
                      <a:pPr algn="ctr" fontAlgn="ctr"/>
                      <a:r>
                        <a:rPr lang="en-US" sz="800" b="1" i="0" u="none" strike="noStrike">
                          <a:solidFill>
                            <a:srgbClr val="000000"/>
                          </a:solidFill>
                          <a:effectLst/>
                          <a:latin typeface="Calibri" panose="020F0502020204030204" pitchFamily="34" charset="0"/>
                        </a:rPr>
                        <a:t>5</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1" i="0" u="none" strike="noStrike" dirty="0">
                          <a:solidFill>
                            <a:srgbClr val="000000"/>
                          </a:solidFill>
                          <a:effectLst/>
                          <a:latin typeface="Calibri" panose="020F0502020204030204" pitchFamily="34" charset="0"/>
                        </a:rPr>
                        <a:t>    2.     Futuro</a:t>
                      </a:r>
                    </a:p>
                  </a:txBody>
                  <a:tcPr marL="4547" marR="4547" marT="45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8340483"/>
                  </a:ext>
                </a:extLst>
              </a:tr>
              <a:tr h="141727">
                <a:tc>
                  <a:txBody>
                    <a:bodyPr/>
                    <a:lstStyle/>
                    <a:p>
                      <a:pPr algn="ctr" fontAlgn="ctr"/>
                      <a:r>
                        <a:rPr lang="en-US" sz="800" b="1" i="0" u="none" strike="noStrike" dirty="0">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1" i="0" u="none" strike="noStrike" dirty="0">
                          <a:solidFill>
                            <a:srgbClr val="000000"/>
                          </a:solidFill>
                          <a:effectLst/>
                          <a:latin typeface="Calibri" panose="020F0502020204030204" pitchFamily="34" charset="0"/>
                        </a:rPr>
                        <a:t>    3.     Nevada Prep</a:t>
                      </a:r>
                    </a:p>
                  </a:txBody>
                  <a:tcPr marL="4547" marR="4547" marT="45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51029513"/>
                  </a:ext>
                </a:extLst>
              </a:tr>
              <a:tr h="141727">
                <a:tc>
                  <a:txBody>
                    <a:bodyPr/>
                    <a:lstStyle/>
                    <a:p>
                      <a:pPr algn="l" fontAlgn="b"/>
                      <a:endParaRPr lang="en-US" sz="800" b="1" i="0" u="none" strike="noStrike">
                        <a:solidFill>
                          <a:srgbClr val="000000"/>
                        </a:solidFill>
                        <a:effectLst/>
                        <a:latin typeface="Calibri" panose="020F0502020204030204" pitchFamily="34" charset="0"/>
                      </a:endParaRPr>
                    </a:p>
                  </a:txBody>
                  <a:tcPr marL="4547" marR="4547" marT="454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1" i="0" u="none" strike="noStrike" dirty="0">
                          <a:solidFill>
                            <a:srgbClr val="000000"/>
                          </a:solidFill>
                          <a:effectLst/>
                          <a:latin typeface="Calibri" panose="020F0502020204030204" pitchFamily="34" charset="0"/>
                        </a:rPr>
                        <a:t>    4.     Nevada Rise</a:t>
                      </a:r>
                    </a:p>
                  </a:txBody>
                  <a:tcPr marL="4547" marR="4547" marT="45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08669801"/>
                  </a:ext>
                </a:extLst>
              </a:tr>
              <a:tr h="141727">
                <a:tc>
                  <a:txBody>
                    <a:bodyPr/>
                    <a:lstStyle/>
                    <a:p>
                      <a:pPr algn="ctr"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1" i="0" u="none" strike="noStrike" dirty="0">
                          <a:solidFill>
                            <a:srgbClr val="000000"/>
                          </a:solidFill>
                          <a:effectLst/>
                          <a:latin typeface="Calibri" panose="020F0502020204030204" pitchFamily="34" charset="0"/>
                        </a:rPr>
                        <a:t>    5.     Founders Academy of Las Vegas</a:t>
                      </a:r>
                    </a:p>
                  </a:txBody>
                  <a:tcPr marL="4547" marR="4547" marT="45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416772"/>
                  </a:ext>
                </a:extLst>
              </a:tr>
              <a:tr h="141727">
                <a:tc>
                  <a:txBody>
                    <a:bodyPr/>
                    <a:lstStyle/>
                    <a:p>
                      <a:pPr algn="ctr" fontAlgn="ctr"/>
                      <a:r>
                        <a:rPr lang="en-US" sz="800" b="1" i="0" u="none" strike="noStrike">
                          <a:solidFill>
                            <a:srgbClr val="000000"/>
                          </a:solidFill>
                          <a:effectLst/>
                          <a:latin typeface="Calibri" panose="020F0502020204030204" pitchFamily="34" charset="0"/>
                        </a:rPr>
                        <a:t>February</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DD7"/>
                    </a:solidFill>
                  </a:tcPr>
                </a:tc>
                <a:tc>
                  <a:txBody>
                    <a:bodyPr/>
                    <a:lstStyle/>
                    <a:p>
                      <a:pPr algn="l" fontAlgn="ctr"/>
                      <a:r>
                        <a:rPr lang="en-US" sz="800" b="1" i="0" u="none" strike="noStrike" dirty="0">
                          <a:solidFill>
                            <a:srgbClr val="000000"/>
                          </a:solidFill>
                          <a:effectLst/>
                          <a:latin typeface="Calibri" panose="020F0502020204030204" pitchFamily="34" charset="0"/>
                        </a:rPr>
                        <a:t>1.     NSHS – Downtown</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DD7"/>
                    </a:solidFill>
                  </a:tcPr>
                </a:tc>
                <a:extLst>
                  <a:ext uri="{0D108BD9-81ED-4DB2-BD59-A6C34878D82A}">
                    <a16:rowId xmlns:a16="http://schemas.microsoft.com/office/drawing/2014/main" val="2898099351"/>
                  </a:ext>
                </a:extLst>
              </a:tr>
              <a:tr h="141727">
                <a:tc>
                  <a:txBody>
                    <a:bodyPr/>
                    <a:lstStyle/>
                    <a:p>
                      <a:pPr algn="ctr" fontAlgn="ctr"/>
                      <a:r>
                        <a:rPr lang="en-US" sz="800" b="1" i="0" u="none" strike="noStrike">
                          <a:solidFill>
                            <a:srgbClr val="000000"/>
                          </a:solidFill>
                          <a:effectLst/>
                          <a:latin typeface="Calibri" panose="020F0502020204030204" pitchFamily="34" charset="0"/>
                        </a:rPr>
                        <a:t>8</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79DD7"/>
                    </a:solidFill>
                  </a:tcPr>
                </a:tc>
                <a:tc>
                  <a:txBody>
                    <a:bodyPr/>
                    <a:lstStyle/>
                    <a:p>
                      <a:pPr algn="l" fontAlgn="ctr"/>
                      <a:r>
                        <a:rPr lang="en-US" sz="800" b="1" i="0" u="none" strike="noStrike" dirty="0">
                          <a:solidFill>
                            <a:srgbClr val="000000"/>
                          </a:solidFill>
                          <a:effectLst/>
                          <a:latin typeface="Calibri" panose="020F0502020204030204" pitchFamily="34" charset="0"/>
                        </a:rPr>
                        <a:t>2.     NSHS – Henderson #1</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79DD7"/>
                    </a:solidFill>
                  </a:tcPr>
                </a:tc>
                <a:extLst>
                  <a:ext uri="{0D108BD9-81ED-4DB2-BD59-A6C34878D82A}">
                    <a16:rowId xmlns:a16="http://schemas.microsoft.com/office/drawing/2014/main" val="4294579075"/>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79DD7"/>
                    </a:solidFill>
                  </a:tcPr>
                </a:tc>
                <a:tc>
                  <a:txBody>
                    <a:bodyPr/>
                    <a:lstStyle/>
                    <a:p>
                      <a:pPr algn="l" fontAlgn="ctr"/>
                      <a:r>
                        <a:rPr lang="en-US" sz="800" b="1" i="0" u="none" strike="noStrike" dirty="0">
                          <a:solidFill>
                            <a:srgbClr val="000000"/>
                          </a:solidFill>
                          <a:effectLst/>
                          <a:latin typeface="Calibri" panose="020F0502020204030204" pitchFamily="34" charset="0"/>
                        </a:rPr>
                        <a:t>3.     NSHS – Henderson #2</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79DD7"/>
                    </a:solidFill>
                  </a:tcPr>
                </a:tc>
                <a:extLst>
                  <a:ext uri="{0D108BD9-81ED-4DB2-BD59-A6C34878D82A}">
                    <a16:rowId xmlns:a16="http://schemas.microsoft.com/office/drawing/2014/main" val="4085321087"/>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79DD7"/>
                    </a:solidFill>
                  </a:tcPr>
                </a:tc>
                <a:tc>
                  <a:txBody>
                    <a:bodyPr/>
                    <a:lstStyle/>
                    <a:p>
                      <a:pPr algn="l" fontAlgn="ctr"/>
                      <a:r>
                        <a:rPr lang="en-US" sz="800" b="1" i="0" u="none" strike="noStrike" dirty="0">
                          <a:solidFill>
                            <a:srgbClr val="000000"/>
                          </a:solidFill>
                          <a:effectLst/>
                          <a:latin typeface="Calibri" panose="020F0502020204030204" pitchFamily="34" charset="0"/>
                        </a:rPr>
                        <a:t>4.     NSHS – Northwest</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79DD7"/>
                    </a:solidFill>
                  </a:tcPr>
                </a:tc>
                <a:extLst>
                  <a:ext uri="{0D108BD9-81ED-4DB2-BD59-A6C34878D82A}">
                    <a16:rowId xmlns:a16="http://schemas.microsoft.com/office/drawing/2014/main" val="3349614150"/>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79DD7"/>
                    </a:solidFill>
                  </a:tcPr>
                </a:tc>
                <a:tc>
                  <a:txBody>
                    <a:bodyPr/>
                    <a:lstStyle/>
                    <a:p>
                      <a:pPr algn="l" fontAlgn="ctr"/>
                      <a:r>
                        <a:rPr lang="en-US" sz="800" b="1" i="0" u="none" strike="noStrike" dirty="0">
                          <a:solidFill>
                            <a:srgbClr val="000000"/>
                          </a:solidFill>
                          <a:effectLst/>
                          <a:latin typeface="Calibri" panose="020F0502020204030204" pitchFamily="34" charset="0"/>
                        </a:rPr>
                        <a:t>5.     NSHS – Southwest</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79DD7"/>
                    </a:solidFill>
                  </a:tcPr>
                </a:tc>
                <a:extLst>
                  <a:ext uri="{0D108BD9-81ED-4DB2-BD59-A6C34878D82A}">
                    <a16:rowId xmlns:a16="http://schemas.microsoft.com/office/drawing/2014/main" val="3661434077"/>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79DD7"/>
                    </a:solidFill>
                  </a:tcPr>
                </a:tc>
                <a:tc>
                  <a:txBody>
                    <a:bodyPr/>
                    <a:lstStyle/>
                    <a:p>
                      <a:pPr algn="l" fontAlgn="ctr"/>
                      <a:r>
                        <a:rPr lang="en-US" sz="800" b="1" i="0" u="none" strike="noStrike" dirty="0">
                          <a:solidFill>
                            <a:srgbClr val="000000"/>
                          </a:solidFill>
                          <a:effectLst/>
                          <a:latin typeface="Calibri" panose="020F0502020204030204" pitchFamily="34" charset="0"/>
                        </a:rPr>
                        <a:t>6.     NSHS – Summerlin</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79DD7"/>
                    </a:solidFill>
                  </a:tcPr>
                </a:tc>
                <a:extLst>
                  <a:ext uri="{0D108BD9-81ED-4DB2-BD59-A6C34878D82A}">
                    <a16:rowId xmlns:a16="http://schemas.microsoft.com/office/drawing/2014/main" val="519048352"/>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79DD7"/>
                    </a:solidFill>
                  </a:tcPr>
                </a:tc>
                <a:tc>
                  <a:txBody>
                    <a:bodyPr/>
                    <a:lstStyle/>
                    <a:p>
                      <a:pPr algn="l" fontAlgn="ctr"/>
                      <a:r>
                        <a:rPr lang="en-US" sz="800" b="1" i="0" u="none" strike="noStrike" dirty="0">
                          <a:solidFill>
                            <a:srgbClr val="000000"/>
                          </a:solidFill>
                          <a:effectLst/>
                          <a:latin typeface="Calibri" panose="020F0502020204030204" pitchFamily="34" charset="0"/>
                        </a:rPr>
                        <a:t>7.     NSHS – Sunrise</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79DD7"/>
                    </a:solidFill>
                  </a:tcPr>
                </a:tc>
                <a:extLst>
                  <a:ext uri="{0D108BD9-81ED-4DB2-BD59-A6C34878D82A}">
                    <a16:rowId xmlns:a16="http://schemas.microsoft.com/office/drawing/2014/main" val="1026783452"/>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79DD7"/>
                    </a:solidFill>
                  </a:tcPr>
                </a:tc>
                <a:tc>
                  <a:txBody>
                    <a:bodyPr/>
                    <a:lstStyle/>
                    <a:p>
                      <a:pPr algn="l" fontAlgn="ctr"/>
                      <a:r>
                        <a:rPr lang="en-US" sz="800" b="1" i="0" u="none" strike="noStrike" dirty="0">
                          <a:solidFill>
                            <a:srgbClr val="000000"/>
                          </a:solidFill>
                          <a:effectLst/>
                          <a:latin typeface="Calibri" panose="020F0502020204030204" pitchFamily="34" charset="0"/>
                        </a:rPr>
                        <a:t>8.     NSHS – </a:t>
                      </a:r>
                      <a:r>
                        <a:rPr lang="en-US" sz="800" b="1" i="0" u="none" strike="noStrike" dirty="0" err="1">
                          <a:solidFill>
                            <a:srgbClr val="000000"/>
                          </a:solidFill>
                          <a:effectLst/>
                          <a:latin typeface="Calibri" panose="020F0502020204030204" pitchFamily="34" charset="0"/>
                        </a:rPr>
                        <a:t>Meadowwood</a:t>
                      </a:r>
                      <a:endParaRPr lang="en-US" sz="800" b="1" i="0" u="none" strike="noStrike" dirty="0">
                        <a:solidFill>
                          <a:srgbClr val="000000"/>
                        </a:solidFill>
                        <a:effectLst/>
                        <a:latin typeface="Calibri" panose="020F0502020204030204" pitchFamily="34" charset="0"/>
                      </a:endParaRP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79DD7"/>
                    </a:solidFill>
                  </a:tcPr>
                </a:tc>
                <a:extLst>
                  <a:ext uri="{0D108BD9-81ED-4DB2-BD59-A6C34878D82A}">
                    <a16:rowId xmlns:a16="http://schemas.microsoft.com/office/drawing/2014/main" val="1942623882"/>
                  </a:ext>
                </a:extLst>
              </a:tr>
              <a:tr h="141727">
                <a:tc>
                  <a:txBody>
                    <a:bodyPr/>
                    <a:lstStyle/>
                    <a:p>
                      <a:pPr algn="ctr" fontAlgn="ctr"/>
                      <a:r>
                        <a:rPr lang="en-US" sz="800" b="1" i="0" u="none" strike="noStrike">
                          <a:solidFill>
                            <a:srgbClr val="000000"/>
                          </a:solidFill>
                          <a:effectLst/>
                          <a:latin typeface="Calibri" panose="020F0502020204030204" pitchFamily="34" charset="0"/>
                        </a:rPr>
                        <a:t>March</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8D08D"/>
                    </a:solidFill>
                  </a:tcPr>
                </a:tc>
                <a:tc>
                  <a:txBody>
                    <a:bodyPr/>
                    <a:lstStyle/>
                    <a:p>
                      <a:pPr algn="l" fontAlgn="ctr"/>
                      <a:r>
                        <a:rPr lang="en-US" sz="800" b="1" i="0" u="none" strike="noStrike" dirty="0">
                          <a:solidFill>
                            <a:srgbClr val="000000"/>
                          </a:solidFill>
                          <a:effectLst/>
                          <a:latin typeface="Calibri" panose="020F0502020204030204" pitchFamily="34" charset="0"/>
                        </a:rPr>
                        <a:t>1.     Somerset – Aliante</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8D08D"/>
                    </a:solidFill>
                  </a:tcPr>
                </a:tc>
                <a:extLst>
                  <a:ext uri="{0D108BD9-81ED-4DB2-BD59-A6C34878D82A}">
                    <a16:rowId xmlns:a16="http://schemas.microsoft.com/office/drawing/2014/main" val="1459585470"/>
                  </a:ext>
                </a:extLst>
              </a:tr>
              <a:tr h="141727">
                <a:tc>
                  <a:txBody>
                    <a:bodyPr/>
                    <a:lstStyle/>
                    <a:p>
                      <a:pPr algn="ctr" fontAlgn="ctr"/>
                      <a:r>
                        <a:rPr lang="en-US" sz="800" b="1" i="0" u="none" strike="noStrike">
                          <a:solidFill>
                            <a:srgbClr val="000000"/>
                          </a:solidFill>
                          <a:effectLst/>
                          <a:latin typeface="Calibri" panose="020F0502020204030204" pitchFamily="34" charset="0"/>
                        </a:rPr>
                        <a:t>7</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8D08D"/>
                    </a:solidFill>
                  </a:tcPr>
                </a:tc>
                <a:tc>
                  <a:txBody>
                    <a:bodyPr/>
                    <a:lstStyle/>
                    <a:p>
                      <a:pPr algn="l" fontAlgn="ctr"/>
                      <a:r>
                        <a:rPr lang="en-US" sz="800" b="1" i="0" u="none" strike="noStrike" dirty="0">
                          <a:solidFill>
                            <a:srgbClr val="000000"/>
                          </a:solidFill>
                          <a:effectLst/>
                          <a:latin typeface="Calibri" panose="020F0502020204030204" pitchFamily="34" charset="0"/>
                        </a:rPr>
                        <a:t>2.     Somerset – Lone Mountain</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8D08D"/>
                    </a:solidFill>
                  </a:tcPr>
                </a:tc>
                <a:extLst>
                  <a:ext uri="{0D108BD9-81ED-4DB2-BD59-A6C34878D82A}">
                    <a16:rowId xmlns:a16="http://schemas.microsoft.com/office/drawing/2014/main" val="2343269446"/>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8D08D"/>
                    </a:solidFill>
                  </a:tcPr>
                </a:tc>
                <a:tc>
                  <a:txBody>
                    <a:bodyPr/>
                    <a:lstStyle/>
                    <a:p>
                      <a:pPr algn="l" fontAlgn="ctr"/>
                      <a:r>
                        <a:rPr lang="en-US" sz="800" b="1" i="0" u="none" strike="noStrike" dirty="0">
                          <a:solidFill>
                            <a:srgbClr val="000000"/>
                          </a:solidFill>
                          <a:effectLst/>
                          <a:latin typeface="Calibri" panose="020F0502020204030204" pitchFamily="34" charset="0"/>
                        </a:rPr>
                        <a:t>3.     Somerset – North Las Vegas</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8D08D"/>
                    </a:solidFill>
                  </a:tcPr>
                </a:tc>
                <a:extLst>
                  <a:ext uri="{0D108BD9-81ED-4DB2-BD59-A6C34878D82A}">
                    <a16:rowId xmlns:a16="http://schemas.microsoft.com/office/drawing/2014/main" val="2051362616"/>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8D08D"/>
                    </a:solidFill>
                  </a:tcPr>
                </a:tc>
                <a:tc>
                  <a:txBody>
                    <a:bodyPr/>
                    <a:lstStyle/>
                    <a:p>
                      <a:pPr algn="l" fontAlgn="ctr"/>
                      <a:r>
                        <a:rPr lang="en-US" sz="800" b="1" i="0" u="none" strike="noStrike" dirty="0">
                          <a:solidFill>
                            <a:srgbClr val="000000"/>
                          </a:solidFill>
                          <a:effectLst/>
                          <a:latin typeface="Calibri" panose="020F0502020204030204" pitchFamily="34" charset="0"/>
                        </a:rPr>
                        <a:t>4.     Somerset – Skye Canyon</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8D08D"/>
                    </a:solidFill>
                  </a:tcPr>
                </a:tc>
                <a:extLst>
                  <a:ext uri="{0D108BD9-81ED-4DB2-BD59-A6C34878D82A}">
                    <a16:rowId xmlns:a16="http://schemas.microsoft.com/office/drawing/2014/main" val="83700670"/>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8D08D"/>
                    </a:solidFill>
                  </a:tcPr>
                </a:tc>
                <a:tc>
                  <a:txBody>
                    <a:bodyPr/>
                    <a:lstStyle/>
                    <a:p>
                      <a:pPr algn="l" fontAlgn="ctr"/>
                      <a:r>
                        <a:rPr lang="en-US" sz="800" b="1" i="0" u="none" strike="noStrike" dirty="0">
                          <a:solidFill>
                            <a:srgbClr val="000000"/>
                          </a:solidFill>
                          <a:effectLst/>
                          <a:latin typeface="Calibri" panose="020F0502020204030204" pitchFamily="34" charset="0"/>
                        </a:rPr>
                        <a:t>5.     Somerset – Sky Pointe</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8D08D"/>
                    </a:solidFill>
                  </a:tcPr>
                </a:tc>
                <a:extLst>
                  <a:ext uri="{0D108BD9-81ED-4DB2-BD59-A6C34878D82A}">
                    <a16:rowId xmlns:a16="http://schemas.microsoft.com/office/drawing/2014/main" val="286795747"/>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8D08D"/>
                    </a:solidFill>
                  </a:tcPr>
                </a:tc>
                <a:tc>
                  <a:txBody>
                    <a:bodyPr/>
                    <a:lstStyle/>
                    <a:p>
                      <a:pPr algn="l" fontAlgn="ctr"/>
                      <a:r>
                        <a:rPr lang="en-US" sz="800" b="1" i="0" u="none" strike="noStrike" dirty="0">
                          <a:solidFill>
                            <a:srgbClr val="000000"/>
                          </a:solidFill>
                          <a:effectLst/>
                          <a:latin typeface="Calibri" panose="020F0502020204030204" pitchFamily="34" charset="0"/>
                        </a:rPr>
                        <a:t>6.     Somerset – Stephanie</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8D08D"/>
                    </a:solidFill>
                  </a:tcPr>
                </a:tc>
                <a:extLst>
                  <a:ext uri="{0D108BD9-81ED-4DB2-BD59-A6C34878D82A}">
                    <a16:rowId xmlns:a16="http://schemas.microsoft.com/office/drawing/2014/main" val="2537820139"/>
                  </a:ext>
                </a:extLst>
              </a:tr>
              <a:tr h="141727">
                <a:tc>
                  <a:txBody>
                    <a:bodyPr/>
                    <a:lstStyle/>
                    <a:p>
                      <a:pPr algn="l"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8D08D"/>
                    </a:solidFill>
                  </a:tcPr>
                </a:tc>
                <a:tc>
                  <a:txBody>
                    <a:bodyPr/>
                    <a:lstStyle/>
                    <a:p>
                      <a:pPr algn="l" fontAlgn="ctr"/>
                      <a:r>
                        <a:rPr lang="en-US" sz="800" b="1" i="0" u="none" strike="noStrike" dirty="0">
                          <a:solidFill>
                            <a:srgbClr val="000000"/>
                          </a:solidFill>
                          <a:effectLst/>
                          <a:latin typeface="Calibri" panose="020F0502020204030204" pitchFamily="34" charset="0"/>
                        </a:rPr>
                        <a:t>7.     Somerset – </a:t>
                      </a:r>
                      <a:r>
                        <a:rPr lang="en-US" sz="800" b="1" i="0" u="none" strike="noStrike" dirty="0" err="1">
                          <a:solidFill>
                            <a:srgbClr val="000000"/>
                          </a:solidFill>
                          <a:effectLst/>
                          <a:latin typeface="Calibri" panose="020F0502020204030204" pitchFamily="34" charset="0"/>
                        </a:rPr>
                        <a:t>Losee</a:t>
                      </a:r>
                      <a:endParaRPr lang="en-US" sz="800" b="1" i="0" u="none" strike="noStrike" dirty="0">
                        <a:solidFill>
                          <a:srgbClr val="000000"/>
                        </a:solidFill>
                        <a:effectLst/>
                        <a:latin typeface="Calibri" panose="020F0502020204030204" pitchFamily="34" charset="0"/>
                      </a:endParaRP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866327205"/>
                  </a:ext>
                </a:extLst>
              </a:tr>
              <a:tr h="141727">
                <a:tc>
                  <a:txBody>
                    <a:bodyPr/>
                    <a:lstStyle/>
                    <a:p>
                      <a:pPr algn="ctr" fontAlgn="ctr"/>
                      <a:r>
                        <a:rPr lang="en-US" sz="800" b="1" i="0" u="none" strike="noStrike">
                          <a:solidFill>
                            <a:srgbClr val="000000"/>
                          </a:solidFill>
                          <a:effectLst/>
                          <a:latin typeface="Calibri" panose="020F0502020204030204" pitchFamily="34" charset="0"/>
                        </a:rPr>
                        <a:t>April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DBDB"/>
                    </a:solidFill>
                  </a:tcPr>
                </a:tc>
                <a:tc>
                  <a:txBody>
                    <a:bodyPr/>
                    <a:lstStyle/>
                    <a:p>
                      <a:pPr algn="l" fontAlgn="ctr"/>
                      <a:r>
                        <a:rPr lang="en-US" sz="800" b="1" i="0" u="none" strike="noStrike" dirty="0">
                          <a:solidFill>
                            <a:srgbClr val="000000"/>
                          </a:solidFill>
                          <a:effectLst/>
                          <a:latin typeface="Calibri" panose="020F0502020204030204" pitchFamily="34" charset="0"/>
                        </a:rPr>
                        <a:t>1.     </a:t>
                      </a:r>
                      <a:r>
                        <a:rPr lang="en-US" sz="800" b="1" i="0" u="none" strike="noStrike" dirty="0" err="1">
                          <a:solidFill>
                            <a:srgbClr val="000000"/>
                          </a:solidFill>
                          <a:effectLst/>
                          <a:latin typeface="Calibri" panose="020F0502020204030204" pitchFamily="34" charset="0"/>
                        </a:rPr>
                        <a:t>Amplus</a:t>
                      </a:r>
                      <a:r>
                        <a:rPr lang="en-US" sz="800" b="1" i="0" u="none" strike="noStrike" dirty="0">
                          <a:solidFill>
                            <a:srgbClr val="000000"/>
                          </a:solidFill>
                          <a:effectLst/>
                          <a:latin typeface="Calibri" panose="020F0502020204030204" pitchFamily="34" charset="0"/>
                        </a:rPr>
                        <a:t> – Rainbow</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DBDB"/>
                    </a:solidFill>
                  </a:tcPr>
                </a:tc>
                <a:extLst>
                  <a:ext uri="{0D108BD9-81ED-4DB2-BD59-A6C34878D82A}">
                    <a16:rowId xmlns:a16="http://schemas.microsoft.com/office/drawing/2014/main" val="375161314"/>
                  </a:ext>
                </a:extLst>
              </a:tr>
              <a:tr h="141727">
                <a:tc>
                  <a:txBody>
                    <a:bodyPr/>
                    <a:lstStyle/>
                    <a:p>
                      <a:pPr algn="ctr" fontAlgn="ctr"/>
                      <a:r>
                        <a:rPr lang="en-US" sz="800" b="1" i="0" u="none" strike="noStrike">
                          <a:solidFill>
                            <a:srgbClr val="000000"/>
                          </a:solidFill>
                          <a:effectLst/>
                          <a:latin typeface="Calibri" panose="020F0502020204030204" pitchFamily="34" charset="0"/>
                        </a:rPr>
                        <a:t>3</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DBDB"/>
                    </a:solidFill>
                  </a:tcPr>
                </a:tc>
                <a:tc>
                  <a:txBody>
                    <a:bodyPr/>
                    <a:lstStyle/>
                    <a:p>
                      <a:pPr algn="l" fontAlgn="ctr"/>
                      <a:r>
                        <a:rPr lang="en-US" sz="800" b="1" i="0" u="none" strike="noStrike" dirty="0">
                          <a:solidFill>
                            <a:srgbClr val="000000"/>
                          </a:solidFill>
                          <a:effectLst/>
                          <a:latin typeface="Calibri" panose="020F0502020204030204" pitchFamily="34" charset="0"/>
                        </a:rPr>
                        <a:t>2.     </a:t>
                      </a:r>
                      <a:r>
                        <a:rPr lang="en-US" sz="800" b="1" i="0" u="none" strike="noStrike" dirty="0" err="1">
                          <a:solidFill>
                            <a:srgbClr val="000000"/>
                          </a:solidFill>
                          <a:effectLst/>
                          <a:latin typeface="Calibri" panose="020F0502020204030204" pitchFamily="34" charset="0"/>
                        </a:rPr>
                        <a:t>Amplus</a:t>
                      </a:r>
                      <a:r>
                        <a:rPr lang="en-US" sz="800" b="1" i="0" u="none" strike="noStrike" dirty="0">
                          <a:solidFill>
                            <a:srgbClr val="000000"/>
                          </a:solidFill>
                          <a:effectLst/>
                          <a:latin typeface="Calibri" panose="020F0502020204030204" pitchFamily="34" charset="0"/>
                        </a:rPr>
                        <a:t> – Durango</a:t>
                      </a:r>
                    </a:p>
                  </a:txBody>
                  <a:tcPr marL="81843"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DBDB"/>
                    </a:solidFill>
                  </a:tcPr>
                </a:tc>
                <a:extLst>
                  <a:ext uri="{0D108BD9-81ED-4DB2-BD59-A6C34878D82A}">
                    <a16:rowId xmlns:a16="http://schemas.microsoft.com/office/drawing/2014/main" val="2269021034"/>
                  </a:ext>
                </a:extLst>
              </a:tr>
              <a:tr h="141727">
                <a:tc>
                  <a:txBody>
                    <a:bodyPr/>
                    <a:lstStyle/>
                    <a:p>
                      <a:pPr algn="ctr" fontAlgn="ctr"/>
                      <a:r>
                        <a:rPr lang="en-US" sz="800" b="1" i="0" u="none" strike="noStrike">
                          <a:solidFill>
                            <a:srgbClr val="000000"/>
                          </a:solidFill>
                          <a:effectLst/>
                          <a:latin typeface="Calibri" panose="020F0502020204030204" pitchFamily="34" charset="0"/>
                        </a:rPr>
                        <a:t> </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DBDB"/>
                    </a:solidFill>
                  </a:tcPr>
                </a:tc>
                <a:tc>
                  <a:txBody>
                    <a:bodyPr/>
                    <a:lstStyle/>
                    <a:p>
                      <a:pPr algn="l" fontAlgn="ctr"/>
                      <a:r>
                        <a:rPr lang="en-US" sz="800" b="1" i="0" u="none" strike="noStrike" dirty="0">
                          <a:solidFill>
                            <a:srgbClr val="000000"/>
                          </a:solidFill>
                          <a:effectLst/>
                          <a:latin typeface="Calibri" panose="020F0502020204030204" pitchFamily="34" charset="0"/>
                        </a:rPr>
                        <a:t>    3.     SLAM</a:t>
                      </a:r>
                    </a:p>
                  </a:txBody>
                  <a:tcPr marL="4547" marR="4547" marT="4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37830880"/>
                  </a:ext>
                </a:extLst>
              </a:tr>
            </a:tbl>
          </a:graphicData>
        </a:graphic>
      </p:graphicFrame>
    </p:spTree>
    <p:extLst>
      <p:ext uri="{BB962C8B-B14F-4D97-AF65-F5344CB8AC3E}">
        <p14:creationId xmlns:p14="http://schemas.microsoft.com/office/powerpoint/2010/main" val="3467064771"/>
      </p:ext>
    </p:extLst>
  </p:cSld>
  <p:clrMapOvr>
    <a:masterClrMapping/>
  </p:clrMapOvr>
</p:sld>
</file>

<file path=ppt/theme/theme1.xml><?xml version="1.0" encoding="utf-8"?>
<a:theme xmlns:a="http://schemas.openxmlformats.org/drawingml/2006/main" name="Office Theme">
  <a:themeElements>
    <a:clrScheme name="SPCSA Color Theme">
      <a:dk1>
        <a:srgbClr val="042049"/>
      </a:dk1>
      <a:lt1>
        <a:sysClr val="window" lastClr="FFFFFF"/>
      </a:lt1>
      <a:dk2>
        <a:srgbClr val="000066"/>
      </a:dk2>
      <a:lt2>
        <a:srgbClr val="063172"/>
      </a:lt2>
      <a:accent1>
        <a:srgbClr val="063172"/>
      </a:accent1>
      <a:accent2>
        <a:srgbClr val="063172"/>
      </a:accent2>
      <a:accent3>
        <a:srgbClr val="063172"/>
      </a:accent3>
      <a:accent4>
        <a:srgbClr val="063172"/>
      </a:accent4>
      <a:accent5>
        <a:srgbClr val="063172"/>
      </a:accent5>
      <a:accent6>
        <a:srgbClr val="063172"/>
      </a:accent6>
      <a:hlink>
        <a:srgbClr val="0C0C0C"/>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224003f-e6e7-470a-941a-44de56618887">
      <UserInfo>
        <DisplayName>Karen Gordon</DisplayName>
        <AccountId>14</AccountId>
        <AccountType/>
      </UserInfo>
    </SharedWithUsers>
    <_ip_UnifiedCompliancePolicyUIAction xmlns="http://schemas.microsoft.com/sharepoint/v3" xsi:nil="true"/>
    <_ip_UnifiedCompliancePolicyProperties xmlns="http://schemas.microsoft.com/sharepoint/v3" xsi:nil="true"/>
    <Dateandtime xmlns="edb173ee-3fb8-4f75-bf43-79a22ca96f2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D4A3EC0020B44F93019580CF4D642E" ma:contentTypeVersion="15" ma:contentTypeDescription="Create a new document." ma:contentTypeScope="" ma:versionID="63835a0702f433eed783fc2e4c957c80">
  <xsd:schema xmlns:xsd="http://www.w3.org/2001/XMLSchema" xmlns:xs="http://www.w3.org/2001/XMLSchema" xmlns:p="http://schemas.microsoft.com/office/2006/metadata/properties" xmlns:ns1="http://schemas.microsoft.com/sharepoint/v3" xmlns:ns2="edb173ee-3fb8-4f75-bf43-79a22ca96f2e" xmlns:ns3="9224003f-e6e7-470a-941a-44de56618887" targetNamespace="http://schemas.microsoft.com/office/2006/metadata/properties" ma:root="true" ma:fieldsID="a937eab7a69f6fef723c7e144725fdd8" ns1:_="" ns2:_="" ns3:_="">
    <xsd:import namespace="http://schemas.microsoft.com/sharepoint/v3"/>
    <xsd:import namespace="edb173ee-3fb8-4f75-bf43-79a22ca96f2e"/>
    <xsd:import namespace="9224003f-e6e7-470a-941a-44de566188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ServiceOCR" minOccurs="0"/>
                <xsd:element ref="ns2:MediaServiceDateTaken" minOccurs="0"/>
                <xsd:element ref="ns2:MediaServiceLocation"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b173ee-3fb8-4f75-bf43-79a22ca96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Dateandtime" ma:index="22" nillable="true" ma:displayName="Date and time" ma:format="DateOnly"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224003f-e6e7-470a-941a-44de566188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DAC43B-3ECD-47CC-8A8A-D5197B15F114}">
  <ds:schemaRefs>
    <ds:schemaRef ds:uri="http://schemas.microsoft.com/sharepoint/v3/contenttype/forms"/>
  </ds:schemaRefs>
</ds:datastoreItem>
</file>

<file path=customXml/itemProps2.xml><?xml version="1.0" encoding="utf-8"?>
<ds:datastoreItem xmlns:ds="http://schemas.openxmlformats.org/officeDocument/2006/customXml" ds:itemID="{040AF8BC-9A95-4B33-9BF5-B893B23098ED}">
  <ds:schemaRefs>
    <ds:schemaRef ds:uri="http://schemas.microsoft.com/office/2006/metadata/properties"/>
    <ds:schemaRef ds:uri="http://schemas.microsoft.com/office/infopath/2007/PartnerControls"/>
    <ds:schemaRef ds:uri="9224003f-e6e7-470a-941a-44de56618887"/>
    <ds:schemaRef ds:uri="http://schemas.microsoft.com/sharepoint/v3"/>
    <ds:schemaRef ds:uri="edb173ee-3fb8-4f75-bf43-79a22ca96f2e"/>
  </ds:schemaRefs>
</ds:datastoreItem>
</file>

<file path=customXml/itemProps3.xml><?xml version="1.0" encoding="utf-8"?>
<ds:datastoreItem xmlns:ds="http://schemas.openxmlformats.org/officeDocument/2006/customXml" ds:itemID="{E5C9F9A6-6B8A-4112-90A2-1F5B82321B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b173ee-3fb8-4f75-bf43-79a22ca96f2e"/>
    <ds:schemaRef ds:uri="9224003f-e6e7-470a-941a-44de56618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1694</TotalTime>
  <Words>1804</Words>
  <Application>Microsoft Office PowerPoint</Application>
  <PresentationFormat>Widescreen</PresentationFormat>
  <Paragraphs>271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Bagus</dc:creator>
  <cp:lastModifiedBy>Selcuk Ozdemir</cp:lastModifiedBy>
  <cp:revision>975</cp:revision>
  <cp:lastPrinted>2019-09-30T16:51:19Z</cp:lastPrinted>
  <dcterms:created xsi:type="dcterms:W3CDTF">2019-05-08T17:49:45Z</dcterms:created>
  <dcterms:modified xsi:type="dcterms:W3CDTF">2020-08-25T21:56:21Z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0x01010072D4A3EC0020B44F93019580CF4D642E</vt:lpwstr>
  </property>
</Properties>
</file>