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78" r:id="rId3"/>
    <p:sldMasterId id="2147483679" r:id="rId4"/>
    <p:sldMasterId id="2147483680" r:id="rId5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65AD02-BC69-4399-B96A-34358F70B7BB}">
  <a:tblStyle styleId="{B765AD02-BC69-4399-B96A-34358F70B7BB}" styleName="Table_0">
    <a:wholeTbl>
      <a:tcTxStyle>
        <a:font>
          <a:latin typeface="Arial"/>
          <a:ea typeface="Arial"/>
          <a:cs typeface="Arial"/>
        </a:font>
        <a:schemeClr val="tx1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AEF03BB-75EF-43A3-A795-DC3EFB1D0F1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826" autoAdjust="0"/>
  </p:normalViewPr>
  <p:slideViewPr>
    <p:cSldViewPr snapToGrid="0">
      <p:cViewPr varScale="1">
        <p:scale>
          <a:sx n="111" d="100"/>
          <a:sy n="111" d="100"/>
        </p:scale>
        <p:origin x="16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f376fe127_0_7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91075" rIns="91075" bIns="91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4f376fe12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f9f3f83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f9f3f83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f9f3f831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f9f3f831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/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dc21f67b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dc21f67b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8730ca3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8730ca3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8afe3fe8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8afe3fe8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da8be658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da8be658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f9f3f831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f9f3f831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05ad0b8b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05ad0b8b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da8be658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7da8be658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f376fe127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f376fe127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f376fe127_0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91075" rIns="91075" bIns="91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4f376fe1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f376fe12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4f376fe12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91075" rIns="91075" bIns="91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f376fe12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4f376fe12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91075" rIns="91075" bIns="91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f376fe12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4f376fe12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91075" rIns="91075" bIns="91075" anchor="t" anchorCtr="0">
            <a:noAutofit/>
          </a:bodyPr>
          <a:lstStyle/>
          <a:p>
            <a:pPr marL="13970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da8be65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da8be65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f9f3f831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f9f3f831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c331a6c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g1c331a6c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c331a6c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c331a6c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acon Titl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685800" y="203835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685800" y="3257550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acon Title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ctrTitle"/>
          </p:nvPr>
        </p:nvSpPr>
        <p:spPr>
          <a:xfrm>
            <a:off x="685800" y="203835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685800" y="3257550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457200" y="1276349"/>
            <a:ext cx="8229600" cy="3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D6E7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acon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F58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457200" y="1276349"/>
            <a:ext cx="4038600" cy="3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2"/>
          </p:nvPr>
        </p:nvSpPr>
        <p:spPr>
          <a:xfrm>
            <a:off x="4648200" y="1276349"/>
            <a:ext cx="4038600" cy="3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F58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F58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2"/>
          <p:cNvSpPr>
            <a:spLocks noGrp="1"/>
          </p:cNvSpPr>
          <p:nvPr>
            <p:ph type="pic" idx="2"/>
          </p:nvPr>
        </p:nvSpPr>
        <p:spPr>
          <a:xfrm>
            <a:off x="1792288" y="1276349"/>
            <a:ext cx="5486400" cy="22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F58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1"/>
          </p:nvPr>
        </p:nvSpPr>
        <p:spPr>
          <a:xfrm rot="5400000">
            <a:off x="2912850" y="-1179300"/>
            <a:ext cx="33183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800"/>
              <a:buFont typeface="Arial"/>
              <a:buNone/>
              <a:defRPr sz="1800">
                <a:solidFill>
                  <a:srgbClr val="0F588B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800"/>
              <a:buFont typeface="Arial"/>
              <a:buNone/>
              <a:defRPr sz="1800">
                <a:solidFill>
                  <a:srgbClr val="0F588B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800"/>
              <a:buFont typeface="Arial"/>
              <a:buNone/>
              <a:defRPr sz="1800">
                <a:solidFill>
                  <a:srgbClr val="0F588B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800"/>
              <a:buFont typeface="Arial"/>
              <a:buNone/>
              <a:defRPr sz="1800">
                <a:solidFill>
                  <a:srgbClr val="0F588B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800"/>
              <a:buFont typeface="Arial"/>
              <a:buNone/>
              <a:defRPr sz="1800">
                <a:solidFill>
                  <a:srgbClr val="0F588B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800"/>
              <a:buFont typeface="Arial"/>
              <a:buNone/>
              <a:defRPr sz="1800">
                <a:solidFill>
                  <a:srgbClr val="0F588B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800"/>
              <a:buFont typeface="Arial"/>
              <a:buNone/>
              <a:defRPr sz="1800">
                <a:solidFill>
                  <a:srgbClr val="0F588B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800"/>
              <a:buFont typeface="Arial"/>
              <a:buNone/>
              <a:defRPr sz="1800">
                <a:solidFill>
                  <a:srgbClr val="0F588B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1"/>
          </p:nvPr>
        </p:nvSpPr>
        <p:spPr>
          <a:xfrm>
            <a:off x="457200" y="1253730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D6E7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2"/>
          </p:nvPr>
        </p:nvSpPr>
        <p:spPr>
          <a:xfrm>
            <a:off x="457200" y="1733550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D6E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3"/>
          </p:nvPr>
        </p:nvSpPr>
        <p:spPr>
          <a:xfrm>
            <a:off x="4648205" y="1253730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D6E7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4"/>
          </p:nvPr>
        </p:nvSpPr>
        <p:spPr>
          <a:xfrm>
            <a:off x="4648205" y="1733550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D6E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D6E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600"/>
              <a:buFont typeface="Calibri"/>
              <a:buNone/>
              <a:defRPr sz="3600">
                <a:solidFill>
                  <a:srgbClr val="0F58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>
            <a:off x="457200" y="1276349"/>
            <a:ext cx="8229600" cy="3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rgbClr val="6D6E70"/>
              </a:buClr>
              <a:buSzPts val="3200"/>
              <a:buFont typeface="Arial"/>
              <a:buChar char="•"/>
              <a:defRPr>
                <a:solidFill>
                  <a:srgbClr val="6D6E70"/>
                </a:solidFill>
              </a:defRPr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rgbClr val="6D6E70"/>
              </a:buClr>
              <a:buSzPts val="2800"/>
              <a:buFont typeface="Arial"/>
              <a:buChar char="–"/>
              <a:defRPr>
                <a:solidFill>
                  <a:srgbClr val="6D6E70"/>
                </a:solidFill>
              </a:defRPr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Char char="•"/>
              <a:defRPr>
                <a:solidFill>
                  <a:srgbClr val="6D6E70"/>
                </a:solidFill>
              </a:defRPr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–"/>
              <a:defRPr>
                <a:solidFill>
                  <a:srgbClr val="6D6E70"/>
                </a:solidFill>
              </a:defRPr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»"/>
              <a:defRPr>
                <a:solidFill>
                  <a:srgbClr val="6D6E70"/>
                </a:solidFill>
              </a:defRPr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•"/>
              <a:defRPr>
                <a:solidFill>
                  <a:srgbClr val="6D6E70"/>
                </a:solidFill>
              </a:defRPr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•"/>
              <a:defRPr>
                <a:solidFill>
                  <a:srgbClr val="6D6E70"/>
                </a:solidFill>
              </a:defRPr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•"/>
              <a:defRPr>
                <a:solidFill>
                  <a:srgbClr val="6D6E70"/>
                </a:solidFill>
              </a:defRPr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•"/>
              <a:defRPr>
                <a:solidFill>
                  <a:srgbClr val="6D6E70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acon Content" type="twoObj">
  <p:cSld name="TWO_OBJEC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>
            <a:off x="457200" y="1276349"/>
            <a:ext cx="4038600" cy="3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body" idx="2"/>
          </p:nvPr>
        </p:nvSpPr>
        <p:spPr>
          <a:xfrm>
            <a:off x="4648200" y="1276349"/>
            <a:ext cx="4038600" cy="3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body" idx="1"/>
          </p:nvPr>
        </p:nvSpPr>
        <p:spPr>
          <a:xfrm>
            <a:off x="457200" y="1253729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32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body" idx="2"/>
          </p:nvPr>
        </p:nvSpPr>
        <p:spPr>
          <a:xfrm>
            <a:off x="457200" y="1733550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3"/>
          </p:nvPr>
        </p:nvSpPr>
        <p:spPr>
          <a:xfrm>
            <a:off x="4648200" y="1253729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32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4"/>
          </p:nvPr>
        </p:nvSpPr>
        <p:spPr>
          <a:xfrm>
            <a:off x="4648200" y="1733550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body" idx="1"/>
          </p:nvPr>
        </p:nvSpPr>
        <p:spPr>
          <a:xfrm>
            <a:off x="3575050" y="1276350"/>
            <a:ext cx="5111700" cy="3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body" idx="2"/>
          </p:nvPr>
        </p:nvSpPr>
        <p:spPr>
          <a:xfrm>
            <a:off x="457201" y="1276350"/>
            <a:ext cx="3008400" cy="3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32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32"/>
          <p:cNvSpPr>
            <a:spLocks noGrp="1"/>
          </p:cNvSpPr>
          <p:nvPr>
            <p:ph type="pic" idx="2"/>
          </p:nvPr>
        </p:nvSpPr>
        <p:spPr>
          <a:xfrm>
            <a:off x="1792288" y="1276349"/>
            <a:ext cx="5486400" cy="22692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32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/>
            </a:lvl9pPr>
          </a:lstStyle>
          <a:p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body" idx="1"/>
          </p:nvPr>
        </p:nvSpPr>
        <p:spPr>
          <a:xfrm rot="5400000">
            <a:off x="2912850" y="-1179301"/>
            <a:ext cx="33183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rgbClr val="6D6E70"/>
              </a:buClr>
              <a:buSzPts val="3200"/>
              <a:buFont typeface="Arial"/>
              <a:buChar char="•"/>
              <a:defRPr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rgbClr val="6D6E70"/>
              </a:buClr>
              <a:buSzPts val="28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Char char="•"/>
              <a:defRPr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–"/>
              <a:defRPr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»"/>
              <a:defRPr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19482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" name="Google Shape;52;p13"/>
          <p:cNvCxnSpPr/>
          <p:nvPr/>
        </p:nvCxnSpPr>
        <p:spPr>
          <a:xfrm>
            <a:off x="0" y="194814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F588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457200" y="2266950"/>
            <a:ext cx="8229600" cy="23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rgbClr val="6D6E70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rgbClr val="6D6E70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t="18829" b="16218"/>
          <a:stretch/>
        </p:blipFill>
        <p:spPr>
          <a:xfrm>
            <a:off x="1835518" y="83203"/>
            <a:ext cx="5486400" cy="1781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0" y="0"/>
            <a:ext cx="9144000" cy="19482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" name="Google Shape;63;p15"/>
          <p:cNvCxnSpPr/>
          <p:nvPr/>
        </p:nvCxnSpPr>
        <p:spPr>
          <a:xfrm>
            <a:off x="0" y="1948142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F588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57200" y="2266950"/>
            <a:ext cx="8229600" cy="23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D6E7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D6E7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t="18829" b="16218"/>
          <a:stretch/>
        </p:blipFill>
        <p:spPr>
          <a:xfrm>
            <a:off x="1835517" y="83203"/>
            <a:ext cx="5486409" cy="17817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7"/>
          <p:cNvGrpSpPr/>
          <p:nvPr/>
        </p:nvGrpSpPr>
        <p:grpSpPr>
          <a:xfrm>
            <a:off x="0" y="0"/>
            <a:ext cx="9144000" cy="1200300"/>
            <a:chOff x="0" y="0"/>
            <a:chExt cx="9144000" cy="1200300"/>
          </a:xfrm>
        </p:grpSpPr>
        <p:sp>
          <p:nvSpPr>
            <p:cNvPr id="74" name="Google Shape;74;p17"/>
            <p:cNvSpPr/>
            <p:nvPr/>
          </p:nvSpPr>
          <p:spPr>
            <a:xfrm>
              <a:off x="0" y="0"/>
              <a:ext cx="9144000" cy="12003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5" name="Google Shape;75;p17"/>
            <p:cNvCxnSpPr/>
            <p:nvPr/>
          </p:nvCxnSpPr>
          <p:spPr>
            <a:xfrm>
              <a:off x="0" y="1200150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0F588B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76" name="Google Shape;76;p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696200" y="97155"/>
              <a:ext cx="1005900" cy="10059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0F58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0F588B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457200" y="1276349"/>
            <a:ext cx="8229600" cy="3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D6E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25"/>
          <p:cNvGrpSpPr/>
          <p:nvPr/>
        </p:nvGrpSpPr>
        <p:grpSpPr>
          <a:xfrm>
            <a:off x="0" y="0"/>
            <a:ext cx="9144000" cy="1200300"/>
            <a:chOff x="0" y="0"/>
            <a:chExt cx="9144000" cy="1200300"/>
          </a:xfrm>
        </p:grpSpPr>
        <p:sp>
          <p:nvSpPr>
            <p:cNvPr id="124" name="Google Shape;124;p25"/>
            <p:cNvSpPr/>
            <p:nvPr/>
          </p:nvSpPr>
          <p:spPr>
            <a:xfrm>
              <a:off x="0" y="0"/>
              <a:ext cx="9144000" cy="12003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5" name="Google Shape;125;p25"/>
            <p:cNvCxnSpPr/>
            <p:nvPr/>
          </p:nvCxnSpPr>
          <p:spPr>
            <a:xfrm>
              <a:off x="0" y="1200150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0F588B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26" name="Google Shape;126;p2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696200" y="97155"/>
              <a:ext cx="1005900" cy="10059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600"/>
              <a:buFont typeface="Calibri"/>
              <a:buNone/>
              <a:defRPr sz="3600">
                <a:solidFill>
                  <a:srgbClr val="0F588B"/>
                </a:solidFill>
              </a:defRPr>
            </a:lvl1pPr>
            <a:lvl2pPr marL="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600"/>
              <a:buChar char="○"/>
              <a:defRPr sz="3600">
                <a:solidFill>
                  <a:srgbClr val="0F588B"/>
                </a:solidFill>
              </a:defRPr>
            </a:lvl2pPr>
            <a:lvl3pPr marL="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600"/>
              <a:buChar char="■"/>
              <a:defRPr sz="3600">
                <a:solidFill>
                  <a:srgbClr val="0F588B"/>
                </a:solidFill>
              </a:defRPr>
            </a:lvl3pPr>
            <a:lvl4pPr marL="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600"/>
              <a:buChar char="●"/>
              <a:defRPr sz="3600">
                <a:solidFill>
                  <a:srgbClr val="0F588B"/>
                </a:solidFill>
              </a:defRPr>
            </a:lvl4pPr>
            <a:lvl5pPr marL="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600"/>
              <a:buChar char="○"/>
              <a:defRPr sz="3600">
                <a:solidFill>
                  <a:srgbClr val="0F588B"/>
                </a:solidFill>
              </a:defRPr>
            </a:lvl5pPr>
            <a:lvl6pPr marL="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600"/>
              <a:buChar char="■"/>
              <a:defRPr sz="3600">
                <a:solidFill>
                  <a:srgbClr val="0F588B"/>
                </a:solidFill>
              </a:defRPr>
            </a:lvl6pPr>
            <a:lvl7pPr marL="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600"/>
              <a:buChar char="●"/>
              <a:defRPr sz="3600">
                <a:solidFill>
                  <a:srgbClr val="0F588B"/>
                </a:solidFill>
              </a:defRPr>
            </a:lvl7pPr>
            <a:lvl8pPr marL="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600"/>
              <a:buChar char="○"/>
              <a:defRPr sz="3600">
                <a:solidFill>
                  <a:srgbClr val="0F588B"/>
                </a:solidFill>
              </a:defRPr>
            </a:lvl8pPr>
            <a:lvl9pPr marL="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600"/>
              <a:buChar char="■"/>
              <a:defRPr sz="3600">
                <a:solidFill>
                  <a:srgbClr val="0F588B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457200" y="1276349"/>
            <a:ext cx="8229600" cy="3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6D6E70"/>
              </a:buClr>
              <a:buSzPts val="3200"/>
              <a:buFont typeface="Arial"/>
              <a:buChar char="•"/>
              <a:defRPr sz="3200">
                <a:solidFill>
                  <a:srgbClr val="6D6E70"/>
                </a:solidFill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6D6E70"/>
              </a:buClr>
              <a:buSzPts val="2800"/>
              <a:buFont typeface="Arial"/>
              <a:buChar char="–"/>
              <a:defRPr sz="2800">
                <a:solidFill>
                  <a:srgbClr val="6D6E70"/>
                </a:solidFill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D6E70"/>
              </a:buClr>
              <a:buSzPts val="2400"/>
              <a:buFont typeface="Arial"/>
              <a:buChar char="•"/>
              <a:defRPr sz="2400">
                <a:solidFill>
                  <a:srgbClr val="6D6E70"/>
                </a:solidFill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–"/>
              <a:defRPr sz="2000">
                <a:solidFill>
                  <a:srgbClr val="6D6E70"/>
                </a:solidFill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»"/>
              <a:defRPr sz="2000">
                <a:solidFill>
                  <a:srgbClr val="6D6E70"/>
                </a:solidFill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•"/>
              <a:defRPr sz="2000">
                <a:solidFill>
                  <a:srgbClr val="6D6E70"/>
                </a:solidFill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•"/>
              <a:defRPr sz="2000">
                <a:solidFill>
                  <a:srgbClr val="6D6E70"/>
                </a:solidFill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•"/>
              <a:defRPr sz="2000">
                <a:solidFill>
                  <a:srgbClr val="6D6E70"/>
                </a:solidFill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6D6E70"/>
              </a:buClr>
              <a:buSzPts val="2000"/>
              <a:buFont typeface="Arial"/>
              <a:buChar char="•"/>
              <a:defRPr sz="2000">
                <a:solidFill>
                  <a:srgbClr val="6D6E70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.state.nv.us/Register/2015Register/R126-15A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ctrTitle"/>
          </p:nvPr>
        </p:nvSpPr>
        <p:spPr>
          <a:xfrm>
            <a:off x="979500" y="2891625"/>
            <a:ext cx="71850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1100"/>
              <a:buFont typeface="Calibri"/>
              <a:buNone/>
            </a:pPr>
            <a:r>
              <a:rPr lang="en" sz="4400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rPr>
              <a:t>2018-2019 SPCSA </a:t>
            </a:r>
            <a:r>
              <a:rPr lang="en" sz="44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rPr>
              <a:t>Report Card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Status Scores: 20%</a:t>
            </a:r>
            <a:endParaRPr sz="3000"/>
          </a:p>
        </p:txBody>
      </p:sp>
      <p:graphicFrame>
        <p:nvGraphicFramePr>
          <p:cNvPr id="236" name="Google Shape;236;p43"/>
          <p:cNvGraphicFramePr/>
          <p:nvPr/>
        </p:nvGraphicFramePr>
        <p:xfrm>
          <a:off x="845700" y="1982575"/>
          <a:ext cx="7452575" cy="2163960"/>
        </p:xfrm>
        <a:graphic>
          <a:graphicData uri="http://schemas.openxmlformats.org/drawingml/2006/table">
            <a:tbl>
              <a:tblPr>
                <a:noFill/>
                <a:tableStyleId>{EAEF03BB-75EF-43A3-A795-DC3EFB1D0F1E}</a:tableStyleId>
              </a:tblPr>
              <a:tblGrid>
                <a:gridCol w="159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Status Scores: MAP Reading and Math Assessments</a:t>
                      </a:r>
                      <a:endParaRPr sz="1600" b="1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2017-2018 All Students</a:t>
                      </a:r>
                      <a:br>
                        <a:rPr lang="en" sz="1000"/>
                      </a:br>
                      <a:r>
                        <a:rPr lang="en" sz="1000"/>
                        <a:t>Score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2017-2018</a:t>
                      </a:r>
                      <a:br>
                        <a:rPr lang="en" sz="1000"/>
                      </a:br>
                      <a:r>
                        <a:rPr lang="en" sz="1000"/>
                        <a:t>All Students</a:t>
                      </a:r>
                      <a:br>
                        <a:rPr lang="en" sz="1000"/>
                      </a:br>
                      <a:r>
                        <a:rPr lang="en" sz="1000"/>
                        <a:t>Rating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2018-2019 All Students</a:t>
                      </a:r>
                      <a:br>
                        <a:rPr lang="en" sz="1000"/>
                      </a:br>
                      <a:r>
                        <a:rPr lang="en" sz="1000"/>
                        <a:t>Score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2018-2019</a:t>
                      </a:r>
                      <a:br>
                        <a:rPr lang="en" sz="1000"/>
                      </a:br>
                      <a:r>
                        <a:rPr lang="en" sz="1000"/>
                        <a:t>All Students</a:t>
                      </a:r>
                      <a:br>
                        <a:rPr lang="en" sz="1000"/>
                      </a:br>
                      <a:r>
                        <a:rPr lang="en" sz="1000"/>
                        <a:t>Rating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Difference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Reading Level</a:t>
                      </a: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0.3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Adequate (4/6)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0.99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Adequate (4/6)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+0.69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Math Level</a:t>
                      </a: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0.8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Adequate (4/6)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-1.66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Unsatisfactory (2/6)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-0.86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College and Career Readiness: 40%</a:t>
            </a:r>
            <a:endParaRPr sz="3000"/>
          </a:p>
        </p:txBody>
      </p:sp>
      <p:graphicFrame>
        <p:nvGraphicFramePr>
          <p:cNvPr id="242" name="Google Shape;242;p44"/>
          <p:cNvGraphicFramePr/>
          <p:nvPr/>
        </p:nvGraphicFramePr>
        <p:xfrm>
          <a:off x="669450" y="1543775"/>
          <a:ext cx="7742250" cy="3139290"/>
        </p:xfrm>
        <a:graphic>
          <a:graphicData uri="http://schemas.openxmlformats.org/drawingml/2006/table">
            <a:tbl>
              <a:tblPr>
                <a:noFill/>
                <a:tableStyleId>{EAEF03BB-75EF-43A3-A795-DC3EFB1D0F1E}</a:tableStyleId>
              </a:tblPr>
              <a:tblGrid>
                <a:gridCol w="158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College and Career Readiness Scores</a:t>
                      </a:r>
                      <a:endParaRPr sz="1600" b="1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2017-2018 </a:t>
                      </a:r>
                      <a:br>
                        <a:rPr lang="en" sz="1100"/>
                      </a:br>
                      <a:r>
                        <a:rPr lang="en" sz="1100"/>
                        <a:t>All Students Score</a:t>
                      </a:r>
                      <a:endParaRPr sz="11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2017-2018 </a:t>
                      </a:r>
                      <a:br>
                        <a:rPr lang="en" sz="1100"/>
                      </a:br>
                      <a:r>
                        <a:rPr lang="en" sz="1100"/>
                        <a:t>All Students Rating</a:t>
                      </a:r>
                      <a:endParaRPr sz="11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2018-2019</a:t>
                      </a:r>
                      <a:br>
                        <a:rPr lang="en" sz="1100"/>
                      </a:br>
                      <a:r>
                        <a:rPr lang="en" sz="1100"/>
                        <a:t>All Students Score</a:t>
                      </a:r>
                      <a:endParaRPr sz="11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2018-2019</a:t>
                      </a:r>
                      <a:br>
                        <a:rPr lang="en" sz="1100"/>
                      </a:br>
                      <a:r>
                        <a:rPr lang="en" sz="1100"/>
                        <a:t>All Students Rating</a:t>
                      </a:r>
                      <a:endParaRPr sz="110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Difference</a:t>
                      </a:r>
                      <a:endParaRPr sz="110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Credit Attainment</a:t>
                      </a: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60%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Adequate </a:t>
                      </a:r>
                      <a:br>
                        <a:rPr lang="en" sz="1200">
                          <a:solidFill>
                            <a:schemeClr val="dk1"/>
                          </a:solidFill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(4/6)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67.8%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Adequate </a:t>
                      </a:r>
                      <a:br>
                        <a:rPr lang="en" sz="1200">
                          <a:solidFill>
                            <a:schemeClr val="dk1"/>
                          </a:solidFill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(4/6)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+7.8%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Transition Success</a:t>
                      </a: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89.1%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Exceeds</a:t>
                      </a:r>
                      <a:br>
                        <a:rPr lang="en" sz="1200"/>
                      </a:br>
                      <a:r>
                        <a:rPr lang="en" sz="1200"/>
                        <a:t>(5/6)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89.7%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Exceeds</a:t>
                      </a:r>
                      <a:br>
                        <a:rPr lang="en" sz="1200"/>
                      </a:br>
                      <a:r>
                        <a:rPr lang="en" sz="1200"/>
                        <a:t>(5/6)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+0.6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CCR Assessment Participation</a:t>
                      </a: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92.9%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Exceeds </a:t>
                      </a:r>
                      <a:br>
                        <a:rPr lang="en" sz="1200"/>
                      </a:br>
                      <a:r>
                        <a:rPr lang="en" sz="1200"/>
                        <a:t>(5/6)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88%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Exceeds </a:t>
                      </a:r>
                      <a:br>
                        <a:rPr lang="en" sz="1200"/>
                      </a:br>
                      <a:r>
                        <a:rPr lang="en" sz="1200"/>
                        <a:t>(5/6)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-4.9%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 Year Cohort</a:t>
                      </a: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33.2%*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N/A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25%*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N/A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-8.2%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 Deficiency Gains/Losses: </a:t>
            </a:r>
            <a:r>
              <a:rPr lang="en" b="1"/>
              <a:t>BOY-EOY</a:t>
            </a:r>
            <a:endParaRPr b="1"/>
          </a:p>
        </p:txBody>
      </p:sp>
      <p:graphicFrame>
        <p:nvGraphicFramePr>
          <p:cNvPr id="248" name="Google Shape;248;p45"/>
          <p:cNvGraphicFramePr/>
          <p:nvPr/>
        </p:nvGraphicFramePr>
        <p:xfrm>
          <a:off x="628575" y="1507675"/>
          <a:ext cx="7455375" cy="1488075"/>
        </p:xfrm>
        <a:graphic>
          <a:graphicData uri="http://schemas.openxmlformats.org/drawingml/2006/table">
            <a:tbl>
              <a:tblPr>
                <a:noFill/>
                <a:tableStyleId>{EAEF03BB-75EF-43A3-A795-DC3EFB1D0F1E}</a:tableStyleId>
              </a:tblPr>
              <a:tblGrid>
                <a:gridCol w="5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9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9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9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9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9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9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9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93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93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93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93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45075">
                <a:tc gridSpan="16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Credit Deficiency Gains/Losses from BOY to EOY: N=242</a:t>
                      </a:r>
                      <a:endParaRPr sz="10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-1.75 - -4.25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-1.5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-1.25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-1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-.75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-.50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-.25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.25 - 1.00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1.25 - 2.00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2.25 - 3.00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3.25 - 4.00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4.25 - 5.00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5.25 - 6.50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6.75 - 8.00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#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34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39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32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%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6.2%</a:t>
                      </a:r>
                      <a:endParaRPr sz="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1.7%</a:t>
                      </a:r>
                      <a:endParaRPr sz="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2.1%</a:t>
                      </a:r>
                      <a:endParaRPr sz="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1.2%</a:t>
                      </a:r>
                      <a:endParaRPr sz="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2.1%</a:t>
                      </a:r>
                      <a:endParaRPr sz="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2.9%</a:t>
                      </a:r>
                      <a:endParaRPr sz="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2.5%</a:t>
                      </a:r>
                      <a:endParaRPr sz="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3.3%</a:t>
                      </a:r>
                      <a:endParaRPr sz="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14%</a:t>
                      </a:r>
                      <a:endParaRPr sz="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16.%</a:t>
                      </a:r>
                      <a:endParaRPr sz="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12.%</a:t>
                      </a:r>
                      <a:endParaRPr sz="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8.7%</a:t>
                      </a:r>
                      <a:endParaRPr sz="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5.8%</a:t>
                      </a:r>
                      <a:endParaRPr sz="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7.9%</a:t>
                      </a:r>
                      <a:endParaRPr sz="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13.2%</a:t>
                      </a:r>
                      <a:endParaRPr sz="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9" name="Google Shape;249;p45"/>
          <p:cNvSpPr txBox="1"/>
          <p:nvPr/>
        </p:nvSpPr>
        <p:spPr>
          <a:xfrm>
            <a:off x="5481650" y="3848900"/>
            <a:ext cx="20235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78.1%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of students </a:t>
            </a:r>
            <a:r>
              <a:rPr lang="en" b="1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decreased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their credit deficiency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45"/>
          <p:cNvSpPr txBox="1"/>
          <p:nvPr/>
        </p:nvSpPr>
        <p:spPr>
          <a:xfrm>
            <a:off x="1771850" y="3848900"/>
            <a:ext cx="20235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18.6%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of students </a:t>
            </a:r>
            <a:r>
              <a:rPr lang="en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increased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their credit deficiency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45"/>
          <p:cNvSpPr/>
          <p:nvPr/>
        </p:nvSpPr>
        <p:spPr>
          <a:xfrm rot="-10799022">
            <a:off x="1201550" y="3007925"/>
            <a:ext cx="3164100" cy="903900"/>
          </a:xfrm>
          <a:prstGeom prst="triangle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5"/>
          <p:cNvSpPr/>
          <p:nvPr/>
        </p:nvSpPr>
        <p:spPr>
          <a:xfrm rot="-10799025">
            <a:off x="4906700" y="2998775"/>
            <a:ext cx="3173400" cy="903300"/>
          </a:xfrm>
          <a:prstGeom prst="triangle">
            <a:avLst>
              <a:gd name="adj" fmla="val 5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Cohort Graduation Rate</a:t>
            </a:r>
            <a:endParaRPr/>
          </a:p>
        </p:txBody>
      </p:sp>
      <p:graphicFrame>
        <p:nvGraphicFramePr>
          <p:cNvPr id="258" name="Google Shape;258;p46"/>
          <p:cNvGraphicFramePr/>
          <p:nvPr/>
        </p:nvGraphicFramePr>
        <p:xfrm>
          <a:off x="414075" y="1240250"/>
          <a:ext cx="8276100" cy="3774325"/>
        </p:xfrm>
        <a:graphic>
          <a:graphicData uri="http://schemas.openxmlformats.org/drawingml/2006/table">
            <a:tbl>
              <a:tblPr>
                <a:noFill/>
                <a:tableStyleId>{EAEF03BB-75EF-43A3-A795-DC3EFB1D0F1E}</a:tableStyleId>
              </a:tblPr>
              <a:tblGrid>
                <a:gridCol w="337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7075"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Class of 2019: Four Year Cohort</a:t>
                      </a:r>
                      <a:endParaRPr sz="1600" b="1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Total</a:t>
                      </a:r>
                      <a:endParaRPr sz="100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% of Cohort Data</a:t>
                      </a:r>
                      <a:endParaRPr sz="100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Grads</a:t>
                      </a:r>
                      <a:endParaRPr sz="100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Non Grads</a:t>
                      </a:r>
                      <a:endParaRPr sz="100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Grad Rate</a:t>
                      </a:r>
                      <a:endParaRPr sz="100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Students Included in Cohort</a:t>
                      </a:r>
                      <a:endParaRPr sz="10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272</a:t>
                      </a:r>
                      <a:endParaRPr sz="10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100%</a:t>
                      </a:r>
                      <a:endParaRPr sz="10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68</a:t>
                      </a:r>
                      <a:endParaRPr sz="10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204</a:t>
                      </a:r>
                      <a:endParaRPr sz="10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25%</a:t>
                      </a:r>
                      <a:endParaRPr sz="10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Enrolled Before 2018-2019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161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59.2%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60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101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37.3%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New in 2018-2019 School Year</a:t>
                      </a:r>
                      <a:endParaRPr sz="1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100</a:t>
                      </a:r>
                      <a:endParaRPr sz="1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36.8%</a:t>
                      </a:r>
                      <a:endParaRPr sz="1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</a:t>
                      </a:r>
                      <a:endParaRPr sz="1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92</a:t>
                      </a:r>
                      <a:endParaRPr sz="1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8%</a:t>
                      </a:r>
                      <a:endParaRPr sz="10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New in 2019-2020 School Year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11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11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Attended During 2018-2019 School Year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210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77.2%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55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155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26.2%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Began 2018-2019 with Fewer Than 11 Credits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118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43.5%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115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2.5%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Began 2018-2019 School with 11 or More Credits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92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33.8%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52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40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56.5%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Began 2018-2019 with 17 or More Credits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41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15.1%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35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85.4%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 Graduates</a:t>
            </a:r>
            <a:endParaRPr/>
          </a:p>
        </p:txBody>
      </p:sp>
      <p:graphicFrame>
        <p:nvGraphicFramePr>
          <p:cNvPr id="264" name="Google Shape;264;p47"/>
          <p:cNvGraphicFramePr/>
          <p:nvPr/>
        </p:nvGraphicFramePr>
        <p:xfrm>
          <a:off x="889213" y="1443650"/>
          <a:ext cx="7365575" cy="3352710"/>
        </p:xfrm>
        <a:graphic>
          <a:graphicData uri="http://schemas.openxmlformats.org/drawingml/2006/table">
            <a:tbl>
              <a:tblPr>
                <a:noFill/>
                <a:tableStyleId>{EAEF03BB-75EF-43A3-A795-DC3EFB1D0F1E}</a:tableStyleId>
              </a:tblPr>
              <a:tblGrid>
                <a:gridCol w="451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Class of 2019: Non Graduates</a:t>
                      </a:r>
                      <a:endParaRPr sz="1600" b="1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Total</a:t>
                      </a:r>
                      <a:endParaRPr sz="110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% of Non Grads</a:t>
                      </a:r>
                      <a:endParaRPr sz="110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 Graduates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204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100%</a:t>
                      </a:r>
                      <a:endParaRPr sz="12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Enrolled During or After Cohort Year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103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50.5%</a:t>
                      </a:r>
                      <a:endParaRPr sz="12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Enrolled During or After Cohort Year with Fewer than 11 Credits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75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35.8%</a:t>
                      </a:r>
                      <a:endParaRPr sz="12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Previously Dropped Out of Another School</a:t>
                      </a:r>
                      <a:br>
                        <a:rPr lang="en" sz="1200"/>
                      </a:br>
                      <a:r>
                        <a:rPr lang="en" sz="800"/>
                        <a:t>(40% also enrolled during or after cohort year with fewer than 11 credits)</a:t>
                      </a:r>
                      <a:endParaRPr sz="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74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36.3%</a:t>
                      </a:r>
                      <a:endParaRPr sz="12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Attended During the 2019-2020 School Year </a:t>
                      </a:r>
                      <a:br>
                        <a:rPr lang="en" sz="1200"/>
                      </a:br>
                      <a:r>
                        <a:rPr lang="en" sz="1100"/>
                        <a:t>(or graduated after October 1st)</a:t>
                      </a:r>
                      <a:endParaRPr sz="11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127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62.3%</a:t>
                      </a:r>
                      <a:endParaRPr sz="12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Potential Five Year Cohort Grads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39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19.1%</a:t>
                      </a:r>
                      <a:endParaRPr sz="12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&amp; Five Year Cohort Rates	</a:t>
            </a:r>
            <a:endParaRPr/>
          </a:p>
        </p:txBody>
      </p:sp>
      <p:graphicFrame>
        <p:nvGraphicFramePr>
          <p:cNvPr id="270" name="Google Shape;270;p48"/>
          <p:cNvGraphicFramePr/>
          <p:nvPr/>
        </p:nvGraphicFramePr>
        <p:xfrm>
          <a:off x="1939175" y="1971575"/>
          <a:ext cx="5896125" cy="2011560"/>
        </p:xfrm>
        <a:graphic>
          <a:graphicData uri="http://schemas.openxmlformats.org/drawingml/2006/table">
            <a:tbl>
              <a:tblPr>
                <a:noFill/>
                <a:tableStyleId>{EAEF03BB-75EF-43A3-A795-DC3EFB1D0F1E}</a:tableStyleId>
              </a:tblPr>
              <a:tblGrid>
                <a:gridCol w="117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9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2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Four Year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Five Year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Gains /</a:t>
                      </a:r>
                      <a:br>
                        <a:rPr lang="en"/>
                      </a:br>
                      <a:r>
                        <a:rPr lang="en"/>
                        <a:t>Losses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Alt Ed % During Cohort Year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Cohort 2017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59.5%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62.3%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+2.8%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44%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Cohort 2018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33.2%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49.8%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+16.6%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77.5%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Cohort 2019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25%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94.5%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Student Engagement: 10%</a:t>
            </a:r>
            <a:endParaRPr sz="3000"/>
          </a:p>
        </p:txBody>
      </p:sp>
      <p:graphicFrame>
        <p:nvGraphicFramePr>
          <p:cNvPr id="276" name="Google Shape;276;p49"/>
          <p:cNvGraphicFramePr/>
          <p:nvPr/>
        </p:nvGraphicFramePr>
        <p:xfrm>
          <a:off x="838200" y="1772375"/>
          <a:ext cx="7576075" cy="2264410"/>
        </p:xfrm>
        <a:graphic>
          <a:graphicData uri="http://schemas.openxmlformats.org/drawingml/2006/table">
            <a:tbl>
              <a:tblPr>
                <a:noFill/>
                <a:tableStyleId>{EAEF03BB-75EF-43A3-A795-DC3EFB1D0F1E}</a:tableStyleId>
              </a:tblPr>
              <a:tblGrid>
                <a:gridCol w="154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875"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Student Engagement Scores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2017-2018</a:t>
                      </a:r>
                      <a:br>
                        <a:rPr lang="en" sz="1200"/>
                      </a:br>
                      <a:r>
                        <a:rPr lang="en" sz="1200"/>
                        <a:t>All Students Score</a:t>
                      </a:r>
                      <a:endParaRPr sz="12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2017-2018</a:t>
                      </a:r>
                      <a:br>
                        <a:rPr lang="en" sz="1200">
                          <a:solidFill>
                            <a:schemeClr val="dk1"/>
                          </a:solidFill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</a:rPr>
                        <a:t>All Students Rating</a:t>
                      </a:r>
                      <a:endParaRPr sz="1200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2018-2019 </a:t>
                      </a:r>
                      <a:br>
                        <a:rPr lang="en" sz="1200"/>
                      </a:br>
                      <a:r>
                        <a:rPr lang="en" sz="1200"/>
                        <a:t>All Students Score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2018-2019 </a:t>
                      </a:r>
                      <a:br>
                        <a:rPr lang="en" sz="1200"/>
                      </a:br>
                      <a:r>
                        <a:rPr lang="en" sz="1200"/>
                        <a:t>All Students Rating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Difference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Attendance Rate</a:t>
                      </a: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83.6%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Unsatisfactory (2/6)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92.4%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Exceeds (4/6)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+8.8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Retention Rate</a:t>
                      </a: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80%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Exceeds </a:t>
                      </a:r>
                      <a:br>
                        <a:rPr lang="en" sz="1200">
                          <a:solidFill>
                            <a:schemeClr val="dk1"/>
                          </a:solidFill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(4/6)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73.4%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Exceeds (4/6)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-6.6%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Score</a:t>
            </a:r>
            <a:endParaRPr/>
          </a:p>
        </p:txBody>
      </p:sp>
      <p:graphicFrame>
        <p:nvGraphicFramePr>
          <p:cNvPr id="282" name="Google Shape;282;p50"/>
          <p:cNvGraphicFramePr/>
          <p:nvPr/>
        </p:nvGraphicFramePr>
        <p:xfrm>
          <a:off x="852000" y="1255200"/>
          <a:ext cx="6838300" cy="3720610"/>
        </p:xfrm>
        <a:graphic>
          <a:graphicData uri="http://schemas.openxmlformats.org/drawingml/2006/table">
            <a:tbl>
              <a:tblPr>
                <a:noFill/>
                <a:tableStyleId>{EAEF03BB-75EF-43A3-A795-DC3EFB1D0F1E}</a:tableStyleId>
              </a:tblPr>
              <a:tblGrid>
                <a:gridCol w="264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2500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Assigned Points for Report Card Categories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Points Possible</a:t>
                      </a:r>
                      <a:endParaRPr sz="10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2017-2018 </a:t>
                      </a:r>
                      <a:br>
                        <a:rPr lang="en" sz="1000"/>
                      </a:br>
                      <a:r>
                        <a:rPr lang="en" sz="1000"/>
                        <a:t>All Students </a:t>
                      </a:r>
                      <a:br>
                        <a:rPr lang="en" sz="1000"/>
                      </a:br>
                      <a:r>
                        <a:rPr lang="en" sz="1000"/>
                        <a:t>Points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2018-2019 </a:t>
                      </a:r>
                      <a:br>
                        <a:rPr lang="en" sz="1000"/>
                      </a:br>
                      <a:r>
                        <a:rPr lang="en" sz="1000"/>
                        <a:t>All Students </a:t>
                      </a:r>
                      <a:br>
                        <a:rPr lang="en" sz="1000"/>
                      </a:br>
                      <a:r>
                        <a:rPr lang="en" sz="1000"/>
                        <a:t>Points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Difference</a:t>
                      </a:r>
                      <a:endParaRPr sz="100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Growth 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30</a:t>
                      </a: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18.8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18.8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+0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Status 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</a:t>
                      </a: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12.5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7.8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-4.7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College and Career Readiness 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40</a:t>
                      </a: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29.5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29.5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+0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Student Engagement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</a:t>
                      </a: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6.1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8.5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+2.4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Total Score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100</a:t>
                      </a: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66.5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64.5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-2.0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Designation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Adequate </a:t>
                      </a:r>
                      <a:br>
                        <a:rPr lang="en" sz="1200"/>
                      </a:br>
                      <a:r>
                        <a:rPr lang="en" sz="1200"/>
                        <a:t>(4/6)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Adequate </a:t>
                      </a:r>
                      <a:br>
                        <a:rPr lang="en" sz="1200"/>
                      </a:br>
                      <a:r>
                        <a:rPr lang="en" sz="1200"/>
                        <a:t>(4/6)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+0/6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are Nationally “At-Risk”?</a:t>
            </a:r>
            <a:endParaRPr/>
          </a:p>
        </p:txBody>
      </p:sp>
      <p:sp>
        <p:nvSpPr>
          <p:cNvPr id="288" name="Google Shape;288;p51"/>
          <p:cNvSpPr txBox="1">
            <a:spLocks noGrp="1"/>
          </p:cNvSpPr>
          <p:nvPr>
            <p:ph type="body" idx="1"/>
          </p:nvPr>
        </p:nvSpPr>
        <p:spPr>
          <a:xfrm>
            <a:off x="457200" y="1569200"/>
            <a:ext cx="3937500" cy="32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Pregnant/parenting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All 5th year students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Foster Children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Homeless Youth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Gap in Enrollment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45 days not enrolled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High transiency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Two or more schools in one year</a:t>
            </a:r>
            <a:endParaRPr sz="18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/>
          </a:p>
        </p:txBody>
      </p:sp>
      <p:graphicFrame>
        <p:nvGraphicFramePr>
          <p:cNvPr id="289" name="Google Shape;289;p51"/>
          <p:cNvGraphicFramePr/>
          <p:nvPr/>
        </p:nvGraphicFramePr>
        <p:xfrm>
          <a:off x="4827875" y="1908563"/>
          <a:ext cx="3506775" cy="2539285"/>
        </p:xfrm>
        <a:graphic>
          <a:graphicData uri="http://schemas.openxmlformats.org/drawingml/2006/table">
            <a:tbl>
              <a:tblPr>
                <a:noFill/>
                <a:tableStyleId>{EAEF03BB-75EF-43A3-A795-DC3EFB1D0F1E}</a:tableStyleId>
              </a:tblPr>
              <a:tblGrid>
                <a:gridCol w="153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3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“At-Risk” Cohort Grad Rates</a:t>
                      </a:r>
                      <a:endParaRPr sz="1600" b="1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% of Cohort Data</a:t>
                      </a:r>
                      <a:endParaRPr sz="11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2019 Cohort Grad Rate</a:t>
                      </a:r>
                      <a:endParaRPr sz="110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Pregnant/Parenting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8.8%</a:t>
                      </a: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12.5%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McKinney Vento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18.8%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11.8%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Gap in Enrollment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29%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6.3%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High Transiency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36.8%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8%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2"/>
          <p:cNvSpPr txBox="1">
            <a:spLocks noGrp="1"/>
          </p:cNvSpPr>
          <p:nvPr>
            <p:ph type="title"/>
          </p:nvPr>
        </p:nvSpPr>
        <p:spPr>
          <a:xfrm>
            <a:off x="307400" y="218454"/>
            <a:ext cx="70104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Next?</a:t>
            </a:r>
            <a:endParaRPr/>
          </a:p>
        </p:txBody>
      </p:sp>
      <p:sp>
        <p:nvSpPr>
          <p:cNvPr id="295" name="Google Shape;295;p52"/>
          <p:cNvSpPr txBox="1">
            <a:spLocks noGrp="1"/>
          </p:cNvSpPr>
          <p:nvPr>
            <p:ph type="body" idx="1"/>
          </p:nvPr>
        </p:nvSpPr>
        <p:spPr>
          <a:xfrm>
            <a:off x="457200" y="1276350"/>
            <a:ext cx="7275600" cy="33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indent="-342900">
              <a:buSzPts val="2400"/>
            </a:pPr>
            <a:r>
              <a:rPr lang="en" sz="2400" dirty="0" smtClean="0"/>
              <a:t>Letter of Intent has been submitted to o</a:t>
            </a:r>
            <a:r>
              <a:rPr lang="en" sz="2400" dirty="0" smtClean="0">
                <a:solidFill>
                  <a:srgbClr val="6D6E70"/>
                </a:solidFill>
              </a:rPr>
              <a:t>pen </a:t>
            </a:r>
            <a:r>
              <a:rPr lang="en" sz="2400" dirty="0">
                <a:solidFill>
                  <a:srgbClr val="6D6E70"/>
                </a:solidFill>
              </a:rPr>
              <a:t>second facility on East side of LV Valley </a:t>
            </a:r>
            <a:endParaRPr lang="en" sz="2400" dirty="0" smtClean="0">
              <a:solidFill>
                <a:srgbClr val="6D6E70"/>
              </a:solidFill>
            </a:endParaRPr>
          </a:p>
          <a:p>
            <a:pPr marL="419100" indent="-342900">
              <a:buSzPts val="2400"/>
            </a:pPr>
            <a:r>
              <a:rPr lang="en" sz="2400" dirty="0" smtClean="0">
                <a:solidFill>
                  <a:srgbClr val="6D6E70"/>
                </a:solidFill>
              </a:rPr>
              <a:t>Questions?</a:t>
            </a:r>
          </a:p>
          <a:p>
            <a:pPr marL="76200" indent="0">
              <a:buSzPts val="2400"/>
              <a:buNone/>
            </a:pPr>
            <a:endParaRPr lang="en" sz="2400" dirty="0" smtClean="0">
              <a:solidFill>
                <a:srgbClr val="6D6E70"/>
              </a:solidFill>
            </a:endParaRPr>
          </a:p>
          <a:p>
            <a:pPr marL="419100" indent="-342900">
              <a:buSzPts val="2400"/>
            </a:pPr>
            <a:endParaRPr sz="2400" dirty="0">
              <a:solidFill>
                <a:srgbClr val="6D6E7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0104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alibri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Mission Statement </a:t>
            </a:r>
            <a:endParaRPr/>
          </a:p>
        </p:txBody>
      </p:sp>
      <p:sp>
        <p:nvSpPr>
          <p:cNvPr id="189" name="Google Shape;189;p35"/>
          <p:cNvSpPr txBox="1">
            <a:spLocks noGrp="1"/>
          </p:cNvSpPr>
          <p:nvPr>
            <p:ph type="body" idx="1"/>
          </p:nvPr>
        </p:nvSpPr>
        <p:spPr>
          <a:xfrm>
            <a:off x="457200" y="1276349"/>
            <a:ext cx="8229600" cy="3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Noto Sans Symbols"/>
              <a:buNone/>
            </a:pPr>
            <a:endParaRPr sz="24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rial"/>
              <a:buNone/>
            </a:pPr>
            <a:r>
              <a:rPr lang="en"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To offer at-risk high school students the choice of an innovative and relevant education, which provides the flexibility and support to graduate from high school with concrete plans for their future.</a:t>
            </a:r>
            <a:endParaRPr/>
          </a:p>
          <a:p>
            <a:pPr marL="274320" marR="0" lvl="0" indent="-27432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600"/>
              <a:buFont typeface="Calibri"/>
              <a:buNone/>
            </a:pPr>
            <a:r>
              <a:rPr lang="en" sz="3240"/>
              <a:t>BANV Student Demographics</a:t>
            </a:r>
            <a:endParaRPr sz="324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600"/>
              <a:buFont typeface="Calibri"/>
              <a:buNone/>
            </a:pPr>
            <a:r>
              <a:rPr lang="en" sz="340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rPr>
              <a:t>Grade Level</a:t>
            </a:r>
            <a:r>
              <a:rPr lang="en" sz="3400"/>
              <a:t> Distribution</a:t>
            </a:r>
            <a:endParaRPr sz="3400"/>
          </a:p>
        </p:txBody>
      </p:sp>
      <p:graphicFrame>
        <p:nvGraphicFramePr>
          <p:cNvPr id="195" name="Google Shape;195;p36"/>
          <p:cNvGraphicFramePr/>
          <p:nvPr/>
        </p:nvGraphicFramePr>
        <p:xfrm>
          <a:off x="446375" y="1503325"/>
          <a:ext cx="8320250" cy="3200190"/>
        </p:xfrm>
        <a:graphic>
          <a:graphicData uri="http://schemas.openxmlformats.org/drawingml/2006/table">
            <a:tbl>
              <a:tblPr>
                <a:noFill/>
                <a:tableStyleId>{B765AD02-BC69-4399-B96A-34358F70B7BB}</a:tableStyleId>
              </a:tblPr>
              <a:tblGrid>
                <a:gridCol w="416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2019-2020</a:t>
                      </a:r>
                      <a:r>
                        <a:rPr lang="en" sz="1800" b="1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(N=</a:t>
                      </a:r>
                      <a:r>
                        <a:rPr lang="en" sz="1800" b="1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529</a:t>
                      </a:r>
                      <a:r>
                        <a:rPr lang="en" sz="1800" b="1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2018-2019 Total (N=625)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9th Grade 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9th Grade 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2.4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 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10th  Grade 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5.1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10th Grade 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5.3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11th Grade - 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15.7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11th Grade-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172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27.5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12th Grade (20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196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37.1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12th Grade (201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–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243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38.9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 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Adult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210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39.7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Adult 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162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25.9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Female: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242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45.7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       Male: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287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54.3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Female: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275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      Male: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350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8"/>
              <a:buFont typeface="Arial"/>
              <a:buNone/>
            </a:pPr>
            <a:r>
              <a:rPr lang="en" sz="324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rPr>
              <a:t>BANV Student Demographics </a:t>
            </a:r>
            <a:r>
              <a:rPr lang="en" sz="3240"/>
              <a:t/>
            </a:r>
            <a:br>
              <a:rPr lang="en" sz="3240"/>
            </a:br>
            <a:r>
              <a:rPr lang="en" sz="324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rPr>
              <a:t>Ethnicity</a:t>
            </a:r>
            <a:endParaRPr/>
          </a:p>
        </p:txBody>
      </p:sp>
      <p:graphicFrame>
        <p:nvGraphicFramePr>
          <p:cNvPr id="201" name="Google Shape;201;p37"/>
          <p:cNvGraphicFramePr/>
          <p:nvPr/>
        </p:nvGraphicFramePr>
        <p:xfrm>
          <a:off x="343550" y="1318500"/>
          <a:ext cx="8484800" cy="3657360"/>
        </p:xfrm>
        <a:graphic>
          <a:graphicData uri="http://schemas.openxmlformats.org/drawingml/2006/table">
            <a:tbl>
              <a:tblPr>
                <a:noFill/>
                <a:tableStyleId>{B765AD02-BC69-4399-B96A-34358F70B7BB}</a:tableStyleId>
              </a:tblPr>
              <a:tblGrid>
                <a:gridCol w="424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2019-2020</a:t>
                      </a:r>
                      <a:r>
                        <a:rPr lang="en" sz="1800" b="1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(N=</a:t>
                      </a:r>
                      <a:r>
                        <a:rPr lang="en" sz="1800" b="1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529</a:t>
                      </a:r>
                      <a:r>
                        <a:rPr lang="en" sz="1800" b="1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2018-2019 Total (N=625)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Asian- 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Asian-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Black/African American-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17.4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Black/African American-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113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18.1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Caucasian/White- 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127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Caucasian/White-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25.1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Hispanic- 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249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47.1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Hispanic-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263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45.6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American Indian/Alaska Native-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American Indian/Alaska  Native-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(0.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Multiple Races-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5.9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Multiple Races-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5.4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Pacific Islander/Native Hawaiian-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Pacific Islander/Native Hawaiian- 1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240"/>
              <a:buFont typeface="Calibri"/>
              <a:buNone/>
            </a:pPr>
            <a:r>
              <a:rPr lang="en" sz="3240" b="0" i="0" u="none" strike="noStrike" cap="none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rPr>
              <a:t>BANV Student Demographics </a:t>
            </a:r>
            <a:endParaRPr sz="324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SzPts val="3240"/>
              <a:buFont typeface="Calibri"/>
              <a:buNone/>
            </a:pPr>
            <a:r>
              <a:rPr lang="en" sz="3240"/>
              <a:t>Risk Factors: All Students</a:t>
            </a:r>
            <a:endParaRPr/>
          </a:p>
        </p:txBody>
      </p:sp>
      <p:graphicFrame>
        <p:nvGraphicFramePr>
          <p:cNvPr id="207" name="Google Shape;207;p38"/>
          <p:cNvGraphicFramePr/>
          <p:nvPr/>
        </p:nvGraphicFramePr>
        <p:xfrm>
          <a:off x="875050" y="1315150"/>
          <a:ext cx="7338400" cy="3675678"/>
        </p:xfrm>
        <a:graphic>
          <a:graphicData uri="http://schemas.openxmlformats.org/drawingml/2006/table">
            <a:tbl>
              <a:tblPr>
                <a:noFill/>
                <a:tableStyleId>{B765AD02-BC69-4399-B96A-34358F70B7BB}</a:tableStyleId>
              </a:tblPr>
              <a:tblGrid>
                <a:gridCol w="366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2019-2020</a:t>
                      </a:r>
                      <a:r>
                        <a:rPr lang="en" sz="1800" b="1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(N=</a:t>
                      </a:r>
                      <a:r>
                        <a:rPr lang="en" sz="1800" b="1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529</a:t>
                      </a:r>
                      <a:r>
                        <a:rPr lang="en" sz="1800" b="1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2018-2019 Total (N=625)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ELL 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12.1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ELL 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14.4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IEP 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24.8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IEP 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151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24.2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FRL-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337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63.7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FRL-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443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70.9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NRS 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Credit Deficient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330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62.4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b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" sz="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(Beginn</a:t>
                      </a:r>
                      <a:r>
                        <a:rPr lang="en" sz="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 of Year)</a:t>
                      </a:r>
                      <a:endParaRPr sz="8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NRS 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Credit Deficient 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373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59.7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8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(Beginning of Year)</a:t>
                      </a:r>
                      <a:endParaRPr sz="8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McKinney Vento 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102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19.3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McKinney Vento 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10.9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 Ed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501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94.5%)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 Ed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582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(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93.1</a:t>
                      </a:r>
                      <a:r>
                        <a:rPr lang="en" sz="1800" u="none" strike="noStrike" cap="none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>
            <a:spLocks noGrp="1"/>
          </p:cNvSpPr>
          <p:nvPr>
            <p:ph type="title"/>
          </p:nvPr>
        </p:nvSpPr>
        <p:spPr>
          <a:xfrm>
            <a:off x="117225" y="205975"/>
            <a:ext cx="77700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HS Enrollment Requirements </a:t>
            </a:r>
            <a:endParaRPr/>
          </a:p>
        </p:txBody>
      </p:sp>
      <p:sp>
        <p:nvSpPr>
          <p:cNvPr id="213" name="Google Shape;213;p39"/>
          <p:cNvSpPr txBox="1">
            <a:spLocks noGrp="1"/>
          </p:cNvSpPr>
          <p:nvPr>
            <p:ph type="body" idx="1"/>
          </p:nvPr>
        </p:nvSpPr>
        <p:spPr>
          <a:xfrm>
            <a:off x="45725" y="1123950"/>
            <a:ext cx="9036600" cy="401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Qualifying Conditions for Enrollment:  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See also NRS 385A.740 and </a:t>
            </a:r>
            <a:r>
              <a:rPr lang="en" sz="1400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LCB File No. R126-15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Eligible students must meet </a:t>
            </a:r>
            <a:r>
              <a:rPr lang="en" sz="1400" b="1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" sz="1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Alternative Education Enrollment Criteria:</a:t>
            </a:r>
            <a:endParaRPr sz="14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Char char="●"/>
            </a:pPr>
            <a:r>
              <a:rPr lang="en" sz="1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Credit Deficiency:  By </a:t>
            </a:r>
            <a:r>
              <a:rPr lang="en" sz="1400" b="1" u="sng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END</a:t>
            </a:r>
            <a:r>
              <a:rPr lang="en" sz="1400" b="1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of</a:t>
            </a:r>
            <a:endParaRPr sz="14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9</a:t>
            </a:r>
            <a:r>
              <a:rPr lang="en" sz="1400" baseline="30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grade or two semesters of high school, has 0 credits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" sz="1400" baseline="30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grade or four semesters of high school, has 5 or fewer credits.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" sz="1400" baseline="30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grade or six semesters of high school, has 11 or fewer credits.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" sz="1400" baseline="30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grade or eight semesters of high school, has 17 or fewer credits.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5th year still requires graduation requirements.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Student who has been retained 2 or more times in 8th grade or below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Special Education</a:t>
            </a:r>
            <a:endParaRPr sz="14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Suspension or Expulsion: (NRS 392.466)</a:t>
            </a:r>
            <a:endParaRPr sz="14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Habitual discipline problem (NRS 392.4655)</a:t>
            </a:r>
            <a:endParaRPr sz="14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Being under court jurisdiction or adjudicated to be in need of supervision because the child is: (NRS 62B.320)</a:t>
            </a:r>
            <a:endParaRPr sz="14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0104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Alt Ed Population Shift</a:t>
            </a:r>
            <a:endParaRPr sz="3000"/>
          </a:p>
        </p:txBody>
      </p:sp>
      <p:graphicFrame>
        <p:nvGraphicFramePr>
          <p:cNvPr id="219" name="Google Shape;219;p40"/>
          <p:cNvGraphicFramePr/>
          <p:nvPr/>
        </p:nvGraphicFramePr>
        <p:xfrm>
          <a:off x="2060125" y="1279175"/>
          <a:ext cx="5407475" cy="3821000"/>
        </p:xfrm>
        <a:graphic>
          <a:graphicData uri="http://schemas.openxmlformats.org/drawingml/2006/table">
            <a:tbl>
              <a:tblPr>
                <a:noFill/>
                <a:tableStyleId>{EAEF03BB-75EF-43A3-A795-DC3EFB1D0F1E}</a:tableStyleId>
              </a:tblPr>
              <a:tblGrid>
                <a:gridCol w="112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200"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Alternative Education Qualifying Factors and High Need Populations</a:t>
                      </a:r>
                      <a:endParaRPr sz="1100" b="1"/>
                    </a:p>
                  </a:txBody>
                  <a:tcPr marL="91425" marR="91425" marT="64000" marB="640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2015-2016 </a:t>
                      </a:r>
                      <a:br>
                        <a:rPr lang="en" sz="800"/>
                      </a:br>
                      <a:r>
                        <a:rPr lang="en" sz="800"/>
                        <a:t>(N=823)</a:t>
                      </a:r>
                      <a:endParaRPr sz="800"/>
                    </a:p>
                  </a:txBody>
                  <a:tcPr marL="91425" marR="91425" marT="64000" marB="6400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2016-2017 (n=591)</a:t>
                      </a:r>
                      <a:endParaRPr sz="800"/>
                    </a:p>
                  </a:txBody>
                  <a:tcPr marL="91425" marR="91425" marT="64000" marB="640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2017-2018 (N=629)</a:t>
                      </a:r>
                      <a:endParaRPr sz="800"/>
                    </a:p>
                  </a:txBody>
                  <a:tcPr marL="91425" marR="91425" marT="64000" marB="640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2018-2019</a:t>
                      </a:r>
                      <a:endParaRPr sz="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(N=625)</a:t>
                      </a:r>
                      <a:endParaRPr sz="800"/>
                    </a:p>
                  </a:txBody>
                  <a:tcPr marL="91425" marR="91425" marT="64000" marB="640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2019-2020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</a:rPr>
                        <a:t>(N=529)</a:t>
                      </a:r>
                      <a:endParaRPr sz="800"/>
                    </a:p>
                  </a:txBody>
                  <a:tcPr marL="91425" marR="91425" marT="64000" marB="640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Credit Deficient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17.1%</a:t>
                      </a:r>
                      <a:endParaRPr sz="1000"/>
                    </a:p>
                  </a:txBody>
                  <a:tcPr marL="91425" marR="91425" marT="64000" marB="6400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21.2%</a:t>
                      </a:r>
                      <a:endParaRPr sz="1000"/>
                    </a:p>
                  </a:txBody>
                  <a:tcPr marL="91425" marR="91425" marT="64000" marB="6400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49.8%</a:t>
                      </a:r>
                      <a:endParaRPr sz="1000"/>
                    </a:p>
                  </a:txBody>
                  <a:tcPr marL="91425" marR="91425" marT="64000" marB="6400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59.7%</a:t>
                      </a:r>
                      <a:endParaRPr sz="1000"/>
                    </a:p>
                  </a:txBody>
                  <a:tcPr marL="91425" marR="91425" marT="64000" marB="6400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62.3%</a:t>
                      </a:r>
                      <a:endParaRPr sz="1000"/>
                    </a:p>
                  </a:txBody>
                  <a:tcPr marL="91425" marR="91425" marT="64000" marB="64000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Adjudicated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0.7%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4.1%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5.6%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9.1%</a:t>
                      </a:r>
                      <a:endParaRPr sz="1000"/>
                    </a:p>
                  </a:txBody>
                  <a:tcPr marL="91425" marR="91425" marT="64000" marB="640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8.5%</a:t>
                      </a:r>
                      <a:endParaRPr sz="1000"/>
                    </a:p>
                  </a:txBody>
                  <a:tcPr marL="91425" marR="91425" marT="64000" marB="64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Habitual Discipline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1.9%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5.3%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6.8%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15.2%</a:t>
                      </a:r>
                      <a:endParaRPr sz="1000"/>
                    </a:p>
                  </a:txBody>
                  <a:tcPr marL="91425" marR="91425" marT="64000" marB="640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4.7%</a:t>
                      </a:r>
                      <a:endParaRPr sz="1000"/>
                    </a:p>
                  </a:txBody>
                  <a:tcPr marL="91425" marR="91425" marT="64000" marB="64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IEP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12%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18.1%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23.2%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24.2%</a:t>
                      </a:r>
                      <a:endParaRPr sz="1000"/>
                    </a:p>
                  </a:txBody>
                  <a:tcPr marL="91425" marR="91425" marT="64000" marB="640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24.9%</a:t>
                      </a:r>
                      <a:endParaRPr sz="1000"/>
                    </a:p>
                  </a:txBody>
                  <a:tcPr marL="91425" marR="91425" marT="64000" marB="64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Multiple Qualifiers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1.2%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8.3%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9.7%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16.2%</a:t>
                      </a:r>
                      <a:endParaRPr sz="1000"/>
                    </a:p>
                  </a:txBody>
                  <a:tcPr marL="91425" marR="91425" marT="64000" marB="640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12.8%</a:t>
                      </a:r>
                      <a:endParaRPr sz="1000"/>
                    </a:p>
                  </a:txBody>
                  <a:tcPr marL="91425" marR="91425" marT="64000" marB="64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Total</a:t>
                      </a:r>
                      <a:endParaRPr sz="1000"/>
                    </a:p>
                  </a:txBody>
                  <a:tcPr marL="91425" marR="91425" marT="64000" marB="640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25.3%</a:t>
                      </a:r>
                      <a:endParaRPr sz="1000"/>
                    </a:p>
                  </a:txBody>
                  <a:tcPr marL="91425" marR="91425" marT="64000" marB="640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44%</a:t>
                      </a:r>
                      <a:endParaRPr sz="1000"/>
                    </a:p>
                  </a:txBody>
                  <a:tcPr marL="91425" marR="91425" marT="64000" marB="640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75.1%</a:t>
                      </a:r>
                      <a:endParaRPr sz="1000"/>
                    </a:p>
                  </a:txBody>
                  <a:tcPr marL="91425" marR="91425" marT="64000" marB="640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93.1%</a:t>
                      </a:r>
                      <a:endParaRPr sz="1000"/>
                    </a:p>
                  </a:txBody>
                  <a:tcPr marL="91425" marR="91425" marT="64000" marB="640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94.5%</a:t>
                      </a:r>
                      <a:endParaRPr sz="1000"/>
                    </a:p>
                  </a:txBody>
                  <a:tcPr marL="91425" marR="91425" marT="64000" marB="64000" anchor="ctr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FRL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49.5%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53%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59.1%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65.9%</a:t>
                      </a:r>
                      <a:endParaRPr sz="1000"/>
                    </a:p>
                  </a:txBody>
                  <a:tcPr marL="91425" marR="91425" marT="64000" marB="640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67%</a:t>
                      </a:r>
                      <a:endParaRPr sz="1000"/>
                    </a:p>
                  </a:txBody>
                  <a:tcPr marL="91425" marR="91425" marT="64000" marB="64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ELL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0.5%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5.9%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12.7%</a:t>
                      </a:r>
                      <a:endParaRPr sz="1000"/>
                    </a:p>
                  </a:txBody>
                  <a:tcPr marL="91425" marR="91425" marT="64000" marB="640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13.9%</a:t>
                      </a:r>
                      <a:endParaRPr sz="1000"/>
                    </a:p>
                  </a:txBody>
                  <a:tcPr marL="91425" marR="91425" marT="64000" marB="6400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11.7%</a:t>
                      </a:r>
                      <a:endParaRPr sz="1000"/>
                    </a:p>
                  </a:txBody>
                  <a:tcPr marL="91425" marR="91425" marT="64000" marB="64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>
            <a:spLocks noGrp="1"/>
          </p:cNvSpPr>
          <p:nvPr>
            <p:ph type="ctrTitle"/>
          </p:nvPr>
        </p:nvSpPr>
        <p:spPr>
          <a:xfrm>
            <a:off x="685800" y="2254925"/>
            <a:ext cx="7772400" cy="21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Font typeface="Calibri"/>
              <a:buNone/>
            </a:pPr>
            <a:r>
              <a:rPr lang="en" sz="4400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rPr>
              <a:t>2018-2019 Student Performance</a:t>
            </a:r>
            <a:br>
              <a:rPr lang="en" sz="4400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4400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rPr>
              <a:t>Beacon Academy of NV</a:t>
            </a:r>
            <a:endParaRPr sz="4400">
              <a:solidFill>
                <a:srgbClr val="0F588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Font typeface="Calibri"/>
              <a:buNone/>
            </a:pPr>
            <a:r>
              <a:rPr lang="en" sz="4400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rPr>
              <a:t>Alt Ed Framework</a:t>
            </a:r>
            <a:br>
              <a:rPr lang="en" sz="4400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4400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4400">
                <a:solidFill>
                  <a:srgbClr val="0F588B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>
              <a:solidFill>
                <a:srgbClr val="0F588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F588B"/>
              </a:buClr>
              <a:buFont typeface="Calibri"/>
              <a:buNone/>
            </a:pPr>
            <a:endParaRPr sz="4400">
              <a:solidFill>
                <a:srgbClr val="0F58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73428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Growth Scores: 30%</a:t>
            </a:r>
            <a:endParaRPr sz="3000"/>
          </a:p>
        </p:txBody>
      </p:sp>
      <p:graphicFrame>
        <p:nvGraphicFramePr>
          <p:cNvPr id="230" name="Google Shape;230;p42"/>
          <p:cNvGraphicFramePr/>
          <p:nvPr/>
        </p:nvGraphicFramePr>
        <p:xfrm>
          <a:off x="489625" y="1696175"/>
          <a:ext cx="8146325" cy="2499240"/>
        </p:xfrm>
        <a:graphic>
          <a:graphicData uri="http://schemas.openxmlformats.org/drawingml/2006/table">
            <a:tbl>
              <a:tblPr>
                <a:noFill/>
                <a:tableStyleId>{EAEF03BB-75EF-43A3-A795-DC3EFB1D0F1E}</a:tableStyleId>
              </a:tblPr>
              <a:tblGrid>
                <a:gridCol w="217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Growth Scores: MAP Reading and Math Assessments</a:t>
                      </a:r>
                      <a:endParaRPr sz="1600" b="1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2017-2018</a:t>
                      </a:r>
                      <a:br>
                        <a:rPr lang="en" sz="1000"/>
                      </a:br>
                      <a:r>
                        <a:rPr lang="en" sz="1000"/>
                        <a:t>All Students</a:t>
                      </a:r>
                      <a:br>
                        <a:rPr lang="en" sz="1000"/>
                      </a:br>
                      <a:r>
                        <a:rPr lang="en" sz="1000"/>
                        <a:t>Score</a:t>
                      </a:r>
                      <a:br>
                        <a:rPr lang="en" sz="1000"/>
                      </a:br>
                      <a:r>
                        <a:rPr lang="en" sz="1000"/>
                        <a:t>N=377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2017-2018 </a:t>
                      </a:r>
                      <a:br>
                        <a:rPr lang="en" sz="1000"/>
                      </a:br>
                      <a:r>
                        <a:rPr lang="en" sz="1000"/>
                        <a:t>All Students Rating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2018-2019</a:t>
                      </a:r>
                      <a:br>
                        <a:rPr lang="en" sz="1000"/>
                      </a:br>
                      <a:r>
                        <a:rPr lang="en" sz="1000"/>
                        <a:t>All Students</a:t>
                      </a:r>
                      <a:br>
                        <a:rPr lang="en" sz="1000"/>
                      </a:br>
                      <a:r>
                        <a:rPr lang="en" sz="1000"/>
                        <a:t>Score</a:t>
                      </a:r>
                      <a:br>
                        <a:rPr lang="en" sz="1000"/>
                      </a:br>
                      <a:r>
                        <a:rPr lang="en" sz="1000"/>
                        <a:t>N=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2018-2019 </a:t>
                      </a:r>
                      <a:br>
                        <a:rPr lang="en" sz="1000"/>
                      </a:br>
                      <a:r>
                        <a:rPr lang="en" sz="1000"/>
                        <a:t>All Students Rating</a:t>
                      </a:r>
                      <a:endParaRPr sz="10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Difference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Average Percentile Reading</a:t>
                      </a: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61st percentile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Exceeds </a:t>
                      </a:r>
                      <a:br>
                        <a:rPr lang="en" sz="1200"/>
                      </a:br>
                      <a:r>
                        <a:rPr lang="en" sz="1200"/>
                        <a:t>(5/6)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59th percentile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Adequate </a:t>
                      </a:r>
                      <a:br>
                        <a:rPr lang="en" sz="1200"/>
                      </a:br>
                      <a:r>
                        <a:rPr lang="en" sz="1200"/>
                        <a:t>(4/6)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-2%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Average Percentile Math</a:t>
                      </a: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43rd percentile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Approaches</a:t>
                      </a:r>
                      <a:br>
                        <a:rPr lang="en" sz="1200"/>
                      </a:br>
                      <a:r>
                        <a:rPr lang="en" sz="1200"/>
                        <a:t>(3/6)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54th percentile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Adequate </a:t>
                      </a:r>
                      <a:br>
                        <a:rPr lang="en" sz="1200">
                          <a:solidFill>
                            <a:schemeClr val="dk1"/>
                          </a:solidFill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</a:rPr>
                        <a:t>(4/6)</a:t>
                      </a: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+11%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1315</Words>
  <Application>Microsoft Office PowerPoint</Application>
  <PresentationFormat>On-screen Show (16:9)</PresentationFormat>
  <Paragraphs>429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Noto Sans Symbols</vt:lpstr>
      <vt:lpstr>Roboto</vt:lpstr>
      <vt:lpstr>Simple Light</vt:lpstr>
      <vt:lpstr>blank</vt:lpstr>
      <vt:lpstr>blank</vt:lpstr>
      <vt:lpstr>2_Office Theme</vt:lpstr>
      <vt:lpstr>2_Office Theme</vt:lpstr>
      <vt:lpstr>2018-2019 SPCSA Report Card </vt:lpstr>
      <vt:lpstr>Mission Statement </vt:lpstr>
      <vt:lpstr>BANV Student Demographics Grade Level Distribution</vt:lpstr>
      <vt:lpstr>BANV Student Demographics  Ethnicity</vt:lpstr>
      <vt:lpstr>BANV Student Demographics  Risk Factors: All Students</vt:lpstr>
      <vt:lpstr>Alternative HS Enrollment Requirements </vt:lpstr>
      <vt:lpstr>Alt Ed Population Shift</vt:lpstr>
      <vt:lpstr>2018-2019 Student Performance Beacon Academy of NV Alt Ed Framework   </vt:lpstr>
      <vt:lpstr>Growth Scores: 30%</vt:lpstr>
      <vt:lpstr>Status Scores: 20%</vt:lpstr>
      <vt:lpstr>College and Career Readiness: 40%</vt:lpstr>
      <vt:lpstr>Credit Deficiency Gains/Losses: BOY-EOY</vt:lpstr>
      <vt:lpstr>Cohort Graduation Rate</vt:lpstr>
      <vt:lpstr>Non Graduates</vt:lpstr>
      <vt:lpstr>Four &amp; Five Year Cohort Rates </vt:lpstr>
      <vt:lpstr>Student Engagement: 10%</vt:lpstr>
      <vt:lpstr>Overall Score</vt:lpstr>
      <vt:lpstr>Who are Nationally “At-Risk”?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2018-2019 SPCSA Report Card</dc:title>
  <dc:creator>Andrea Damore</dc:creator>
  <cp:lastModifiedBy>Andrea Damore</cp:lastModifiedBy>
  <cp:revision>2</cp:revision>
  <dcterms:modified xsi:type="dcterms:W3CDTF">2020-02-26T21:04:20Z</dcterms:modified>
</cp:coreProperties>
</file>