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72B41-3ADE-4AB4-9B02-1E9C0C6F06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A74DD0-8875-4EC0-93DF-AE0BB54AC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2E827-3FCF-4F28-9615-2FDECE1AE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DF1E-1C74-4BD8-B373-276AF7FD01B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6ED63-67B3-4CFF-84DD-46BAF8B7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D877D-14CD-4513-96A6-FDB9244AD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FBDC-B1D5-4B56-84AF-B1F2DFD5A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85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3879C-DA45-4F98-85CD-23427FD9E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6E83E6-9C8A-4E45-A8A3-2F504CDAC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43183-83A9-47BB-83CC-FF7EA7606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DF1E-1C74-4BD8-B373-276AF7FD01B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CF274-8829-4540-A1BA-3153338F2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E0C2D-A708-4446-8836-9685358F9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FBDC-B1D5-4B56-84AF-B1F2DFD5A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8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4A03E2-7FBC-4A41-9EDB-06EF21EC4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9F2352-979A-444D-8879-32CA0CC6F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97995-EBD5-4F43-84F4-0F3F7D519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DF1E-1C74-4BD8-B373-276AF7FD01B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292E9-6380-4EAC-A095-10E11F6A2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7D39C-FF54-421D-BFE7-1BE5E774B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FBDC-B1D5-4B56-84AF-B1F2DFD5A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6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A1BF9-EE05-43CE-BA87-17F5DB67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4DD96-8020-461A-8423-9CD0D8ED1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51281-DC51-4BDD-91A9-46DE2723C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DF1E-1C74-4BD8-B373-276AF7FD01B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0EC38-F2BB-4BD8-9169-696AC9F2E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BF612-9346-49C7-BA6B-651B0FBAD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FBDC-B1D5-4B56-84AF-B1F2DFD5A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2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73B52-258C-47C4-920B-49C769302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2D6052-0581-4E3D-A116-2BF16A4D9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78288-0162-4201-8B0E-064DA4321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DF1E-1C74-4BD8-B373-276AF7FD01B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05147-2B57-426E-8C6D-A5F050646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BAA58-C224-44BD-9AF2-308F2E68C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FBDC-B1D5-4B56-84AF-B1F2DFD5A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3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AEAD0-A7DC-479B-AC28-717F0BD3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762B8-DFB7-4AA7-8AED-22CB73CB24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085B60-989B-4583-B8F0-61EBF1349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027D6E-B607-42EE-837C-35F64311E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DF1E-1C74-4BD8-B373-276AF7FD01B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2C72AE-F516-400E-8D98-A0B04A53A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423C5-B6BE-40C9-A153-A0317DAB0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FBDC-B1D5-4B56-84AF-B1F2DFD5A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4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AF2C1-898B-4780-BC60-D7A328E77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416CCB-8951-4887-8438-87D3F0E1A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D9FE10-C985-45EA-902D-267484BE4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A85643-83E7-4635-A2EC-54B4E11F6F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FAF274-5F27-4FD6-A9D4-3304694CCD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9AD799-159B-4254-99E2-4DDA29977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DF1E-1C74-4BD8-B373-276AF7FD01B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09AAC8-1B36-4A52-B1A1-9434D81F5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6772B7-EED8-45FB-B9D9-56EF51F68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FBDC-B1D5-4B56-84AF-B1F2DFD5A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7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C79C-61D0-4957-A4E6-87F4AEB37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6D526E-AB21-432D-8263-28F1E48B7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DF1E-1C74-4BD8-B373-276AF7FD01B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978DFF-4927-46B9-9E15-AA38D7BBB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CAF16F-1952-4BA7-BA87-D80D09010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FBDC-B1D5-4B56-84AF-B1F2DFD5A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9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2331D9-1906-4CFC-B918-0635ACC9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DF1E-1C74-4BD8-B373-276AF7FD01B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4324A9-131F-41E8-9764-6C134CEB8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99E89E-ABEB-4682-9218-F5BF29EFF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FBDC-B1D5-4B56-84AF-B1F2DFD5A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3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64789-CC41-416F-9B3D-B964862E1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7964F-E926-4C62-A32F-63FD6F23C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2D237D-31AB-4B27-A0C7-2C25F7351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2BDEF-D26E-41AC-B4FE-19339AFF5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DF1E-1C74-4BD8-B373-276AF7FD01B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56488-B0C7-40AB-8A31-1378D89F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AA3845-0EF7-4DB0-81EF-F3030F7E7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FBDC-B1D5-4B56-84AF-B1F2DFD5A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6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7FBA8-884C-47EF-8481-B26190FF0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53F9DD-6575-4236-BEB7-5C019F4A33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363332-309E-4115-AA02-D9B7B1928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DD521B-B37F-4670-99E6-DACA5B3B9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DF1E-1C74-4BD8-B373-276AF7FD01B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02A52-6C4C-4B8B-B74A-2E9165525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13369-4173-4B5C-94DC-C72A5057C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FBDC-B1D5-4B56-84AF-B1F2DFD5A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5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7410A6-B0A7-4A48-B324-012D4588C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2EC87-6DD3-4586-9732-F9F563902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F5659-4AFB-4721-A832-4B7D4D8BFE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0DF1E-1C74-4BD8-B373-276AF7FD01B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7BB51-76E4-43E0-B34D-1DE8C336F8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49A12-3AA7-454C-A759-99EEA38A5A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6FBDC-B1D5-4B56-84AF-B1F2DFD5A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5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harterschools.nv.gov/uploadedFiles/CharterSchoolsnvgov/content/News/2019/190913-Charter-School-Performance-Framework-Guidance-FINAL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649E7-8DBB-4053-902A-C8BEA361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SPCSA Performance Framework</a:t>
            </a:r>
            <a:r>
              <a:rPr lang="en-US" sz="4000" baseline="30000" dirty="0"/>
              <a:t>1</a:t>
            </a:r>
            <a:r>
              <a:rPr lang="en-US" sz="4000" dirty="0"/>
              <a:t> – Interventions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D10DA56-E09A-49FD-AF8D-60C61E166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033256"/>
              </p:ext>
            </p:extLst>
          </p:nvPr>
        </p:nvGraphicFramePr>
        <p:xfrm>
          <a:off x="939567" y="1308682"/>
          <a:ext cx="9571839" cy="51265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2749">
                  <a:extLst>
                    <a:ext uri="{9D8B030D-6E8A-4147-A177-3AD203B41FA5}">
                      <a16:colId xmlns:a16="http://schemas.microsoft.com/office/drawing/2014/main" val="1715175601"/>
                    </a:ext>
                  </a:extLst>
                </a:gridCol>
                <a:gridCol w="3995201">
                  <a:extLst>
                    <a:ext uri="{9D8B030D-6E8A-4147-A177-3AD203B41FA5}">
                      <a16:colId xmlns:a16="http://schemas.microsoft.com/office/drawing/2014/main" val="3257358390"/>
                    </a:ext>
                  </a:extLst>
                </a:gridCol>
                <a:gridCol w="3403889">
                  <a:extLst>
                    <a:ext uri="{9D8B030D-6E8A-4147-A177-3AD203B41FA5}">
                      <a16:colId xmlns:a16="http://schemas.microsoft.com/office/drawing/2014/main" val="4131180181"/>
                    </a:ext>
                  </a:extLst>
                </a:gridCol>
              </a:tblGrid>
              <a:tr h="335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chemeClr val="bg1"/>
                          </a:solidFill>
                          <a:effectLst/>
                        </a:rPr>
                        <a:t>NOTIFICATION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42" marR="472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chemeClr val="bg1"/>
                          </a:solidFill>
                          <a:effectLst/>
                        </a:rPr>
                        <a:t>POSSIBLE CIRCUMSTANCES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42" marR="472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chemeClr val="bg1"/>
                          </a:solidFill>
                          <a:effectLst/>
                        </a:rPr>
                        <a:t>POSSIBLE OUTCOMES/CONSEQUENCES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42" marR="47242" marT="0" marB="0" anchor="ctr"/>
                </a:tc>
                <a:extLst>
                  <a:ext uri="{0D108BD9-81ED-4DB2-BD59-A6C34878D82A}">
                    <a16:rowId xmlns:a16="http://schemas.microsoft.com/office/drawing/2014/main" val="310690852"/>
                  </a:ext>
                </a:extLst>
              </a:tr>
              <a:tr h="14478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Notice of Concern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42" marR="47242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Evidence of weak financial, academic or organizational performance through ongoing oversight or at the time of annual review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</a:rPr>
                        <a:t>Repeated or material failure to submit Operator Checklist items in a timely and/or complete manner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42" marR="47242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Written notification to charter school governing body detailing area(s) of concern, expected actions on the part of the school, and time to remedy as applicable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42" marR="47242" marT="0" marB="0" anchor="ctr"/>
                </a:tc>
                <a:extLst>
                  <a:ext uri="{0D108BD9-81ED-4DB2-BD59-A6C34878D82A}">
                    <a16:rowId xmlns:a16="http://schemas.microsoft.com/office/drawing/2014/main" val="3209162280"/>
                  </a:ext>
                </a:extLst>
              </a:tr>
              <a:tr h="22309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Notice of Breach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42" marR="47242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Continued evidence and/or significant evidence of material weak financial, academic or organizational performance through ongoing oversight or at the time of annual review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</a:rPr>
                        <a:t>Failure to make substantial progress towards remedying previously-identified concern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</a:rPr>
                        <a:t>Failure to comply with applicable laws, regulations and/or the terms of the charter contract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42" marR="47242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Written notification to charter school governing body detailing area(s) of deficiency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May require corrective action plan, a site visit and/or site evaluation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42" marR="47242" marT="0" marB="0" anchor="ctr"/>
                </a:tc>
                <a:extLst>
                  <a:ext uri="{0D108BD9-81ED-4DB2-BD59-A6C34878D82A}">
                    <a16:rowId xmlns:a16="http://schemas.microsoft.com/office/drawing/2014/main" val="2612387721"/>
                  </a:ext>
                </a:extLst>
              </a:tr>
              <a:tr h="1112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Notice of Intent to Revoke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42" marR="47242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Serious violations of laws, regulations and/or the charter contract through ongoing oversight or at the time of annual review; or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Patterns of failure to comply with performance standards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42" marR="47242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</a:rPr>
                        <a:t>Written notification to charter school governing body regarding termination and school closure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42" marR="47242" marT="0" marB="0" anchor="ctr"/>
                </a:tc>
                <a:extLst>
                  <a:ext uri="{0D108BD9-81ED-4DB2-BD59-A6C34878D82A}">
                    <a16:rowId xmlns:a16="http://schemas.microsoft.com/office/drawing/2014/main" val="260989285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DBCB1F2-69E4-4B93-8EE4-45835C881823}"/>
              </a:ext>
            </a:extLst>
          </p:cNvPr>
          <p:cNvSpPr txBox="1"/>
          <p:nvPr/>
        </p:nvSpPr>
        <p:spPr>
          <a:xfrm>
            <a:off x="847288" y="6460422"/>
            <a:ext cx="8321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baseline="30000" dirty="0"/>
              <a:t>1</a:t>
            </a:r>
            <a:r>
              <a:rPr lang="en-US" i="1" dirty="0"/>
              <a:t>Taken from the </a:t>
            </a:r>
            <a:r>
              <a:rPr lang="en-US" i="1" dirty="0">
                <a:hlinkClick r:id="rId2"/>
              </a:rPr>
              <a:t>SPCSA Framework Guidance </a:t>
            </a:r>
            <a:r>
              <a:rPr lang="en-US" i="1" dirty="0"/>
              <a:t>as approved on September 13, 2019</a:t>
            </a:r>
          </a:p>
        </p:txBody>
      </p:sp>
    </p:spTree>
    <p:extLst>
      <p:ext uri="{BB962C8B-B14F-4D97-AF65-F5344CB8AC3E}">
        <p14:creationId xmlns:p14="http://schemas.microsoft.com/office/powerpoint/2010/main" val="359422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5C80-9AC3-4934-8ACC-6667FF560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after a Notice is Issued?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1BF1E-1248-407A-BC41-AD0A6BDF3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SPCSA staff will be reviewing school performance plans.</a:t>
            </a:r>
          </a:p>
          <a:p>
            <a:endParaRPr lang="en-US" dirty="0"/>
          </a:p>
          <a:p>
            <a:r>
              <a:rPr lang="en-US" dirty="0"/>
              <a:t>Site Evaluations and Visits will follow-up on progress against performance plans.</a:t>
            </a:r>
          </a:p>
          <a:p>
            <a:endParaRPr lang="en-US" dirty="0"/>
          </a:p>
          <a:p>
            <a:r>
              <a:rPr lang="en-US" dirty="0"/>
              <a:t>Schools may be required to provide a written report as a follow-up to today’s Authority action. </a:t>
            </a:r>
            <a:r>
              <a:rPr lang="en-US" i="1" dirty="0"/>
              <a:t>(Recommended for Notices of Concern)</a:t>
            </a:r>
            <a:endParaRPr lang="en-US" dirty="0"/>
          </a:p>
          <a:p>
            <a:endParaRPr lang="en-US" dirty="0"/>
          </a:p>
          <a:p>
            <a:r>
              <a:rPr lang="en-US" dirty="0"/>
              <a:t>Schools may be required to present in front of the Authority at a future meeting as a follow-up to today’s Authority action. </a:t>
            </a:r>
            <a:r>
              <a:rPr lang="en-US" i="1" dirty="0"/>
              <a:t>(Recommended for Notices </a:t>
            </a:r>
            <a:r>
              <a:rPr lang="en-US" i="1"/>
              <a:t>of Breach)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46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309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SPCSA Performance Framework1 – Interventions </vt:lpstr>
      <vt:lpstr>What Happens after a Notice is Issued?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Modrcin</dc:creator>
  <cp:lastModifiedBy>Mark Modrcin</cp:lastModifiedBy>
  <cp:revision>5</cp:revision>
  <dcterms:created xsi:type="dcterms:W3CDTF">2019-10-01T18:41:06Z</dcterms:created>
  <dcterms:modified xsi:type="dcterms:W3CDTF">2019-10-01T19:10:54Z</dcterms:modified>
</cp:coreProperties>
</file>