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7.5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18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tags" Target="tags/tag1.xml" /><Relationship Id="rId19" Type="http://schemas.openxmlformats.org/officeDocument/2006/relationships/font" Target="fonts/font1.fntdata" /><Relationship Id="rId2" Type="http://schemas.openxmlformats.org/officeDocument/2006/relationships/notesMaster" Target="notesMasters/notesMaster1.xml" /><Relationship Id="rId20" Type="http://schemas.openxmlformats.org/officeDocument/2006/relationships/font" Target="fonts/font2.fntdata" /><Relationship Id="rId21" Type="http://schemas.openxmlformats.org/officeDocument/2006/relationships/font" Target="fonts/font3.fntdata" /><Relationship Id="rId22" Type="http://schemas.openxmlformats.org/officeDocument/2006/relationships/font" Target="fonts/font4.fntdata" /><Relationship Id="rId23" Type="http://schemas.openxmlformats.org/officeDocument/2006/relationships/font" Target="fonts/font5.fntdata" /><Relationship Id="rId24" Type="http://schemas.openxmlformats.org/officeDocument/2006/relationships/font" Target="fonts/font6.fntdata" /><Relationship Id="rId25" Type="http://schemas.openxmlformats.org/officeDocument/2006/relationships/font" Target="fonts/font7.fntdata" /><Relationship Id="rId26" Type="http://schemas.openxmlformats.org/officeDocument/2006/relationships/font" Target="fonts/font8.fntdata" /><Relationship Id="rId27" Type="http://schemas.openxmlformats.org/officeDocument/2006/relationships/font" Target="fonts/font9.fntdata" /><Relationship Id="rId28" Type="http://schemas.openxmlformats.org/officeDocument/2006/relationships/font" Target="fonts/font10.fntdata" /><Relationship Id="rId29" Type="http://schemas.openxmlformats.org/officeDocument/2006/relationships/presProps" Target="presProps.xml" /><Relationship Id="rId3" Type="http://schemas.openxmlformats.org/officeDocument/2006/relationships/slide" Target="slides/slide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</a:xfrm>
      </p:grpSpPr>
      <p:sp>
        <p:nvSpPr>
          <p:cNvPr id="326" name="Google Shape;3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 sz="800"/>
          </a:p>
        </p:txBody>
      </p:sp>
      <p:sp>
        <p:nvSpPr>
          <p:cNvPr id="328" name="Google Shape;3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</a:xfrm>
      </p:grpSpPr>
      <p:sp>
        <p:nvSpPr>
          <p:cNvPr id="451" name="Google Shape;4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800"/>
          </a:p>
        </p:txBody>
      </p:sp>
      <p:sp>
        <p:nvSpPr>
          <p:cNvPr id="453" name="Google Shape;45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</a:xfrm>
      </p:grpSpPr>
      <p:sp>
        <p:nvSpPr>
          <p:cNvPr id="465" name="Google Shape;4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</a:xfrm>
      </p:grpSpPr>
      <p:sp>
        <p:nvSpPr>
          <p:cNvPr id="476" name="Google Shape;4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78" name="Google Shape;47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</a:xfrm>
      </p:grpSpPr>
      <p:sp>
        <p:nvSpPr>
          <p:cNvPr id="499" name="Google Shape;4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501" name="Google Shape;5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</a:xfrm>
      </p:grpSpPr>
      <p:sp>
        <p:nvSpPr>
          <p:cNvPr id="523" name="Google Shape;5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</a:xfrm>
      </p:grpSpPr>
      <p:sp>
        <p:nvSpPr>
          <p:cNvPr id="548" name="Google Shape;5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 sz="800"/>
          </a:p>
        </p:txBody>
      </p:sp>
      <p:sp>
        <p:nvSpPr>
          <p:cNvPr id="550" name="Google Shape;55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</a:xfrm>
      </p:grpSpPr>
      <p:sp>
        <p:nvSpPr>
          <p:cNvPr id="332" name="Google Shape;3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4" name="Google Shape;3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</a:xfrm>
      </p:grpSpPr>
      <p:sp>
        <p:nvSpPr>
          <p:cNvPr id="347" name="Google Shape;347;g59865186d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59865186d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49" name="Google Shape;349;g59865186d0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</a:xfrm>
      </p:grpSpPr>
      <p:sp>
        <p:nvSpPr>
          <p:cNvPr id="372" name="Google Shape;372;g64523124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64523124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74" name="Google Shape;374;g645231245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</a:xfrm>
      </p:grpSpPr>
      <p:sp>
        <p:nvSpPr>
          <p:cNvPr id="394" name="Google Shape;3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ct val="0"/>
              </a:spcAft>
              <a:buNone/>
            </a:pPr>
            <a:endParaRPr sz="800"/>
          </a:p>
        </p:txBody>
      </p:sp>
      <p:sp>
        <p:nvSpPr>
          <p:cNvPr id="396" name="Google Shape;39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</a:xfrm>
      </p:grpSpPr>
      <p:sp>
        <p:nvSpPr>
          <p:cNvPr id="403" name="Google Shape;403;g59865186d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59865186d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59865186d0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</a:xfrm>
      </p:grpSpPr>
      <p:sp>
        <p:nvSpPr>
          <p:cNvPr id="409" name="Google Shape;4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</a:xfrm>
      </p:grpSpPr>
      <p:sp>
        <p:nvSpPr>
          <p:cNvPr id="427" name="Google Shape;427;g59865186d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59865186d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None/>
            </a:pPr>
            <a:endParaRPr sz="800"/>
          </a:p>
        </p:txBody>
      </p:sp>
      <p:sp>
        <p:nvSpPr>
          <p:cNvPr id="429" name="Google Shape;429;g59865186d0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</a:xfrm>
      </p:grpSpPr>
      <p:sp>
        <p:nvSpPr>
          <p:cNvPr id="442" name="Google Shape;442;g599083b5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599083b5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None/>
            </a:pPr>
            <a:endParaRPr sz="800" strike="noStrike"/>
          </a:p>
        </p:txBody>
      </p:sp>
      <p:sp>
        <p:nvSpPr>
          <p:cNvPr id="444" name="Google Shape;444;g599083b53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jpeg" /><Relationship Id="rId2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4.png" /><Relationship Id="rId4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png" /><Relationship Id="rId2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slideMaster" Target="../slideMasters/slideMaster1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5.png" /><Relationship Id="rId4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slideMaster" Target="../slideMasters/slideMaster1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6.png" /><Relationship Id="rId4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6.png" /><Relationship Id="rId4" Type="http://schemas.openxmlformats.org/officeDocument/2006/relationships/image" Target="../media/image5.png" /><Relationship Id="rId5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7.png" /><Relationship Id="rId4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png" /><Relationship Id="rId3" Type="http://schemas.openxmlformats.org/officeDocument/2006/relationships/image" Target="../media/image8.png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">
  <p:cSld name="Title Slide">
    <p:bg>
      <p:bgPr>
        <a:solidFill>
          <a:srgbClr val="D4EAE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rcRect l="1124" r="1133"/>
          <a:stretch>
            <a:fillRect/>
          </a:stretch>
        </p:blipFill>
        <p:spPr>
          <a:xfrm>
            <a:off x="273375" y="5756275"/>
            <a:ext cx="2625725" cy="8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, Subheader, Content, Picture">
  <p:cSld name="Title, Subheader, Content, Picture">
    <p:spTree>
      <p:nvGrpSpPr>
        <p:cNvPr id="1" name="Shape 48"/>
        <p:cNvGrpSpPr/>
        <p:nvPr/>
      </p:nvGrpSpPr>
      <p:grpSpPr>
        <a:xfrm>
          <a:off x="0" y="0"/>
          <a: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6400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45720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b="1"/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640080" y="2468880"/>
            <a:ext cx="4572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>
            <a:spLocks noGrp="1"/>
          </p:cNvSpPr>
          <p:nvPr>
            <p:ph type="pic" idx="3"/>
          </p:nvPr>
        </p:nvSpPr>
        <p:spPr>
          <a:xfrm>
            <a:off x="5029200" y="13716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2926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and Picture - No Footer Bar">
  <p:cSld name="Title and Content and Picture - No Footer Bar">
    <p:spTree>
      <p:nvGrpSpPr>
        <p:cNvPr id="1" name="Shape 54"/>
        <p:cNvGrpSpPr/>
        <p:nvPr/>
      </p:nvGrpSpPr>
      <p:grpSpPr>
        <a:xfrm>
          <a:off x="0" y="0"/>
          <a: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46634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43891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12"/>
          <p:cNvSpPr>
            <a:spLocks noGrp="1"/>
          </p:cNvSpPr>
          <p:nvPr>
            <p:ph type="pic" idx="2"/>
          </p:nvPr>
        </p:nvSpPr>
        <p:spPr>
          <a:xfrm>
            <a:off x="5029200" y="822960"/>
            <a:ext cx="41148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ftr" idx="11"/>
          </p:nvPr>
        </p:nvSpPr>
        <p:spPr>
          <a:xfrm>
            <a:off x="640080" y="6537960"/>
            <a:ext cx="43891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and Picture">
  <p:cSld name="Title and Content and Picture">
    <p:spTree>
      <p:nvGrpSpPr>
        <p:cNvPr id="1" name="Shape 59"/>
        <p:cNvGrpSpPr/>
        <p:nvPr/>
      </p:nvGrpSpPr>
      <p:grpSpPr>
        <a:xfrm>
          <a:off x="0" y="0"/>
          <a: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6400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40080" y="1828800"/>
            <a:ext cx="43891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5029200" y="13716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- No Footer Bar">
  <p:cSld name="Title and Content - No Footer Bar">
    <p:spTree>
      <p:nvGrpSpPr>
        <p:cNvPr id="1" name="Shape 64"/>
        <p:cNvGrpSpPr/>
        <p:nvPr/>
      </p:nvGrpSpPr>
      <p:grpSpPr>
        <a:xfrm>
          <a:off x="0" y="0"/>
          <a: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7772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Multi Text Boxes">
  <p:cSld name="Multi Text Boxes">
    <p:spTree>
      <p:nvGrpSpPr>
        <p:cNvPr id="1" name="Shape 68"/>
        <p:cNvGrpSpPr/>
        <p:nvPr/>
      </p:nvGrpSpPr>
      <p:grpSpPr>
        <a:xfrm>
          <a:off x="0" y="0"/>
          <a: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02920" y="1920240"/>
            <a:ext cx="804672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502920" y="3291840"/>
            <a:ext cx="804672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b="1"/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502920" y="3840480"/>
            <a:ext cx="246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b="1" i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4"/>
          </p:nvPr>
        </p:nvSpPr>
        <p:spPr>
          <a:xfrm>
            <a:off x="502920" y="4297680"/>
            <a:ext cx="246888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1200"/>
              </a:spcBef>
              <a:spcAft>
                <a:spcPct val="0"/>
              </a:spcAft>
              <a:buSzPts val="234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ct val="0"/>
              </a:spcAft>
              <a:buSzPts val="1600"/>
              <a:buChar char="-"/>
              <a:defRPr sz="1600"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291840" y="3840480"/>
            <a:ext cx="246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b="1" i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6"/>
          </p:nvPr>
        </p:nvSpPr>
        <p:spPr>
          <a:xfrm>
            <a:off x="3291840" y="4297680"/>
            <a:ext cx="246888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1200"/>
              </a:spcBef>
              <a:spcAft>
                <a:spcPct val="0"/>
              </a:spcAft>
              <a:buSzPts val="234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ct val="0"/>
              </a:spcAft>
              <a:buSzPts val="1600"/>
              <a:buChar char="-"/>
              <a:defRPr sz="1600"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6080760" y="3840480"/>
            <a:ext cx="246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b="1" i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8"/>
          </p:nvPr>
        </p:nvSpPr>
        <p:spPr>
          <a:xfrm>
            <a:off x="6080760" y="4297680"/>
            <a:ext cx="246888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1200"/>
              </a:spcBef>
              <a:spcAft>
                <a:spcPct val="0"/>
              </a:spcAft>
              <a:buSzPts val="234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ct val="0"/>
              </a:spcAft>
              <a:buSzPts val="1600"/>
              <a:buChar char="-"/>
              <a:defRPr sz="1600"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Video">
  <p:cSld name="Video">
    <p:spTree>
      <p:nvGrpSpPr>
        <p:cNvPr id="1" name="Shape 79"/>
        <p:cNvGrpSpPr/>
        <p:nvPr/>
      </p:nvGrpSpPr>
      <p:grpSpPr>
        <a:xfrm>
          <a:off x="0" y="0"/>
          <a:ext cx="0" cy="0"/>
        </a:xfrm>
      </p:grpSpPr>
      <p:sp>
        <p:nvSpPr>
          <p:cNvPr id="80" name="Google Shape;80;p16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16"/>
          <p:cNvCxnSpPr/>
          <p:nvPr/>
        </p:nvCxnSpPr>
        <p:spPr>
          <a:xfrm>
            <a:off x="0" y="5943600"/>
            <a:ext cx="8229600" cy="0"/>
          </a:xfrm>
          <a:prstGeom prst="straightConnector1">
            <a:avLst/>
          </a:prstGeom>
          <a:noFill/>
          <a:ln w="50800" cap="rnd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2" name="Google Shape;82;p16"/>
          <p:cNvSpPr>
            <a:spLocks noGrp="1"/>
          </p:cNvSpPr>
          <p:nvPr>
            <p:ph type="media" idx="2"/>
          </p:nvPr>
        </p:nvSpPr>
        <p:spPr>
          <a:xfrm>
            <a:off x="0" y="731520"/>
            <a:ext cx="91440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2743200" y="5715000"/>
            <a:ext cx="6400800" cy="8229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274300" bIns="182875" anchor="ctr" anchorCtr="0">
            <a:noAutofit/>
          </a:bodyPr>
          <a:lstStyle>
            <a:lvl1pPr lvl="0" algn="r">
              <a:spcBef>
                <a:spcPct val="0"/>
              </a:spcBef>
              <a:spcAft>
                <a:spcPct val="0"/>
              </a:spcAft>
              <a:buClr>
                <a:srgbClr val="3F3F3F"/>
              </a:buClr>
              <a:buSzPts val="2800"/>
              <a:buFont typeface="Arial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6217920" y="6217920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r">
              <a:spcBef>
                <a:spcPts val="2000"/>
              </a:spcBef>
              <a:spcAft>
                <a:spcPct val="0"/>
              </a:spcAft>
              <a:buSzPts val="2080"/>
              <a:buNone/>
              <a:defRPr sz="16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457200" y="6583680"/>
            <a:ext cx="493776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 2">
  <p:cSld name="Title Slide 2">
    <p:spTree>
      <p:nvGrpSpPr>
        <p:cNvPr id="1" name="Shape 86"/>
        <p:cNvGrpSpPr/>
        <p:nvPr/>
      </p:nvGrpSpPr>
      <p:grpSpPr>
        <a:xfrm>
          <a:off x="0" y="0"/>
          <a:ext cx="0" cy="0"/>
        </a:xfrm>
      </p:grpSpPr>
      <p:pic>
        <p:nvPicPr>
          <p:cNvPr id="87" name="Google Shape;87;p17" descr="C:\SVN\graphics\Presentations\IA 1380482 - CA 2015-16 Mktg Information Session Presentation\Images\Template\TitleArt_orig_150.jp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565392" y="4800600"/>
            <a:ext cx="246888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6565392" y="5943600"/>
            <a:ext cx="24688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ct val="0"/>
              </a:spcAft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ct val="0"/>
              </a:spcAft>
              <a:buSzPts val="12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ct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ct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ct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ct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ct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2"/>
          </p:nvPr>
        </p:nvSpPr>
        <p:spPr>
          <a:xfrm>
            <a:off x="6537960" y="539496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560"/>
              <a:buFont typeface="Arial"/>
              <a:buNone/>
              <a:defRPr sz="12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w Logo">
  <p:cSld name="Title and Content w Logo">
    <p:spTree>
      <p:nvGrpSpPr>
        <p:cNvPr id="1" name="Shape 91"/>
        <p:cNvGrpSpPr/>
        <p:nvPr/>
      </p:nvGrpSpPr>
      <p:grpSpPr>
        <a:xfrm>
          <a:off x="0" y="0"/>
          <a: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7772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6634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and Sq Picture - No Footer Bar">
  <p:cSld name="Title and Content and Sq Picture - No Footer Bar">
    <p:spTree>
      <p:nvGrpSpPr>
        <p:cNvPr id="1" name="Shape 95"/>
        <p:cNvGrpSpPr/>
        <p:nvPr/>
      </p:nvGrpSpPr>
      <p:grpSpPr>
        <a:xfrm>
          <a:off x="0" y="0"/>
          <a: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66751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33832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2"/>
          </p:nvPr>
        </p:nvSpPr>
        <p:spPr>
          <a:xfrm>
            <a:off x="4023360" y="1737360"/>
            <a:ext cx="512064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ftr" idx="11"/>
          </p:nvPr>
        </p:nvSpPr>
        <p:spPr>
          <a:xfrm>
            <a:off x="640080" y="6537960"/>
            <a:ext cx="3383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 and Horiz Picture">
  <p:cSld name="Title and Content and Horiz Picture">
    <p:spTree>
      <p:nvGrpSpPr>
        <p:cNvPr id="1" name="Shape 100"/>
        <p:cNvGrpSpPr/>
        <p:nvPr/>
      </p:nvGrpSpPr>
      <p:grpSpPr>
        <a:xfrm>
          <a:off x="0" y="0"/>
          <a:ext cx="0" cy="0"/>
        </a:xfrm>
      </p:grpSpPr>
      <p:sp>
        <p:nvSpPr>
          <p:cNvPr id="101" name="Google Shape;101;p20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640080" y="1645920"/>
            <a:ext cx="7772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>
            <a:spLocks noGrp="1"/>
          </p:cNvSpPr>
          <p:nvPr>
            <p:ph type="pic" idx="2"/>
          </p:nvPr>
        </p:nvSpPr>
        <p:spPr>
          <a:xfrm>
            <a:off x="0" y="3931920"/>
            <a:ext cx="85953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ftr" idx="11"/>
          </p:nvPr>
        </p:nvSpPr>
        <p:spPr>
          <a:xfrm>
            <a:off x="640080" y="6537960"/>
            <a:ext cx="7772400" cy="18288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 4">
  <p:cSld name="Title Slide_5">
    <p:bg>
      <p:bgPr>
        <a:solidFill>
          <a:srgbClr val="D4EAE4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75" y="5756275"/>
            <a:ext cx="2625724" cy="8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502920" y="1965960"/>
            <a:ext cx="384048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4572000" y="1965960"/>
            <a:ext cx="384048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502920" y="1965960"/>
            <a:ext cx="38404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sz="2000" b="1">
                <a:solidFill>
                  <a:srgbClr val="3F3F3F"/>
                </a:solidFill>
              </a:defRPr>
            </a:lvl1pPr>
            <a:lvl2pPr marL="914400" lvl="1" indent="-228600" algn="l">
              <a:spcBef>
                <a:spcPct val="0"/>
              </a:spcBef>
              <a:spcAft>
                <a:spcPct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ct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ct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400"/>
              </a:spcBef>
              <a:spcAft>
                <a:spcPct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2"/>
          </p:nvPr>
        </p:nvSpPr>
        <p:spPr>
          <a:xfrm>
            <a:off x="502920" y="2468880"/>
            <a:ext cx="384048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ct val="0"/>
              </a:spcAft>
              <a:buSzPts val="1600"/>
              <a:buChar char="-"/>
              <a:defRPr sz="1600"/>
            </a:lvl2pPr>
            <a:lvl3pPr marL="1371600" lvl="2" indent="-317500" algn="l">
              <a:spcBef>
                <a:spcPts val="600"/>
              </a:spcBef>
              <a:spcAft>
                <a:spcPct val="0"/>
              </a:spcAft>
              <a:buSzPts val="1400"/>
              <a:buChar char="▪"/>
              <a:defRPr sz="1400"/>
            </a:lvl3pPr>
            <a:lvl4pPr marL="1828800" lvl="3" indent="-297180" algn="l">
              <a:spcBef>
                <a:spcPts val="400"/>
              </a:spcBef>
              <a:spcAft>
                <a:spcPct val="0"/>
              </a:spcAft>
              <a:buSzPts val="1080"/>
              <a:buChar char="o"/>
              <a:defRPr sz="1200"/>
            </a:lvl4pPr>
            <a:lvl5pPr marL="2286000" lvl="4" indent="-304800" algn="l">
              <a:spcBef>
                <a:spcPts val="400"/>
              </a:spcBef>
              <a:spcAft>
                <a:spcPct val="0"/>
              </a:spcAft>
              <a:buSzPts val="1200"/>
              <a:buChar char="•"/>
              <a:defRPr sz="1200"/>
            </a:lvl5pPr>
            <a:lvl6pPr marL="2743200" lvl="5" indent="-3302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3"/>
          </p:nvPr>
        </p:nvSpPr>
        <p:spPr>
          <a:xfrm>
            <a:off x="4572000" y="1965960"/>
            <a:ext cx="38404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sz="2000" b="1">
                <a:solidFill>
                  <a:srgbClr val="3F3F3F"/>
                </a:solidFill>
              </a:defRPr>
            </a:lvl1pPr>
            <a:lvl2pPr marL="914400" lvl="1" indent="-228600" algn="l">
              <a:spcBef>
                <a:spcPct val="0"/>
              </a:spcBef>
              <a:spcAft>
                <a:spcPct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ct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ct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400"/>
              </a:spcBef>
              <a:spcAft>
                <a:spcPct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4"/>
          </p:nvPr>
        </p:nvSpPr>
        <p:spPr>
          <a:xfrm>
            <a:off x="4572000" y="2468880"/>
            <a:ext cx="384048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ct val="0"/>
              </a:spcAft>
              <a:buSzPts val="1600"/>
              <a:buChar char="-"/>
              <a:defRPr sz="1600"/>
            </a:lvl2pPr>
            <a:lvl3pPr marL="1371600" lvl="2" indent="-317500" algn="l">
              <a:spcBef>
                <a:spcPts val="600"/>
              </a:spcBef>
              <a:spcAft>
                <a:spcPct val="0"/>
              </a:spcAft>
              <a:buSzPts val="1400"/>
              <a:buChar char="▪"/>
              <a:defRPr sz="1400"/>
            </a:lvl3pPr>
            <a:lvl4pPr marL="1828800" lvl="3" indent="-297180" algn="l">
              <a:spcBef>
                <a:spcPts val="400"/>
              </a:spcBef>
              <a:spcAft>
                <a:spcPct val="0"/>
              </a:spcAft>
              <a:buSzPts val="1080"/>
              <a:buChar char="o"/>
              <a:defRPr sz="1200"/>
            </a:lvl4pPr>
            <a:lvl5pPr marL="2286000" lvl="4" indent="-304800" algn="l">
              <a:spcBef>
                <a:spcPts val="400"/>
              </a:spcBef>
              <a:spcAft>
                <a:spcPct val="0"/>
              </a:spcAft>
              <a:buSzPts val="1200"/>
              <a:buChar char="•"/>
              <a:defRPr sz="1200"/>
            </a:lvl5pPr>
            <a:lvl6pPr marL="2743200" lvl="5" indent="-3302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ct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Picture with Caption">
  <p:cSld name="Picture with Caption">
    <p:spTree>
      <p:nvGrpSpPr>
        <p:cNvPr id="1" name="Shape 118"/>
        <p:cNvGrpSpPr/>
        <p:nvPr/>
      </p:nvGrpSpPr>
      <p:grpSpPr>
        <a:xfrm>
          <a:off x="0" y="0"/>
          <a: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1325880" y="5715000"/>
            <a:ext cx="667512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ts val="1800"/>
              <a:buFont typeface="Arial"/>
              <a:buNone/>
              <a:defRPr sz="1800" b="0">
                <a:solidFill>
                  <a:schemeClr val="accent6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>
            <a:spLocks noGrp="1"/>
          </p:cNvSpPr>
          <p:nvPr>
            <p:ph type="pic" idx="2"/>
          </p:nvPr>
        </p:nvSpPr>
        <p:spPr>
          <a:xfrm>
            <a:off x="1325880" y="1097280"/>
            <a:ext cx="667512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340"/>
              <a:buFont typeface="Arial"/>
              <a:buNone/>
              <a:defRPr sz="18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Courier New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Important Content Callout">
  <p:cSld name="Important Content Callout">
    <p:spTree>
      <p:nvGrpSpPr>
        <p:cNvPr id="1" name="Shape 122"/>
        <p:cNvGrpSpPr/>
        <p:nvPr/>
      </p:nvGrpSpPr>
      <p:grpSpPr>
        <a:xfrm>
          <a:off x="0" y="0"/>
          <a:ext cx="0" cy="0"/>
        </a:xfrm>
      </p:grpSpPr>
      <p:sp>
        <p:nvSpPr>
          <p:cNvPr id="123" name="Google Shape;123;p24"/>
          <p:cNvSpPr/>
          <p:nvPr/>
        </p:nvSpPr>
        <p:spPr>
          <a:xfrm>
            <a:off x="914400" y="1069848"/>
            <a:ext cx="7406640" cy="48006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4" descr="C:\SVN\graphics\Presentations\IA 1380482 - CA 2015-16 Mktg Information Session Presentation\Images\17_badge_icon_96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132320" y="877824"/>
            <a:ext cx="100965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1371600" y="1554480"/>
            <a:ext cx="5486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ts val="28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1371599" y="3200400"/>
            <a:ext cx="585216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Clr>
                <a:schemeClr val="accent6"/>
              </a:buClr>
              <a:buSzPts val="26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ts val="1800"/>
              <a:buChar char="-"/>
              <a:defRPr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ts val="16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Quote">
  <p:cSld name="Quote">
    <p:spTree>
      <p:nvGrpSpPr>
        <p:cNvPr id="1" name="Shape 128"/>
        <p:cNvGrpSpPr/>
        <p:nvPr/>
      </p:nvGrpSpPr>
      <p:grpSpPr>
        <a:xfrm>
          <a:off x="0" y="0"/>
          <a:ext cx="0" cy="0"/>
        </a:xfrm>
      </p:grpSpPr>
      <p:sp>
        <p:nvSpPr>
          <p:cNvPr id="129" name="Google Shape;129;p25"/>
          <p:cNvSpPr/>
          <p:nvPr/>
        </p:nvSpPr>
        <p:spPr>
          <a:xfrm>
            <a:off x="914400" y="1069848"/>
            <a:ext cx="7406640" cy="48006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5" descr="quote_icon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959446" y="1511775"/>
            <a:ext cx="1639824" cy="755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1737360" y="1691640"/>
            <a:ext cx="6400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8580"/>
              <a:buNone/>
              <a:defRPr sz="6600" b="1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2"/>
          </p:nvPr>
        </p:nvSpPr>
        <p:spPr>
          <a:xfrm>
            <a:off x="2286000" y="2011680"/>
            <a:ext cx="466344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3640"/>
              <a:buNone/>
              <a:defRPr sz="2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spcBef>
                <a:spcPts val="2000"/>
              </a:spcBef>
              <a:spcAft>
                <a:spcPct val="0"/>
              </a:spcAft>
              <a:buSzPts val="18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>
              <a:spcBef>
                <a:spcPts val="600"/>
              </a:spcBef>
              <a:spcAft>
                <a:spcPct val="0"/>
              </a:spcAft>
              <a:buSzPts val="16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>
              <a:spcBef>
                <a:spcPts val="400"/>
              </a:spcBef>
              <a:spcAft>
                <a:spcPct val="0"/>
              </a:spcAft>
              <a:buSzPts val="126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>
              <a:spcBef>
                <a:spcPts val="400"/>
              </a:spcBef>
              <a:spcAft>
                <a:spcPct val="0"/>
              </a:spcAft>
              <a:buSzPts val="14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3"/>
          </p:nvPr>
        </p:nvSpPr>
        <p:spPr>
          <a:xfrm>
            <a:off x="3200400" y="3931920"/>
            <a:ext cx="3840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3380"/>
              <a:buNone/>
              <a:defRPr sz="2600" b="1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4"/>
          </p:nvPr>
        </p:nvSpPr>
        <p:spPr>
          <a:xfrm>
            <a:off x="3200400" y="4480560"/>
            <a:ext cx="38404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860"/>
              <a:buNone/>
              <a:defRPr sz="2200" b="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Quote w Picture">
  <p:cSld name="Quote w Picture">
    <p:spTree>
      <p:nvGrpSpPr>
        <p:cNvPr id="1" name="Shape 136"/>
        <p:cNvGrpSpPr/>
        <p:nvPr/>
      </p:nvGrpSpPr>
      <p:grpSpPr>
        <a:xfrm>
          <a:off x="0" y="0"/>
          <a:ext cx="0" cy="0"/>
        </a:xfrm>
      </p:grpSpPr>
      <p:sp>
        <p:nvSpPr>
          <p:cNvPr id="137" name="Google Shape;137;p26"/>
          <p:cNvSpPr/>
          <p:nvPr/>
        </p:nvSpPr>
        <p:spPr>
          <a:xfrm>
            <a:off x="914400" y="1371600"/>
            <a:ext cx="7406640" cy="41148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6" descr="quote_icon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959446" y="1600200"/>
            <a:ext cx="1639824" cy="755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429000" y="1920240"/>
            <a:ext cx="6400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8580"/>
              <a:buNone/>
              <a:defRPr sz="6600" b="1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2"/>
          </p:nvPr>
        </p:nvSpPr>
        <p:spPr>
          <a:xfrm>
            <a:off x="3931920" y="2240280"/>
            <a:ext cx="3657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3120"/>
              <a:buNone/>
              <a:defRPr sz="24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spcBef>
                <a:spcPts val="2000"/>
              </a:spcBef>
              <a:spcAft>
                <a:spcPct val="0"/>
              </a:spcAft>
              <a:buSzPts val="18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>
              <a:spcBef>
                <a:spcPts val="600"/>
              </a:spcBef>
              <a:spcAft>
                <a:spcPct val="0"/>
              </a:spcAft>
              <a:buSzPts val="16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>
              <a:spcBef>
                <a:spcPts val="400"/>
              </a:spcBef>
              <a:spcAft>
                <a:spcPct val="0"/>
              </a:spcAft>
              <a:buSzPts val="126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>
              <a:spcBef>
                <a:spcPts val="400"/>
              </a:spcBef>
              <a:spcAft>
                <a:spcPct val="0"/>
              </a:spcAft>
              <a:buSzPts val="1400"/>
              <a:buNone/>
              <a:defRPr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3"/>
          </p:nvPr>
        </p:nvSpPr>
        <p:spPr>
          <a:xfrm>
            <a:off x="4754880" y="4206240"/>
            <a:ext cx="31089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860"/>
              <a:buNone/>
              <a:defRPr sz="2200" b="1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4"/>
          </p:nvPr>
        </p:nvSpPr>
        <p:spPr>
          <a:xfrm>
            <a:off x="4754880" y="4663440"/>
            <a:ext cx="31089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ct val="0"/>
              </a:spcBef>
              <a:spcAft>
                <a:spcPct val="0"/>
              </a:spcAft>
              <a:buSzPts val="2600"/>
              <a:buNone/>
              <a:defRPr sz="2000" b="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>
            <a:spLocks noGrp="1"/>
          </p:cNvSpPr>
          <p:nvPr>
            <p:ph type="pic" idx="5"/>
          </p:nvPr>
        </p:nvSpPr>
        <p:spPr>
          <a:xfrm>
            <a:off x="1051560" y="1508760"/>
            <a:ext cx="2377440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Only" type="titleOnly">
  <p:cSld name="TITLE_ONLY">
    <p:spTree>
      <p:nvGrpSpPr>
        <p:cNvPr id="1" name="Shape 145"/>
        <p:cNvGrpSpPr/>
        <p:nvPr/>
      </p:nvGrpSpPr>
      <p:grpSpPr>
        <a:xfrm>
          <a:off x="0" y="0"/>
          <a: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Learning Triad">
  <p:cSld name="Learning Triad">
    <p:spTree>
      <p:nvGrpSpPr>
        <p:cNvPr id="1" name="Shape 150"/>
        <p:cNvGrpSpPr/>
        <p:nvPr/>
      </p:nvGrpSpPr>
      <p:grpSpPr>
        <a:xfrm>
          <a:off x="0" y="0"/>
          <a: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374904" y="594360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>
            <a:spLocks noGrp="1"/>
          </p:cNvSpPr>
          <p:nvPr>
            <p:ph type="pic" idx="2"/>
          </p:nvPr>
        </p:nvSpPr>
        <p:spPr>
          <a:xfrm>
            <a:off x="2194560" y="1737360"/>
            <a:ext cx="512064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822960" y="6035040"/>
            <a:ext cx="2560320" cy="365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45700" rIns="91425" bIns="45700" anchor="ctr" anchorCtr="0">
            <a:noAutofit/>
          </a:bodyPr>
          <a:lstStyle>
            <a:lvl1pPr marL="457200" lvl="0" indent="-228600" algn="l">
              <a:spcBef>
                <a:spcPts val="2000"/>
              </a:spcBef>
              <a:spcAft>
                <a:spcPct val="0"/>
              </a:spcAft>
              <a:buSzPts val="2080"/>
              <a:buNone/>
              <a:defRPr sz="1600" b="1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3"/>
          </p:nvPr>
        </p:nvSpPr>
        <p:spPr>
          <a:xfrm>
            <a:off x="502920" y="3749040"/>
            <a:ext cx="1600200" cy="365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45700" rIns="91425" bIns="45700" anchor="ctr" anchorCtr="0">
            <a:noAutofit/>
          </a:bodyPr>
          <a:lstStyle>
            <a:lvl1pPr marL="457200" lvl="0" indent="-228600" algn="l">
              <a:spcBef>
                <a:spcPts val="2000"/>
              </a:spcBef>
              <a:spcAft>
                <a:spcPct val="0"/>
              </a:spcAft>
              <a:buSzPts val="2080"/>
              <a:buNone/>
              <a:defRPr sz="1600" b="1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4"/>
          </p:nvPr>
        </p:nvSpPr>
        <p:spPr>
          <a:xfrm>
            <a:off x="1874520" y="1645920"/>
            <a:ext cx="1828800" cy="365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45700" rIns="91425" bIns="45700" anchor="ctr" anchorCtr="0">
            <a:noAutofit/>
          </a:bodyPr>
          <a:lstStyle>
            <a:lvl1pPr marL="457200" lvl="0" indent="-228600" algn="l">
              <a:spcBef>
                <a:spcPts val="2000"/>
              </a:spcBef>
              <a:spcAft>
                <a:spcPct val="0"/>
              </a:spcAft>
              <a:buSzPts val="2080"/>
              <a:buNone/>
              <a:defRPr sz="1600" b="1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5"/>
          </p:nvPr>
        </p:nvSpPr>
        <p:spPr>
          <a:xfrm>
            <a:off x="6400800" y="2240280"/>
            <a:ext cx="1828800" cy="365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45700" rIns="91425" bIns="45700" anchor="ctr" anchorCtr="0">
            <a:noAutofit/>
          </a:bodyPr>
          <a:lstStyle>
            <a:lvl1pPr marL="457200" lvl="0" indent="-228600" algn="l">
              <a:spcBef>
                <a:spcPts val="2000"/>
              </a:spcBef>
              <a:spcAft>
                <a:spcPct val="0"/>
              </a:spcAft>
              <a:buSzPts val="2080"/>
              <a:buNone/>
              <a:defRPr sz="1600" b="1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6"/>
          </p:nvPr>
        </p:nvSpPr>
        <p:spPr>
          <a:xfrm>
            <a:off x="6400800" y="5806440"/>
            <a:ext cx="1828800" cy="3657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45700" rIns="91425" bIns="45700" anchor="ctr" anchorCtr="0">
            <a:noAutofit/>
          </a:bodyPr>
          <a:lstStyle>
            <a:lvl1pPr marL="457200" lvl="0" indent="-228600" algn="l">
              <a:spcBef>
                <a:spcPts val="2000"/>
              </a:spcBef>
              <a:spcAft>
                <a:spcPct val="0"/>
              </a:spcAft>
              <a:buSzPts val="2080"/>
              <a:buNone/>
              <a:defRPr sz="1600" b="1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ftr" idx="11"/>
          </p:nvPr>
        </p:nvSpPr>
        <p:spPr>
          <a:xfrm>
            <a:off x="5394960" y="653796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Parent Satisfaction">
  <p:cSld name="Parent Satisfaction">
    <p:spTree>
      <p:nvGrpSpPr>
        <p:cNvPr id="1" name="Shape 159"/>
        <p:cNvGrpSpPr/>
        <p:nvPr/>
      </p:nvGrpSpPr>
      <p:grpSpPr>
        <a:xfrm>
          <a:off x="0" y="0"/>
          <a:ext cx="0" cy="0"/>
        </a:xfrm>
      </p:grpSpPr>
      <p:sp>
        <p:nvSpPr>
          <p:cNvPr id="160" name="Google Shape;160;p30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>
            <a:spLocks noGrp="1"/>
          </p:cNvSpPr>
          <p:nvPr>
            <p:ph type="chart" idx="2"/>
          </p:nvPr>
        </p:nvSpPr>
        <p:spPr>
          <a:xfrm>
            <a:off x="365760" y="1965960"/>
            <a:ext cx="210312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731520" y="2560320"/>
            <a:ext cx="14630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6240"/>
              <a:buNone/>
              <a:defRPr sz="48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body" idx="3"/>
          </p:nvPr>
        </p:nvSpPr>
        <p:spPr>
          <a:xfrm>
            <a:off x="182880" y="4052455"/>
            <a:ext cx="1645920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>
              <a:lnSpc>
                <a:spcPct val="117499"/>
              </a:lnSpc>
              <a:spcBef>
                <a:spcPct val="0"/>
              </a:spcBef>
              <a:spcAft>
                <a:spcPct val="0"/>
              </a:spcAft>
              <a:buSzPts val="2600"/>
              <a:buNone/>
              <a:defRPr sz="2000" b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>
            <a:spLocks noGrp="1"/>
          </p:cNvSpPr>
          <p:nvPr>
            <p:ph type="chart" idx="4"/>
          </p:nvPr>
        </p:nvSpPr>
        <p:spPr>
          <a:xfrm>
            <a:off x="2560320" y="1965960"/>
            <a:ext cx="210312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body" idx="5"/>
          </p:nvPr>
        </p:nvSpPr>
        <p:spPr>
          <a:xfrm>
            <a:off x="2926080" y="2560320"/>
            <a:ext cx="14630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6240"/>
              <a:buNone/>
              <a:defRPr sz="48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6"/>
          </p:nvPr>
        </p:nvSpPr>
        <p:spPr>
          <a:xfrm>
            <a:off x="2377440" y="4050792"/>
            <a:ext cx="1645920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>
              <a:lnSpc>
                <a:spcPct val="117499"/>
              </a:lnSpc>
              <a:spcBef>
                <a:spcPct val="0"/>
              </a:spcBef>
              <a:spcAft>
                <a:spcPct val="0"/>
              </a:spcAft>
              <a:buSzPts val="2600"/>
              <a:buNone/>
              <a:defRPr sz="2000" b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>
            <a:spLocks noGrp="1"/>
          </p:cNvSpPr>
          <p:nvPr>
            <p:ph type="chart" idx="7"/>
          </p:nvPr>
        </p:nvSpPr>
        <p:spPr>
          <a:xfrm>
            <a:off x="4754880" y="1965960"/>
            <a:ext cx="210312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8"/>
          </p:nvPr>
        </p:nvSpPr>
        <p:spPr>
          <a:xfrm>
            <a:off x="5120640" y="2560320"/>
            <a:ext cx="14630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6240"/>
              <a:buNone/>
              <a:defRPr sz="48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9"/>
          </p:nvPr>
        </p:nvSpPr>
        <p:spPr>
          <a:xfrm>
            <a:off x="4572000" y="4050792"/>
            <a:ext cx="1645920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>
              <a:lnSpc>
                <a:spcPct val="117499"/>
              </a:lnSpc>
              <a:spcBef>
                <a:spcPct val="0"/>
              </a:spcBef>
              <a:spcAft>
                <a:spcPct val="0"/>
              </a:spcAft>
              <a:buSzPts val="2600"/>
              <a:buNone/>
              <a:defRPr sz="2000" b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>
            <a:spLocks noGrp="1"/>
          </p:cNvSpPr>
          <p:nvPr>
            <p:ph type="chart" idx="13"/>
          </p:nvPr>
        </p:nvSpPr>
        <p:spPr>
          <a:xfrm>
            <a:off x="6949440" y="1965960"/>
            <a:ext cx="210312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None/>
              <a:defRPr sz="20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4"/>
          </p:nvPr>
        </p:nvSpPr>
        <p:spPr>
          <a:xfrm>
            <a:off x="7315200" y="2560320"/>
            <a:ext cx="14630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6240"/>
              <a:buNone/>
              <a:defRPr sz="48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5"/>
          </p:nvPr>
        </p:nvSpPr>
        <p:spPr>
          <a:xfrm>
            <a:off x="6766560" y="4050792"/>
            <a:ext cx="1645920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>
              <a:lnSpc>
                <a:spcPct val="117499"/>
              </a:lnSpc>
              <a:spcBef>
                <a:spcPct val="0"/>
              </a:spcBef>
              <a:spcAft>
                <a:spcPct val="0"/>
              </a:spcAft>
              <a:buSzPts val="2600"/>
              <a:buNone/>
              <a:defRPr sz="2000" b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 3">
  <p:cSld name="Title Slide_4">
    <p:bg>
      <p:bgPr>
        <a:solidFill>
          <a:srgbClr val="D4EAE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rcRect l="-3261" t="-9464" r="-3667" b="-9881"/>
          <a:stretch>
            <a:fillRect/>
          </a:stretch>
        </p:blipFill>
        <p:spPr>
          <a:xfrm>
            <a:off x="273375" y="5756275"/>
            <a:ext cx="2625724" cy="8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School Facts">
  <p:cSld name="School Facts">
    <p:spTree>
      <p:nvGrpSpPr>
        <p:cNvPr id="1" name="Shape 175"/>
        <p:cNvGrpSpPr/>
        <p:nvPr/>
      </p:nvGrpSpPr>
      <p:grpSpPr>
        <a:xfrm>
          <a:off x="0" y="0"/>
          <a:ext cx="0" cy="0"/>
        </a:xfrm>
      </p:grpSpPr>
      <p:pic>
        <p:nvPicPr>
          <p:cNvPr id="176" name="Google Shape;176;p31" descr="footer_with_logo.jp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3471672" y="6086856"/>
            <a:ext cx="5672328" cy="771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448056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1"/>
          <p:cNvSpPr>
            <a:spLocks noGrp="1"/>
          </p:cNvSpPr>
          <p:nvPr>
            <p:ph type="pic" idx="2"/>
          </p:nvPr>
        </p:nvSpPr>
        <p:spPr>
          <a:xfrm>
            <a:off x="5212080" y="1554480"/>
            <a:ext cx="393192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6634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ypical Day">
  <p:cSld name="Typical Day">
    <p:spTree>
      <p:nvGrpSpPr>
        <p:cNvPr id="1" name="Shape 181"/>
        <p:cNvGrpSpPr/>
        <p:nvPr/>
      </p:nvGrpSpPr>
      <p:grpSpPr>
        <a:xfrm>
          <a:off x="0" y="0"/>
          <a:ext cx="0" cy="0"/>
        </a:xfrm>
      </p:grpSpPr>
      <p:sp>
        <p:nvSpPr>
          <p:cNvPr id="182" name="Google Shape;182;p32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32"/>
          <p:cNvGrpSpPr/>
          <p:nvPr/>
        </p:nvGrpSpPr>
        <p:grpSpPr>
          <a:xfrm>
            <a:off x="1463040" y="1936865"/>
            <a:ext cx="7132320" cy="4517136"/>
            <a:chOff x="2468880" y="1886990"/>
            <a:chExt cx="6217920" cy="4538755"/>
          </a:xfrm>
        </p:grpSpPr>
        <p:cxnSp>
          <p:nvCxnSpPr>
            <p:cNvPr id="185" name="Google Shape;185;p32"/>
            <p:cNvCxnSpPr/>
            <p:nvPr/>
          </p:nvCxnSpPr>
          <p:spPr>
            <a:xfrm>
              <a:off x="2468880" y="642574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32"/>
            <p:cNvCxnSpPr/>
            <p:nvPr/>
          </p:nvCxnSpPr>
          <p:spPr>
            <a:xfrm>
              <a:off x="2468880" y="607661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87;p32"/>
            <p:cNvCxnSpPr/>
            <p:nvPr/>
          </p:nvCxnSpPr>
          <p:spPr>
            <a:xfrm>
              <a:off x="2468880" y="572747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8" name="Google Shape;188;p32"/>
            <p:cNvCxnSpPr/>
            <p:nvPr/>
          </p:nvCxnSpPr>
          <p:spPr>
            <a:xfrm>
              <a:off x="2468880" y="537834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" name="Google Shape;189;p32"/>
            <p:cNvCxnSpPr/>
            <p:nvPr/>
          </p:nvCxnSpPr>
          <p:spPr>
            <a:xfrm>
              <a:off x="2468880" y="502920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90;p32"/>
            <p:cNvCxnSpPr/>
            <p:nvPr/>
          </p:nvCxnSpPr>
          <p:spPr>
            <a:xfrm>
              <a:off x="2468880" y="468007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" name="Google Shape;191;p32"/>
            <p:cNvCxnSpPr/>
            <p:nvPr/>
          </p:nvCxnSpPr>
          <p:spPr>
            <a:xfrm>
              <a:off x="2468880" y="433093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32"/>
            <p:cNvCxnSpPr/>
            <p:nvPr/>
          </p:nvCxnSpPr>
          <p:spPr>
            <a:xfrm>
              <a:off x="2468880" y="398180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" name="Google Shape;193;p32"/>
            <p:cNvCxnSpPr/>
            <p:nvPr/>
          </p:nvCxnSpPr>
          <p:spPr>
            <a:xfrm>
              <a:off x="2468880" y="363266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32"/>
            <p:cNvCxnSpPr/>
            <p:nvPr/>
          </p:nvCxnSpPr>
          <p:spPr>
            <a:xfrm>
              <a:off x="2468880" y="328353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" name="Google Shape;195;p32"/>
            <p:cNvCxnSpPr/>
            <p:nvPr/>
          </p:nvCxnSpPr>
          <p:spPr>
            <a:xfrm>
              <a:off x="2468880" y="293439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Google Shape;196;p32"/>
            <p:cNvCxnSpPr/>
            <p:nvPr/>
          </p:nvCxnSpPr>
          <p:spPr>
            <a:xfrm>
              <a:off x="2468880" y="258526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" name="Google Shape;197;p32"/>
            <p:cNvCxnSpPr/>
            <p:nvPr/>
          </p:nvCxnSpPr>
          <p:spPr>
            <a:xfrm>
              <a:off x="2468880" y="223612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" name="Google Shape;198;p32"/>
            <p:cNvCxnSpPr/>
            <p:nvPr/>
          </p:nvCxnSpPr>
          <p:spPr>
            <a:xfrm>
              <a:off x="2468880" y="188699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199" name="Google Shape;199;p32"/>
          <p:cNvCxnSpPr/>
          <p:nvPr/>
        </p:nvCxnSpPr>
        <p:spPr>
          <a:xfrm>
            <a:off x="822960" y="1799705"/>
            <a:ext cx="7772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32"/>
          <p:cNvCxnSpPr/>
          <p:nvPr/>
        </p:nvCxnSpPr>
        <p:spPr>
          <a:xfrm flipH="1">
            <a:off x="146304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32"/>
          <p:cNvCxnSpPr/>
          <p:nvPr/>
        </p:nvCxnSpPr>
        <p:spPr>
          <a:xfrm flipH="1">
            <a:off x="384048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32"/>
          <p:cNvCxnSpPr/>
          <p:nvPr/>
        </p:nvCxnSpPr>
        <p:spPr>
          <a:xfrm flipH="1">
            <a:off x="621792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32"/>
          <p:cNvCxnSpPr/>
          <p:nvPr/>
        </p:nvCxnSpPr>
        <p:spPr>
          <a:xfrm flipH="1">
            <a:off x="8595360" y="1342505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4" name="Google Shape;204;p32"/>
          <p:cNvSpPr txBox="1"/>
          <p:nvPr/>
        </p:nvSpPr>
        <p:spPr>
          <a:xfrm>
            <a:off x="914400" y="1543673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0" i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914400" y="1882001"/>
            <a:ext cx="457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1645920" y="1324217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2"/>
          </p:nvPr>
        </p:nvSpPr>
        <p:spPr>
          <a:xfrm>
            <a:off x="1645920" y="1543673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3"/>
          </p:nvPr>
        </p:nvSpPr>
        <p:spPr>
          <a:xfrm>
            <a:off x="1645920" y="2286000"/>
            <a:ext cx="1188720" cy="10424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4"/>
          </p:nvPr>
        </p:nvSpPr>
        <p:spPr>
          <a:xfrm>
            <a:off x="1645920" y="3675888"/>
            <a:ext cx="1188720" cy="10424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5"/>
          </p:nvPr>
        </p:nvSpPr>
        <p:spPr>
          <a:xfrm>
            <a:off x="1645920" y="4889862"/>
            <a:ext cx="118872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6"/>
          </p:nvPr>
        </p:nvSpPr>
        <p:spPr>
          <a:xfrm>
            <a:off x="1645920" y="5586984"/>
            <a:ext cx="118872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7"/>
          </p:nvPr>
        </p:nvSpPr>
        <p:spPr>
          <a:xfrm>
            <a:off x="4023360" y="1324217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8"/>
          </p:nvPr>
        </p:nvSpPr>
        <p:spPr>
          <a:xfrm>
            <a:off x="4023360" y="1543673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body" idx="9"/>
          </p:nvPr>
        </p:nvSpPr>
        <p:spPr>
          <a:xfrm>
            <a:off x="4023360" y="2112264"/>
            <a:ext cx="118872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3"/>
          </p:nvPr>
        </p:nvSpPr>
        <p:spPr>
          <a:xfrm>
            <a:off x="4023360" y="2633472"/>
            <a:ext cx="118872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14"/>
          </p:nvPr>
        </p:nvSpPr>
        <p:spPr>
          <a:xfrm>
            <a:off x="4023360" y="2980944"/>
            <a:ext cx="1188720" cy="694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5"/>
          </p:nvPr>
        </p:nvSpPr>
        <p:spPr>
          <a:xfrm>
            <a:off x="4023360" y="4023360"/>
            <a:ext cx="1188720" cy="1389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16"/>
          </p:nvPr>
        </p:nvSpPr>
        <p:spPr>
          <a:xfrm>
            <a:off x="4023360" y="5760720"/>
            <a:ext cx="118872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7"/>
          </p:nvPr>
        </p:nvSpPr>
        <p:spPr>
          <a:xfrm>
            <a:off x="6400800" y="1324217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8"/>
          </p:nvPr>
        </p:nvSpPr>
        <p:spPr>
          <a:xfrm>
            <a:off x="6400800" y="1543673"/>
            <a:ext cx="118872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9"/>
          </p:nvPr>
        </p:nvSpPr>
        <p:spPr>
          <a:xfrm>
            <a:off x="6400800" y="1938528"/>
            <a:ext cx="118872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20"/>
          </p:nvPr>
        </p:nvSpPr>
        <p:spPr>
          <a:xfrm>
            <a:off x="6400800" y="2286000"/>
            <a:ext cx="1188720" cy="694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21"/>
          </p:nvPr>
        </p:nvSpPr>
        <p:spPr>
          <a:xfrm>
            <a:off x="6400800" y="3154680"/>
            <a:ext cx="1188720" cy="10424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body" idx="22"/>
          </p:nvPr>
        </p:nvSpPr>
        <p:spPr>
          <a:xfrm>
            <a:off x="6400800" y="4370832"/>
            <a:ext cx="1188720" cy="1389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body" idx="23"/>
          </p:nvPr>
        </p:nvSpPr>
        <p:spPr>
          <a:xfrm>
            <a:off x="6400800" y="5759057"/>
            <a:ext cx="118872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ftr" idx="11"/>
          </p:nvPr>
        </p:nvSpPr>
        <p:spPr>
          <a:xfrm>
            <a:off x="365760" y="6537960"/>
            <a:ext cx="8229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32"/>
          <p:cNvSpPr>
            <a:spLocks noGrp="1"/>
          </p:cNvSpPr>
          <p:nvPr>
            <p:ph type="pic" idx="24"/>
          </p:nvPr>
        </p:nvSpPr>
        <p:spPr>
          <a:xfrm>
            <a:off x="265176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2"/>
          <p:cNvSpPr>
            <a:spLocks noGrp="1"/>
          </p:cNvSpPr>
          <p:nvPr>
            <p:ph type="pic" idx="25"/>
          </p:nvPr>
        </p:nvSpPr>
        <p:spPr>
          <a:xfrm>
            <a:off x="5117844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32"/>
          <p:cNvSpPr>
            <a:spLocks noGrp="1"/>
          </p:cNvSpPr>
          <p:nvPr>
            <p:ph type="pic" idx="26"/>
          </p:nvPr>
        </p:nvSpPr>
        <p:spPr>
          <a:xfrm>
            <a:off x="749808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1_Typical Day">
  <p:cSld name="1_Typical Day">
    <p:spTree>
      <p:nvGrpSpPr>
        <p:cNvPr id="1" name="Shape 230"/>
        <p:cNvGrpSpPr/>
        <p:nvPr/>
      </p:nvGrpSpPr>
      <p:grpSpPr>
        <a:xfrm>
          <a:off x="0" y="0"/>
          <a:ext cx="0" cy="0"/>
        </a:xfrm>
      </p:grpSpPr>
      <p:sp>
        <p:nvSpPr>
          <p:cNvPr id="231" name="Google Shape;231;p33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3"/>
          <p:cNvGrpSpPr/>
          <p:nvPr/>
        </p:nvGrpSpPr>
        <p:grpSpPr>
          <a:xfrm>
            <a:off x="3108960" y="1936865"/>
            <a:ext cx="5303520" cy="4517136"/>
            <a:chOff x="2468880" y="1886990"/>
            <a:chExt cx="6217920" cy="4538755"/>
          </a:xfrm>
        </p:grpSpPr>
        <p:cxnSp>
          <p:nvCxnSpPr>
            <p:cNvPr id="234" name="Google Shape;234;p33"/>
            <p:cNvCxnSpPr/>
            <p:nvPr/>
          </p:nvCxnSpPr>
          <p:spPr>
            <a:xfrm>
              <a:off x="2468880" y="642574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33"/>
            <p:cNvCxnSpPr/>
            <p:nvPr/>
          </p:nvCxnSpPr>
          <p:spPr>
            <a:xfrm>
              <a:off x="2468880" y="607661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" name="Google Shape;236;p33"/>
            <p:cNvCxnSpPr/>
            <p:nvPr/>
          </p:nvCxnSpPr>
          <p:spPr>
            <a:xfrm>
              <a:off x="2468880" y="572747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33"/>
            <p:cNvCxnSpPr/>
            <p:nvPr/>
          </p:nvCxnSpPr>
          <p:spPr>
            <a:xfrm>
              <a:off x="2468880" y="537834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33"/>
            <p:cNvCxnSpPr/>
            <p:nvPr/>
          </p:nvCxnSpPr>
          <p:spPr>
            <a:xfrm>
              <a:off x="2468880" y="502920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33"/>
            <p:cNvCxnSpPr/>
            <p:nvPr/>
          </p:nvCxnSpPr>
          <p:spPr>
            <a:xfrm>
              <a:off x="2468880" y="468007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33"/>
            <p:cNvCxnSpPr/>
            <p:nvPr/>
          </p:nvCxnSpPr>
          <p:spPr>
            <a:xfrm>
              <a:off x="2468880" y="433093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33"/>
            <p:cNvCxnSpPr/>
            <p:nvPr/>
          </p:nvCxnSpPr>
          <p:spPr>
            <a:xfrm>
              <a:off x="2468880" y="398180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33"/>
            <p:cNvCxnSpPr/>
            <p:nvPr/>
          </p:nvCxnSpPr>
          <p:spPr>
            <a:xfrm>
              <a:off x="2468880" y="363266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" name="Google Shape;243;p33"/>
            <p:cNvCxnSpPr/>
            <p:nvPr/>
          </p:nvCxnSpPr>
          <p:spPr>
            <a:xfrm>
              <a:off x="2468880" y="328353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33"/>
            <p:cNvCxnSpPr/>
            <p:nvPr/>
          </p:nvCxnSpPr>
          <p:spPr>
            <a:xfrm>
              <a:off x="2468880" y="293439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" name="Google Shape;245;p33"/>
            <p:cNvCxnSpPr/>
            <p:nvPr/>
          </p:nvCxnSpPr>
          <p:spPr>
            <a:xfrm>
              <a:off x="2468880" y="258526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33"/>
            <p:cNvCxnSpPr/>
            <p:nvPr/>
          </p:nvCxnSpPr>
          <p:spPr>
            <a:xfrm>
              <a:off x="2468880" y="223612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33"/>
            <p:cNvCxnSpPr/>
            <p:nvPr/>
          </p:nvCxnSpPr>
          <p:spPr>
            <a:xfrm>
              <a:off x="2468880" y="188699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48" name="Google Shape;248;p33"/>
          <p:cNvCxnSpPr/>
          <p:nvPr/>
        </p:nvCxnSpPr>
        <p:spPr>
          <a:xfrm>
            <a:off x="2468880" y="1799705"/>
            <a:ext cx="5943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33"/>
          <p:cNvCxnSpPr/>
          <p:nvPr/>
        </p:nvCxnSpPr>
        <p:spPr>
          <a:xfrm flipH="1">
            <a:off x="310896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33"/>
          <p:cNvCxnSpPr/>
          <p:nvPr/>
        </p:nvCxnSpPr>
        <p:spPr>
          <a:xfrm flipH="1">
            <a:off x="576072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33"/>
          <p:cNvCxnSpPr/>
          <p:nvPr/>
        </p:nvCxnSpPr>
        <p:spPr>
          <a:xfrm flipH="1">
            <a:off x="841248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33"/>
          <p:cNvSpPr txBox="1"/>
          <p:nvPr/>
        </p:nvSpPr>
        <p:spPr>
          <a:xfrm>
            <a:off x="2560320" y="1543673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0" i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/>
          </a:p>
        </p:txBody>
      </p:sp>
      <p:sp>
        <p:nvSpPr>
          <p:cNvPr id="253" name="Google Shape;253;p33"/>
          <p:cNvSpPr txBox="1"/>
          <p:nvPr/>
        </p:nvSpPr>
        <p:spPr>
          <a:xfrm>
            <a:off x="2560320" y="1882001"/>
            <a:ext cx="457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54" name="Google Shape;254;p33"/>
          <p:cNvSpPr txBox="1">
            <a:spLocks noGrp="1"/>
          </p:cNvSpPr>
          <p:nvPr>
            <p:ph type="body" idx="1"/>
          </p:nvPr>
        </p:nvSpPr>
        <p:spPr>
          <a:xfrm>
            <a:off x="3383280" y="1324217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body" idx="2"/>
          </p:nvPr>
        </p:nvSpPr>
        <p:spPr>
          <a:xfrm>
            <a:off x="3383280" y="1543673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33"/>
          <p:cNvSpPr txBox="1">
            <a:spLocks noGrp="1"/>
          </p:cNvSpPr>
          <p:nvPr>
            <p:ph type="body" idx="3"/>
          </p:nvPr>
        </p:nvSpPr>
        <p:spPr>
          <a:xfrm>
            <a:off x="3383280" y="2286000"/>
            <a:ext cx="1280160" cy="10424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4"/>
          </p:nvPr>
        </p:nvSpPr>
        <p:spPr>
          <a:xfrm>
            <a:off x="3383280" y="3675888"/>
            <a:ext cx="1280160" cy="10424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3"/>
          <p:cNvSpPr txBox="1">
            <a:spLocks noGrp="1"/>
          </p:cNvSpPr>
          <p:nvPr>
            <p:ph type="body" idx="5"/>
          </p:nvPr>
        </p:nvSpPr>
        <p:spPr>
          <a:xfrm>
            <a:off x="3383280" y="4889862"/>
            <a:ext cx="128016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3"/>
          <p:cNvSpPr txBox="1">
            <a:spLocks noGrp="1"/>
          </p:cNvSpPr>
          <p:nvPr>
            <p:ph type="body" idx="6"/>
          </p:nvPr>
        </p:nvSpPr>
        <p:spPr>
          <a:xfrm>
            <a:off x="3383280" y="5586984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body" idx="7"/>
          </p:nvPr>
        </p:nvSpPr>
        <p:spPr>
          <a:xfrm>
            <a:off x="6035040" y="1324217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body" idx="8"/>
          </p:nvPr>
        </p:nvSpPr>
        <p:spPr>
          <a:xfrm>
            <a:off x="6035040" y="1543673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body" idx="9"/>
          </p:nvPr>
        </p:nvSpPr>
        <p:spPr>
          <a:xfrm>
            <a:off x="6035040" y="2112264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body" idx="13"/>
          </p:nvPr>
        </p:nvSpPr>
        <p:spPr>
          <a:xfrm>
            <a:off x="6035040" y="2633472"/>
            <a:ext cx="128016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body" idx="14"/>
          </p:nvPr>
        </p:nvSpPr>
        <p:spPr>
          <a:xfrm>
            <a:off x="6035040" y="2980944"/>
            <a:ext cx="1280160" cy="694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body" idx="15"/>
          </p:nvPr>
        </p:nvSpPr>
        <p:spPr>
          <a:xfrm>
            <a:off x="6035040" y="4023360"/>
            <a:ext cx="1280160" cy="1389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body" idx="16"/>
          </p:nvPr>
        </p:nvSpPr>
        <p:spPr>
          <a:xfrm>
            <a:off x="6035040" y="5760720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ftr" idx="11"/>
          </p:nvPr>
        </p:nvSpPr>
        <p:spPr>
          <a:xfrm>
            <a:off x="365760" y="6537960"/>
            <a:ext cx="8229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33"/>
          <p:cNvSpPr>
            <a:spLocks noGrp="1"/>
          </p:cNvSpPr>
          <p:nvPr>
            <p:ph type="pic" idx="17"/>
          </p:nvPr>
        </p:nvSpPr>
        <p:spPr>
          <a:xfrm>
            <a:off x="457200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33"/>
          <p:cNvSpPr>
            <a:spLocks noGrp="1"/>
          </p:cNvSpPr>
          <p:nvPr>
            <p:ph type="pic" idx="18"/>
          </p:nvPr>
        </p:nvSpPr>
        <p:spPr>
          <a:xfrm>
            <a:off x="722376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2_Typical Day">
  <p:cSld name="2_Typical Day">
    <p:spTree>
      <p:nvGrpSpPr>
        <p:cNvPr id="1" name="Shape 270"/>
        <p:cNvGrpSpPr/>
        <p:nvPr/>
      </p:nvGrpSpPr>
      <p:grpSpPr>
        <a:xfrm>
          <a:off x="0" y="0"/>
          <a:ext cx="0" cy="0"/>
        </a:xfrm>
      </p:grpSpPr>
      <p:sp>
        <p:nvSpPr>
          <p:cNvPr id="271" name="Google Shape;271;p34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34"/>
          <p:cNvGrpSpPr/>
          <p:nvPr/>
        </p:nvGrpSpPr>
        <p:grpSpPr>
          <a:xfrm>
            <a:off x="3108960" y="1936865"/>
            <a:ext cx="5303520" cy="4517136"/>
            <a:chOff x="2468880" y="1886990"/>
            <a:chExt cx="6217920" cy="4538755"/>
          </a:xfrm>
        </p:grpSpPr>
        <p:cxnSp>
          <p:nvCxnSpPr>
            <p:cNvPr id="274" name="Google Shape;274;p34"/>
            <p:cNvCxnSpPr/>
            <p:nvPr/>
          </p:nvCxnSpPr>
          <p:spPr>
            <a:xfrm>
              <a:off x="2468880" y="642574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" name="Google Shape;275;p34"/>
            <p:cNvCxnSpPr/>
            <p:nvPr/>
          </p:nvCxnSpPr>
          <p:spPr>
            <a:xfrm>
              <a:off x="2468880" y="607661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" name="Google Shape;276;p34"/>
            <p:cNvCxnSpPr/>
            <p:nvPr/>
          </p:nvCxnSpPr>
          <p:spPr>
            <a:xfrm>
              <a:off x="2468880" y="572747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7" name="Google Shape;277;p34"/>
            <p:cNvCxnSpPr/>
            <p:nvPr/>
          </p:nvCxnSpPr>
          <p:spPr>
            <a:xfrm>
              <a:off x="2468880" y="537834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Google Shape;278;p34"/>
            <p:cNvCxnSpPr/>
            <p:nvPr/>
          </p:nvCxnSpPr>
          <p:spPr>
            <a:xfrm>
              <a:off x="2468880" y="502920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Google Shape;279;p34"/>
            <p:cNvCxnSpPr/>
            <p:nvPr/>
          </p:nvCxnSpPr>
          <p:spPr>
            <a:xfrm>
              <a:off x="2468880" y="468007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Google Shape;280;p34"/>
            <p:cNvCxnSpPr/>
            <p:nvPr/>
          </p:nvCxnSpPr>
          <p:spPr>
            <a:xfrm>
              <a:off x="2468880" y="433093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1" name="Google Shape;281;p34"/>
            <p:cNvCxnSpPr/>
            <p:nvPr/>
          </p:nvCxnSpPr>
          <p:spPr>
            <a:xfrm>
              <a:off x="2468880" y="398180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2" name="Google Shape;282;p34"/>
            <p:cNvCxnSpPr/>
            <p:nvPr/>
          </p:nvCxnSpPr>
          <p:spPr>
            <a:xfrm>
              <a:off x="2468880" y="363266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3" name="Google Shape;283;p34"/>
            <p:cNvCxnSpPr/>
            <p:nvPr/>
          </p:nvCxnSpPr>
          <p:spPr>
            <a:xfrm>
              <a:off x="2468880" y="328353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4" name="Google Shape;284;p34"/>
            <p:cNvCxnSpPr/>
            <p:nvPr/>
          </p:nvCxnSpPr>
          <p:spPr>
            <a:xfrm>
              <a:off x="2468880" y="293439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5" name="Google Shape;285;p34"/>
            <p:cNvCxnSpPr/>
            <p:nvPr/>
          </p:nvCxnSpPr>
          <p:spPr>
            <a:xfrm>
              <a:off x="2468880" y="258526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p34"/>
            <p:cNvCxnSpPr/>
            <p:nvPr/>
          </p:nvCxnSpPr>
          <p:spPr>
            <a:xfrm>
              <a:off x="2468880" y="2236125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Google Shape;287;p34"/>
            <p:cNvCxnSpPr/>
            <p:nvPr/>
          </p:nvCxnSpPr>
          <p:spPr>
            <a:xfrm>
              <a:off x="2468880" y="1886990"/>
              <a:ext cx="621792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88" name="Google Shape;288;p34"/>
          <p:cNvCxnSpPr/>
          <p:nvPr/>
        </p:nvCxnSpPr>
        <p:spPr>
          <a:xfrm>
            <a:off x="2468880" y="1799705"/>
            <a:ext cx="5943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" name="Google Shape;289;p34"/>
          <p:cNvCxnSpPr/>
          <p:nvPr/>
        </p:nvCxnSpPr>
        <p:spPr>
          <a:xfrm flipH="1">
            <a:off x="310896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34"/>
          <p:cNvCxnSpPr/>
          <p:nvPr/>
        </p:nvCxnSpPr>
        <p:spPr>
          <a:xfrm flipH="1">
            <a:off x="576072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34"/>
          <p:cNvCxnSpPr/>
          <p:nvPr/>
        </p:nvCxnSpPr>
        <p:spPr>
          <a:xfrm flipH="1">
            <a:off x="8412480" y="1342506"/>
            <a:ext cx="0" cy="524865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34"/>
          <p:cNvSpPr txBox="1"/>
          <p:nvPr/>
        </p:nvSpPr>
        <p:spPr>
          <a:xfrm>
            <a:off x="2560320" y="1543673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0" i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/>
          </a:p>
        </p:txBody>
      </p:sp>
      <p:sp>
        <p:nvSpPr>
          <p:cNvPr id="293" name="Google Shape;293;p34"/>
          <p:cNvSpPr txBox="1"/>
          <p:nvPr/>
        </p:nvSpPr>
        <p:spPr>
          <a:xfrm>
            <a:off x="2560320" y="1882001"/>
            <a:ext cx="457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ctr" rtl="0">
              <a:lnSpc>
                <a:spcPct val="92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body" idx="1"/>
          </p:nvPr>
        </p:nvSpPr>
        <p:spPr>
          <a:xfrm>
            <a:off x="3383280" y="1324217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4"/>
          <p:cNvSpPr txBox="1">
            <a:spLocks noGrp="1"/>
          </p:cNvSpPr>
          <p:nvPr>
            <p:ph type="body" idx="2"/>
          </p:nvPr>
        </p:nvSpPr>
        <p:spPr>
          <a:xfrm>
            <a:off x="3383280" y="1543673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body" idx="3"/>
          </p:nvPr>
        </p:nvSpPr>
        <p:spPr>
          <a:xfrm>
            <a:off x="3383280" y="2112264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4"/>
          <p:cNvSpPr txBox="1">
            <a:spLocks noGrp="1"/>
          </p:cNvSpPr>
          <p:nvPr>
            <p:ph type="body" idx="4"/>
          </p:nvPr>
        </p:nvSpPr>
        <p:spPr>
          <a:xfrm>
            <a:off x="3383280" y="2633472"/>
            <a:ext cx="128016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5"/>
          </p:nvPr>
        </p:nvSpPr>
        <p:spPr>
          <a:xfrm>
            <a:off x="3383280" y="2980944"/>
            <a:ext cx="1280160" cy="694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body" idx="6"/>
          </p:nvPr>
        </p:nvSpPr>
        <p:spPr>
          <a:xfrm>
            <a:off x="3383280" y="4023360"/>
            <a:ext cx="1280160" cy="1389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body" idx="7"/>
          </p:nvPr>
        </p:nvSpPr>
        <p:spPr>
          <a:xfrm>
            <a:off x="3383280" y="5760720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body" idx="8"/>
          </p:nvPr>
        </p:nvSpPr>
        <p:spPr>
          <a:xfrm>
            <a:off x="6035040" y="1324217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208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body" idx="9"/>
          </p:nvPr>
        </p:nvSpPr>
        <p:spPr>
          <a:xfrm>
            <a:off x="6035040" y="1543673"/>
            <a:ext cx="12801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spcBef>
                <a:spcPct val="0"/>
              </a:spcBef>
              <a:spcAft>
                <a:spcPct val="0"/>
              </a:spcAft>
              <a:buSzPts val="1820"/>
              <a:buNone/>
              <a:defRPr sz="14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13"/>
          </p:nvPr>
        </p:nvSpPr>
        <p:spPr>
          <a:xfrm>
            <a:off x="6035040" y="1938528"/>
            <a:ext cx="1280160" cy="34747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body" idx="14"/>
          </p:nvPr>
        </p:nvSpPr>
        <p:spPr>
          <a:xfrm>
            <a:off x="6035040" y="2286000"/>
            <a:ext cx="1280160" cy="694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34"/>
          <p:cNvSpPr txBox="1">
            <a:spLocks noGrp="1"/>
          </p:cNvSpPr>
          <p:nvPr>
            <p:ph type="body" idx="15"/>
          </p:nvPr>
        </p:nvSpPr>
        <p:spPr>
          <a:xfrm>
            <a:off x="6035040" y="3154680"/>
            <a:ext cx="1280160" cy="10424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body" idx="16"/>
          </p:nvPr>
        </p:nvSpPr>
        <p:spPr>
          <a:xfrm>
            <a:off x="6035040" y="4370832"/>
            <a:ext cx="1280160" cy="1389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 txBox="1">
            <a:spLocks noGrp="1"/>
          </p:cNvSpPr>
          <p:nvPr>
            <p:ph type="body" idx="17"/>
          </p:nvPr>
        </p:nvSpPr>
        <p:spPr>
          <a:xfrm>
            <a:off x="6035040" y="5759057"/>
            <a:ext cx="1280160" cy="347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25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56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ct val="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4"/>
          <p:cNvSpPr>
            <a:spLocks noGrp="1"/>
          </p:cNvSpPr>
          <p:nvPr>
            <p:ph type="pic" idx="18"/>
          </p:nvPr>
        </p:nvSpPr>
        <p:spPr>
          <a:xfrm>
            <a:off x="457200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Google Shape;309;p34"/>
          <p:cNvSpPr>
            <a:spLocks noGrp="1"/>
          </p:cNvSpPr>
          <p:nvPr>
            <p:ph type="pic" idx="19"/>
          </p:nvPr>
        </p:nvSpPr>
        <p:spPr>
          <a:xfrm>
            <a:off x="7223760" y="2103120"/>
            <a:ext cx="146304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  <a:defRPr sz="16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Google Shape;310;p34"/>
          <p:cNvSpPr txBox="1">
            <a:spLocks noGrp="1"/>
          </p:cNvSpPr>
          <p:nvPr>
            <p:ph type="ftr" idx="11"/>
          </p:nvPr>
        </p:nvSpPr>
        <p:spPr>
          <a:xfrm>
            <a:off x="365760" y="6537960"/>
            <a:ext cx="8229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Field Trips 1">
  <p:cSld name="Field Trips 1">
    <p:spTree>
      <p:nvGrpSpPr>
        <p:cNvPr id="1" name="Shape 311"/>
        <p:cNvGrpSpPr/>
        <p:nvPr/>
      </p:nvGrpSpPr>
      <p:grpSpPr>
        <a:xfrm>
          <a:off x="0" y="0"/>
          <a:ext cx="0" cy="0"/>
        </a:xfrm>
      </p:grpSpPr>
      <p:sp>
        <p:nvSpPr>
          <p:cNvPr id="312" name="Google Shape;312;p35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5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4114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5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2000"/>
              </a:spcBef>
              <a:spcAft>
                <a:spcPct val="0"/>
              </a:spcAft>
              <a:buSzPts val="26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 sz="1800"/>
            </a:lvl2pPr>
            <a:lvl3pPr marL="1371600" lvl="2" indent="-330200" algn="l">
              <a:spcBef>
                <a:spcPts val="600"/>
              </a:spcBef>
              <a:spcAft>
                <a:spcPct val="0"/>
              </a:spcAft>
              <a:buSzPts val="1600"/>
              <a:buChar char="▪"/>
              <a:defRPr sz="1600"/>
            </a:lvl3pPr>
            <a:lvl4pPr marL="1828800" lvl="3" indent="-308610" algn="l">
              <a:spcBef>
                <a:spcPts val="400"/>
              </a:spcBef>
              <a:spcAft>
                <a:spcPct val="0"/>
              </a:spcAft>
              <a:buSzPts val="1260"/>
              <a:buChar char="o"/>
              <a:defRPr sz="1400"/>
            </a:lvl4pPr>
            <a:lvl5pPr marL="2286000" lvl="4" indent="-317500" algn="l">
              <a:spcBef>
                <a:spcPts val="400"/>
              </a:spcBef>
              <a:spcAft>
                <a:spcPct val="0"/>
              </a:spcAft>
              <a:buSzPts val="1400"/>
              <a:buChar char="•"/>
              <a:defRPr sz="1400"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5" name="Google Shape;315;p35"/>
          <p:cNvSpPr>
            <a:spLocks noGrp="1"/>
          </p:cNvSpPr>
          <p:nvPr>
            <p:ph type="pic" idx="2"/>
          </p:nvPr>
        </p:nvSpPr>
        <p:spPr>
          <a:xfrm>
            <a:off x="4480560" y="822960"/>
            <a:ext cx="466344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35"/>
          <p:cNvSpPr>
            <a:spLocks noGrp="1"/>
          </p:cNvSpPr>
          <p:nvPr>
            <p:ph type="pic" idx="3"/>
          </p:nvPr>
        </p:nvSpPr>
        <p:spPr>
          <a:xfrm>
            <a:off x="4480560" y="3840480"/>
            <a:ext cx="466344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35"/>
          <p:cNvSpPr txBox="1">
            <a:spLocks noGrp="1"/>
          </p:cNvSpPr>
          <p:nvPr>
            <p:ph type="ftr" idx="11"/>
          </p:nvPr>
        </p:nvSpPr>
        <p:spPr>
          <a:xfrm>
            <a:off x="640080" y="6537960"/>
            <a:ext cx="38404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Field Trips 2">
  <p:cSld name="Field Trips 2">
    <p:spTree>
      <p:nvGrpSpPr>
        <p:cNvPr id="1" name="Shape 318"/>
        <p:cNvGrpSpPr/>
        <p:nvPr/>
      </p:nvGrpSpPr>
      <p:grpSpPr>
        <a:xfrm>
          <a:off x="0" y="0"/>
          <a:ext cx="0" cy="0"/>
        </a:xfrm>
      </p:grpSpPr>
      <p:sp>
        <p:nvSpPr>
          <p:cNvPr id="319" name="Google Shape;319;p36"/>
          <p:cNvSpPr/>
          <p:nvPr/>
        </p:nvSpPr>
        <p:spPr>
          <a:xfrm>
            <a:off x="3276600" y="6172200"/>
            <a:ext cx="5867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6"/>
          <p:cNvSpPr txBox="1">
            <a:spLocks noGrp="1"/>
          </p:cNvSpPr>
          <p:nvPr>
            <p:ph type="body" idx="1"/>
          </p:nvPr>
        </p:nvSpPr>
        <p:spPr>
          <a:xfrm>
            <a:off x="640080" y="1645920"/>
            <a:ext cx="384048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body" idx="2"/>
          </p:nvPr>
        </p:nvSpPr>
        <p:spPr>
          <a:xfrm>
            <a:off x="4754880" y="1645920"/>
            <a:ext cx="384048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36"/>
          <p:cNvSpPr>
            <a:spLocks noGrp="1"/>
          </p:cNvSpPr>
          <p:nvPr>
            <p:ph type="pic" idx="3"/>
          </p:nvPr>
        </p:nvSpPr>
        <p:spPr>
          <a:xfrm>
            <a:off x="0" y="3931920"/>
            <a:ext cx="85953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  <a:defRPr sz="1400" b="0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36"/>
          <p:cNvSpPr txBox="1">
            <a:spLocks noGrp="1"/>
          </p:cNvSpPr>
          <p:nvPr>
            <p:ph type="ftr" idx="11"/>
          </p:nvPr>
        </p:nvSpPr>
        <p:spPr>
          <a:xfrm>
            <a:off x="640080" y="6537960"/>
            <a:ext cx="7772400" cy="18288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 1">
  <p:cSld name="Title Slide_3">
    <p:bg>
      <p:bgPr>
        <a:solidFill>
          <a:srgbClr val="D4EAE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rcRect l="-2606" t="-21574" r="0" b="-18973"/>
          <a:stretch>
            <a:fillRect/>
          </a:stretch>
        </p:blipFill>
        <p:spPr>
          <a:xfrm>
            <a:off x="197175" y="5756275"/>
            <a:ext cx="2832050" cy="8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 1 1">
  <p:cSld name="Title Slide_3_1">
    <p:bg>
      <p:bgPr>
        <a:solidFill>
          <a:srgbClr val="D4EAE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</a:xfrm>
      </p:grpSpPr>
      <p:pic>
        <p:nvPicPr>
          <p:cNvPr id="30" name="Google Shape;30;p6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>
          <a:blip r:embed="rId3">
            <a:alphaModFix/>
          </a:blip>
          <a:srcRect l="-2606" t="-21574" r="0" b="-18973"/>
          <a:stretch>
            <a:fillRect/>
          </a:stretch>
        </p:blipFill>
        <p:spPr>
          <a:xfrm>
            <a:off x="1040832" y="6122022"/>
            <a:ext cx="2109219" cy="66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>
          <a:blip r:embed="rId4">
            <a:alphaModFix/>
          </a:blip>
          <a:srcRect l="-3261" t="-9464" r="-3667" b="-9881"/>
          <a:stretch>
            <a:fillRect/>
          </a:stretch>
        </p:blipFill>
        <p:spPr>
          <a:xfrm>
            <a:off x="168124" y="5614075"/>
            <a:ext cx="1853749" cy="5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FVCA">
  <p:cSld name="Title Slide_2">
    <p:bg>
      <p:bgPr>
        <a:solidFill>
          <a:srgbClr val="D4EAE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/>
          <p:cNvPicPr preferRelativeResize="0"/>
          <p:nvPr/>
        </p:nvPicPr>
        <p:blipFill>
          <a:blip r:embed="rId3">
            <a:alphaModFix/>
          </a:blip>
          <a:srcRect l="1296" r="-7532"/>
          <a:stretch>
            <a:fillRect/>
          </a:stretch>
        </p:blipFill>
        <p:spPr>
          <a:xfrm>
            <a:off x="273375" y="5756275"/>
            <a:ext cx="2755449" cy="8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NCA">
  <p:cSld name="Title Slide_1">
    <p:bg>
      <p:bgPr>
        <a:solidFill>
          <a:srgbClr val="D4EAE4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1">
            <a:alphaModFix/>
          </a:blip>
          <a:srcRect l="3856" t="2418" r="6449" b="23154"/>
          <a:stretch>
            <a:fillRect/>
          </a:stretch>
        </p:blipFill>
        <p:spPr>
          <a:xfrm>
            <a:off x="8525" y="0"/>
            <a:ext cx="9144000" cy="56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5" y="5486855"/>
            <a:ext cx="9144002" cy="137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8"/>
          <p:cNvPicPr preferRelativeResize="0"/>
          <p:nvPr/>
        </p:nvPicPr>
        <p:blipFill>
          <a:blip r:embed="rId3">
            <a:alphaModFix/>
          </a:blip>
          <a:srcRect l="1221" r="-7446" b="-8683"/>
          <a:stretch>
            <a:fillRect/>
          </a:stretch>
        </p:blipFill>
        <p:spPr>
          <a:xfrm>
            <a:off x="273375" y="5756275"/>
            <a:ext cx="2881575" cy="9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7772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2000"/>
              </a:spcBef>
              <a:spcAft>
                <a:spcPct val="0"/>
              </a:spcAft>
              <a:buSzPts val="234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ct val="0"/>
              </a:spcAft>
              <a:buSzPts val="1800"/>
              <a:buChar char="-"/>
              <a:defRPr/>
            </a:lvl2pPr>
            <a:lvl3pPr marL="1371600" lvl="2" indent="-342900" algn="l">
              <a:spcBef>
                <a:spcPts val="600"/>
              </a:spcBef>
              <a:spcAft>
                <a:spcPct val="0"/>
              </a:spcAft>
              <a:buSzPts val="1800"/>
              <a:buChar char="▪"/>
              <a:defRPr/>
            </a:lvl3pPr>
            <a:lvl4pPr marL="1828800" lvl="3" indent="-331469" algn="l">
              <a:spcBef>
                <a:spcPts val="400"/>
              </a:spcBef>
              <a:spcAft>
                <a:spcPct val="0"/>
              </a:spcAft>
              <a:buSzPts val="1620"/>
              <a:buChar char="o"/>
              <a:defRPr/>
            </a:lvl4pPr>
            <a:lvl5pPr marL="2286000" lvl="4" indent="-342900" algn="l">
              <a:spcBef>
                <a:spcPts val="400"/>
              </a:spcBef>
              <a:spcAft>
                <a:spcPct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ftr" idx="11"/>
          </p:nvPr>
        </p:nvSpPr>
        <p:spPr>
          <a:xfrm>
            <a:off x="3474720" y="6537960"/>
            <a:ext cx="49377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Divider Slide">
  <p:cSld name="Divider Slide">
    <p:spTree>
      <p:nvGrpSpPr>
        <p:cNvPr id="1" name="Shape 46"/>
        <p:cNvGrpSpPr/>
        <p:nvPr/>
      </p:nvGrpSpPr>
      <p:grpSpPr>
        <a:xfrm>
          <a:off x="0" y="0"/>
          <a: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12960" y="2309375"/>
            <a:ext cx="32004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Arial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slideLayout" Target="../slideLayouts/slideLayout26.xml" /><Relationship Id="rId27" Type="http://schemas.openxmlformats.org/officeDocument/2006/relationships/slideLayout" Target="../slideLayouts/slideLayout27.xml" /><Relationship Id="rId28" Type="http://schemas.openxmlformats.org/officeDocument/2006/relationships/slideLayout" Target="../slideLayouts/slideLayout28.xml" /><Relationship Id="rId29" Type="http://schemas.openxmlformats.org/officeDocument/2006/relationships/slideLayout" Target="../slideLayouts/slideLayout29.xml" /><Relationship Id="rId3" Type="http://schemas.openxmlformats.org/officeDocument/2006/relationships/slideLayout" Target="../slideLayouts/slideLayout3.xml" /><Relationship Id="rId30" Type="http://schemas.openxmlformats.org/officeDocument/2006/relationships/slideLayout" Target="../slideLayouts/slideLayout30.xml" /><Relationship Id="rId31" Type="http://schemas.openxmlformats.org/officeDocument/2006/relationships/slideLayout" Target="../slideLayouts/slideLayout31.xml" /><Relationship Id="rId32" Type="http://schemas.openxmlformats.org/officeDocument/2006/relationships/slideLayout" Target="../slideLayouts/slideLayout32.xml" /><Relationship Id="rId33" Type="http://schemas.openxmlformats.org/officeDocument/2006/relationships/slideLayout" Target="../slideLayouts/slideLayout33.xml" /><Relationship Id="rId34" Type="http://schemas.openxmlformats.org/officeDocument/2006/relationships/slideLayout" Target="../slideLayouts/slideLayout34.xml" /><Relationship Id="rId35" Type="http://schemas.openxmlformats.org/officeDocument/2006/relationships/slideLayout" Target="../slideLayouts/slideLayout35.xml" /><Relationship Id="rId36" Type="http://schemas.openxmlformats.org/officeDocument/2006/relationships/image" Target="../media/image13.png" /><Relationship Id="rId37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83484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40080" y="1965960"/>
            <a:ext cx="7772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26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ct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8610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260"/>
              <a:buFont typeface="Courier New"/>
              <a:buChar char="o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5" y="6562450"/>
            <a:ext cx="9143949" cy="2955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30.png" /><Relationship Id="rId4" Type="http://schemas.openxmlformats.org/officeDocument/2006/relationships/image" Target="../media/image31.jpeg" /><Relationship Id="rId5" Type="http://schemas.openxmlformats.org/officeDocument/2006/relationships/image" Target="../media/image3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30.png" /><Relationship Id="rId4" Type="http://schemas.openxmlformats.org/officeDocument/2006/relationships/image" Target="../media/image3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34.jpeg" /><Relationship Id="rId4" Type="http://schemas.openxmlformats.org/officeDocument/2006/relationships/image" Target="../media/image35.png" /><Relationship Id="rId5" Type="http://schemas.openxmlformats.org/officeDocument/2006/relationships/image" Target="../media/image36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37.jpeg" /><Relationship Id="rId4" Type="http://schemas.openxmlformats.org/officeDocument/2006/relationships/image" Target="../media/image35.png" /><Relationship Id="rId5" Type="http://schemas.openxmlformats.org/officeDocument/2006/relationships/image" Target="../media/image36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38.jpeg" /><Relationship Id="rId4" Type="http://schemas.openxmlformats.org/officeDocument/2006/relationships/image" Target="../media/image35.png" /><Relationship Id="rId5" Type="http://schemas.openxmlformats.org/officeDocument/2006/relationships/image" Target="../media/image3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3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4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Relationship Id="rId6" Type="http://schemas.openxmlformats.org/officeDocument/2006/relationships/image" Target="../media/image18.png" /><Relationship Id="rId7" Type="http://schemas.openxmlformats.org/officeDocument/2006/relationships/image" Target="../media/image19.png" /><Relationship Id="rId8" Type="http://schemas.openxmlformats.org/officeDocument/2006/relationships/image" Target="../media/image20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5.pn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1.png" /><Relationship Id="rId4" Type="http://schemas.openxmlformats.org/officeDocument/2006/relationships/image" Target="../media/image22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4.png" /><Relationship Id="rId4" Type="http://schemas.openxmlformats.org/officeDocument/2006/relationships/image" Target="../media/image25.png" /><Relationship Id="rId5" Type="http://schemas.openxmlformats.org/officeDocument/2006/relationships/image" Target="../media/image26.png" /><Relationship Id="rId6" Type="http://schemas.openxmlformats.org/officeDocument/2006/relationships/image" Target="../media/image2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4.png" /><Relationship Id="rId4" Type="http://schemas.openxmlformats.org/officeDocument/2006/relationships/image" Target="../media/image1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8.jpeg" /><Relationship Id="rId4" Type="http://schemas.openxmlformats.org/officeDocument/2006/relationships/image" Target="../media/image29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</a:xfrm>
      </p:grpSpPr>
      <p:sp>
        <p:nvSpPr>
          <p:cNvPr id="330" name="Google Shape;330;p37"/>
          <p:cNvSpPr txBox="1"/>
          <p:nvPr/>
        </p:nvSpPr>
        <p:spPr>
          <a:xfrm>
            <a:off x="3350600" y="5848350"/>
            <a:ext cx="5793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rPr>
              <a:t>Dr. Chris McBride </a:t>
            </a:r>
            <a:endParaRPr sz="1800">
              <a:solidFill>
                <a:schemeClr val="l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rPr>
              <a:t>Superintendent</a:t>
            </a:r>
            <a:endParaRPr sz="1200">
              <a:solidFill>
                <a:schemeClr val="l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rPr>
              <a:t>Nevada Connections Academy</a:t>
            </a:r>
            <a:endParaRPr sz="1200">
              <a:solidFill>
                <a:schemeClr val="l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</a:xfrm>
      </p:grpSpPr>
      <p:sp>
        <p:nvSpPr>
          <p:cNvPr id="455" name="Google Shape;455;p46"/>
          <p:cNvSpPr txBox="1">
            <a:spLocks noGrp="1"/>
          </p:cNvSpPr>
          <p:nvPr>
            <p:ph type="body" idx="1"/>
          </p:nvPr>
        </p:nvSpPr>
        <p:spPr>
          <a:xfrm>
            <a:off x="411480" y="17526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Online clubs and activities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Volunteer, service,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and leadership options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Family social events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6" name="Google Shape;456;p46"/>
          <p:cNvSpPr txBox="1">
            <a:spLocks noGrp="1"/>
          </p:cNvSpPr>
          <p:nvPr>
            <p:ph type="title"/>
          </p:nvPr>
        </p:nvSpPr>
        <p:spPr>
          <a:xfrm>
            <a:off x="374904" y="502920"/>
            <a:ext cx="6400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ENRICHING THE SCHOOL EXPERIENCE</a:t>
            </a:r>
            <a:endParaRPr/>
          </a:p>
        </p:txBody>
      </p:sp>
      <p:sp>
        <p:nvSpPr>
          <p:cNvPr id="457" name="Google Shape;457;p46"/>
          <p:cNvSpPr/>
          <p:nvPr/>
        </p:nvSpPr>
        <p:spPr>
          <a:xfrm>
            <a:off x="5777300" y="0"/>
            <a:ext cx="33909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458" name="Google Shape;4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4590">
            <a:off x="5903480" y="322503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253062">
            <a:off x="8470721" y="3750272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1611">
            <a:off x="4202046" y="2957708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367064">
            <a:off x="6193127" y="6001074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/>
          <p:cNvPicPr preferRelativeResize="0"/>
          <p:nvPr/>
        </p:nvPicPr>
        <p:blipFill>
          <a:blip r:embed="rId4">
            <a:alphaModFix/>
          </a:blip>
          <a:srcRect l="3199" r="29008"/>
          <a:stretch>
            <a:fillRect/>
          </a:stretch>
        </p:blipFill>
        <p:spPr>
          <a:xfrm rot="5728389">
            <a:off x="4012938" y="3520462"/>
            <a:ext cx="2720424" cy="2257300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00038" dist="123825" dir="54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463" name="Google Shape;46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70930">
            <a:off x="6326394" y="374119"/>
            <a:ext cx="2049782" cy="3644059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00038" dist="123825" dir="5400000" algn="tl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</a:xfrm>
      </p:grpSpPr>
      <p:sp>
        <p:nvSpPr>
          <p:cNvPr id="469" name="Google Shape;469;p47"/>
          <p:cNvSpPr/>
          <p:nvPr/>
        </p:nvSpPr>
        <p:spPr>
          <a:xfrm>
            <a:off x="5777300" y="0"/>
            <a:ext cx="33909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470" name="Google Shape;4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6158">
            <a:off x="5147096" y="451808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367064">
            <a:off x="7860452" y="5734499"/>
            <a:ext cx="35242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7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46634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THE PARENT’S ROLE</a:t>
            </a:r>
            <a:endParaRPr/>
          </a:p>
        </p:txBody>
      </p:sp>
      <p:sp>
        <p:nvSpPr>
          <p:cNvPr id="473" name="Google Shape;473;p47"/>
          <p:cNvSpPr txBox="1">
            <a:spLocks noGrp="1"/>
          </p:cNvSpPr>
          <p:nvPr>
            <p:ph type="body" idx="1"/>
          </p:nvPr>
        </p:nvSpPr>
        <p:spPr>
          <a:xfrm>
            <a:off x="411480" y="1371600"/>
            <a:ext cx="438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1850">
                <a:solidFill>
                  <a:srgbClr val="000000"/>
                </a:solidFill>
              </a:rPr>
              <a:t>Parent or other trusted adult has </a:t>
            </a:r>
            <a:br>
              <a:rPr lang="en-US" sz="1850">
                <a:solidFill>
                  <a:srgbClr val="000000"/>
                </a:solidFill>
              </a:rPr>
            </a:br>
            <a:r>
              <a:rPr lang="en-US" sz="1850">
                <a:solidFill>
                  <a:srgbClr val="000000"/>
                </a:solidFill>
              </a:rPr>
              <a:t>the opportunity to act as a </a:t>
            </a:r>
            <a:br>
              <a:rPr lang="en-US" sz="1850">
                <a:solidFill>
                  <a:srgbClr val="000000"/>
                </a:solidFill>
              </a:rPr>
            </a:br>
            <a:r>
              <a:rPr lang="en-US" sz="1850">
                <a:solidFill>
                  <a:srgbClr val="000000"/>
                </a:solidFill>
              </a:rPr>
              <a:t>Learning Coach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1850">
                <a:solidFill>
                  <a:srgbClr val="000000"/>
                </a:solidFill>
              </a:rPr>
              <a:t>Typically helps keep students motivated and on track 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1850">
                <a:solidFill>
                  <a:srgbClr val="000000"/>
                </a:solidFill>
              </a:rPr>
              <a:t>Encouraged to regularly communicate with teachers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1850">
                <a:solidFill>
                  <a:srgbClr val="000000"/>
                </a:solidFill>
              </a:rPr>
              <a:t>Helps monitor attendance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405"/>
              <a:buChar char="•"/>
            </a:pPr>
            <a:r>
              <a:rPr lang="en-US" sz="1850">
                <a:solidFill>
                  <a:srgbClr val="000000"/>
                </a:solidFill>
              </a:rPr>
              <a:t>Exhibits a strong commitment to student growth in all grades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74" name="Google Shape;474;p47"/>
          <p:cNvPicPr preferRelativeResize="0">
            <a:picLocks noGrp="1"/>
          </p:cNvPicPr>
          <p:nvPr>
            <p:ph type="pic" idx="2"/>
          </p:nvPr>
        </p:nvPicPr>
        <p:blipFill>
          <a:blip r:embed="rId4">
            <a:alphaModFix/>
          </a:blip>
          <a:stretch>
            <a:fillRect/>
          </a:stretch>
        </p:blipFill>
        <p:spPr>
          <a:xfrm rot="501267">
            <a:off x="4992446" y="914444"/>
            <a:ext cx="3369658" cy="4712932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300038" dist="123825" dir="2700000" algn="tl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</a:xfrm>
      </p:grpSpPr>
      <p:pic>
        <p:nvPicPr>
          <p:cNvPr id="480" name="Google Shape;480;p48" descr="StudentTeacherLearningCoach_Ele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7200"/>
            <a:ext cx="8463666" cy="600378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8"/>
          <p:cNvSpPr txBox="1"/>
          <p:nvPr/>
        </p:nvSpPr>
        <p:spPr>
          <a:xfrm>
            <a:off x="2286000" y="2743200"/>
            <a:ext cx="2057400" cy="195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Provides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heavy daily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oversight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Assists with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lessons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Frequently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consults with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teacher and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monitors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grades</a:t>
            </a:r>
            <a:endParaRPr/>
          </a:p>
        </p:txBody>
      </p:sp>
      <p:sp>
        <p:nvSpPr>
          <p:cNvPr id="482" name="Google Shape;482;p48"/>
          <p:cNvSpPr txBox="1"/>
          <p:nvPr/>
        </p:nvSpPr>
        <p:spPr>
          <a:xfrm>
            <a:off x="4114800" y="2606040"/>
            <a:ext cx="1752600" cy="313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Flexible schedule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Mostly offline work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15%–30% of the day spent on interactive </a:t>
            </a:r>
            <a:b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online courses</a:t>
            </a:r>
            <a:endParaRPr/>
          </a:p>
        </p:txBody>
      </p:sp>
      <p:sp>
        <p:nvSpPr>
          <p:cNvPr id="483" name="Google Shape;483;p48"/>
          <p:cNvSpPr txBox="1"/>
          <p:nvPr/>
        </p:nvSpPr>
        <p:spPr>
          <a:xfrm>
            <a:off x="6553200" y="2604516"/>
            <a:ext cx="2133600" cy="387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One assigned 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Motivates students 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personalizes lessons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Consults with 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Coach regarding the 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student’s progress</a:t>
            </a:r>
            <a:endParaRPr/>
          </a:p>
        </p:txBody>
      </p:sp>
      <p:sp>
        <p:nvSpPr>
          <p:cNvPr id="484" name="Google Shape;484;p48"/>
          <p:cNvSpPr txBox="1">
            <a:spLocks noGrp="1"/>
          </p:cNvSpPr>
          <p:nvPr>
            <p:ph type="title"/>
          </p:nvPr>
        </p:nvSpPr>
        <p:spPr>
          <a:xfrm>
            <a:off x="1905000" y="1143000"/>
            <a:ext cx="6781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/>
              <a:t>ELEMENTARY SCHOOL EXPERIENCE</a:t>
            </a:r>
            <a:endParaRPr/>
          </a:p>
        </p:txBody>
      </p:sp>
      <p:sp>
        <p:nvSpPr>
          <p:cNvPr id="485" name="Google Shape;485;p48"/>
          <p:cNvSpPr txBox="1"/>
          <p:nvPr/>
        </p:nvSpPr>
        <p:spPr>
          <a:xfrm>
            <a:off x="2057400" y="2133600"/>
            <a:ext cx="1600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LEARNING COACH</a:t>
            </a:r>
            <a:endParaRPr/>
          </a:p>
        </p:txBody>
      </p:sp>
      <p:sp>
        <p:nvSpPr>
          <p:cNvPr id="486" name="Google Shape;486;p48"/>
          <p:cNvSpPr txBox="1"/>
          <p:nvPr/>
        </p:nvSpPr>
        <p:spPr>
          <a:xfrm>
            <a:off x="3733800" y="2133600"/>
            <a:ext cx="2438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/>
          </a:p>
        </p:txBody>
      </p:sp>
      <p:sp>
        <p:nvSpPr>
          <p:cNvPr id="487" name="Google Shape;487;p48"/>
          <p:cNvSpPr txBox="1"/>
          <p:nvPr/>
        </p:nvSpPr>
        <p:spPr>
          <a:xfrm>
            <a:off x="6324600" y="21336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/>
          </a:p>
        </p:txBody>
      </p:sp>
      <p:pic>
        <p:nvPicPr>
          <p:cNvPr id="488" name="Google Shape;488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8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8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3380552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8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437145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183688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708732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276681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362785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8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4338724"/>
            <a:ext cx="30396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8"/>
          <p:cNvSpPr/>
          <p:nvPr/>
        </p:nvSpPr>
        <p:spPr>
          <a:xfrm>
            <a:off x="1676400" y="6183985"/>
            <a:ext cx="29945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Example Learning Coach activities only.</a:t>
            </a:r>
            <a:endParaRPr/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</a:xfrm>
      </p:grpSpPr>
      <p:pic>
        <p:nvPicPr>
          <p:cNvPr id="503" name="Google Shape;503;p49" descr="StudentTeacherLearningCoach_Midd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53" y="479925"/>
            <a:ext cx="8486248" cy="601980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9"/>
          <p:cNvSpPr txBox="1"/>
          <p:nvPr/>
        </p:nvSpPr>
        <p:spPr>
          <a:xfrm>
            <a:off x="2286000" y="2606500"/>
            <a:ext cx="2057400" cy="19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Supports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transition to independent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endParaRPr sz="10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endParaRPr sz="100">
              <a:solidFill>
                <a:srgbClr val="40404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Assists with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some lessons</a:t>
            </a:r>
            <a:endParaRPr sz="10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endParaRPr sz="100">
              <a:solidFill>
                <a:srgbClr val="40404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Monitors student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grades and comprehension</a:t>
            </a:r>
            <a:endParaRPr sz="10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endParaRPr sz="100">
              <a:solidFill>
                <a:srgbClr val="40404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Communicates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with teachers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refers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student to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teachers when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needed</a:t>
            </a:r>
            <a:endParaRPr/>
          </a:p>
        </p:txBody>
      </p:sp>
      <p:sp>
        <p:nvSpPr>
          <p:cNvPr id="505" name="Google Shape;505;p49"/>
          <p:cNvSpPr txBox="1"/>
          <p:nvPr/>
        </p:nvSpPr>
        <p:spPr>
          <a:xfrm>
            <a:off x="4114800" y="2516115"/>
            <a:ext cx="17526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Increased independence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Online and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offline work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50%–75% of the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day spent on interactive online courses</a:t>
            </a:r>
            <a:endParaRPr/>
          </a:p>
        </p:txBody>
      </p:sp>
      <p:sp>
        <p:nvSpPr>
          <p:cNvPr id="506" name="Google Shape;506;p49"/>
          <p:cNvSpPr txBox="1"/>
          <p:nvPr/>
        </p:nvSpPr>
        <p:spPr>
          <a:xfrm>
            <a:off x="6553200" y="2514591"/>
            <a:ext cx="2133600" cy="3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Subject-specialist teachers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Homeroom or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advisory teacher monitors and assists with lessons</a:t>
            </a:r>
            <a:endParaRPr/>
          </a:p>
          <a:p>
            <a:pPr marL="0" marR="0" lvl="0" indent="0" algn="l" rtl="0">
              <a:spcBef>
                <a:spcPts val="26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Consults with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Coach regarding the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student’s progress</a:t>
            </a:r>
            <a:endParaRPr/>
          </a:p>
        </p:txBody>
      </p:sp>
      <p:sp>
        <p:nvSpPr>
          <p:cNvPr id="507" name="Google Shape;507;p49"/>
          <p:cNvSpPr txBox="1"/>
          <p:nvPr/>
        </p:nvSpPr>
        <p:spPr>
          <a:xfrm>
            <a:off x="2057400" y="2081025"/>
            <a:ext cx="1600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LEARNING COACH</a:t>
            </a:r>
            <a:endParaRPr/>
          </a:p>
        </p:txBody>
      </p:sp>
      <p:sp>
        <p:nvSpPr>
          <p:cNvPr id="508" name="Google Shape;508;p49"/>
          <p:cNvSpPr txBox="1"/>
          <p:nvPr/>
        </p:nvSpPr>
        <p:spPr>
          <a:xfrm>
            <a:off x="3771900" y="2081025"/>
            <a:ext cx="2438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/>
          </a:p>
        </p:txBody>
      </p:sp>
      <p:sp>
        <p:nvSpPr>
          <p:cNvPr id="509" name="Google Shape;509;p49"/>
          <p:cNvSpPr txBox="1"/>
          <p:nvPr/>
        </p:nvSpPr>
        <p:spPr>
          <a:xfrm>
            <a:off x="6324600" y="2081025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/>
          </a:p>
        </p:txBody>
      </p:sp>
      <p:pic>
        <p:nvPicPr>
          <p:cNvPr id="510" name="Google Shape;510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9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335648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9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4563644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35648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4136188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269061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3627138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41362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9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7400" y="4830350"/>
            <a:ext cx="30396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9"/>
          <p:cNvSpPr txBox="1"/>
          <p:nvPr/>
        </p:nvSpPr>
        <p:spPr>
          <a:xfrm>
            <a:off x="1905000" y="1143000"/>
            <a:ext cx="594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MIDDLE SCHOOL EXPERIENCE</a:t>
            </a:r>
            <a:endParaRPr sz="2800"/>
          </a:p>
        </p:txBody>
      </p:sp>
      <p:sp>
        <p:nvSpPr>
          <p:cNvPr id="521" name="Google Shape;521;p49"/>
          <p:cNvSpPr/>
          <p:nvPr/>
        </p:nvSpPr>
        <p:spPr>
          <a:xfrm>
            <a:off x="1817431" y="6203659"/>
            <a:ext cx="29945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Example Learning Coach activities only.</a:t>
            </a:r>
            <a:endParaRPr/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</a:xfrm>
      </p:grpSpPr>
      <p:pic>
        <p:nvPicPr>
          <p:cNvPr id="527" name="Google Shape;527;p50" descr="StudentTeacherLearningCoach_Hig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7200"/>
            <a:ext cx="8463667" cy="600378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0"/>
          <p:cNvSpPr txBox="1"/>
          <p:nvPr/>
        </p:nvSpPr>
        <p:spPr>
          <a:xfrm>
            <a:off x="2209800" y="2743200"/>
            <a:ext cx="2057400" cy="195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Encourages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supports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student’s growing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independence</a:t>
            </a:r>
            <a:endParaRPr/>
          </a:p>
          <a:p>
            <a:pPr marL="0" marR="0" lvl="0" indent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Verifies lesson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assessment completion</a:t>
            </a:r>
            <a:endParaRPr/>
          </a:p>
          <a:p>
            <a:pPr marL="0" marR="0" lvl="0" indent="0" algn="l" rtl="0">
              <a:spcBef>
                <a:spcPts val="20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Communicates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with teachers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refers student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to teachers when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needed</a:t>
            </a:r>
            <a:endParaRPr/>
          </a:p>
        </p:txBody>
      </p:sp>
      <p:sp>
        <p:nvSpPr>
          <p:cNvPr id="529" name="Google Shape;529;p50"/>
          <p:cNvSpPr txBox="1"/>
          <p:nvPr/>
        </p:nvSpPr>
        <p:spPr>
          <a:xfrm>
            <a:off x="4114800" y="2606040"/>
            <a:ext cx="2057400" cy="313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Mostly online work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More frequent LiveLesson</a:t>
            </a:r>
            <a:r>
              <a:rPr lang="en-US" sz="1400" baseline="30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sessions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80%–90% of day spent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on interactive online courses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May work with teacher to create modified schedule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Academic advising </a:t>
            </a:r>
            <a:b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guidance</a:t>
            </a:r>
            <a:endParaRPr/>
          </a:p>
        </p:txBody>
      </p:sp>
      <p:sp>
        <p:nvSpPr>
          <p:cNvPr id="530" name="Google Shape;530;p50"/>
          <p:cNvSpPr txBox="1"/>
          <p:nvPr/>
        </p:nvSpPr>
        <p:spPr>
          <a:xfrm>
            <a:off x="6553200" y="2604516"/>
            <a:ext cx="2133600" cy="387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Subject-specialist teachers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Advisory teacher continues to monitor advancement and </a:t>
            </a:r>
            <a:b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helps develop a Personalized Learning Plan to help student prepare for the future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ct val="0"/>
              </a:spcAft>
              <a:buClr>
                <a:schemeClr val="dk2"/>
              </a:buClr>
              <a:buSzPts val="1820"/>
              <a:buFont typeface="Arial"/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Consults with Learning Coach regarding the student’s progress</a:t>
            </a:r>
            <a:endParaRPr/>
          </a:p>
        </p:txBody>
      </p:sp>
      <p:sp>
        <p:nvSpPr>
          <p:cNvPr id="531" name="Google Shape;531;p50"/>
          <p:cNvSpPr txBox="1"/>
          <p:nvPr/>
        </p:nvSpPr>
        <p:spPr>
          <a:xfrm>
            <a:off x="2057400" y="2133600"/>
            <a:ext cx="1600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LEARNING COACH</a:t>
            </a:r>
            <a:endParaRPr/>
          </a:p>
        </p:txBody>
      </p:sp>
      <p:sp>
        <p:nvSpPr>
          <p:cNvPr id="532" name="Google Shape;532;p50"/>
          <p:cNvSpPr txBox="1"/>
          <p:nvPr/>
        </p:nvSpPr>
        <p:spPr>
          <a:xfrm>
            <a:off x="3733800" y="2133600"/>
            <a:ext cx="2438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/>
          </a:p>
        </p:txBody>
      </p:sp>
      <p:sp>
        <p:nvSpPr>
          <p:cNvPr id="533" name="Google Shape;533;p50"/>
          <p:cNvSpPr txBox="1"/>
          <p:nvPr/>
        </p:nvSpPr>
        <p:spPr>
          <a:xfrm>
            <a:off x="6324600" y="21336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080"/>
              <a:buFont typeface="Arial"/>
              <a:buNone/>
            </a:pPr>
            <a:r>
              <a:rPr lang="en-US" sz="16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/>
          </a:p>
        </p:txBody>
      </p:sp>
      <p:pic>
        <p:nvPicPr>
          <p:cNvPr id="534" name="Google Shape;534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0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26289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0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32766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0" descr="CheckMark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600" y="4969712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0480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6957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276681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39243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4648200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4576676"/>
            <a:ext cx="30396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0" descr="Check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5448300"/>
            <a:ext cx="30396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0"/>
          <p:cNvSpPr txBox="1"/>
          <p:nvPr/>
        </p:nvSpPr>
        <p:spPr>
          <a:xfrm>
            <a:off x="1905000" y="1143000"/>
            <a:ext cx="594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 SCHOOL EXPERIENCE</a:t>
            </a:r>
            <a:endParaRPr sz="2800"/>
          </a:p>
        </p:txBody>
      </p:sp>
      <p:sp>
        <p:nvSpPr>
          <p:cNvPr id="546" name="Google Shape;546;p50"/>
          <p:cNvSpPr/>
          <p:nvPr/>
        </p:nvSpPr>
        <p:spPr>
          <a:xfrm>
            <a:off x="1741231" y="6183985"/>
            <a:ext cx="29945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Example Learning Coach activities only.</a:t>
            </a:r>
            <a:endParaRPr/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</a:xfrm>
      </p:grpSpPr>
      <p:pic>
        <p:nvPicPr>
          <p:cNvPr id="552" name="Google Shape;552;p51"/>
          <p:cNvPicPr preferRelativeResize="0"/>
          <p:nvPr/>
        </p:nvPicPr>
        <p:blipFill>
          <a:blip r:embed="rId3">
            <a:alphaModFix/>
          </a:blip>
          <a:srcRect b="7732"/>
          <a:stretch>
            <a:fillRect/>
          </a:stretch>
        </p:blipFill>
        <p:spPr>
          <a:xfrm>
            <a:off x="1425925" y="80800"/>
            <a:ext cx="6980125" cy="677720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1"/>
          <p:cNvSpPr txBox="1"/>
          <p:nvPr/>
        </p:nvSpPr>
        <p:spPr>
          <a:xfrm>
            <a:off x="1117200" y="2426200"/>
            <a:ext cx="2349300" cy="9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THANK</a:t>
            </a:r>
            <a:endParaRPr sz="40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YOU!</a:t>
            </a:r>
            <a:endParaRPr sz="40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</a:xfrm>
      </p:grpSpPr>
      <p:sp>
        <p:nvSpPr>
          <p:cNvPr id="336" name="Google Shape;336;p38"/>
          <p:cNvSpPr/>
          <p:nvPr/>
        </p:nvSpPr>
        <p:spPr>
          <a:xfrm rot="5400000">
            <a:off x="4430491" y="2833489"/>
            <a:ext cx="282998" cy="218975"/>
          </a:xfrm>
          <a:prstGeom prst="flowChartExtract">
            <a:avLst/>
          </a:prstGeom>
          <a:solidFill>
            <a:srgbClr val="E0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7" name="Google Shape;337;p38"/>
          <p:cNvSpPr/>
          <p:nvPr/>
        </p:nvSpPr>
        <p:spPr>
          <a:xfrm rot="5400000">
            <a:off x="4392441" y="1226236"/>
            <a:ext cx="282998" cy="218975"/>
          </a:xfrm>
          <a:prstGeom prst="flowChartExtract">
            <a:avLst/>
          </a:prstGeom>
          <a:solidFill>
            <a:srgbClr val="E0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0" y="0"/>
            <a:ext cx="44649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39" name="Google Shape;339;p38"/>
          <p:cNvSpPr txBox="1"/>
          <p:nvPr/>
        </p:nvSpPr>
        <p:spPr>
          <a:xfrm>
            <a:off x="1022450" y="2974725"/>
            <a:ext cx="23493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7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 sz="27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300" y="2933850"/>
            <a:ext cx="297775" cy="2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660575" y="3310175"/>
            <a:ext cx="297775" cy="29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8"/>
          <p:cNvSpPr txBox="1"/>
          <p:nvPr/>
        </p:nvSpPr>
        <p:spPr>
          <a:xfrm>
            <a:off x="4734175" y="1129275"/>
            <a:ext cx="43317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</a:rPr>
              <a:t>Introduction to Nevada Connections Academy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343" name="Google Shape;343;p38"/>
          <p:cNvSpPr txBox="1"/>
          <p:nvPr/>
        </p:nvSpPr>
        <p:spPr>
          <a:xfrm>
            <a:off x="4695175" y="2544475"/>
            <a:ext cx="44097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</a:rPr>
              <a:t>MATT WICKS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Director of Accountability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Expert State Frameworks Grades Schools</a:t>
            </a:r>
            <a:endParaRPr sz="7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sz="7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</a:rPr>
              <a:t>How 53% student mobility impacts Nevada state ranking 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sz="20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</a:endParaRPr>
          </a:p>
        </p:txBody>
      </p:sp>
      <p:sp>
        <p:nvSpPr>
          <p:cNvPr id="344" name="Google Shape;344;p38"/>
          <p:cNvSpPr/>
          <p:nvPr/>
        </p:nvSpPr>
        <p:spPr>
          <a:xfrm rot="5400000">
            <a:off x="4392441" y="4868464"/>
            <a:ext cx="282998" cy="218975"/>
          </a:xfrm>
          <a:prstGeom prst="flowChartExtract">
            <a:avLst/>
          </a:prstGeom>
          <a:solidFill>
            <a:srgbClr val="E06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45" name="Google Shape;345;p38"/>
          <p:cNvSpPr txBox="1"/>
          <p:nvPr/>
        </p:nvSpPr>
        <p:spPr>
          <a:xfrm>
            <a:off x="4734175" y="4516700"/>
            <a:ext cx="43317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>
                <a:solidFill>
                  <a:schemeClr val="dk1"/>
                </a:solidFill>
              </a:rPr>
              <a:t>FAMILIES: 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</a:rPr>
              <a:t>How Nevada Connections Academy Meets Child’s Academic Needs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</a:xfrm>
      </p:grpSpPr>
      <p:cxnSp>
        <p:nvCxnSpPr>
          <p:cNvPr id="351" name="Google Shape;351;p39"/>
          <p:cNvCxnSpPr/>
          <p:nvPr/>
        </p:nvCxnSpPr>
        <p:spPr>
          <a:xfrm>
            <a:off x="3493350" y="14045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39"/>
          <p:cNvCxnSpPr/>
          <p:nvPr/>
        </p:nvCxnSpPr>
        <p:spPr>
          <a:xfrm>
            <a:off x="3493350" y="241415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39"/>
          <p:cNvCxnSpPr/>
          <p:nvPr/>
        </p:nvCxnSpPr>
        <p:spPr>
          <a:xfrm>
            <a:off x="3493350" y="34238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39"/>
          <p:cNvCxnSpPr/>
          <p:nvPr/>
        </p:nvCxnSpPr>
        <p:spPr>
          <a:xfrm>
            <a:off x="3493350" y="443345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39"/>
          <p:cNvCxnSpPr/>
          <p:nvPr/>
        </p:nvCxnSpPr>
        <p:spPr>
          <a:xfrm>
            <a:off x="3493350" y="54431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39"/>
          <p:cNvSpPr/>
          <p:nvPr/>
        </p:nvSpPr>
        <p:spPr>
          <a:xfrm>
            <a:off x="0" y="0"/>
            <a:ext cx="35682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57" name="Google Shape;357;p39"/>
          <p:cNvSpPr txBox="1">
            <a:spLocks noGrp="1"/>
          </p:cNvSpPr>
          <p:nvPr>
            <p:ph type="title"/>
          </p:nvPr>
        </p:nvSpPr>
        <p:spPr>
          <a:xfrm>
            <a:off x="367500" y="1143000"/>
            <a:ext cx="2960700" cy="18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SCHOOL </a:t>
            </a:r>
            <a:endParaRPr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358" name="Google Shape;358;p39"/>
          <p:cNvSpPr txBox="1"/>
          <p:nvPr/>
        </p:nvSpPr>
        <p:spPr>
          <a:xfrm>
            <a:off x="6505353" y="1950577"/>
            <a:ext cx="304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rgbClr val="E57613"/>
              </a:buClr>
              <a:buSzPts val="3200"/>
              <a:buFont typeface="Arial Black"/>
              <a:buNone/>
            </a:pPr>
            <a:endParaRPr/>
          </a:p>
        </p:txBody>
      </p:sp>
      <p:sp>
        <p:nvSpPr>
          <p:cNvPr id="359" name="Google Shape;359;p39"/>
          <p:cNvSpPr txBox="1"/>
          <p:nvPr/>
        </p:nvSpPr>
        <p:spPr>
          <a:xfrm>
            <a:off x="4384650" y="466175"/>
            <a:ext cx="48357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 i="0" u="none" strike="noStrike" cap="none">
                <a:solidFill>
                  <a:srgbClr val="E06B12"/>
                </a:solidFill>
              </a:rPr>
              <a:t>AUTHORIZED BY</a:t>
            </a:r>
            <a:endParaRPr sz="1800">
              <a:solidFill>
                <a:srgbClr val="E06B12"/>
              </a:solidFill>
            </a:endParaRP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900"/>
              <a:buFont typeface="Arial Black"/>
              <a:buNone/>
            </a:pPr>
            <a:r>
              <a:rPr lang="en-US" sz="1800">
                <a:solidFill>
                  <a:schemeClr val="dk1"/>
                </a:solidFill>
              </a:rPr>
              <a:t>Nevada State Public Charter School Authority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60" name="Google Shape;360;p39"/>
          <p:cNvSpPr txBox="1"/>
          <p:nvPr/>
        </p:nvSpPr>
        <p:spPr>
          <a:xfrm>
            <a:off x="5438400" y="1718825"/>
            <a:ext cx="2345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FOUNDED</a:t>
            </a:r>
            <a:r>
              <a:rPr lang="en-US">
                <a:solidFill>
                  <a:srgbClr val="E06B12"/>
                </a:solidFill>
              </a:rPr>
              <a:t> </a:t>
            </a:r>
            <a:r>
              <a:rPr lang="en-US" sz="1800" b="1">
                <a:solidFill>
                  <a:srgbClr val="E06B12"/>
                </a:solidFill>
              </a:rPr>
              <a:t>2007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361" name="Google Shape;361;p39"/>
          <p:cNvSpPr txBox="1"/>
          <p:nvPr/>
        </p:nvSpPr>
        <p:spPr>
          <a:xfrm>
            <a:off x="4977000" y="2728475"/>
            <a:ext cx="3264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GRADES</a:t>
            </a:r>
            <a:r>
              <a:rPr lang="en-US">
                <a:solidFill>
                  <a:srgbClr val="E06B12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K–12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62" name="Google Shape;362;p39"/>
          <p:cNvSpPr txBox="1"/>
          <p:nvPr/>
        </p:nvSpPr>
        <p:spPr>
          <a:xfrm>
            <a:off x="4694700" y="3639125"/>
            <a:ext cx="38832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OPEN TO STUDENTS</a:t>
            </a:r>
            <a:endParaRPr sz="1800">
              <a:solidFill>
                <a:srgbClr val="E06B12"/>
              </a:solidFill>
            </a:endParaRP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900"/>
              <a:buFont typeface="Arial Black"/>
              <a:buNone/>
            </a:pPr>
            <a:r>
              <a:rPr lang="en-US" sz="1800">
                <a:solidFill>
                  <a:schemeClr val="dk1"/>
                </a:solidFill>
              </a:rPr>
              <a:t>Throughout Nevada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63" name="Google Shape;363;p39"/>
          <p:cNvSpPr txBox="1"/>
          <p:nvPr/>
        </p:nvSpPr>
        <p:spPr>
          <a:xfrm>
            <a:off x="5744750" y="4747775"/>
            <a:ext cx="32643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OFFICE IN</a:t>
            </a:r>
            <a:r>
              <a:rPr lang="en-US">
                <a:solidFill>
                  <a:srgbClr val="E06B12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Reno area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4078875" y="5833625"/>
            <a:ext cx="4194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TUITION FREE</a:t>
            </a:r>
            <a:r>
              <a:rPr lang="en-US">
                <a:solidFill>
                  <a:srgbClr val="E06B12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Public School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65" name="Google Shape;3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200" y="3405775"/>
            <a:ext cx="1120000" cy="1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9"/>
          <p:cNvPicPr preferRelativeResize="0"/>
          <p:nvPr/>
        </p:nvPicPr>
        <p:blipFill>
          <a:blip r:embed="rId4">
            <a:alphaModFix/>
          </a:blip>
          <a:srcRect l="-229" t="-4130" r="-3905" b="-7813"/>
          <a:stretch>
            <a:fillRect/>
          </a:stretch>
        </p:blipFill>
        <p:spPr>
          <a:xfrm>
            <a:off x="6886701" y="2428925"/>
            <a:ext cx="1859691" cy="1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9323" y="159997"/>
            <a:ext cx="1000486" cy="1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8450" y="1485300"/>
            <a:ext cx="871299" cy="8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5350" y="5407950"/>
            <a:ext cx="1355100" cy="13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8459" y="4474088"/>
            <a:ext cx="1462711" cy="92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</a:xfrm>
      </p:grpSpPr>
      <p:cxnSp>
        <p:nvCxnSpPr>
          <p:cNvPr id="376" name="Google Shape;376;p40"/>
          <p:cNvCxnSpPr/>
          <p:nvPr/>
        </p:nvCxnSpPr>
        <p:spPr>
          <a:xfrm>
            <a:off x="3493350" y="14045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40"/>
          <p:cNvCxnSpPr/>
          <p:nvPr/>
        </p:nvCxnSpPr>
        <p:spPr>
          <a:xfrm>
            <a:off x="3493350" y="241415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" name="Google Shape;378;p40"/>
          <p:cNvCxnSpPr/>
          <p:nvPr/>
        </p:nvCxnSpPr>
        <p:spPr>
          <a:xfrm>
            <a:off x="3493350" y="34238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40"/>
          <p:cNvCxnSpPr/>
          <p:nvPr/>
        </p:nvCxnSpPr>
        <p:spPr>
          <a:xfrm>
            <a:off x="3493350" y="443345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0" name="Google Shape;380;p40"/>
          <p:cNvCxnSpPr/>
          <p:nvPr/>
        </p:nvCxnSpPr>
        <p:spPr>
          <a:xfrm>
            <a:off x="3493350" y="5443100"/>
            <a:ext cx="5680200" cy="0"/>
          </a:xfrm>
          <a:prstGeom prst="straightConnector1">
            <a:avLst/>
          </a:prstGeom>
          <a:noFill/>
          <a:ln w="28575" cap="flat" cmpd="sng">
            <a:solidFill>
              <a:srgbClr val="D4EA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40"/>
          <p:cNvSpPr/>
          <p:nvPr/>
        </p:nvSpPr>
        <p:spPr>
          <a:xfrm>
            <a:off x="0" y="0"/>
            <a:ext cx="35682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title"/>
          </p:nvPr>
        </p:nvSpPr>
        <p:spPr>
          <a:xfrm>
            <a:off x="367500" y="1143000"/>
            <a:ext cx="2960700" cy="22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STUDENT INFORMATION</a:t>
            </a:r>
            <a:endParaRPr/>
          </a:p>
        </p:txBody>
      </p:sp>
      <p:sp>
        <p:nvSpPr>
          <p:cNvPr id="383" name="Google Shape;383;p40"/>
          <p:cNvSpPr txBox="1"/>
          <p:nvPr/>
        </p:nvSpPr>
        <p:spPr>
          <a:xfrm>
            <a:off x="6505353" y="1950577"/>
            <a:ext cx="304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rgbClr val="E57613"/>
              </a:buClr>
              <a:buSzPts val="3200"/>
              <a:buFont typeface="Arial Black"/>
              <a:buNone/>
            </a:pPr>
            <a:endParaRPr/>
          </a:p>
        </p:txBody>
      </p:sp>
      <p:sp>
        <p:nvSpPr>
          <p:cNvPr id="384" name="Google Shape;384;p40"/>
          <p:cNvSpPr txBox="1"/>
          <p:nvPr/>
        </p:nvSpPr>
        <p:spPr>
          <a:xfrm>
            <a:off x="4308450" y="466175"/>
            <a:ext cx="48357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Increased high school graduation rate: </a:t>
            </a:r>
            <a:endParaRPr sz="1800">
              <a:solidFill>
                <a:srgbClr val="E06B12"/>
              </a:solidFill>
            </a:endParaRP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900"/>
              <a:buFont typeface="Arial Black"/>
              <a:buNone/>
            </a:pPr>
            <a:r>
              <a:rPr lang="en-US" sz="1800">
                <a:solidFill>
                  <a:schemeClr val="dk1"/>
                </a:solidFill>
              </a:rPr>
              <a:t>2017: 45% grad 		2018: 64% grad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5390225" y="1409100"/>
            <a:ext cx="3664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STUDENT MOBILITY: </a:t>
            </a:r>
            <a:endParaRPr sz="1800" b="1">
              <a:solidFill>
                <a:srgbClr val="E06B12"/>
              </a:solidFill>
            </a:endParaRPr>
          </a:p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3000" b="1">
                <a:solidFill>
                  <a:srgbClr val="E06B12"/>
                </a:solidFill>
              </a:rPr>
              <a:t>53.4% </a:t>
            </a:r>
            <a:r>
              <a:rPr lang="en-US" sz="2400" b="1">
                <a:solidFill>
                  <a:srgbClr val="E06B12"/>
                </a:solidFill>
              </a:rPr>
              <a:t>v.</a:t>
            </a:r>
            <a:r>
              <a:rPr lang="en-US" sz="3000" b="1">
                <a:solidFill>
                  <a:srgbClr val="E06B12"/>
                </a:solidFill>
              </a:rPr>
              <a:t> 23%  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386" name="Google Shape;386;p40"/>
          <p:cNvSpPr txBox="1"/>
          <p:nvPr/>
        </p:nvSpPr>
        <p:spPr>
          <a:xfrm>
            <a:off x="3568200" y="2538875"/>
            <a:ext cx="55500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STUDENTS ON WAITLIST: </a:t>
            </a:r>
            <a:endParaRPr sz="1800" b="1">
              <a:solidFill>
                <a:srgbClr val="E06B12"/>
              </a:solidFill>
            </a:endParaRP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/>
              <a:t>Enrollment cap:  3,571    Hundreds on wait list</a:t>
            </a:r>
            <a:endParaRPr sz="1800" b="1"/>
          </a:p>
        </p:txBody>
      </p:sp>
      <p:sp>
        <p:nvSpPr>
          <p:cNvPr id="387" name="Google Shape;387;p40"/>
          <p:cNvSpPr txBox="1"/>
          <p:nvPr/>
        </p:nvSpPr>
        <p:spPr>
          <a:xfrm>
            <a:off x="4923300" y="3433925"/>
            <a:ext cx="4194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Data on students who stay with NCA</a:t>
            </a:r>
            <a:endParaRPr sz="1800">
              <a:solidFill>
                <a:srgbClr val="E06B12"/>
              </a:solidFill>
            </a:endParaRP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900"/>
              <a:buFont typeface="Arial Black"/>
              <a:buNone/>
            </a:pPr>
            <a:r>
              <a:rPr lang="en-US" sz="1800" b="1">
                <a:solidFill>
                  <a:schemeClr val="dk1"/>
                </a:solidFill>
              </a:rPr>
              <a:t>Students enrolled continuously from 6th to 12th: 95% GRAD rate</a:t>
            </a:r>
            <a:endParaRPr sz="18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900"/>
              <a:buFont typeface="Arial Black"/>
              <a:buNone/>
            </a:pPr>
            <a:endParaRPr sz="1800" b="1">
              <a:solidFill>
                <a:schemeClr val="dk1"/>
              </a:solidFill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3491925" y="4570150"/>
            <a:ext cx="5733000" cy="20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r>
              <a:rPr lang="en-US" sz="1800" b="1">
                <a:solidFill>
                  <a:srgbClr val="E06B12"/>
                </a:solidFill>
              </a:rPr>
              <a:t>Nevada School Climate/Social Emotional Learning:</a:t>
            </a:r>
            <a:endParaRPr sz="1800" b="1">
              <a:solidFill>
                <a:srgbClr val="E06B12"/>
              </a:solidFill>
            </a:endParaRPr>
          </a:p>
          <a:p>
            <a:pPr marL="457200" marR="0" lvl="0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Impact of positive social/emotional learning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NCA students </a:t>
            </a:r>
            <a:r>
              <a:rPr lang="en-US" sz="1800" b="1">
                <a:solidFill>
                  <a:schemeClr val="dk1"/>
                </a:solidFill>
              </a:rPr>
              <a:t>＞ </a:t>
            </a:r>
            <a:r>
              <a:rPr lang="en-US" sz="1800">
                <a:solidFill>
                  <a:schemeClr val="dk1"/>
                </a:solidFill>
              </a:rPr>
              <a:t>State average</a:t>
            </a:r>
            <a:endParaRPr sz="1800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Cultural/Linguistic Competence</a:t>
            </a:r>
            <a:endParaRPr sz="1800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Relationships</a:t>
            </a:r>
            <a:endParaRPr sz="1800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Physical &amp; emotional safety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9" name="Google Shape;389;p40"/>
          <p:cNvSpPr txBox="1"/>
          <p:nvPr/>
        </p:nvSpPr>
        <p:spPr>
          <a:xfrm>
            <a:off x="4078875" y="5833625"/>
            <a:ext cx="4194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Clr>
                <a:srgbClr val="FFDC4F"/>
              </a:buClr>
              <a:buSzPts val="1200"/>
              <a:buFont typeface="Arial Black"/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390" name="Google Shape;3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600" y="3405775"/>
            <a:ext cx="1120000" cy="1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723" y="159997"/>
            <a:ext cx="1000486" cy="1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7050" y="1485298"/>
            <a:ext cx="854484" cy="85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</a:xfrm>
      </p:grpSpPr>
      <p:pic>
        <p:nvPicPr>
          <p:cNvPr id="398" name="Google Shape;398;p41"/>
          <p:cNvPicPr preferRelativeResize="0"/>
          <p:nvPr/>
        </p:nvPicPr>
        <p:blipFill>
          <a:blip r:embed="rId3">
            <a:alphaModFix/>
          </a:blip>
          <a:srcRect l="-17671" t="-24089" r="-6428" b="-12859"/>
          <a:stretch>
            <a:fillRect/>
          </a:stretch>
        </p:blipFill>
        <p:spPr>
          <a:xfrm>
            <a:off x="5115725" y="1047350"/>
            <a:ext cx="1729553" cy="186259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1"/>
          <p:cNvSpPr txBox="1">
            <a:spLocks noGrp="1"/>
          </p:cNvSpPr>
          <p:nvPr>
            <p:ph type="title"/>
          </p:nvPr>
        </p:nvSpPr>
        <p:spPr>
          <a:xfrm>
            <a:off x="374900" y="658375"/>
            <a:ext cx="57366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PERSONALIZED INSTRUCTION, </a:t>
            </a:r>
            <a:br>
              <a:rPr lang="en-US"/>
            </a:br>
            <a:r>
              <a:rPr lang="en-US"/>
              <a:t>QUALITY TEACHING</a:t>
            </a:r>
            <a:endParaRPr/>
          </a:p>
        </p:txBody>
      </p:sp>
      <p:sp>
        <p:nvSpPr>
          <p:cNvPr id="400" name="Google Shape;400;p41"/>
          <p:cNvSpPr txBox="1">
            <a:spLocks noGrp="1"/>
          </p:cNvSpPr>
          <p:nvPr>
            <p:ph type="body" idx="1"/>
          </p:nvPr>
        </p:nvSpPr>
        <p:spPr>
          <a:xfrm>
            <a:off x="640080" y="1828800"/>
            <a:ext cx="512064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Instruct, assess work, and grade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Experts at engaging students in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online learning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Nevada-certified in grade and subjects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Bachelor’s degrees, master’s degrees, and beyond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Connected and available every school day via phone, WebMail, and live classroom interaction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01" name="Google Shape;4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7875" y="-1"/>
            <a:ext cx="3449526" cy="860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</a:xfrm>
      </p:grpSpPr>
      <p:pic>
        <p:nvPicPr>
          <p:cNvPr id="407" name="Google Shape;4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300" y="76200"/>
            <a:ext cx="6347520" cy="63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</a:xfrm>
      </p:grpSpPr>
      <p:sp>
        <p:nvSpPr>
          <p:cNvPr id="413" name="Google Shape;413;p43"/>
          <p:cNvSpPr/>
          <p:nvPr/>
        </p:nvSpPr>
        <p:spPr>
          <a:xfrm>
            <a:off x="5777300" y="0"/>
            <a:ext cx="3390900" cy="65418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14" name="Google Shape;414;p43"/>
          <p:cNvSpPr txBox="1">
            <a:spLocks noGrp="1"/>
          </p:cNvSpPr>
          <p:nvPr>
            <p:ph type="title"/>
          </p:nvPr>
        </p:nvSpPr>
        <p:spPr>
          <a:xfrm>
            <a:off x="374904" y="429768"/>
            <a:ext cx="5721000" cy="21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NCA’s AWARD-WINNING CURRICULUM</a:t>
            </a:r>
            <a:endParaRPr/>
          </a:p>
        </p:txBody>
      </p:sp>
      <p:sp>
        <p:nvSpPr>
          <p:cNvPr id="415" name="Google Shape;415;p43"/>
          <p:cNvSpPr txBox="1">
            <a:spLocks noGrp="1"/>
          </p:cNvSpPr>
          <p:nvPr>
            <p:ph type="body" idx="1"/>
          </p:nvPr>
        </p:nvSpPr>
        <p:spPr>
          <a:xfrm>
            <a:off x="374900" y="1412675"/>
            <a:ext cx="4896600" cy="4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Enhances student achievement with flexible personalized pacing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580800" y="5995843"/>
            <a:ext cx="411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from 201</a:t>
            </a:r>
            <a:r>
              <a:rPr lang="en-US" sz="800">
                <a:solidFill>
                  <a:schemeClr val="dk1"/>
                </a:solidFill>
              </a:rPr>
              <a:t>9</a:t>
            </a: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Connections Academy Parent Satisfaction Survey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17" name="Google Shape;417;p43"/>
          <p:cNvSpPr/>
          <p:nvPr/>
        </p:nvSpPr>
        <p:spPr>
          <a:xfrm>
            <a:off x="189900" y="5306200"/>
            <a:ext cx="4896600" cy="8187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3"/>
          <p:cNvSpPr/>
          <p:nvPr/>
        </p:nvSpPr>
        <p:spPr>
          <a:xfrm>
            <a:off x="0" y="5306200"/>
            <a:ext cx="189900" cy="81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19" name="Google Shape;419;p43"/>
          <p:cNvSpPr/>
          <p:nvPr/>
        </p:nvSpPr>
        <p:spPr>
          <a:xfrm rot="5400000">
            <a:off x="158475" y="5608050"/>
            <a:ext cx="277850" cy="215000"/>
          </a:xfrm>
          <a:prstGeom prst="flowChartExtra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20" name="Google Shape;420;p43"/>
          <p:cNvSpPr txBox="1"/>
          <p:nvPr/>
        </p:nvSpPr>
        <p:spPr>
          <a:xfrm>
            <a:off x="404900" y="5396200"/>
            <a:ext cx="40842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600" b="1">
                <a:solidFill>
                  <a:srgbClr val="404040"/>
                </a:solidFill>
              </a:rPr>
              <a:t>3</a:t>
            </a: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% of parents agree that </a:t>
            </a:r>
            <a:r>
              <a:rPr lang="en-US" sz="1600" b="1">
                <a:solidFill>
                  <a:srgbClr val="404040"/>
                </a:solidFill>
              </a:rPr>
              <a:t>NCA</a:t>
            </a: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’s curriculum is high qu</a:t>
            </a:r>
            <a:r>
              <a:rPr lang="en-US" sz="1600" b="1">
                <a:solidFill>
                  <a:srgbClr val="404040"/>
                </a:solidFill>
              </a:rPr>
              <a:t>ality</a:t>
            </a:r>
            <a:endParaRPr sz="1600"/>
          </a:p>
          <a:p>
            <a:pPr marL="0" marR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900" strike="noStrike" cap="none">
              <a:solidFill>
                <a:srgbClr val="404040"/>
              </a:solidFill>
              <a:highlight>
                <a:srgbClr val="FFFF00"/>
              </a:highlight>
            </a:endParaRPr>
          </a:p>
        </p:txBody>
      </p:sp>
      <p:pic>
        <p:nvPicPr>
          <p:cNvPr id="421" name="Google Shape;421;p43"/>
          <p:cNvPicPr preferRelativeResize="0"/>
          <p:nvPr/>
        </p:nvPicPr>
        <p:blipFill>
          <a:blip r:embed="rId3">
            <a:alphaModFix/>
          </a:blip>
          <a:srcRect l="4758" r="4767"/>
          <a:stretch>
            <a:fillRect/>
          </a:stretch>
        </p:blipFill>
        <p:spPr>
          <a:xfrm>
            <a:off x="4419350" y="5115025"/>
            <a:ext cx="1248230" cy="137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496" y="460725"/>
            <a:ext cx="1856025" cy="20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79573">
            <a:off x="7502174" y="678292"/>
            <a:ext cx="1272400" cy="142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6500" y="2728250"/>
            <a:ext cx="4001649" cy="281267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3"/>
          <p:cNvSpPr txBox="1"/>
          <p:nvPr/>
        </p:nvSpPr>
        <p:spPr>
          <a:xfrm>
            <a:off x="113700" y="2782625"/>
            <a:ext cx="53907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800" i="1">
                <a:solidFill>
                  <a:schemeClr val="dk1"/>
                </a:solidFill>
              </a:rPr>
              <a:t>“This school has been amazing! Allowing my child to strive for the best! They have a great curriculum and have shown that you are able to keep a good connection with the teachers, to see how much they care for all the children's education.” </a:t>
            </a:r>
            <a:endParaRPr sz="6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endParaRPr sz="600" i="1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700" b="1" i="1">
                <a:solidFill>
                  <a:schemeClr val="dk1"/>
                </a:solidFill>
              </a:rPr>
              <a:t>‒ Julia M., from an NCA parent-driven petition</a:t>
            </a:r>
            <a:r>
              <a:rPr lang="en-US" sz="1700">
                <a:solidFill>
                  <a:schemeClr val="dk1"/>
                </a:solidFill>
              </a:rPr>
              <a:t> </a:t>
            </a:r>
            <a:endParaRPr sz="1700">
              <a:solidFill>
                <a:srgbClr val="40404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</a:xfrm>
      </p:grpSpPr>
      <p:sp>
        <p:nvSpPr>
          <p:cNvPr id="431" name="Google Shape;431;p44"/>
          <p:cNvSpPr txBox="1">
            <a:spLocks noGrp="1"/>
          </p:cNvSpPr>
          <p:nvPr>
            <p:ph type="title"/>
          </p:nvPr>
        </p:nvSpPr>
        <p:spPr>
          <a:xfrm>
            <a:off x="374904" y="658368"/>
            <a:ext cx="64008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EQUIPPED FOR LEARNING</a:t>
            </a:r>
            <a:endParaRPr/>
          </a:p>
        </p:txBody>
      </p:sp>
      <p:sp>
        <p:nvSpPr>
          <p:cNvPr id="432" name="Google Shape;432;p44"/>
          <p:cNvSpPr txBox="1">
            <a:spLocks noGrp="1"/>
          </p:cNvSpPr>
          <p:nvPr>
            <p:ph type="body" idx="1"/>
          </p:nvPr>
        </p:nvSpPr>
        <p:spPr>
          <a:xfrm>
            <a:off x="640080" y="1328090"/>
            <a:ext cx="4389000" cy="30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182" algn="l" rtl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Char char="•"/>
            </a:pPr>
            <a:r>
              <a:rPr lang="en-US">
                <a:solidFill>
                  <a:srgbClr val="000000"/>
                </a:solidFill>
              </a:rPr>
              <a:t>Materials from leading academic curriculum provider</a:t>
            </a:r>
            <a:endParaRPr>
              <a:solidFill>
                <a:srgbClr val="000000"/>
              </a:solidFill>
            </a:endParaRPr>
          </a:p>
          <a:p>
            <a:pPr marL="342900" lvl="0" indent="-317182" algn="l" rtl="0">
              <a:lnSpc>
                <a:spcPct val="80000"/>
              </a:lnSpc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000"/>
              <a:buChar char="•"/>
            </a:pPr>
            <a:r>
              <a:rPr lang="en-US">
                <a:solidFill>
                  <a:srgbClr val="000000"/>
                </a:solidFill>
              </a:rPr>
              <a:t>Interactive multimedia tools bring concepts to life</a:t>
            </a:r>
            <a:endParaRPr>
              <a:solidFill>
                <a:srgbClr val="000000"/>
              </a:solidFill>
            </a:endParaRPr>
          </a:p>
          <a:p>
            <a:pPr marL="342900" lvl="0" indent="0" algn="l" rtl="0">
              <a:lnSpc>
                <a:spcPct val="80000"/>
              </a:lnSpc>
              <a:spcBef>
                <a:spcPts val="260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33" name="Google Shape;433;p44"/>
          <p:cNvSpPr txBox="1"/>
          <p:nvPr/>
        </p:nvSpPr>
        <p:spPr>
          <a:xfrm>
            <a:off x="533400" y="6049118"/>
            <a:ext cx="411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from 201</a:t>
            </a:r>
            <a:r>
              <a:rPr lang="en-US" sz="800">
                <a:solidFill>
                  <a:schemeClr val="dk1"/>
                </a:solidFill>
              </a:rPr>
              <a:t>9</a:t>
            </a: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Connections Academy Parent Satisfaction Survey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34" name="Google Shape;434;p44"/>
          <p:cNvSpPr/>
          <p:nvPr/>
        </p:nvSpPr>
        <p:spPr>
          <a:xfrm>
            <a:off x="189900" y="5306200"/>
            <a:ext cx="4896600" cy="818700"/>
          </a:xfrm>
          <a:prstGeom prst="rect">
            <a:avLst/>
          </a:prstGeom>
          <a:solidFill>
            <a:srgbClr val="D4EA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336825" y="5434150"/>
            <a:ext cx="43440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600" b="1">
                <a:solidFill>
                  <a:srgbClr val="404040"/>
                </a:solidFill>
              </a:rPr>
              <a:t>93% of parents say NCA’s technology improves their child’s learning experience</a:t>
            </a:r>
            <a:endParaRPr sz="1600" b="1">
              <a:solidFill>
                <a:srgbClr val="404040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>
                <a:solidFill>
                  <a:srgbClr val="404040"/>
                </a:solidFill>
              </a:rPr>
              <a:t> </a:t>
            </a:r>
            <a:endParaRPr b="1">
              <a:solidFill>
                <a:srgbClr val="404040"/>
              </a:solidFill>
            </a:endParaRPr>
          </a:p>
        </p:txBody>
      </p:sp>
      <p:sp>
        <p:nvSpPr>
          <p:cNvPr id="436" name="Google Shape;436;p44"/>
          <p:cNvSpPr/>
          <p:nvPr/>
        </p:nvSpPr>
        <p:spPr>
          <a:xfrm>
            <a:off x="0" y="5306200"/>
            <a:ext cx="189900" cy="81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37" name="Google Shape;437;p44"/>
          <p:cNvSpPr/>
          <p:nvPr/>
        </p:nvSpPr>
        <p:spPr>
          <a:xfrm rot="5400000">
            <a:off x="158475" y="5608050"/>
            <a:ext cx="277850" cy="215000"/>
          </a:xfrm>
          <a:prstGeom prst="flowChartExtra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438" name="Google Shape;438;p44"/>
          <p:cNvPicPr preferRelativeResize="0"/>
          <p:nvPr/>
        </p:nvPicPr>
        <p:blipFill>
          <a:blip r:embed="rId3">
            <a:alphaModFix/>
          </a:blip>
          <a:srcRect l="4758" r="4767"/>
          <a:stretch>
            <a:fillRect/>
          </a:stretch>
        </p:blipFill>
        <p:spPr>
          <a:xfrm>
            <a:off x="4572000" y="5025738"/>
            <a:ext cx="1248230" cy="137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075" y="-470650"/>
            <a:ext cx="4114801" cy="389964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/>
        </p:nvSpPr>
        <p:spPr>
          <a:xfrm>
            <a:off x="671775" y="3092825"/>
            <a:ext cx="78114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800" i="1">
                <a:solidFill>
                  <a:schemeClr val="dk1"/>
                </a:solidFill>
              </a:rPr>
              <a:t>“My 16-year-old will begin her third year at Nevada Connections Academy next fall.  What a difference an all assistive technology school makes! I love that if we have a question, a teacher is just a phone call away.  We love that the teachers take a genuine interest in my daughter and her education.” </a:t>
            </a:r>
            <a:endParaRPr sz="18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 i="1">
                <a:solidFill>
                  <a:schemeClr val="dk1"/>
                </a:solidFill>
              </a:rPr>
              <a:t>                </a:t>
            </a:r>
            <a:r>
              <a:rPr lang="en-US" sz="1700" b="1" i="1">
                <a:solidFill>
                  <a:schemeClr val="dk1"/>
                </a:solidFill>
              </a:rPr>
              <a:t>‒ </a:t>
            </a:r>
            <a:r>
              <a:rPr lang="en-US" sz="1800" b="1" i="1">
                <a:solidFill>
                  <a:schemeClr val="dk1"/>
                </a:solidFill>
              </a:rPr>
              <a:t> Cindy Chamberlain, NCA Facebook page          </a:t>
            </a:r>
            <a:endParaRPr sz="1800" b="1" i="1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endParaRPr sz="1700">
              <a:solidFill>
                <a:srgbClr val="404040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 </a:t>
            </a:r>
            <a:endParaRPr sz="1800">
              <a:solidFill>
                <a:srgbClr val="40404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</a:xfrm>
      </p:grpSpPr>
      <p:pic>
        <p:nvPicPr>
          <p:cNvPr id="446" name="Google Shape;446;p45"/>
          <p:cNvPicPr preferRelativeResize="0"/>
          <p:nvPr/>
        </p:nvPicPr>
        <p:blipFill>
          <a:blip r:embed="rId3">
            <a:alphaModFix/>
          </a:blip>
          <a:srcRect t="3951" b="3942"/>
          <a:stretch>
            <a:fillRect/>
          </a:stretch>
        </p:blipFill>
        <p:spPr>
          <a:xfrm>
            <a:off x="4225025" y="1815475"/>
            <a:ext cx="4918973" cy="30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 txBox="1">
            <a:spLocks noGrp="1"/>
          </p:cNvSpPr>
          <p:nvPr>
            <p:ph type="title"/>
          </p:nvPr>
        </p:nvSpPr>
        <p:spPr>
          <a:xfrm>
            <a:off x="512649" y="517200"/>
            <a:ext cx="82617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EXTRA ATTENTION SUPPORTS STUDENT SUCCESS</a:t>
            </a:r>
            <a:endParaRPr/>
          </a:p>
        </p:txBody>
      </p:sp>
      <p:sp>
        <p:nvSpPr>
          <p:cNvPr id="448" name="Google Shape;448;p45"/>
          <p:cNvSpPr txBox="1">
            <a:spLocks noGrp="1"/>
          </p:cNvSpPr>
          <p:nvPr>
            <p:ph type="body" idx="1"/>
          </p:nvPr>
        </p:nvSpPr>
        <p:spPr>
          <a:xfrm>
            <a:off x="222500" y="1614600"/>
            <a:ext cx="4398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Personalized learning plan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based on student needs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Support and encouragement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in challenge areas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Ongoing assessments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used to update plan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2600"/>
              </a:spcBef>
              <a:spcAft>
                <a:spcPct val="0"/>
              </a:spcAft>
              <a:buClr>
                <a:srgbClr val="000000"/>
              </a:buClr>
              <a:buSzPts val="2600"/>
              <a:buChar char="•"/>
            </a:pPr>
            <a:r>
              <a:rPr lang="en-US">
                <a:solidFill>
                  <a:srgbClr val="000000"/>
                </a:solidFill>
              </a:rPr>
              <a:t>Reading and math remediation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49" name="Google Shape;44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929" y="4128750"/>
            <a:ext cx="2063496" cy="2309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6299.0"/>
  <p:tag name="AS_RELEASE_DATE" val="2017.05.17"/>
  <p:tag name="AS_TITLE" val="Aspose.Slides for .NET 4.0"/>
  <p:tag name="AS_VERSION" val="17.5"/>
</p:tagLst>
</file>

<file path=ppt/theme/theme1.xml><?xml version="1.0" encoding="utf-8"?>
<a:theme xmlns:r="http://schemas.openxmlformats.org/officeDocument/2006/relationships" xmlns:a="http://schemas.openxmlformats.org/drawingml/2006/main" name="2015-16_CAMktgInfoSession_Template">
  <a:themeElements>
    <a:clrScheme name="2016-17 CA Mktg Info Session">
      <a:dk1>
        <a:srgbClr val="000000"/>
      </a:dk1>
      <a:lt1>
        <a:srgbClr val="FFFFFF"/>
      </a:lt1>
      <a:dk2>
        <a:srgbClr val="D86018"/>
      </a:dk2>
      <a:lt2>
        <a:srgbClr val="FED141"/>
      </a:lt2>
      <a:accent1>
        <a:srgbClr val="EEB111"/>
      </a:accent1>
      <a:accent2>
        <a:srgbClr val="FBF5EA"/>
      </a:accent2>
      <a:accent3>
        <a:srgbClr val="739B3E"/>
      </a:accent3>
      <a:accent4>
        <a:srgbClr val="08A6CC"/>
      </a:accent4>
      <a:accent5>
        <a:srgbClr val="00A592"/>
      </a:accent5>
      <a:accent6>
        <a:srgbClr val="622466"/>
      </a:accent6>
      <a:hlink>
        <a:srgbClr val="005776"/>
      </a:hlink>
      <a:folHlink>
        <a:srgbClr val="595959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119</Paragraphs>
  <Slides>15</Slides>
  <Notes>15</Notes>
  <TotalTime>0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16">
      <vt:lpstr>2015-16_CAMktgInfoSession_Template</vt:lpstr>
      <vt:lpstr>Slide 1</vt:lpstr>
      <vt:lpstr>Slide 2</vt:lpstr>
      <vt:lpstr>SCHOOL 
OVERVIEW</vt:lpstr>
      <vt:lpstr>STUDENT INFORMATION</vt:lpstr>
      <vt:lpstr>PERSONALIZED INSTRUCTION, QUALITY TEACHING</vt:lpstr>
      <vt:lpstr>Slide 6</vt:lpstr>
      <vt:lpstr>NCA’s AWARD-WINNING CURRICULUM</vt:lpstr>
      <vt:lpstr>EQUIPPED FOR LEARNING</vt:lpstr>
      <vt:lpstr>EXTRA ATTENTION SUPPORTS STUDENT SUCCESS</vt:lpstr>
      <vt:lpstr>ENRICHING THE SCHOOL EXPERIENCE</vt:lpstr>
      <vt:lpstr>THE PARENT’S ROLE</vt:lpstr>
      <vt:lpstr>ELEMENTARY SCHOOL EXPERIENCE</vt:lpstr>
      <vt:lpstr>Slide 13</vt:lpstr>
      <vt:lpstr>Slide 14</vt:lpstr>
      <vt:lpstr>Slide 15</vt:lpstr>
    </vt:vector>
  </TitlesOfParts>
  <LinksUpToDate>0</LinksUpToDate>
  <SharedDoc>0</SharedDoc>
  <HyperlinksChanged>0</HyperlinksChanged>
  <Application>Aspose.Slides for .NET</Application>
  <AppVersion>17.0500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2019-09-27T16:23:46Z</dcterms:created>
  <dcterms:modified xsi:type="dcterms:W3CDTF">2019-09-27T23:23:46Z</dcterms:modified>
</cp:coreProperties>
</file>