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71" r:id="rId2"/>
    <p:sldId id="293" r:id="rId3"/>
    <p:sldId id="368" r:id="rId4"/>
    <p:sldId id="366" r:id="rId5"/>
    <p:sldId id="369" r:id="rId6"/>
    <p:sldId id="370" r:id="rId7"/>
    <p:sldId id="317" r:id="rId8"/>
    <p:sldId id="372" r:id="rId9"/>
    <p:sldId id="307" r:id="rId10"/>
    <p:sldId id="371" r:id="rId11"/>
    <p:sldId id="373" r:id="rId12"/>
    <p:sldId id="260"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Kinne" initials="SK" lastIdx="2" clrIdx="0">
    <p:extLst>
      <p:ext uri="{19B8F6BF-5375-455C-9EA6-DF929625EA0E}">
        <p15:presenceInfo xmlns:p15="http://schemas.microsoft.com/office/powerpoint/2012/main" userId="S-1-5-21-2299061036-1456400898-4236979735-1124" providerId="AD"/>
      </p:ext>
    </p:extLst>
  </p:cmAuthor>
  <p:cmAuthor id="2" name="Mark Modrcin" initials="MM" lastIdx="3" clrIdx="1">
    <p:extLst>
      <p:ext uri="{19B8F6BF-5375-455C-9EA6-DF929625EA0E}">
        <p15:presenceInfo xmlns:p15="http://schemas.microsoft.com/office/powerpoint/2012/main" userId="S-1-5-21-2299061036-1456400898-4236979735-1129" providerId="AD"/>
      </p:ext>
    </p:extLst>
  </p:cmAuthor>
  <p:cmAuthor id="3" name="Rebecca Feiden" initials="RF" lastIdx="6" clrIdx="2">
    <p:extLst>
      <p:ext uri="{19B8F6BF-5375-455C-9EA6-DF929625EA0E}">
        <p15:presenceInfo xmlns:p15="http://schemas.microsoft.com/office/powerpoint/2012/main" userId="S-1-5-21-2299061036-1456400898-4236979735-1202" providerId="AD"/>
      </p:ext>
    </p:extLst>
  </p:cmAuthor>
  <p:cmAuthor id="4" name="Mark Modrcin" initials="MM [2]" lastIdx="4" clrIdx="3">
    <p:extLst>
      <p:ext uri="{19B8F6BF-5375-455C-9EA6-DF929625EA0E}">
        <p15:presenceInfo xmlns:p15="http://schemas.microsoft.com/office/powerpoint/2012/main" userId="S::mmodrcin@spcsa.nv.gov::ea87c0c1-c1e3-45fe-a369-ce0e6139f51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0" autoAdjust="0"/>
    <p:restoredTop sz="94249" autoAdjust="0"/>
  </p:normalViewPr>
  <p:slideViewPr>
    <p:cSldViewPr snapToGrid="0">
      <p:cViewPr varScale="1">
        <p:scale>
          <a:sx n="96" d="100"/>
          <a:sy n="96" d="100"/>
        </p:scale>
        <p:origin x="90" y="336"/>
      </p:cViewPr>
      <p:guideLst>
        <p:guide pos="3840"/>
        <p:guide orient="horz" pos="2160"/>
      </p:guideLst>
    </p:cSldViewPr>
  </p:slideViewPr>
  <p:notesTextViewPr>
    <p:cViewPr>
      <p:scale>
        <a:sx n="3" d="2"/>
        <a:sy n="3" d="2"/>
      </p:scale>
      <p:origin x="0" y="0"/>
    </p:cViewPr>
  </p:notesTextViewPr>
  <p:sorterViewPr>
    <p:cViewPr>
      <p:scale>
        <a:sx n="66" d="100"/>
        <a:sy n="66" d="100"/>
      </p:scale>
      <p:origin x="0" y="0"/>
    </p:cViewPr>
  </p:sorterViewPr>
  <p:notesViewPr>
    <p:cSldViewPr snapToGrid="0">
      <p:cViewPr>
        <p:scale>
          <a:sx n="150" d="100"/>
          <a:sy n="150" d="100"/>
        </p:scale>
        <p:origin x="2400" y="-2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4167B5-64B7-4269-AE7B-59F9BADFB51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FA168E65-635E-44A9-BB2A-1C69A82DCF13}">
      <dgm:prSet phldrT="[Text]"/>
      <dgm:spPr/>
      <dgm:t>
        <a:bodyPr/>
        <a:lstStyle/>
        <a:p>
          <a:r>
            <a:rPr lang="en-US" dirty="0"/>
            <a:t>Logistics</a:t>
          </a:r>
        </a:p>
      </dgm:t>
    </dgm:pt>
    <dgm:pt modelId="{B4530FE5-FACF-4A53-8D03-A85C0DE84DA2}" type="parTrans" cxnId="{9E534304-BED2-4527-8959-526914BD8678}">
      <dgm:prSet/>
      <dgm:spPr/>
      <dgm:t>
        <a:bodyPr/>
        <a:lstStyle/>
        <a:p>
          <a:endParaRPr lang="en-US"/>
        </a:p>
      </dgm:t>
    </dgm:pt>
    <dgm:pt modelId="{68F69A55-91B5-48EC-9AC5-3019987689B2}" type="sibTrans" cxnId="{9E534304-BED2-4527-8959-526914BD8678}">
      <dgm:prSet/>
      <dgm:spPr/>
      <dgm:t>
        <a:bodyPr/>
        <a:lstStyle/>
        <a:p>
          <a:endParaRPr lang="en-US"/>
        </a:p>
      </dgm:t>
    </dgm:pt>
    <dgm:pt modelId="{93DEEF27-7EEB-478B-80D4-3EFB6D89F03C}">
      <dgm:prSet phldrT="[Text]"/>
      <dgm:spPr/>
      <dgm:t>
        <a:bodyPr/>
        <a:lstStyle/>
        <a:p>
          <a:r>
            <a:rPr lang="en-US" dirty="0"/>
            <a:t>Dedicate more time for the document review</a:t>
          </a:r>
        </a:p>
      </dgm:t>
    </dgm:pt>
    <dgm:pt modelId="{1628F3D9-0E41-4208-ACDD-B6E23DA396AD}" type="parTrans" cxnId="{CF736AAE-B3FA-405C-A4E7-9539D045D42B}">
      <dgm:prSet/>
      <dgm:spPr/>
      <dgm:t>
        <a:bodyPr/>
        <a:lstStyle/>
        <a:p>
          <a:endParaRPr lang="en-US"/>
        </a:p>
      </dgm:t>
    </dgm:pt>
    <dgm:pt modelId="{637C1128-9B9C-471C-BFAB-87387588D3CB}" type="sibTrans" cxnId="{CF736AAE-B3FA-405C-A4E7-9539D045D42B}">
      <dgm:prSet/>
      <dgm:spPr/>
      <dgm:t>
        <a:bodyPr/>
        <a:lstStyle/>
        <a:p>
          <a:endParaRPr lang="en-US"/>
        </a:p>
      </dgm:t>
    </dgm:pt>
    <dgm:pt modelId="{06EACD43-D8F0-4EC1-8DD0-041C14BCF8DE}">
      <dgm:prSet phldrT="[Text]"/>
      <dgm:spPr/>
      <dgm:t>
        <a:bodyPr/>
        <a:lstStyle/>
        <a:p>
          <a:r>
            <a:rPr lang="en-US" dirty="0">
              <a:solidFill>
                <a:schemeClr val="tx1"/>
              </a:solidFill>
            </a:rPr>
            <a:t>Request</a:t>
          </a:r>
          <a:r>
            <a:rPr lang="en-US" dirty="0"/>
            <a:t> campus maps to increase SPCSA team efficiency</a:t>
          </a:r>
        </a:p>
      </dgm:t>
    </dgm:pt>
    <dgm:pt modelId="{23D4E6F8-33C7-4C5D-A904-6C7746418F4A}" type="parTrans" cxnId="{56AB66AD-A46D-4532-9E83-BED2CD4FFC9C}">
      <dgm:prSet/>
      <dgm:spPr/>
      <dgm:t>
        <a:bodyPr/>
        <a:lstStyle/>
        <a:p>
          <a:endParaRPr lang="en-US"/>
        </a:p>
      </dgm:t>
    </dgm:pt>
    <dgm:pt modelId="{1E511AC9-854B-4A6A-8099-150E07220620}" type="sibTrans" cxnId="{56AB66AD-A46D-4532-9E83-BED2CD4FFC9C}">
      <dgm:prSet/>
      <dgm:spPr/>
      <dgm:t>
        <a:bodyPr/>
        <a:lstStyle/>
        <a:p>
          <a:endParaRPr lang="en-US"/>
        </a:p>
      </dgm:t>
    </dgm:pt>
    <dgm:pt modelId="{7DBE1FA8-27FC-43A5-B3F8-2FF2F7B95FC0}">
      <dgm:prSet phldrT="[Text]"/>
      <dgm:spPr/>
      <dgm:t>
        <a:bodyPr/>
        <a:lstStyle/>
        <a:p>
          <a:r>
            <a:rPr lang="en-US" dirty="0"/>
            <a:t>Multi-Site Networks</a:t>
          </a:r>
        </a:p>
      </dgm:t>
    </dgm:pt>
    <dgm:pt modelId="{5674BF34-C033-4326-A991-6C1C962D4A59}" type="parTrans" cxnId="{2086F2EB-D471-48D2-8CED-E569ADDB0EBE}">
      <dgm:prSet/>
      <dgm:spPr/>
      <dgm:t>
        <a:bodyPr/>
        <a:lstStyle/>
        <a:p>
          <a:endParaRPr lang="en-US"/>
        </a:p>
      </dgm:t>
    </dgm:pt>
    <dgm:pt modelId="{A1530570-4CCF-4824-B69D-8A0091BE6239}" type="sibTrans" cxnId="{2086F2EB-D471-48D2-8CED-E569ADDB0EBE}">
      <dgm:prSet/>
      <dgm:spPr/>
      <dgm:t>
        <a:bodyPr/>
        <a:lstStyle/>
        <a:p>
          <a:endParaRPr lang="en-US"/>
        </a:p>
      </dgm:t>
    </dgm:pt>
    <dgm:pt modelId="{CC02D7DB-EEDD-40BA-A196-B0A7F2CD6CA0}">
      <dgm:prSet phldrT="[Text]"/>
      <dgm:spPr/>
      <dgm:t>
        <a:bodyPr/>
        <a:lstStyle/>
        <a:p>
          <a:r>
            <a:rPr lang="en-US" dirty="0"/>
            <a:t>Identify areas that may eliminate possible redundancies</a:t>
          </a:r>
        </a:p>
      </dgm:t>
    </dgm:pt>
    <dgm:pt modelId="{E4151F86-1CF4-451B-BB74-3FB6FB00B771}" type="parTrans" cxnId="{534D9783-A57C-48FF-8DD1-AC88AACAF236}">
      <dgm:prSet/>
      <dgm:spPr/>
      <dgm:t>
        <a:bodyPr/>
        <a:lstStyle/>
        <a:p>
          <a:endParaRPr lang="en-US"/>
        </a:p>
      </dgm:t>
    </dgm:pt>
    <dgm:pt modelId="{CF45CEA7-9557-403A-93E8-449716686AB9}" type="sibTrans" cxnId="{534D9783-A57C-48FF-8DD1-AC88AACAF236}">
      <dgm:prSet/>
      <dgm:spPr/>
      <dgm:t>
        <a:bodyPr/>
        <a:lstStyle/>
        <a:p>
          <a:endParaRPr lang="en-US"/>
        </a:p>
      </dgm:t>
    </dgm:pt>
    <dgm:pt modelId="{DEF2F107-0066-46A0-93A2-DEBB3DBBF867}">
      <dgm:prSet phldrT="[Text]"/>
      <dgm:spPr/>
      <dgm:t>
        <a:bodyPr/>
        <a:lstStyle/>
        <a:p>
          <a:r>
            <a:rPr lang="en-US" dirty="0"/>
            <a:t>Validate practices across campuses</a:t>
          </a:r>
        </a:p>
      </dgm:t>
    </dgm:pt>
    <dgm:pt modelId="{F6818907-8E03-41BC-9DDF-EB76BDE056C4}" type="parTrans" cxnId="{8CE4C8B8-09E6-4047-8C43-F936E85C77BD}">
      <dgm:prSet/>
      <dgm:spPr/>
      <dgm:t>
        <a:bodyPr/>
        <a:lstStyle/>
        <a:p>
          <a:endParaRPr lang="en-US"/>
        </a:p>
      </dgm:t>
    </dgm:pt>
    <dgm:pt modelId="{A8031998-1888-4BE7-B10B-B1CA833E293B}" type="sibTrans" cxnId="{8CE4C8B8-09E6-4047-8C43-F936E85C77BD}">
      <dgm:prSet/>
      <dgm:spPr/>
      <dgm:t>
        <a:bodyPr/>
        <a:lstStyle/>
        <a:p>
          <a:endParaRPr lang="en-US"/>
        </a:p>
      </dgm:t>
    </dgm:pt>
    <dgm:pt modelId="{9FCCBEAB-E649-48DF-B7F4-B73630369975}">
      <dgm:prSet phldrT="[Text]"/>
      <dgm:spPr/>
      <dgm:t>
        <a:bodyPr/>
        <a:lstStyle/>
        <a:p>
          <a:r>
            <a:rPr lang="en-US" dirty="0"/>
            <a:t>Process &amp; Rubric Transparency</a:t>
          </a:r>
        </a:p>
      </dgm:t>
    </dgm:pt>
    <dgm:pt modelId="{D93EE66B-D72E-4F25-B9B5-4FC60F5CFBBB}" type="parTrans" cxnId="{F0DD6CA0-59F5-48E5-BB4D-97A3C9256001}">
      <dgm:prSet/>
      <dgm:spPr/>
      <dgm:t>
        <a:bodyPr/>
        <a:lstStyle/>
        <a:p>
          <a:endParaRPr lang="en-US"/>
        </a:p>
      </dgm:t>
    </dgm:pt>
    <dgm:pt modelId="{8A0B5F36-BC97-425B-A83F-D2DC7FB438ED}" type="sibTrans" cxnId="{F0DD6CA0-59F5-48E5-BB4D-97A3C9256001}">
      <dgm:prSet/>
      <dgm:spPr/>
      <dgm:t>
        <a:bodyPr/>
        <a:lstStyle/>
        <a:p>
          <a:endParaRPr lang="en-US"/>
        </a:p>
      </dgm:t>
    </dgm:pt>
    <dgm:pt modelId="{E0D1C4DB-93B7-43E7-A2C9-DB0DBCAA6B46}">
      <dgm:prSet phldrT="[Text]"/>
      <dgm:spPr/>
      <dgm:t>
        <a:bodyPr/>
        <a:lstStyle/>
        <a:p>
          <a:r>
            <a:rPr lang="en-US" dirty="0"/>
            <a:t>Provide classroom observation rubric trainings </a:t>
          </a:r>
        </a:p>
      </dgm:t>
    </dgm:pt>
    <dgm:pt modelId="{54FFA70F-5CDB-4CA1-A26B-11874A623983}" type="parTrans" cxnId="{3F55E46C-A657-4BCA-8C7A-9338D96C0C0D}">
      <dgm:prSet/>
      <dgm:spPr/>
      <dgm:t>
        <a:bodyPr/>
        <a:lstStyle/>
        <a:p>
          <a:endParaRPr lang="en-US"/>
        </a:p>
      </dgm:t>
    </dgm:pt>
    <dgm:pt modelId="{1DAAF013-2455-4BAC-A063-C20308FCD212}" type="sibTrans" cxnId="{3F55E46C-A657-4BCA-8C7A-9338D96C0C0D}">
      <dgm:prSet/>
      <dgm:spPr/>
      <dgm:t>
        <a:bodyPr/>
        <a:lstStyle/>
        <a:p>
          <a:endParaRPr lang="en-US"/>
        </a:p>
      </dgm:t>
    </dgm:pt>
    <dgm:pt modelId="{16AF2F0D-A1F0-4DF6-A516-31FCF028365D}">
      <dgm:prSet phldrT="[Text]"/>
      <dgm:spPr/>
      <dgm:t>
        <a:bodyPr/>
        <a:lstStyle/>
        <a:p>
          <a:r>
            <a:rPr lang="en-US" dirty="0"/>
            <a:t>Hold office hours for school leaders and stakeholders to answer questions</a:t>
          </a:r>
        </a:p>
      </dgm:t>
    </dgm:pt>
    <dgm:pt modelId="{14F953A9-7651-4C17-B843-3CACD3D2565A}" type="parTrans" cxnId="{916FD068-FA39-4F07-A508-0709665CE97E}">
      <dgm:prSet/>
      <dgm:spPr/>
      <dgm:t>
        <a:bodyPr/>
        <a:lstStyle/>
        <a:p>
          <a:endParaRPr lang="en-US"/>
        </a:p>
      </dgm:t>
    </dgm:pt>
    <dgm:pt modelId="{D0EC3C8C-BEFE-4466-A2CB-6769484F1783}" type="sibTrans" cxnId="{916FD068-FA39-4F07-A508-0709665CE97E}">
      <dgm:prSet/>
      <dgm:spPr/>
      <dgm:t>
        <a:bodyPr/>
        <a:lstStyle/>
        <a:p>
          <a:endParaRPr lang="en-US"/>
        </a:p>
      </dgm:t>
    </dgm:pt>
    <dgm:pt modelId="{0A56DDF0-0C53-4B8A-8D69-9E757A4D80EE}" type="pres">
      <dgm:prSet presAssocID="{3A4167B5-64B7-4269-AE7B-59F9BADFB51D}" presName="Name0" presStyleCnt="0">
        <dgm:presLayoutVars>
          <dgm:dir/>
          <dgm:animLvl val="lvl"/>
          <dgm:resizeHandles/>
        </dgm:presLayoutVars>
      </dgm:prSet>
      <dgm:spPr/>
    </dgm:pt>
    <dgm:pt modelId="{66266CE4-F3E6-4461-9E85-BB283FA95AFD}" type="pres">
      <dgm:prSet presAssocID="{FA168E65-635E-44A9-BB2A-1C69A82DCF13}" presName="linNode" presStyleCnt="0"/>
      <dgm:spPr/>
    </dgm:pt>
    <dgm:pt modelId="{34583A8C-E3F7-47CA-8A8E-ECE0D3F98CB1}" type="pres">
      <dgm:prSet presAssocID="{FA168E65-635E-44A9-BB2A-1C69A82DCF13}" presName="parentShp" presStyleLbl="node1" presStyleIdx="0" presStyleCnt="3">
        <dgm:presLayoutVars>
          <dgm:bulletEnabled val="1"/>
        </dgm:presLayoutVars>
      </dgm:prSet>
      <dgm:spPr/>
    </dgm:pt>
    <dgm:pt modelId="{537D61D9-A259-425C-B6BA-7F22F2BC8AA3}" type="pres">
      <dgm:prSet presAssocID="{FA168E65-635E-44A9-BB2A-1C69A82DCF13}" presName="childShp" presStyleLbl="bgAccFollowNode1" presStyleIdx="0" presStyleCnt="3">
        <dgm:presLayoutVars>
          <dgm:bulletEnabled val="1"/>
        </dgm:presLayoutVars>
      </dgm:prSet>
      <dgm:spPr/>
    </dgm:pt>
    <dgm:pt modelId="{C90F7DB3-522E-46F2-BF95-9329CD52B261}" type="pres">
      <dgm:prSet presAssocID="{68F69A55-91B5-48EC-9AC5-3019987689B2}" presName="spacing" presStyleCnt="0"/>
      <dgm:spPr/>
    </dgm:pt>
    <dgm:pt modelId="{1310DFE8-94D8-4EAB-9690-65D28C00F0AF}" type="pres">
      <dgm:prSet presAssocID="{7DBE1FA8-27FC-43A5-B3F8-2FF2F7B95FC0}" presName="linNode" presStyleCnt="0"/>
      <dgm:spPr/>
    </dgm:pt>
    <dgm:pt modelId="{39F2B155-CB95-4E89-AD35-55B75A75CB43}" type="pres">
      <dgm:prSet presAssocID="{7DBE1FA8-27FC-43A5-B3F8-2FF2F7B95FC0}" presName="parentShp" presStyleLbl="node1" presStyleIdx="1" presStyleCnt="3">
        <dgm:presLayoutVars>
          <dgm:bulletEnabled val="1"/>
        </dgm:presLayoutVars>
      </dgm:prSet>
      <dgm:spPr/>
    </dgm:pt>
    <dgm:pt modelId="{7D31A1CE-6F88-4E85-AE75-D74AF2ECFF9C}" type="pres">
      <dgm:prSet presAssocID="{7DBE1FA8-27FC-43A5-B3F8-2FF2F7B95FC0}" presName="childShp" presStyleLbl="bgAccFollowNode1" presStyleIdx="1" presStyleCnt="3">
        <dgm:presLayoutVars>
          <dgm:bulletEnabled val="1"/>
        </dgm:presLayoutVars>
      </dgm:prSet>
      <dgm:spPr/>
    </dgm:pt>
    <dgm:pt modelId="{4F7BCEB9-C04F-45AA-87E9-8888CFA1EA88}" type="pres">
      <dgm:prSet presAssocID="{A1530570-4CCF-4824-B69D-8A0091BE6239}" presName="spacing" presStyleCnt="0"/>
      <dgm:spPr/>
    </dgm:pt>
    <dgm:pt modelId="{4F364037-8F06-47D8-BB14-9F7E66CC62D7}" type="pres">
      <dgm:prSet presAssocID="{9FCCBEAB-E649-48DF-B7F4-B73630369975}" presName="linNode" presStyleCnt="0"/>
      <dgm:spPr/>
    </dgm:pt>
    <dgm:pt modelId="{2945C4D6-99BE-4331-9CB3-BF9D1724A230}" type="pres">
      <dgm:prSet presAssocID="{9FCCBEAB-E649-48DF-B7F4-B73630369975}" presName="parentShp" presStyleLbl="node1" presStyleIdx="2" presStyleCnt="3">
        <dgm:presLayoutVars>
          <dgm:bulletEnabled val="1"/>
        </dgm:presLayoutVars>
      </dgm:prSet>
      <dgm:spPr/>
    </dgm:pt>
    <dgm:pt modelId="{645FCBFF-0C6F-499B-8D5F-A75DED1414C1}" type="pres">
      <dgm:prSet presAssocID="{9FCCBEAB-E649-48DF-B7F4-B73630369975}" presName="childShp" presStyleLbl="bgAccFollowNode1" presStyleIdx="2" presStyleCnt="3">
        <dgm:presLayoutVars>
          <dgm:bulletEnabled val="1"/>
        </dgm:presLayoutVars>
      </dgm:prSet>
      <dgm:spPr/>
    </dgm:pt>
  </dgm:ptLst>
  <dgm:cxnLst>
    <dgm:cxn modelId="{9E534304-BED2-4527-8959-526914BD8678}" srcId="{3A4167B5-64B7-4269-AE7B-59F9BADFB51D}" destId="{FA168E65-635E-44A9-BB2A-1C69A82DCF13}" srcOrd="0" destOrd="0" parTransId="{B4530FE5-FACF-4A53-8D03-A85C0DE84DA2}" sibTransId="{68F69A55-91B5-48EC-9AC5-3019987689B2}"/>
    <dgm:cxn modelId="{20722032-DBC9-490F-B489-705D8B7B990E}" type="presOf" srcId="{DEF2F107-0066-46A0-93A2-DEBB3DBBF867}" destId="{7D31A1CE-6F88-4E85-AE75-D74AF2ECFF9C}" srcOrd="0" destOrd="1" presId="urn:microsoft.com/office/officeart/2005/8/layout/vList6"/>
    <dgm:cxn modelId="{916FD068-FA39-4F07-A508-0709665CE97E}" srcId="{9FCCBEAB-E649-48DF-B7F4-B73630369975}" destId="{16AF2F0D-A1F0-4DF6-A516-31FCF028365D}" srcOrd="1" destOrd="0" parTransId="{14F953A9-7651-4C17-B843-3CACD3D2565A}" sibTransId="{D0EC3C8C-BEFE-4466-A2CB-6769484F1783}"/>
    <dgm:cxn modelId="{3F55E46C-A657-4BCA-8C7A-9338D96C0C0D}" srcId="{9FCCBEAB-E649-48DF-B7F4-B73630369975}" destId="{E0D1C4DB-93B7-43E7-A2C9-DB0DBCAA6B46}" srcOrd="0" destOrd="0" parTransId="{54FFA70F-5CDB-4CA1-A26B-11874A623983}" sibTransId="{1DAAF013-2455-4BAC-A063-C20308FCD212}"/>
    <dgm:cxn modelId="{76AEB96F-619E-42E1-9DAE-5F0ED51A127A}" type="presOf" srcId="{FA168E65-635E-44A9-BB2A-1C69A82DCF13}" destId="{34583A8C-E3F7-47CA-8A8E-ECE0D3F98CB1}" srcOrd="0" destOrd="0" presId="urn:microsoft.com/office/officeart/2005/8/layout/vList6"/>
    <dgm:cxn modelId="{C8C69E81-079B-4484-B6B2-3AEB69068344}" type="presOf" srcId="{16AF2F0D-A1F0-4DF6-A516-31FCF028365D}" destId="{645FCBFF-0C6F-499B-8D5F-A75DED1414C1}" srcOrd="0" destOrd="1" presId="urn:microsoft.com/office/officeart/2005/8/layout/vList6"/>
    <dgm:cxn modelId="{534D9783-A57C-48FF-8DD1-AC88AACAF236}" srcId="{7DBE1FA8-27FC-43A5-B3F8-2FF2F7B95FC0}" destId="{CC02D7DB-EEDD-40BA-A196-B0A7F2CD6CA0}" srcOrd="0" destOrd="0" parTransId="{E4151F86-1CF4-451B-BB74-3FB6FB00B771}" sibTransId="{CF45CEA7-9557-403A-93E8-449716686AB9}"/>
    <dgm:cxn modelId="{C00F129B-0732-4589-986A-AE4632480893}" type="presOf" srcId="{3A4167B5-64B7-4269-AE7B-59F9BADFB51D}" destId="{0A56DDF0-0C53-4B8A-8D69-9E757A4D80EE}" srcOrd="0" destOrd="0" presId="urn:microsoft.com/office/officeart/2005/8/layout/vList6"/>
    <dgm:cxn modelId="{DB7B9C9B-EB48-4886-8EAF-C00980DBD300}" type="presOf" srcId="{CC02D7DB-EEDD-40BA-A196-B0A7F2CD6CA0}" destId="{7D31A1CE-6F88-4E85-AE75-D74AF2ECFF9C}" srcOrd="0" destOrd="0" presId="urn:microsoft.com/office/officeart/2005/8/layout/vList6"/>
    <dgm:cxn modelId="{F0DD6CA0-59F5-48E5-BB4D-97A3C9256001}" srcId="{3A4167B5-64B7-4269-AE7B-59F9BADFB51D}" destId="{9FCCBEAB-E649-48DF-B7F4-B73630369975}" srcOrd="2" destOrd="0" parTransId="{D93EE66B-D72E-4F25-B9B5-4FC60F5CFBBB}" sibTransId="{8A0B5F36-BC97-425B-A83F-D2DC7FB438ED}"/>
    <dgm:cxn modelId="{56AB66AD-A46D-4532-9E83-BED2CD4FFC9C}" srcId="{FA168E65-635E-44A9-BB2A-1C69A82DCF13}" destId="{06EACD43-D8F0-4EC1-8DD0-041C14BCF8DE}" srcOrd="1" destOrd="0" parTransId="{23D4E6F8-33C7-4C5D-A904-6C7746418F4A}" sibTransId="{1E511AC9-854B-4A6A-8099-150E07220620}"/>
    <dgm:cxn modelId="{CF736AAE-B3FA-405C-A4E7-9539D045D42B}" srcId="{FA168E65-635E-44A9-BB2A-1C69A82DCF13}" destId="{93DEEF27-7EEB-478B-80D4-3EFB6D89F03C}" srcOrd="0" destOrd="0" parTransId="{1628F3D9-0E41-4208-ACDD-B6E23DA396AD}" sibTransId="{637C1128-9B9C-471C-BFAB-87387588D3CB}"/>
    <dgm:cxn modelId="{8CE4C8B8-09E6-4047-8C43-F936E85C77BD}" srcId="{7DBE1FA8-27FC-43A5-B3F8-2FF2F7B95FC0}" destId="{DEF2F107-0066-46A0-93A2-DEBB3DBBF867}" srcOrd="1" destOrd="0" parTransId="{F6818907-8E03-41BC-9DDF-EB76BDE056C4}" sibTransId="{A8031998-1888-4BE7-B10B-B1CA833E293B}"/>
    <dgm:cxn modelId="{3D4CD8CD-B7A0-477B-9B96-E6CD46F67B76}" type="presOf" srcId="{9FCCBEAB-E649-48DF-B7F4-B73630369975}" destId="{2945C4D6-99BE-4331-9CB3-BF9D1724A230}" srcOrd="0" destOrd="0" presId="urn:microsoft.com/office/officeart/2005/8/layout/vList6"/>
    <dgm:cxn modelId="{E29131D6-A04F-43D9-B715-3D5D6C1C5BD8}" type="presOf" srcId="{E0D1C4DB-93B7-43E7-A2C9-DB0DBCAA6B46}" destId="{645FCBFF-0C6F-499B-8D5F-A75DED1414C1}" srcOrd="0" destOrd="0" presId="urn:microsoft.com/office/officeart/2005/8/layout/vList6"/>
    <dgm:cxn modelId="{2086F2EB-D471-48D2-8CED-E569ADDB0EBE}" srcId="{3A4167B5-64B7-4269-AE7B-59F9BADFB51D}" destId="{7DBE1FA8-27FC-43A5-B3F8-2FF2F7B95FC0}" srcOrd="1" destOrd="0" parTransId="{5674BF34-C033-4326-A991-6C1C962D4A59}" sibTransId="{A1530570-4CCF-4824-B69D-8A0091BE6239}"/>
    <dgm:cxn modelId="{BD5577EC-F6C9-4228-8122-C391DB7E1173}" type="presOf" srcId="{06EACD43-D8F0-4EC1-8DD0-041C14BCF8DE}" destId="{537D61D9-A259-425C-B6BA-7F22F2BC8AA3}" srcOrd="0" destOrd="1" presId="urn:microsoft.com/office/officeart/2005/8/layout/vList6"/>
    <dgm:cxn modelId="{667882F9-57E9-43E2-9873-FC5D3D66014B}" type="presOf" srcId="{93DEEF27-7EEB-478B-80D4-3EFB6D89F03C}" destId="{537D61D9-A259-425C-B6BA-7F22F2BC8AA3}" srcOrd="0" destOrd="0" presId="urn:microsoft.com/office/officeart/2005/8/layout/vList6"/>
    <dgm:cxn modelId="{DC6F8BF9-9767-404B-9C17-FBD72AE61635}" type="presOf" srcId="{7DBE1FA8-27FC-43A5-B3F8-2FF2F7B95FC0}" destId="{39F2B155-CB95-4E89-AD35-55B75A75CB43}" srcOrd="0" destOrd="0" presId="urn:microsoft.com/office/officeart/2005/8/layout/vList6"/>
    <dgm:cxn modelId="{6F6D9330-AA36-4D3F-AECC-13550D81C0BD}" type="presParOf" srcId="{0A56DDF0-0C53-4B8A-8D69-9E757A4D80EE}" destId="{66266CE4-F3E6-4461-9E85-BB283FA95AFD}" srcOrd="0" destOrd="0" presId="urn:microsoft.com/office/officeart/2005/8/layout/vList6"/>
    <dgm:cxn modelId="{08F72BE7-1A0C-4C5B-8DD5-048E46AFA867}" type="presParOf" srcId="{66266CE4-F3E6-4461-9E85-BB283FA95AFD}" destId="{34583A8C-E3F7-47CA-8A8E-ECE0D3F98CB1}" srcOrd="0" destOrd="0" presId="urn:microsoft.com/office/officeart/2005/8/layout/vList6"/>
    <dgm:cxn modelId="{F13EA2D9-48BA-44AA-9BB3-AA743BB32049}" type="presParOf" srcId="{66266CE4-F3E6-4461-9E85-BB283FA95AFD}" destId="{537D61D9-A259-425C-B6BA-7F22F2BC8AA3}" srcOrd="1" destOrd="0" presId="urn:microsoft.com/office/officeart/2005/8/layout/vList6"/>
    <dgm:cxn modelId="{1E5F529E-69BD-49C3-B4E5-EE800E1AC892}" type="presParOf" srcId="{0A56DDF0-0C53-4B8A-8D69-9E757A4D80EE}" destId="{C90F7DB3-522E-46F2-BF95-9329CD52B261}" srcOrd="1" destOrd="0" presId="urn:microsoft.com/office/officeart/2005/8/layout/vList6"/>
    <dgm:cxn modelId="{9968A76D-2B37-440E-A73C-9A0CABCC2248}" type="presParOf" srcId="{0A56DDF0-0C53-4B8A-8D69-9E757A4D80EE}" destId="{1310DFE8-94D8-4EAB-9690-65D28C00F0AF}" srcOrd="2" destOrd="0" presId="urn:microsoft.com/office/officeart/2005/8/layout/vList6"/>
    <dgm:cxn modelId="{1ED43FAC-4C24-47DA-954E-A6F3EFBBB5E8}" type="presParOf" srcId="{1310DFE8-94D8-4EAB-9690-65D28C00F0AF}" destId="{39F2B155-CB95-4E89-AD35-55B75A75CB43}" srcOrd="0" destOrd="0" presId="urn:microsoft.com/office/officeart/2005/8/layout/vList6"/>
    <dgm:cxn modelId="{E9D5344D-063C-4D92-A62C-64AC3C228569}" type="presParOf" srcId="{1310DFE8-94D8-4EAB-9690-65D28C00F0AF}" destId="{7D31A1CE-6F88-4E85-AE75-D74AF2ECFF9C}" srcOrd="1" destOrd="0" presId="urn:microsoft.com/office/officeart/2005/8/layout/vList6"/>
    <dgm:cxn modelId="{0548A75B-5053-4E7C-9C5D-B50C797CFA2E}" type="presParOf" srcId="{0A56DDF0-0C53-4B8A-8D69-9E757A4D80EE}" destId="{4F7BCEB9-C04F-45AA-87E9-8888CFA1EA88}" srcOrd="3" destOrd="0" presId="urn:microsoft.com/office/officeart/2005/8/layout/vList6"/>
    <dgm:cxn modelId="{6D488BE3-B1F4-42EA-B622-23F4A09F260C}" type="presParOf" srcId="{0A56DDF0-0C53-4B8A-8D69-9E757A4D80EE}" destId="{4F364037-8F06-47D8-BB14-9F7E66CC62D7}" srcOrd="4" destOrd="0" presId="urn:microsoft.com/office/officeart/2005/8/layout/vList6"/>
    <dgm:cxn modelId="{F4020DDD-EB39-43FD-9503-826ED9E764D9}" type="presParOf" srcId="{4F364037-8F06-47D8-BB14-9F7E66CC62D7}" destId="{2945C4D6-99BE-4331-9CB3-BF9D1724A230}" srcOrd="0" destOrd="0" presId="urn:microsoft.com/office/officeart/2005/8/layout/vList6"/>
    <dgm:cxn modelId="{29D903DF-3ABF-4469-8629-5E29374575A8}" type="presParOf" srcId="{4F364037-8F06-47D8-BB14-9F7E66CC62D7}" destId="{645FCBFF-0C6F-499B-8D5F-A75DED1414C1}"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7D61D9-A259-425C-B6BA-7F22F2BC8AA3}">
      <dsp:nvSpPr>
        <dsp:cNvPr id="0" name=""/>
        <dsp:cNvSpPr/>
      </dsp:nvSpPr>
      <dsp:spPr>
        <a:xfrm>
          <a:off x="4206239" y="0"/>
          <a:ext cx="6309360" cy="1359793"/>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kern="1200" dirty="0"/>
            <a:t>Dedicate more time for the document review</a:t>
          </a:r>
        </a:p>
        <a:p>
          <a:pPr marL="228600" lvl="1" indent="-228600" algn="l" defTabSz="977900">
            <a:lnSpc>
              <a:spcPct val="90000"/>
            </a:lnSpc>
            <a:spcBef>
              <a:spcPct val="0"/>
            </a:spcBef>
            <a:spcAft>
              <a:spcPct val="15000"/>
            </a:spcAft>
            <a:buChar char="•"/>
          </a:pPr>
          <a:r>
            <a:rPr lang="en-US" sz="2200" kern="1200" dirty="0">
              <a:solidFill>
                <a:schemeClr val="tx1"/>
              </a:solidFill>
            </a:rPr>
            <a:t>Request</a:t>
          </a:r>
          <a:r>
            <a:rPr lang="en-US" sz="2200" kern="1200" dirty="0"/>
            <a:t> campus maps to increase SPCSA team efficiency</a:t>
          </a:r>
        </a:p>
      </dsp:txBody>
      <dsp:txXfrm>
        <a:off x="4206239" y="169974"/>
        <a:ext cx="5799438" cy="1019845"/>
      </dsp:txXfrm>
    </dsp:sp>
    <dsp:sp modelId="{34583A8C-E3F7-47CA-8A8E-ECE0D3F98CB1}">
      <dsp:nvSpPr>
        <dsp:cNvPr id="0" name=""/>
        <dsp:cNvSpPr/>
      </dsp:nvSpPr>
      <dsp:spPr>
        <a:xfrm>
          <a:off x="0" y="0"/>
          <a:ext cx="4206240" cy="13597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en-US" sz="3800" kern="1200" dirty="0"/>
            <a:t>Logistics</a:t>
          </a:r>
        </a:p>
      </dsp:txBody>
      <dsp:txXfrm>
        <a:off x="66380" y="66380"/>
        <a:ext cx="4073480" cy="1227033"/>
      </dsp:txXfrm>
    </dsp:sp>
    <dsp:sp modelId="{7D31A1CE-6F88-4E85-AE75-D74AF2ECFF9C}">
      <dsp:nvSpPr>
        <dsp:cNvPr id="0" name=""/>
        <dsp:cNvSpPr/>
      </dsp:nvSpPr>
      <dsp:spPr>
        <a:xfrm>
          <a:off x="4206240" y="1495772"/>
          <a:ext cx="6309360" cy="1359793"/>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kern="1200" dirty="0"/>
            <a:t>Identify areas that may eliminate possible redundancies</a:t>
          </a:r>
        </a:p>
        <a:p>
          <a:pPr marL="228600" lvl="1" indent="-228600" algn="l" defTabSz="977900">
            <a:lnSpc>
              <a:spcPct val="90000"/>
            </a:lnSpc>
            <a:spcBef>
              <a:spcPct val="0"/>
            </a:spcBef>
            <a:spcAft>
              <a:spcPct val="15000"/>
            </a:spcAft>
            <a:buChar char="•"/>
          </a:pPr>
          <a:r>
            <a:rPr lang="en-US" sz="2200" kern="1200" dirty="0"/>
            <a:t>Validate practices across campuses</a:t>
          </a:r>
        </a:p>
      </dsp:txBody>
      <dsp:txXfrm>
        <a:off x="4206240" y="1665746"/>
        <a:ext cx="5799438" cy="1019845"/>
      </dsp:txXfrm>
    </dsp:sp>
    <dsp:sp modelId="{39F2B155-CB95-4E89-AD35-55B75A75CB43}">
      <dsp:nvSpPr>
        <dsp:cNvPr id="0" name=""/>
        <dsp:cNvSpPr/>
      </dsp:nvSpPr>
      <dsp:spPr>
        <a:xfrm>
          <a:off x="0" y="1495772"/>
          <a:ext cx="4206240" cy="13597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en-US" sz="3800" kern="1200" dirty="0"/>
            <a:t>Multi-Site Networks</a:t>
          </a:r>
        </a:p>
      </dsp:txBody>
      <dsp:txXfrm>
        <a:off x="66380" y="1562152"/>
        <a:ext cx="4073480" cy="1227033"/>
      </dsp:txXfrm>
    </dsp:sp>
    <dsp:sp modelId="{645FCBFF-0C6F-499B-8D5F-A75DED1414C1}">
      <dsp:nvSpPr>
        <dsp:cNvPr id="0" name=""/>
        <dsp:cNvSpPr/>
      </dsp:nvSpPr>
      <dsp:spPr>
        <a:xfrm>
          <a:off x="4206240" y="2991544"/>
          <a:ext cx="6309360" cy="1359793"/>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kern="1200" dirty="0"/>
            <a:t>Provide classroom observation rubric trainings </a:t>
          </a:r>
        </a:p>
        <a:p>
          <a:pPr marL="228600" lvl="1" indent="-228600" algn="l" defTabSz="977900">
            <a:lnSpc>
              <a:spcPct val="90000"/>
            </a:lnSpc>
            <a:spcBef>
              <a:spcPct val="0"/>
            </a:spcBef>
            <a:spcAft>
              <a:spcPct val="15000"/>
            </a:spcAft>
            <a:buChar char="•"/>
          </a:pPr>
          <a:r>
            <a:rPr lang="en-US" sz="2200" kern="1200" dirty="0"/>
            <a:t>Hold office hours for school leaders and stakeholders to answer questions</a:t>
          </a:r>
        </a:p>
      </dsp:txBody>
      <dsp:txXfrm>
        <a:off x="4206240" y="3161518"/>
        <a:ext cx="5799438" cy="1019845"/>
      </dsp:txXfrm>
    </dsp:sp>
    <dsp:sp modelId="{2945C4D6-99BE-4331-9CB3-BF9D1724A230}">
      <dsp:nvSpPr>
        <dsp:cNvPr id="0" name=""/>
        <dsp:cNvSpPr/>
      </dsp:nvSpPr>
      <dsp:spPr>
        <a:xfrm>
          <a:off x="0" y="2991544"/>
          <a:ext cx="4206240" cy="13597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en-US" sz="3800" kern="1200" dirty="0"/>
            <a:t>Process &amp; Rubric Transparency</a:t>
          </a:r>
        </a:p>
      </dsp:txBody>
      <dsp:txXfrm>
        <a:off x="66380" y="3057924"/>
        <a:ext cx="4073480" cy="122703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FE0C62-8073-4176-A45E-47EE9F4F3F38}"/>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1DBBD2CE-AA74-4CCB-BFC0-DE1FB61539D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2CCD5BC-DB7A-4192-BE8B-B64A54D4DCA4}" type="datetimeFigureOut">
              <a:rPr lang="en-US" smtClean="0"/>
              <a:t>7/23/2019</a:t>
            </a:fld>
            <a:endParaRPr lang="en-US"/>
          </a:p>
        </p:txBody>
      </p:sp>
      <p:sp>
        <p:nvSpPr>
          <p:cNvPr id="4" name="Footer Placeholder 3">
            <a:extLst>
              <a:ext uri="{FF2B5EF4-FFF2-40B4-BE49-F238E27FC236}">
                <a16:creationId xmlns:a16="http://schemas.microsoft.com/office/drawing/2014/main" id="{FE9D59B9-23CA-41D3-A8B4-A41C441D9D6F}"/>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5DDEC2D-B247-427F-8717-B916D9013164}"/>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B5F687C-007C-46BE-830B-B4B371FDB34A}" type="slidenum">
              <a:rPr lang="en-US" smtClean="0"/>
              <a:t>‹#›</a:t>
            </a:fld>
            <a:endParaRPr lang="en-US"/>
          </a:p>
        </p:txBody>
      </p:sp>
    </p:spTree>
    <p:extLst>
      <p:ext uri="{BB962C8B-B14F-4D97-AF65-F5344CB8AC3E}">
        <p14:creationId xmlns:p14="http://schemas.microsoft.com/office/powerpoint/2010/main" val="930962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D88C4F0-192B-4AAA-ACF7-4064581A3EF8}" type="datetimeFigureOut">
              <a:rPr lang="en-US" smtClean="0"/>
              <a:t>7/23/2019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6CD789A-9E5B-488C-95B7-F7C3C5A99D53}" type="slidenum">
              <a:rPr lang="en-US" smtClean="0"/>
              <a:t>‹#›</a:t>
            </a:fld>
            <a:endParaRPr lang="en-US"/>
          </a:p>
        </p:txBody>
      </p:sp>
    </p:spTree>
    <p:extLst>
      <p:ext uri="{BB962C8B-B14F-4D97-AF65-F5344CB8AC3E}">
        <p14:creationId xmlns:p14="http://schemas.microsoft.com/office/powerpoint/2010/main" val="4157695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6/6 – refer </a:t>
            </a:r>
          </a:p>
        </p:txBody>
      </p:sp>
      <p:sp>
        <p:nvSpPr>
          <p:cNvPr id="4" name="Slide Number Placeholder 3"/>
          <p:cNvSpPr>
            <a:spLocks noGrp="1"/>
          </p:cNvSpPr>
          <p:nvPr>
            <p:ph type="sldNum" sz="quarter" idx="10"/>
          </p:nvPr>
        </p:nvSpPr>
        <p:spPr/>
        <p:txBody>
          <a:bodyPr/>
          <a:lstStyle/>
          <a:p>
            <a:fld id="{56CD789A-9E5B-488C-95B7-F7C3C5A99D53}" type="slidenum">
              <a:rPr lang="en-US" smtClean="0"/>
              <a:t>1</a:t>
            </a:fld>
            <a:endParaRPr lang="en-US"/>
          </a:p>
        </p:txBody>
      </p:sp>
    </p:spTree>
    <p:extLst>
      <p:ext uri="{BB962C8B-B14F-4D97-AF65-F5344CB8AC3E}">
        <p14:creationId xmlns:p14="http://schemas.microsoft.com/office/powerpoint/2010/main" val="2314682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5A3634-C79A-40BF-A8F4-039DAA9D6875}" type="slidenum">
              <a:rPr lang="en-US" smtClean="0"/>
              <a:t>7</a:t>
            </a:fld>
            <a:endParaRPr lang="en-US"/>
          </a:p>
        </p:txBody>
      </p:sp>
    </p:spTree>
    <p:extLst>
      <p:ext uri="{BB962C8B-B14F-4D97-AF65-F5344CB8AC3E}">
        <p14:creationId xmlns:p14="http://schemas.microsoft.com/office/powerpoint/2010/main" val="1942590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9</a:t>
            </a:fld>
            <a:endParaRPr lang="en-US"/>
          </a:p>
        </p:txBody>
      </p:sp>
    </p:spTree>
    <p:extLst>
      <p:ext uri="{BB962C8B-B14F-4D97-AF65-F5344CB8AC3E}">
        <p14:creationId xmlns:p14="http://schemas.microsoft.com/office/powerpoint/2010/main" val="306489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9D8B-94E4-453E-862C-CE6EF2F4E5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266C89-930C-48E2-A766-C71EBD4B71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3AC0E3-EAA2-4DA4-BB8A-D1BAA9376C71}"/>
              </a:ext>
            </a:extLst>
          </p:cNvPr>
          <p:cNvSpPr>
            <a:spLocks noGrp="1"/>
          </p:cNvSpPr>
          <p:nvPr>
            <p:ph type="dt" sz="half" idx="10"/>
          </p:nvPr>
        </p:nvSpPr>
        <p:spPr/>
        <p:txBody>
          <a:bodyPr/>
          <a:lstStyle/>
          <a:p>
            <a:fld id="{322ABB17-EA1D-4DAC-98F6-59955620A3FC}" type="datetime1">
              <a:rPr lang="en-US" smtClean="0"/>
              <a:t>7/23/2019</a:t>
            </a:fld>
            <a:endParaRPr lang="en-US"/>
          </a:p>
        </p:txBody>
      </p:sp>
      <p:sp>
        <p:nvSpPr>
          <p:cNvPr id="5" name="Footer Placeholder 4">
            <a:extLst>
              <a:ext uri="{FF2B5EF4-FFF2-40B4-BE49-F238E27FC236}">
                <a16:creationId xmlns:a16="http://schemas.microsoft.com/office/drawing/2014/main" id="{EFA662F5-B44B-4E62-8599-3A24F8AD06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7BE4B-CA98-4320-8414-C43608ED1B3E}"/>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200219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5D36D-CC8E-414D-9776-BA75A50AA0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78DD17-EE04-4F8C-B436-BCBBEEF5EFA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1A7FE-F030-4477-AEA5-B5FE65023B46}"/>
              </a:ext>
            </a:extLst>
          </p:cNvPr>
          <p:cNvSpPr>
            <a:spLocks noGrp="1"/>
          </p:cNvSpPr>
          <p:nvPr>
            <p:ph type="dt" sz="half" idx="10"/>
          </p:nvPr>
        </p:nvSpPr>
        <p:spPr/>
        <p:txBody>
          <a:bodyPr/>
          <a:lstStyle/>
          <a:p>
            <a:fld id="{B1E07ECB-4506-474B-B2BE-AC36562BC44C}" type="datetime1">
              <a:rPr lang="en-US" smtClean="0"/>
              <a:t>7/23/2019</a:t>
            </a:fld>
            <a:endParaRPr lang="en-US"/>
          </a:p>
        </p:txBody>
      </p:sp>
      <p:sp>
        <p:nvSpPr>
          <p:cNvPr id="5" name="Footer Placeholder 4">
            <a:extLst>
              <a:ext uri="{FF2B5EF4-FFF2-40B4-BE49-F238E27FC236}">
                <a16:creationId xmlns:a16="http://schemas.microsoft.com/office/drawing/2014/main" id="{E662A2E2-C9A5-4B0C-8A19-4765E2E28C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F2F7BA-6543-44DA-A6CB-D38A1E1CE597}"/>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1467331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2D58B3-54CE-42C6-B40B-721B03C6DB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F75996-717B-466E-9E3F-C4EA61CD24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C9167A-1F7D-4705-B851-0BFE391B6FA4}"/>
              </a:ext>
            </a:extLst>
          </p:cNvPr>
          <p:cNvSpPr>
            <a:spLocks noGrp="1"/>
          </p:cNvSpPr>
          <p:nvPr>
            <p:ph type="dt" sz="half" idx="10"/>
          </p:nvPr>
        </p:nvSpPr>
        <p:spPr/>
        <p:txBody>
          <a:bodyPr/>
          <a:lstStyle/>
          <a:p>
            <a:fld id="{F6EE5541-EFD4-4F96-AAB5-BAE21B5C1657}" type="datetime1">
              <a:rPr lang="en-US" smtClean="0"/>
              <a:t>7/23/2019</a:t>
            </a:fld>
            <a:endParaRPr lang="en-US"/>
          </a:p>
        </p:txBody>
      </p:sp>
      <p:sp>
        <p:nvSpPr>
          <p:cNvPr id="5" name="Footer Placeholder 4">
            <a:extLst>
              <a:ext uri="{FF2B5EF4-FFF2-40B4-BE49-F238E27FC236}">
                <a16:creationId xmlns:a16="http://schemas.microsoft.com/office/drawing/2014/main" id="{F94F9997-6705-48C6-BC9E-ADFFD0B0C7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824A7-FA76-493E-9098-A0D8FE0849AC}"/>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243911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08D26-7D58-4308-A274-FB52B20434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C3C187-71F2-4BA5-854D-0054DE6910E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5F8BF9-A871-48C3-B4D6-0C7268FD7AF5}"/>
              </a:ext>
            </a:extLst>
          </p:cNvPr>
          <p:cNvSpPr>
            <a:spLocks noGrp="1"/>
          </p:cNvSpPr>
          <p:nvPr>
            <p:ph type="dt" sz="half" idx="10"/>
          </p:nvPr>
        </p:nvSpPr>
        <p:spPr/>
        <p:txBody>
          <a:bodyPr/>
          <a:lstStyle/>
          <a:p>
            <a:fld id="{3E8DF59D-805E-4F44-94C8-EAF9B943836C}" type="datetime1">
              <a:rPr lang="en-US" smtClean="0"/>
              <a:t>7/23/2019</a:t>
            </a:fld>
            <a:endParaRPr lang="en-US"/>
          </a:p>
        </p:txBody>
      </p:sp>
      <p:sp>
        <p:nvSpPr>
          <p:cNvPr id="5" name="Footer Placeholder 4">
            <a:extLst>
              <a:ext uri="{FF2B5EF4-FFF2-40B4-BE49-F238E27FC236}">
                <a16:creationId xmlns:a16="http://schemas.microsoft.com/office/drawing/2014/main" id="{7B7CF13F-9CD8-4EC1-8594-93794F299E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B2C5B-F44E-4EEC-AFF6-A2C8BA0C0E16}"/>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213934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43C03-F037-4614-A4DD-B029AFF5A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A2577F-1D5F-496B-A9DD-A30E0E735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874ED3-0BEE-4FF2-8101-5DD4909376F1}"/>
              </a:ext>
            </a:extLst>
          </p:cNvPr>
          <p:cNvSpPr>
            <a:spLocks noGrp="1"/>
          </p:cNvSpPr>
          <p:nvPr>
            <p:ph type="dt" sz="half" idx="10"/>
          </p:nvPr>
        </p:nvSpPr>
        <p:spPr/>
        <p:txBody>
          <a:bodyPr/>
          <a:lstStyle/>
          <a:p>
            <a:fld id="{32F61A0A-68A0-4A73-AA69-94CAA640C239}" type="datetime1">
              <a:rPr lang="en-US" smtClean="0"/>
              <a:t>7/23/2019</a:t>
            </a:fld>
            <a:endParaRPr lang="en-US"/>
          </a:p>
        </p:txBody>
      </p:sp>
      <p:sp>
        <p:nvSpPr>
          <p:cNvPr id="5" name="Footer Placeholder 4">
            <a:extLst>
              <a:ext uri="{FF2B5EF4-FFF2-40B4-BE49-F238E27FC236}">
                <a16:creationId xmlns:a16="http://schemas.microsoft.com/office/drawing/2014/main" id="{56E70B07-6224-4E41-A488-DC9546A22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C5297B-1B6B-45C7-AAD7-4A98221AF003}"/>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01279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47A11-FB87-4995-950B-0ED3C94F48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3B7270-4314-494C-A767-3CC6CA1B91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EF5308-49A4-4E44-8CCF-4669A1D005A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129B20-B510-417B-A07C-CB1C8856D595}"/>
              </a:ext>
            </a:extLst>
          </p:cNvPr>
          <p:cNvSpPr>
            <a:spLocks noGrp="1"/>
          </p:cNvSpPr>
          <p:nvPr>
            <p:ph type="dt" sz="half" idx="10"/>
          </p:nvPr>
        </p:nvSpPr>
        <p:spPr/>
        <p:txBody>
          <a:bodyPr/>
          <a:lstStyle/>
          <a:p>
            <a:fld id="{F89A0E43-F169-4598-8FF6-BD0DE2DCC432}" type="datetime1">
              <a:rPr lang="en-US" smtClean="0"/>
              <a:t>7/23/2019</a:t>
            </a:fld>
            <a:endParaRPr lang="en-US"/>
          </a:p>
        </p:txBody>
      </p:sp>
      <p:sp>
        <p:nvSpPr>
          <p:cNvPr id="6" name="Footer Placeholder 5">
            <a:extLst>
              <a:ext uri="{FF2B5EF4-FFF2-40B4-BE49-F238E27FC236}">
                <a16:creationId xmlns:a16="http://schemas.microsoft.com/office/drawing/2014/main" id="{E3BE98BE-3267-439F-97F6-2C54560546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56DD7F-2617-4CA0-9F43-6E168DA5365E}"/>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74797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E68CC-7364-4BF4-9A33-7997D085F3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B76358-2B1E-4589-8959-BC051FCCE8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E29154F-B246-4043-A074-822FE0B0C3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157FFE-E49B-4BAB-9B3F-9FE657B4E8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FFB4889-BE87-4629-B13C-31E0FEDEC0B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B85476-594B-4954-BAE0-3C851007B60E}"/>
              </a:ext>
            </a:extLst>
          </p:cNvPr>
          <p:cNvSpPr>
            <a:spLocks noGrp="1"/>
          </p:cNvSpPr>
          <p:nvPr>
            <p:ph type="dt" sz="half" idx="10"/>
          </p:nvPr>
        </p:nvSpPr>
        <p:spPr/>
        <p:txBody>
          <a:bodyPr/>
          <a:lstStyle/>
          <a:p>
            <a:fld id="{ADBB0C11-4B54-4FBE-AD17-440C62CBEE4C}" type="datetime1">
              <a:rPr lang="en-US" smtClean="0"/>
              <a:t>7/23/2019</a:t>
            </a:fld>
            <a:endParaRPr lang="en-US"/>
          </a:p>
        </p:txBody>
      </p:sp>
      <p:sp>
        <p:nvSpPr>
          <p:cNvPr id="8" name="Footer Placeholder 7">
            <a:extLst>
              <a:ext uri="{FF2B5EF4-FFF2-40B4-BE49-F238E27FC236}">
                <a16:creationId xmlns:a16="http://schemas.microsoft.com/office/drawing/2014/main" id="{E7FC8C60-45A2-4B85-8B8C-1F0928D079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BFF387-2909-487F-B5D0-EFDBF28A8BCB}"/>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427341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B6F95-143C-4852-9E06-D9BE25E413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6BCA73-D6B8-4287-A8CE-9BD666DABB7F}"/>
              </a:ext>
            </a:extLst>
          </p:cNvPr>
          <p:cNvSpPr>
            <a:spLocks noGrp="1"/>
          </p:cNvSpPr>
          <p:nvPr>
            <p:ph type="dt" sz="half" idx="10"/>
          </p:nvPr>
        </p:nvSpPr>
        <p:spPr/>
        <p:txBody>
          <a:bodyPr/>
          <a:lstStyle/>
          <a:p>
            <a:fld id="{867F758B-E2AD-4F4F-970C-66F482492D94}" type="datetime1">
              <a:rPr lang="en-US" smtClean="0"/>
              <a:t>7/23/2019</a:t>
            </a:fld>
            <a:endParaRPr lang="en-US"/>
          </a:p>
        </p:txBody>
      </p:sp>
      <p:sp>
        <p:nvSpPr>
          <p:cNvPr id="4" name="Footer Placeholder 3">
            <a:extLst>
              <a:ext uri="{FF2B5EF4-FFF2-40B4-BE49-F238E27FC236}">
                <a16:creationId xmlns:a16="http://schemas.microsoft.com/office/drawing/2014/main" id="{4CD42C9A-F451-47C0-BAC3-708BAB7139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064388-FBD9-4FFA-9881-E12E62C7E05D}"/>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65429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1CA8FF-A19C-4696-81DB-C4F31C9F733E}"/>
              </a:ext>
            </a:extLst>
          </p:cNvPr>
          <p:cNvSpPr>
            <a:spLocks noGrp="1"/>
          </p:cNvSpPr>
          <p:nvPr>
            <p:ph type="dt" sz="half" idx="10"/>
          </p:nvPr>
        </p:nvSpPr>
        <p:spPr/>
        <p:txBody>
          <a:bodyPr/>
          <a:lstStyle/>
          <a:p>
            <a:fld id="{046249D3-ECB9-410D-9746-FE277FE61D21}" type="datetime1">
              <a:rPr lang="en-US" smtClean="0"/>
              <a:t>7/23/2019</a:t>
            </a:fld>
            <a:endParaRPr lang="en-US"/>
          </a:p>
        </p:txBody>
      </p:sp>
      <p:sp>
        <p:nvSpPr>
          <p:cNvPr id="3" name="Footer Placeholder 2">
            <a:extLst>
              <a:ext uri="{FF2B5EF4-FFF2-40B4-BE49-F238E27FC236}">
                <a16:creationId xmlns:a16="http://schemas.microsoft.com/office/drawing/2014/main" id="{E124D6BA-0B44-43BE-BC59-33555CF60C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75B96B-D0AB-41CE-BF1B-F57FB309B75E}"/>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408090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81222-1020-460A-A1A6-F41C341BAB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9E82E1-7BA3-4D06-92A0-786644EF95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29A26C-7006-42D6-8DBD-C4D709A506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0838B3-EB0C-4B60-B721-11F702FF8E9A}"/>
              </a:ext>
            </a:extLst>
          </p:cNvPr>
          <p:cNvSpPr>
            <a:spLocks noGrp="1"/>
          </p:cNvSpPr>
          <p:nvPr>
            <p:ph type="dt" sz="half" idx="10"/>
          </p:nvPr>
        </p:nvSpPr>
        <p:spPr/>
        <p:txBody>
          <a:bodyPr/>
          <a:lstStyle/>
          <a:p>
            <a:fld id="{4CAC3AA5-1B3E-44A0-8AAC-ADF372A1216E}" type="datetime1">
              <a:rPr lang="en-US" smtClean="0"/>
              <a:t>7/23/2019</a:t>
            </a:fld>
            <a:endParaRPr lang="en-US"/>
          </a:p>
        </p:txBody>
      </p:sp>
      <p:sp>
        <p:nvSpPr>
          <p:cNvPr id="6" name="Footer Placeholder 5">
            <a:extLst>
              <a:ext uri="{FF2B5EF4-FFF2-40B4-BE49-F238E27FC236}">
                <a16:creationId xmlns:a16="http://schemas.microsoft.com/office/drawing/2014/main" id="{59D26922-2DD9-4D7B-B5C2-9FB5883104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73E617-9933-4F33-9288-C559A9D0A4C6}"/>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333749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44791-0BD5-4EC8-A9AF-CC76A84BAE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0BD547-6D1A-49D4-8E47-2210586F19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8D370A-25CB-49C3-AD24-7AAE9DC7BE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2B1291-B499-4342-8F0A-D0AD748FA1EF}"/>
              </a:ext>
            </a:extLst>
          </p:cNvPr>
          <p:cNvSpPr>
            <a:spLocks noGrp="1"/>
          </p:cNvSpPr>
          <p:nvPr>
            <p:ph type="dt" sz="half" idx="10"/>
          </p:nvPr>
        </p:nvSpPr>
        <p:spPr/>
        <p:txBody>
          <a:bodyPr/>
          <a:lstStyle/>
          <a:p>
            <a:fld id="{9E658AEA-49B5-4602-A57B-74D88F015846}" type="datetime1">
              <a:rPr lang="en-US" smtClean="0"/>
              <a:t>7/23/2019</a:t>
            </a:fld>
            <a:endParaRPr lang="en-US"/>
          </a:p>
        </p:txBody>
      </p:sp>
      <p:sp>
        <p:nvSpPr>
          <p:cNvPr id="6" name="Footer Placeholder 5">
            <a:extLst>
              <a:ext uri="{FF2B5EF4-FFF2-40B4-BE49-F238E27FC236}">
                <a16:creationId xmlns:a16="http://schemas.microsoft.com/office/drawing/2014/main" id="{6A69E01B-BB2D-4E2D-A779-9379F375F3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C8C063-FE52-4EFB-90A7-A254E106A538}"/>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55765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25F6EA-AE17-4217-AF30-4A183883DF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C5940E-A420-4053-BAA9-91F784EFBD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34E655-5065-4809-95D2-CF3CEDC99C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401ACB-1241-4AB2-96F7-ABB3FB636262}" type="datetime1">
              <a:rPr lang="en-US" smtClean="0"/>
              <a:t>7/23/2019</a:t>
            </a:fld>
            <a:endParaRPr lang="en-US"/>
          </a:p>
        </p:txBody>
      </p:sp>
      <p:sp>
        <p:nvSpPr>
          <p:cNvPr id="5" name="Footer Placeholder 4">
            <a:extLst>
              <a:ext uri="{FF2B5EF4-FFF2-40B4-BE49-F238E27FC236}">
                <a16:creationId xmlns:a16="http://schemas.microsoft.com/office/drawing/2014/main" id="{AD2E8CED-2C59-4A53-A644-9309338313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892BA3-1148-4C24-B349-78CA350FCF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26063-9E46-452F-B0C3-62E9A9F5F179}" type="slidenum">
              <a:rPr lang="en-US" smtClean="0"/>
              <a:t>‹#›</a:t>
            </a:fld>
            <a:endParaRPr lang="en-US"/>
          </a:p>
        </p:txBody>
      </p:sp>
    </p:spTree>
    <p:extLst>
      <p:ext uri="{BB962C8B-B14F-4D97-AF65-F5344CB8AC3E}">
        <p14:creationId xmlns:p14="http://schemas.microsoft.com/office/powerpoint/2010/main" val="49356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openclipart.org/detail/28725/icon-with-question-mark-by-purzen"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5E066-E06B-4313-B154-2B9257674611}"/>
              </a:ext>
            </a:extLst>
          </p:cNvPr>
          <p:cNvSpPr>
            <a:spLocks noGrp="1"/>
          </p:cNvSpPr>
          <p:nvPr>
            <p:ph type="title"/>
          </p:nvPr>
        </p:nvSpPr>
        <p:spPr>
          <a:xfrm>
            <a:off x="676697" y="4089319"/>
            <a:ext cx="10846340" cy="1235412"/>
          </a:xfrm>
        </p:spPr>
        <p:txBody>
          <a:bodyPr>
            <a:normAutofit/>
          </a:bodyPr>
          <a:lstStyle/>
          <a:p>
            <a:pPr algn="ctr">
              <a:spcBef>
                <a:spcPts val="600"/>
              </a:spcBef>
              <a:spcAft>
                <a:spcPts val="600"/>
              </a:spcAft>
            </a:pPr>
            <a:r>
              <a:rPr lang="en-US" sz="3600" dirty="0">
                <a:latin typeface="Arial Black" panose="020B0A04020102020204" pitchFamily="34" charset="0"/>
              </a:rPr>
              <a:t>Site Evaluation Update</a:t>
            </a:r>
            <a:endParaRPr lang="en-US" sz="3600" dirty="0">
              <a:latin typeface="Arial Black" panose="020B0A04020102020204" pitchFamily="34" charset="0"/>
              <a:cs typeface="Arial" panose="020B0604020202020204" pitchFamily="34" charset="0"/>
            </a:endParaRPr>
          </a:p>
        </p:txBody>
      </p:sp>
      <p:pic>
        <p:nvPicPr>
          <p:cNvPr id="5" name="Picture Placeholder 30">
            <a:extLst>
              <a:ext uri="{FF2B5EF4-FFF2-40B4-BE49-F238E27FC236}">
                <a16:creationId xmlns:a16="http://schemas.microsoft.com/office/drawing/2014/main" id="{F0E2CAF7-C660-409F-89FE-1D103010B405}"/>
              </a:ext>
            </a:extLst>
          </p:cNvPr>
          <p:cNvPicPr>
            <a:picLocks noChangeAspect="1"/>
          </p:cNvPicPr>
          <p:nvPr/>
        </p:nvPicPr>
        <p:blipFill>
          <a:blip r:embed="rId3"/>
          <a:stretch>
            <a:fillRect/>
          </a:stretch>
        </p:blipFill>
        <p:spPr>
          <a:xfrm>
            <a:off x="1916354" y="617841"/>
            <a:ext cx="8369030" cy="2904232"/>
          </a:xfrm>
          <a:prstGeom prst="rect">
            <a:avLst/>
          </a:prstGeom>
          <a:solidFill>
            <a:schemeClr val="accent1">
              <a:lumMod val="60000"/>
              <a:lumOff val="40000"/>
            </a:schemeClr>
          </a:solidFill>
        </p:spPr>
      </p:pic>
      <p:cxnSp>
        <p:nvCxnSpPr>
          <p:cNvPr id="6" name="Straight Connector 5">
            <a:extLst>
              <a:ext uri="{FF2B5EF4-FFF2-40B4-BE49-F238E27FC236}">
                <a16:creationId xmlns:a16="http://schemas.microsoft.com/office/drawing/2014/main" id="{42DFC15F-98B9-480E-9000-A2F2BEFAB6C0}"/>
              </a:ext>
            </a:extLst>
          </p:cNvPr>
          <p:cNvCxnSpPr>
            <a:cxnSpLocks/>
          </p:cNvCxnSpPr>
          <p:nvPr/>
        </p:nvCxnSpPr>
        <p:spPr>
          <a:xfrm>
            <a:off x="458985" y="3638782"/>
            <a:ext cx="11441185"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63CF9D3-B73C-4B79-BB90-CCA2F3FF41DC}"/>
              </a:ext>
            </a:extLst>
          </p:cNvPr>
          <p:cNvSpPr txBox="1"/>
          <p:nvPr/>
        </p:nvSpPr>
        <p:spPr>
          <a:xfrm>
            <a:off x="7733489" y="5963055"/>
            <a:ext cx="3959158" cy="369332"/>
          </a:xfrm>
          <a:prstGeom prst="rect">
            <a:avLst/>
          </a:prstGeom>
          <a:noFill/>
        </p:spPr>
        <p:txBody>
          <a:bodyPr wrap="square" rtlCol="0">
            <a:spAutoFit/>
          </a:bodyPr>
          <a:lstStyle/>
          <a:p>
            <a:pPr algn="r"/>
            <a:r>
              <a:rPr lang="en-US" dirty="0"/>
              <a:t>July 26, 2019</a:t>
            </a:r>
          </a:p>
        </p:txBody>
      </p:sp>
    </p:spTree>
    <p:extLst>
      <p:ext uri="{BB962C8B-B14F-4D97-AF65-F5344CB8AC3E}">
        <p14:creationId xmlns:p14="http://schemas.microsoft.com/office/powerpoint/2010/main" val="2018332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a:xfrm>
            <a:off x="838198" y="375086"/>
            <a:ext cx="10515600" cy="1325563"/>
          </a:xfrm>
        </p:spPr>
        <p:txBody>
          <a:bodyPr/>
          <a:lstStyle/>
          <a:p>
            <a:pPr algn="ctr"/>
            <a:r>
              <a:rPr lang="en-US" b="1" dirty="0"/>
              <a:t>Impact of AB 462</a:t>
            </a:r>
          </a:p>
        </p:txBody>
      </p:sp>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10</a:t>
            </a:fld>
            <a:endParaRPr lang="en-US" dirty="0"/>
          </a:p>
        </p:txBody>
      </p:sp>
      <p:pic>
        <p:nvPicPr>
          <p:cNvPr id="6" name="Picture 5">
            <a:extLst>
              <a:ext uri="{FF2B5EF4-FFF2-40B4-BE49-F238E27FC236}">
                <a16:creationId xmlns:a16="http://schemas.microsoft.com/office/drawing/2014/main" id="{91491E2C-4A11-4F03-92E7-064B035EA708}"/>
              </a:ext>
            </a:extLst>
          </p:cNvPr>
          <p:cNvPicPr>
            <a:picLocks noChangeAspect="1"/>
          </p:cNvPicPr>
          <p:nvPr/>
        </p:nvPicPr>
        <p:blipFill>
          <a:blip r:embed="rId2"/>
          <a:stretch>
            <a:fillRect/>
          </a:stretch>
        </p:blipFill>
        <p:spPr>
          <a:xfrm>
            <a:off x="9555981" y="6229787"/>
            <a:ext cx="1543574" cy="535653"/>
          </a:xfrm>
          <a:prstGeom prst="rect">
            <a:avLst/>
          </a:prstGeom>
        </p:spPr>
      </p:pic>
      <p:sp>
        <p:nvSpPr>
          <p:cNvPr id="7" name="Content Placeholder 6">
            <a:extLst>
              <a:ext uri="{FF2B5EF4-FFF2-40B4-BE49-F238E27FC236}">
                <a16:creationId xmlns:a16="http://schemas.microsoft.com/office/drawing/2014/main" id="{C80E2BCD-C1F3-4382-832A-505D98A79225}"/>
              </a:ext>
            </a:extLst>
          </p:cNvPr>
          <p:cNvSpPr>
            <a:spLocks noGrp="1"/>
          </p:cNvSpPr>
          <p:nvPr>
            <p:ph idx="1"/>
          </p:nvPr>
        </p:nvSpPr>
        <p:spPr>
          <a:xfrm>
            <a:off x="838200" y="1320294"/>
            <a:ext cx="10515600" cy="4600831"/>
          </a:xfrm>
        </p:spPr>
        <p:txBody>
          <a:bodyPr>
            <a:noAutofit/>
          </a:bodyPr>
          <a:lstStyle/>
          <a:p>
            <a:endParaRPr lang="en-US" sz="2400" b="1" u="sng" dirty="0"/>
          </a:p>
          <a:p>
            <a:pPr marL="0" indent="0">
              <a:buNone/>
            </a:pPr>
            <a:r>
              <a:rPr lang="en-US" sz="2400" b="1" u="sng" dirty="0"/>
              <a:t>Under AB 462, each sponsor shall carry out the following duties and powers:</a:t>
            </a:r>
          </a:p>
          <a:p>
            <a:pPr marL="0" indent="0">
              <a:buNone/>
            </a:pPr>
            <a:endParaRPr lang="en-US" sz="2000" dirty="0"/>
          </a:p>
          <a:p>
            <a:pPr marL="0" indent="0">
              <a:buNone/>
            </a:pPr>
            <a:r>
              <a:rPr lang="en-US" sz="2000" dirty="0"/>
              <a:t>Conducting site evaluations of each campus of a charter school it sponsors during the first, third and fifth years after entering into or renewing a charter contract. </a:t>
            </a:r>
            <a:r>
              <a:rPr lang="en-US" sz="2000" b="1" i="1" dirty="0"/>
              <a:t>Such evaluations must include, without limitation, evaluating pupil achievement and school performance at each campus of the charter school and identifying any deficiencies relating to pupil achievement and school performance. The sponsor shall develop a plan with the charter school to correct any such deficiencies</a:t>
            </a:r>
            <a:r>
              <a:rPr lang="en-US" sz="2000" dirty="0"/>
              <a:t>. A sponsor may conduct a brief evaluation of a charter school in the third year if the charter school receives, in the immediately preceding year, one of the two highest ratings of performance pursuant to the statewide system of accountability for public schools. </a:t>
            </a:r>
          </a:p>
          <a:p>
            <a:pPr marL="0" indent="0">
              <a:buNone/>
            </a:pPr>
            <a:endParaRPr lang="en-US" sz="2000" dirty="0"/>
          </a:p>
          <a:p>
            <a:pPr marL="0" indent="0">
              <a:buNone/>
            </a:pPr>
            <a:r>
              <a:rPr lang="en-US" sz="2400" b="1" u="sng" dirty="0"/>
              <a:t>SPCSA staff will fulfill this obligation as part of the site evaluation process.</a:t>
            </a:r>
          </a:p>
          <a:p>
            <a:pPr lvl="1"/>
            <a:endParaRPr lang="en-US" sz="1400" dirty="0"/>
          </a:p>
          <a:p>
            <a:endParaRPr lang="en-US" sz="1800" dirty="0"/>
          </a:p>
        </p:txBody>
      </p:sp>
    </p:spTree>
    <p:extLst>
      <p:ext uri="{BB962C8B-B14F-4D97-AF65-F5344CB8AC3E}">
        <p14:creationId xmlns:p14="http://schemas.microsoft.com/office/powerpoint/2010/main" val="3903531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A1EAE-2705-4977-837C-C7386EC775AB}"/>
              </a:ext>
            </a:extLst>
          </p:cNvPr>
          <p:cNvSpPr>
            <a:spLocks noGrp="1"/>
          </p:cNvSpPr>
          <p:nvPr>
            <p:ph type="title"/>
          </p:nvPr>
        </p:nvSpPr>
        <p:spPr/>
        <p:txBody>
          <a:bodyPr/>
          <a:lstStyle/>
          <a:p>
            <a:r>
              <a:rPr lang="en-US" b="1" dirty="0"/>
              <a:t>Tentative Schedule 2019 – 2020 </a:t>
            </a:r>
          </a:p>
        </p:txBody>
      </p:sp>
      <p:graphicFrame>
        <p:nvGraphicFramePr>
          <p:cNvPr id="5" name="Content Placeholder 4">
            <a:extLst>
              <a:ext uri="{FF2B5EF4-FFF2-40B4-BE49-F238E27FC236}">
                <a16:creationId xmlns:a16="http://schemas.microsoft.com/office/drawing/2014/main" id="{A9AAE828-5A66-4EBF-9431-1326AF679491}"/>
              </a:ext>
            </a:extLst>
          </p:cNvPr>
          <p:cNvGraphicFramePr>
            <a:graphicFrameLocks noGrp="1"/>
          </p:cNvGraphicFramePr>
          <p:nvPr>
            <p:ph idx="1"/>
            <p:extLst>
              <p:ext uri="{D42A27DB-BD31-4B8C-83A1-F6EECF244321}">
                <p14:modId xmlns:p14="http://schemas.microsoft.com/office/powerpoint/2010/main" val="1413714558"/>
              </p:ext>
            </p:extLst>
          </p:nvPr>
        </p:nvGraphicFramePr>
        <p:xfrm>
          <a:off x="838200" y="1248103"/>
          <a:ext cx="10515600" cy="5039360"/>
        </p:xfrm>
        <a:graphic>
          <a:graphicData uri="http://schemas.openxmlformats.org/drawingml/2006/table">
            <a:tbl>
              <a:tblPr firstRow="1" bandRow="1">
                <a:tableStyleId>{5C22544A-7EE6-4342-B048-85BDC9FD1C3A}</a:tableStyleId>
              </a:tblPr>
              <a:tblGrid>
                <a:gridCol w="2831432">
                  <a:extLst>
                    <a:ext uri="{9D8B030D-6E8A-4147-A177-3AD203B41FA5}">
                      <a16:colId xmlns:a16="http://schemas.microsoft.com/office/drawing/2014/main" val="2062942714"/>
                    </a:ext>
                  </a:extLst>
                </a:gridCol>
                <a:gridCol w="5053263">
                  <a:extLst>
                    <a:ext uri="{9D8B030D-6E8A-4147-A177-3AD203B41FA5}">
                      <a16:colId xmlns:a16="http://schemas.microsoft.com/office/drawing/2014/main" val="1554626605"/>
                    </a:ext>
                  </a:extLst>
                </a:gridCol>
                <a:gridCol w="2630905">
                  <a:extLst>
                    <a:ext uri="{9D8B030D-6E8A-4147-A177-3AD203B41FA5}">
                      <a16:colId xmlns:a16="http://schemas.microsoft.com/office/drawing/2014/main" val="4006226340"/>
                    </a:ext>
                  </a:extLst>
                </a:gridCol>
              </a:tblGrid>
              <a:tr h="370840">
                <a:tc>
                  <a:txBody>
                    <a:bodyPr/>
                    <a:lstStyle/>
                    <a:p>
                      <a:pPr algn="ctr"/>
                      <a:r>
                        <a:rPr lang="en-US" sz="1200" dirty="0"/>
                        <a:t>Month</a:t>
                      </a:r>
                    </a:p>
                  </a:txBody>
                  <a:tcPr/>
                </a:tc>
                <a:tc>
                  <a:txBody>
                    <a:bodyPr/>
                    <a:lstStyle/>
                    <a:p>
                      <a:pPr algn="ctr"/>
                      <a:r>
                        <a:rPr lang="en-US" sz="1200" dirty="0"/>
                        <a:t>School</a:t>
                      </a:r>
                    </a:p>
                  </a:txBody>
                  <a:tcPr/>
                </a:tc>
                <a:tc>
                  <a:txBody>
                    <a:bodyPr/>
                    <a:lstStyle/>
                    <a:p>
                      <a:pPr algn="ctr"/>
                      <a:r>
                        <a:rPr lang="en-US" dirty="0"/>
                        <a:t>Total Campus Evaluations </a:t>
                      </a:r>
                    </a:p>
                  </a:txBody>
                  <a:tcPr/>
                </a:tc>
                <a:extLst>
                  <a:ext uri="{0D108BD9-81ED-4DB2-BD59-A6C34878D82A}">
                    <a16:rowId xmlns:a16="http://schemas.microsoft.com/office/drawing/2014/main" val="193598574"/>
                  </a:ext>
                </a:extLst>
              </a:tr>
              <a:tr h="370840">
                <a:tc>
                  <a:txBody>
                    <a:bodyPr/>
                    <a:lstStyle/>
                    <a:p>
                      <a:r>
                        <a:rPr lang="en-US" sz="1200" dirty="0"/>
                        <a:t>September 2019</a:t>
                      </a:r>
                    </a:p>
                  </a:txBody>
                  <a:tcPr/>
                </a:tc>
                <a:tc>
                  <a:txBody>
                    <a:bodyPr/>
                    <a:lstStyle/>
                    <a:p>
                      <a:pPr marL="285750" indent="-285750">
                        <a:buFont typeface="Arial" panose="020B0604020202020204" pitchFamily="34" charset="0"/>
                        <a:buChar char="•"/>
                      </a:pPr>
                      <a:r>
                        <a:rPr lang="en-US" sz="1200" dirty="0"/>
                        <a:t>NSHS – Meadowood</a:t>
                      </a:r>
                    </a:p>
                    <a:p>
                      <a:pPr marL="285750" indent="-285750">
                        <a:buFont typeface="Arial" panose="020B0604020202020204" pitchFamily="34" charset="0"/>
                        <a:buChar char="•"/>
                      </a:pPr>
                      <a:r>
                        <a:rPr lang="en-US" sz="1200" dirty="0"/>
                        <a:t>NSHS – Sunrise </a:t>
                      </a:r>
                    </a:p>
                    <a:p>
                      <a:pPr marL="285750" indent="-285750">
                        <a:buFont typeface="Arial" panose="020B0604020202020204" pitchFamily="34" charset="0"/>
                        <a:buChar char="•"/>
                      </a:pPr>
                      <a:r>
                        <a:rPr lang="en-US" sz="1200" dirty="0"/>
                        <a:t>NSHS – Flagship (3 campuses)</a:t>
                      </a:r>
                    </a:p>
                  </a:txBody>
                  <a:tcPr anchor="ctr"/>
                </a:tc>
                <a:tc>
                  <a:txBody>
                    <a:bodyPr/>
                    <a:lstStyle/>
                    <a:p>
                      <a:pPr algn="ctr"/>
                      <a:r>
                        <a:rPr lang="en-US" sz="1600" i="1" dirty="0"/>
                        <a:t>5 campuses</a:t>
                      </a:r>
                    </a:p>
                  </a:txBody>
                  <a:tcPr anchor="ctr"/>
                </a:tc>
                <a:extLst>
                  <a:ext uri="{0D108BD9-81ED-4DB2-BD59-A6C34878D82A}">
                    <a16:rowId xmlns:a16="http://schemas.microsoft.com/office/drawing/2014/main" val="3698815665"/>
                  </a:ext>
                </a:extLst>
              </a:tr>
              <a:tr h="370840">
                <a:tc>
                  <a:txBody>
                    <a:bodyPr/>
                    <a:lstStyle/>
                    <a:p>
                      <a:r>
                        <a:rPr lang="en-US" sz="1200" dirty="0"/>
                        <a:t>October 2019</a:t>
                      </a:r>
                    </a:p>
                  </a:txBody>
                  <a:tcPr/>
                </a:tc>
                <a:tc>
                  <a:txBody>
                    <a:bodyPr/>
                    <a:lstStyle/>
                    <a:p>
                      <a:pPr marL="285750" indent="-285750">
                        <a:buFont typeface="Arial" panose="020B0604020202020204" pitchFamily="34" charset="0"/>
                        <a:buChar char="•"/>
                      </a:pPr>
                      <a:r>
                        <a:rPr lang="en-US" sz="1200" dirty="0"/>
                        <a:t>Nevada Virtual Academy</a:t>
                      </a:r>
                    </a:p>
                    <a:p>
                      <a:pPr marL="285750" indent="-285750">
                        <a:buFont typeface="Arial" panose="020B0604020202020204" pitchFamily="34" charset="0"/>
                        <a:buChar char="•"/>
                      </a:pPr>
                      <a:r>
                        <a:rPr lang="en-US" sz="1200" dirty="0"/>
                        <a:t>Legacy Traditional Schools (2 campuses)</a:t>
                      </a:r>
                    </a:p>
                    <a:p>
                      <a:pPr marL="285750" indent="-285750">
                        <a:buFont typeface="Arial" panose="020B0604020202020204" pitchFamily="34" charset="0"/>
                        <a:buChar char="•"/>
                      </a:pPr>
                      <a:r>
                        <a:rPr lang="en-US" sz="1200" dirty="0"/>
                        <a:t>Mater Academy of Nevada (1 campus)</a:t>
                      </a:r>
                    </a:p>
                  </a:txBody>
                  <a:tcPr anchor="ctr"/>
                </a:tc>
                <a:tc>
                  <a:txBody>
                    <a:bodyPr/>
                    <a:lstStyle/>
                    <a:p>
                      <a:pPr algn="ctr"/>
                      <a:r>
                        <a:rPr lang="en-US" sz="1600" i="1" dirty="0"/>
                        <a:t>4 campuses</a:t>
                      </a:r>
                    </a:p>
                  </a:txBody>
                  <a:tcPr anchor="ctr"/>
                </a:tc>
                <a:extLst>
                  <a:ext uri="{0D108BD9-81ED-4DB2-BD59-A6C34878D82A}">
                    <a16:rowId xmlns:a16="http://schemas.microsoft.com/office/drawing/2014/main" val="4096472255"/>
                  </a:ext>
                </a:extLst>
              </a:tr>
              <a:tr h="370840">
                <a:tc>
                  <a:txBody>
                    <a:bodyPr/>
                    <a:lstStyle/>
                    <a:p>
                      <a:r>
                        <a:rPr lang="en-US" sz="1200" dirty="0"/>
                        <a:t>November 2019</a:t>
                      </a:r>
                    </a:p>
                  </a:txBody>
                  <a:tcPr/>
                </a:tc>
                <a:tc>
                  <a:txBody>
                    <a:bodyPr/>
                    <a:lstStyle/>
                    <a:p>
                      <a:pPr marL="285750" indent="-285750">
                        <a:buFont typeface="Arial" panose="020B0604020202020204" pitchFamily="34" charset="0"/>
                        <a:buChar char="•"/>
                      </a:pPr>
                      <a:r>
                        <a:rPr lang="en-US" sz="1200" dirty="0"/>
                        <a:t>Oasis Academy</a:t>
                      </a:r>
                    </a:p>
                    <a:p>
                      <a:pPr marL="285750" indent="-285750">
                        <a:buFont typeface="Arial" panose="020B0604020202020204" pitchFamily="34" charset="0"/>
                        <a:buChar char="•"/>
                      </a:pPr>
                      <a:r>
                        <a:rPr lang="en-US" sz="1200" dirty="0"/>
                        <a:t>Signature Prep</a:t>
                      </a:r>
                    </a:p>
                    <a:p>
                      <a:pPr marL="285750" indent="-285750">
                        <a:buFont typeface="Arial" panose="020B0604020202020204" pitchFamily="34" charset="0"/>
                        <a:buChar char="•"/>
                      </a:pPr>
                      <a:r>
                        <a:rPr lang="en-US" sz="1200" dirty="0"/>
                        <a:t>Discovery Charter School (2 campuses)</a:t>
                      </a:r>
                    </a:p>
                  </a:txBody>
                  <a:tcPr anchor="ctr"/>
                </a:tc>
                <a:tc>
                  <a:txBody>
                    <a:bodyPr/>
                    <a:lstStyle/>
                    <a:p>
                      <a:pPr algn="ctr"/>
                      <a:r>
                        <a:rPr lang="en-US" sz="1600" i="1" dirty="0"/>
                        <a:t>4 campuses</a:t>
                      </a:r>
                    </a:p>
                  </a:txBody>
                  <a:tcPr anchor="ctr"/>
                </a:tc>
                <a:extLst>
                  <a:ext uri="{0D108BD9-81ED-4DB2-BD59-A6C34878D82A}">
                    <a16:rowId xmlns:a16="http://schemas.microsoft.com/office/drawing/2014/main" val="594246990"/>
                  </a:ext>
                </a:extLst>
              </a:tr>
              <a:tr h="370840">
                <a:tc>
                  <a:txBody>
                    <a:bodyPr/>
                    <a:lstStyle/>
                    <a:p>
                      <a:r>
                        <a:rPr lang="en-US" sz="1200" dirty="0"/>
                        <a:t>December 2019</a:t>
                      </a:r>
                    </a:p>
                  </a:txBody>
                  <a:tcPr/>
                </a:tc>
                <a:tc>
                  <a:txBody>
                    <a:bodyPr/>
                    <a:lstStyle/>
                    <a:p>
                      <a:pPr marL="285750" indent="-285750">
                        <a:buFont typeface="Arial" panose="020B0604020202020204" pitchFamily="34" charset="0"/>
                        <a:buChar char="•"/>
                      </a:pPr>
                      <a:r>
                        <a:rPr lang="en-US" sz="1200" dirty="0"/>
                        <a:t>Doral Academy of Northern Nevada</a:t>
                      </a:r>
                    </a:p>
                    <a:p>
                      <a:pPr marL="285750" indent="-285750">
                        <a:buFont typeface="Arial" panose="020B0604020202020204" pitchFamily="34" charset="0"/>
                        <a:buChar char="•"/>
                      </a:pPr>
                      <a:r>
                        <a:rPr lang="en-US" sz="1200" dirty="0"/>
                        <a:t>Silver Sands Montessori </a:t>
                      </a:r>
                    </a:p>
                    <a:p>
                      <a:pPr marL="285750" indent="-285750">
                        <a:buFont typeface="Arial" panose="020B0604020202020204" pitchFamily="34" charset="0"/>
                        <a:buChar char="•"/>
                      </a:pPr>
                      <a:r>
                        <a:rPr lang="en-US" sz="1200" dirty="0"/>
                        <a:t>Imagine School at Mountain View</a:t>
                      </a:r>
                    </a:p>
                  </a:txBody>
                  <a:tcPr anchor="ctr"/>
                </a:tc>
                <a:tc>
                  <a:txBody>
                    <a:bodyPr/>
                    <a:lstStyle/>
                    <a:p>
                      <a:pPr algn="ctr"/>
                      <a:r>
                        <a:rPr lang="en-US" sz="1600" i="1" dirty="0"/>
                        <a:t>3 campuses</a:t>
                      </a:r>
                    </a:p>
                  </a:txBody>
                  <a:tcPr anchor="ctr"/>
                </a:tc>
                <a:extLst>
                  <a:ext uri="{0D108BD9-81ED-4DB2-BD59-A6C34878D82A}">
                    <a16:rowId xmlns:a16="http://schemas.microsoft.com/office/drawing/2014/main" val="1966143562"/>
                  </a:ext>
                </a:extLst>
              </a:tr>
              <a:tr h="370840">
                <a:tc>
                  <a:txBody>
                    <a:bodyPr/>
                    <a:lstStyle/>
                    <a:p>
                      <a:r>
                        <a:rPr lang="en-US" sz="1200" dirty="0"/>
                        <a:t>January 2020</a:t>
                      </a:r>
                    </a:p>
                  </a:txBody>
                  <a:tcPr/>
                </a:tc>
                <a:tc>
                  <a:txBody>
                    <a:bodyPr/>
                    <a:lstStyle/>
                    <a:p>
                      <a:pPr marL="285750" indent="-285750">
                        <a:buFont typeface="Arial" panose="020B0604020202020204" pitchFamily="34" charset="0"/>
                        <a:buChar char="•"/>
                      </a:pPr>
                      <a:r>
                        <a:rPr lang="en-US" sz="1200" dirty="0"/>
                        <a:t>Coral Academy of Science – Las Vegas (6 campuses)</a:t>
                      </a:r>
                    </a:p>
                  </a:txBody>
                  <a:tcPr anchor="ctr"/>
                </a:tc>
                <a:tc>
                  <a:txBody>
                    <a:bodyPr/>
                    <a:lstStyle/>
                    <a:p>
                      <a:pPr algn="ctr"/>
                      <a:r>
                        <a:rPr lang="en-US" sz="1600" i="1" dirty="0"/>
                        <a:t>6 campuses</a:t>
                      </a:r>
                    </a:p>
                  </a:txBody>
                  <a:tcPr anchor="ctr"/>
                </a:tc>
                <a:extLst>
                  <a:ext uri="{0D108BD9-81ED-4DB2-BD59-A6C34878D82A}">
                    <a16:rowId xmlns:a16="http://schemas.microsoft.com/office/drawing/2014/main" val="3582743520"/>
                  </a:ext>
                </a:extLst>
              </a:tr>
              <a:tr h="370840">
                <a:tc>
                  <a:txBody>
                    <a:bodyPr/>
                    <a:lstStyle/>
                    <a:p>
                      <a:r>
                        <a:rPr lang="en-US" sz="1200" dirty="0"/>
                        <a:t>February 2020</a:t>
                      </a:r>
                    </a:p>
                  </a:txBody>
                  <a:tcPr/>
                </a:tc>
                <a:tc>
                  <a:txBody>
                    <a:bodyPr/>
                    <a:lstStyle/>
                    <a:p>
                      <a:pPr marL="285750" indent="-285750">
                        <a:buFont typeface="Arial" panose="020B0604020202020204" pitchFamily="34" charset="0"/>
                        <a:buChar char="•"/>
                      </a:pPr>
                      <a:r>
                        <a:rPr lang="en-US" sz="1200" dirty="0"/>
                        <a:t>Pinecrest Academy of Nevada (5 campuses)</a:t>
                      </a:r>
                    </a:p>
                    <a:p>
                      <a:pPr marL="285750" indent="-285750">
                        <a:buFont typeface="Arial" panose="020B0604020202020204" pitchFamily="34" charset="0"/>
                        <a:buChar char="•"/>
                      </a:pPr>
                      <a:r>
                        <a:rPr lang="en-US" sz="1200" dirty="0"/>
                        <a:t>Somerset Academy of Las Vegas (5 campuses)</a:t>
                      </a:r>
                    </a:p>
                  </a:txBody>
                  <a:tcPr anchor="ctr"/>
                </a:tc>
                <a:tc>
                  <a:txBody>
                    <a:bodyPr/>
                    <a:lstStyle/>
                    <a:p>
                      <a:pPr algn="ctr"/>
                      <a:r>
                        <a:rPr lang="en-US" sz="1600" i="1" dirty="0"/>
                        <a:t>10 campuses</a:t>
                      </a:r>
                    </a:p>
                  </a:txBody>
                  <a:tcPr anchor="ctr"/>
                </a:tc>
                <a:extLst>
                  <a:ext uri="{0D108BD9-81ED-4DB2-BD59-A6C34878D82A}">
                    <a16:rowId xmlns:a16="http://schemas.microsoft.com/office/drawing/2014/main" val="2822042805"/>
                  </a:ext>
                </a:extLst>
              </a:tr>
              <a:tr h="370840">
                <a:tc>
                  <a:txBody>
                    <a:bodyPr/>
                    <a:lstStyle/>
                    <a:p>
                      <a:r>
                        <a:rPr lang="en-US" sz="1200" dirty="0"/>
                        <a:t>March 2020</a:t>
                      </a:r>
                    </a:p>
                  </a:txBody>
                  <a:tcPr/>
                </a:tc>
                <a:tc>
                  <a:txBody>
                    <a:bodyPr/>
                    <a:lstStyle/>
                    <a:p>
                      <a:pPr marL="285750" indent="-285750">
                        <a:buFont typeface="Arial" panose="020B0604020202020204" pitchFamily="34" charset="0"/>
                        <a:buChar char="•"/>
                      </a:pPr>
                      <a:r>
                        <a:rPr lang="en-US" sz="1200" dirty="0"/>
                        <a:t>Doral Academy of Nevada (5 campuses)</a:t>
                      </a:r>
                    </a:p>
                    <a:p>
                      <a:pPr marL="285750" indent="-285750">
                        <a:buFont typeface="Arial" panose="020B0604020202020204" pitchFamily="34" charset="0"/>
                        <a:buChar char="•"/>
                      </a:pPr>
                      <a:r>
                        <a:rPr lang="en-US" sz="1200" dirty="0"/>
                        <a:t>Alpine Academy</a:t>
                      </a:r>
                    </a:p>
                  </a:txBody>
                  <a:tcPr anchor="ctr"/>
                </a:tc>
                <a:tc>
                  <a:txBody>
                    <a:bodyPr/>
                    <a:lstStyle/>
                    <a:p>
                      <a:pPr algn="ctr"/>
                      <a:r>
                        <a:rPr lang="en-US" sz="1600" i="1" dirty="0"/>
                        <a:t>6 campuses</a:t>
                      </a:r>
                    </a:p>
                  </a:txBody>
                  <a:tcPr anchor="ctr"/>
                </a:tc>
                <a:extLst>
                  <a:ext uri="{0D108BD9-81ED-4DB2-BD59-A6C34878D82A}">
                    <a16:rowId xmlns:a16="http://schemas.microsoft.com/office/drawing/2014/main" val="3542130044"/>
                  </a:ext>
                </a:extLst>
              </a:tr>
              <a:tr h="370840">
                <a:tc>
                  <a:txBody>
                    <a:bodyPr/>
                    <a:lstStyle/>
                    <a:p>
                      <a:r>
                        <a:rPr lang="en-US" sz="1200" dirty="0"/>
                        <a:t>April 2020</a:t>
                      </a:r>
                    </a:p>
                  </a:txBody>
                  <a:tcPr/>
                </a:tc>
                <a:tc>
                  <a:txBody>
                    <a:bodyPr/>
                    <a:lstStyle/>
                    <a:p>
                      <a:pPr marL="285750" indent="-285750">
                        <a:buFont typeface="Arial" panose="020B0604020202020204" pitchFamily="34" charset="0"/>
                        <a:buChar char="•"/>
                      </a:pPr>
                      <a:r>
                        <a:rPr lang="en-US" sz="1200" dirty="0"/>
                        <a:t>Democracy Prep</a:t>
                      </a:r>
                    </a:p>
                    <a:p>
                      <a:pPr marL="285750" indent="-285750">
                        <a:buFont typeface="Arial" panose="020B0604020202020204" pitchFamily="34" charset="0"/>
                        <a:buChar char="•"/>
                      </a:pPr>
                      <a:r>
                        <a:rPr lang="en-US" sz="1200" dirty="0"/>
                        <a:t>Nevada Rise</a:t>
                      </a:r>
                    </a:p>
                    <a:p>
                      <a:pPr marL="285750" indent="-285750">
                        <a:buFont typeface="Arial" panose="020B0604020202020204" pitchFamily="34" charset="0"/>
                        <a:buChar char="•"/>
                      </a:pPr>
                      <a:r>
                        <a:rPr lang="en-US" sz="1200" dirty="0"/>
                        <a:t>Nevada Prep</a:t>
                      </a:r>
                    </a:p>
                    <a:p>
                      <a:pPr marL="285750" indent="-285750">
                        <a:buFont typeface="Arial" panose="020B0604020202020204" pitchFamily="34" charset="0"/>
                        <a:buChar char="•"/>
                      </a:pPr>
                      <a:r>
                        <a:rPr lang="en-US" sz="1200" dirty="0" err="1"/>
                        <a:t>Futuro</a:t>
                      </a:r>
                      <a:r>
                        <a:rPr lang="en-US" sz="1200" dirty="0"/>
                        <a:t> Academy</a:t>
                      </a:r>
                    </a:p>
                  </a:txBody>
                  <a:tcPr anchor="ctr"/>
                </a:tc>
                <a:tc>
                  <a:txBody>
                    <a:bodyPr/>
                    <a:lstStyle/>
                    <a:p>
                      <a:pPr algn="ctr"/>
                      <a:r>
                        <a:rPr lang="en-US" sz="1600" i="1" dirty="0"/>
                        <a:t>4 campuses</a:t>
                      </a:r>
                    </a:p>
                  </a:txBody>
                  <a:tcPr anchor="ctr"/>
                </a:tc>
                <a:extLst>
                  <a:ext uri="{0D108BD9-81ED-4DB2-BD59-A6C34878D82A}">
                    <a16:rowId xmlns:a16="http://schemas.microsoft.com/office/drawing/2014/main" val="3789001704"/>
                  </a:ext>
                </a:extLst>
              </a:tr>
            </a:tbl>
          </a:graphicData>
        </a:graphic>
      </p:graphicFrame>
      <p:sp>
        <p:nvSpPr>
          <p:cNvPr id="4" name="Slide Number Placeholder 3">
            <a:extLst>
              <a:ext uri="{FF2B5EF4-FFF2-40B4-BE49-F238E27FC236}">
                <a16:creationId xmlns:a16="http://schemas.microsoft.com/office/drawing/2014/main" id="{469407D4-8D65-4B87-BB3B-747B7E02BC5C}"/>
              </a:ext>
            </a:extLst>
          </p:cNvPr>
          <p:cNvSpPr>
            <a:spLocks noGrp="1"/>
          </p:cNvSpPr>
          <p:nvPr>
            <p:ph type="sldNum" sz="quarter" idx="12"/>
          </p:nvPr>
        </p:nvSpPr>
        <p:spPr/>
        <p:txBody>
          <a:bodyPr/>
          <a:lstStyle/>
          <a:p>
            <a:fld id="{7B526063-9E46-452F-B0C3-62E9A9F5F179}" type="slidenum">
              <a:rPr lang="en-US" smtClean="0"/>
              <a:t>11</a:t>
            </a:fld>
            <a:endParaRPr lang="en-US"/>
          </a:p>
        </p:txBody>
      </p:sp>
      <p:pic>
        <p:nvPicPr>
          <p:cNvPr id="6" name="Picture 5">
            <a:extLst>
              <a:ext uri="{FF2B5EF4-FFF2-40B4-BE49-F238E27FC236}">
                <a16:creationId xmlns:a16="http://schemas.microsoft.com/office/drawing/2014/main" id="{91E51BC6-1DBB-48CF-9143-165478D05234}"/>
              </a:ext>
            </a:extLst>
          </p:cNvPr>
          <p:cNvPicPr>
            <a:picLocks noChangeAspect="1"/>
          </p:cNvPicPr>
          <p:nvPr/>
        </p:nvPicPr>
        <p:blipFill>
          <a:blip r:embed="rId2"/>
          <a:stretch>
            <a:fillRect/>
          </a:stretch>
        </p:blipFill>
        <p:spPr>
          <a:xfrm>
            <a:off x="9561137" y="6109708"/>
            <a:ext cx="1543574" cy="535653"/>
          </a:xfrm>
          <a:prstGeom prst="rect">
            <a:avLst/>
          </a:prstGeom>
        </p:spPr>
      </p:pic>
    </p:spTree>
    <p:extLst>
      <p:ext uri="{BB962C8B-B14F-4D97-AF65-F5344CB8AC3E}">
        <p14:creationId xmlns:p14="http://schemas.microsoft.com/office/powerpoint/2010/main" val="2241613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B0AF3-2CF1-4F25-A434-7C8045A561CF}"/>
              </a:ext>
            </a:extLst>
          </p:cNvPr>
          <p:cNvSpPr>
            <a:spLocks noGrp="1"/>
          </p:cNvSpPr>
          <p:nvPr>
            <p:ph type="title"/>
          </p:nvPr>
        </p:nvSpPr>
        <p:spPr>
          <a:xfrm>
            <a:off x="1024128" y="585216"/>
            <a:ext cx="9720072" cy="1499616"/>
          </a:xfrm>
        </p:spPr>
        <p:txBody>
          <a:bodyPr/>
          <a:lstStyle/>
          <a:p>
            <a:r>
              <a:rPr lang="en-US" dirty="0">
                <a:solidFill>
                  <a:srgbClr val="002060"/>
                </a:solidFill>
                <a:latin typeface="Tw Cen MT Condensed Extra Bold" panose="020B0803020202020204" pitchFamily="34" charset="0"/>
              </a:rPr>
              <a:t>Questions</a:t>
            </a:r>
          </a:p>
        </p:txBody>
      </p:sp>
      <p:pic>
        <p:nvPicPr>
          <p:cNvPr id="6" name="Content Placeholder 5">
            <a:extLst>
              <a:ext uri="{FF2B5EF4-FFF2-40B4-BE49-F238E27FC236}">
                <a16:creationId xmlns:a16="http://schemas.microsoft.com/office/drawing/2014/main" id="{AB5BDDC9-B097-42F2-B0F4-C0E656F5882B}"/>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4038014" y="1908287"/>
            <a:ext cx="3851951" cy="3851951"/>
          </a:xfrm>
        </p:spPr>
      </p:pic>
      <p:sp>
        <p:nvSpPr>
          <p:cNvPr id="3" name="Slide Number Placeholder 2">
            <a:extLst>
              <a:ext uri="{FF2B5EF4-FFF2-40B4-BE49-F238E27FC236}">
                <a16:creationId xmlns:a16="http://schemas.microsoft.com/office/drawing/2014/main" id="{88279279-E544-4D9F-A22F-C7A814A4F34F}"/>
              </a:ext>
            </a:extLst>
          </p:cNvPr>
          <p:cNvSpPr>
            <a:spLocks noGrp="1"/>
          </p:cNvSpPr>
          <p:nvPr>
            <p:ph type="sldNum" sz="quarter" idx="12"/>
          </p:nvPr>
        </p:nvSpPr>
        <p:spPr>
          <a:xfrm>
            <a:off x="10862850" y="6403450"/>
            <a:ext cx="973667" cy="274320"/>
          </a:xfrm>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3558597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a:xfrm>
            <a:off x="838198" y="375086"/>
            <a:ext cx="10515600" cy="1325563"/>
          </a:xfrm>
        </p:spPr>
        <p:txBody>
          <a:bodyPr/>
          <a:lstStyle/>
          <a:p>
            <a:pPr algn="ctr"/>
            <a:r>
              <a:rPr lang="en-US" b="1" dirty="0"/>
              <a:t>Agenda &amp; Objectives</a:t>
            </a:r>
          </a:p>
        </p:txBody>
      </p:sp>
      <p:graphicFrame>
        <p:nvGraphicFramePr>
          <p:cNvPr id="5" name="Content Placeholder 4">
            <a:extLst>
              <a:ext uri="{FF2B5EF4-FFF2-40B4-BE49-F238E27FC236}">
                <a16:creationId xmlns:a16="http://schemas.microsoft.com/office/drawing/2014/main" id="{7D64D180-D78D-40A8-AADC-9AB354878B34}"/>
              </a:ext>
            </a:extLst>
          </p:cNvPr>
          <p:cNvGraphicFramePr>
            <a:graphicFrameLocks noGrp="1"/>
          </p:cNvGraphicFramePr>
          <p:nvPr>
            <p:ph idx="1"/>
            <p:extLst>
              <p:ext uri="{D42A27DB-BD31-4B8C-83A1-F6EECF244321}">
                <p14:modId xmlns:p14="http://schemas.microsoft.com/office/powerpoint/2010/main" val="1191795161"/>
              </p:ext>
            </p:extLst>
          </p:nvPr>
        </p:nvGraphicFramePr>
        <p:xfrm>
          <a:off x="481263" y="1323471"/>
          <a:ext cx="11044990" cy="4920271"/>
        </p:xfrm>
        <a:graphic>
          <a:graphicData uri="http://schemas.openxmlformats.org/drawingml/2006/table">
            <a:tbl>
              <a:tblPr firstRow="1" bandRow="1">
                <a:tableStyleId>{5C22544A-7EE6-4342-B048-85BDC9FD1C3A}</a:tableStyleId>
              </a:tblPr>
              <a:tblGrid>
                <a:gridCol w="4932948">
                  <a:extLst>
                    <a:ext uri="{9D8B030D-6E8A-4147-A177-3AD203B41FA5}">
                      <a16:colId xmlns:a16="http://schemas.microsoft.com/office/drawing/2014/main" val="4277808140"/>
                    </a:ext>
                  </a:extLst>
                </a:gridCol>
                <a:gridCol w="6112042">
                  <a:extLst>
                    <a:ext uri="{9D8B030D-6E8A-4147-A177-3AD203B41FA5}">
                      <a16:colId xmlns:a16="http://schemas.microsoft.com/office/drawing/2014/main" val="4272132032"/>
                    </a:ext>
                  </a:extLst>
                </a:gridCol>
              </a:tblGrid>
              <a:tr h="473726">
                <a:tc>
                  <a:txBody>
                    <a:bodyPr/>
                    <a:lstStyle/>
                    <a:p>
                      <a:pPr algn="ctr"/>
                      <a:r>
                        <a:rPr lang="en-US" sz="2600" dirty="0"/>
                        <a:t>Agenda </a:t>
                      </a:r>
                    </a:p>
                  </a:txBody>
                  <a:tcPr anchor="ctr"/>
                </a:tc>
                <a:tc>
                  <a:txBody>
                    <a:bodyPr/>
                    <a:lstStyle/>
                    <a:p>
                      <a:pPr algn="ctr"/>
                      <a:r>
                        <a:rPr lang="en-US" sz="2600" dirty="0"/>
                        <a:t>Presentation Objectives</a:t>
                      </a:r>
                    </a:p>
                  </a:txBody>
                  <a:tcPr anchor="ctr"/>
                </a:tc>
                <a:extLst>
                  <a:ext uri="{0D108BD9-81ED-4DB2-BD59-A6C34878D82A}">
                    <a16:rowId xmlns:a16="http://schemas.microsoft.com/office/drawing/2014/main" val="3097396996"/>
                  </a:ext>
                </a:extLst>
              </a:tr>
              <a:tr h="901157">
                <a:tc>
                  <a:txBody>
                    <a:bodyPr/>
                    <a:lstStyle/>
                    <a:p>
                      <a:pPr lvl="0" algn="l"/>
                      <a:r>
                        <a:rPr lang="en-US" sz="2000" dirty="0"/>
                        <a:t>Site Evaluation Purpose and Overview Progress in 2018 - 2019</a:t>
                      </a:r>
                    </a:p>
                  </a:txBody>
                  <a:tcPr anchor="ctr"/>
                </a:tc>
                <a:tc rowSpan="5">
                  <a:txBody>
                    <a:bodyPr/>
                    <a:lstStyle/>
                    <a:p>
                      <a:pPr algn="l"/>
                      <a:r>
                        <a:rPr lang="en-US" sz="2000" i="1" dirty="0"/>
                        <a:t>This presentation will help the Authority and stakeholders:</a:t>
                      </a:r>
                    </a:p>
                    <a:p>
                      <a:pPr algn="l"/>
                      <a:endParaRPr lang="en-US" sz="2000" i="1" dirty="0"/>
                    </a:p>
                    <a:p>
                      <a:pPr marL="342900" indent="-342900" algn="l">
                        <a:buFont typeface="Arial" panose="020B0604020202020204" pitchFamily="34" charset="0"/>
                        <a:buChar char="•"/>
                      </a:pPr>
                      <a:r>
                        <a:rPr lang="en-US" sz="2000" i="1" dirty="0"/>
                        <a:t>Understand the purpose of site evaluations and the SPCSA site evaluation protocol</a:t>
                      </a:r>
                    </a:p>
                    <a:p>
                      <a:pPr marL="342900" indent="-342900" algn="l">
                        <a:buFont typeface="Arial" panose="020B0604020202020204" pitchFamily="34" charset="0"/>
                        <a:buChar char="•"/>
                      </a:pPr>
                      <a:r>
                        <a:rPr lang="en-US" sz="2000" i="1" dirty="0"/>
                        <a:t>Reflect on the progress and identified trends in the 18-19 school year</a:t>
                      </a:r>
                    </a:p>
                    <a:p>
                      <a:pPr marL="342900" indent="-342900" algn="l">
                        <a:buFont typeface="Arial" panose="020B0604020202020204" pitchFamily="34" charset="0"/>
                        <a:buChar char="•"/>
                      </a:pPr>
                      <a:r>
                        <a:rPr lang="en-US" sz="2000" i="1" dirty="0"/>
                        <a:t>Recognize identified areas that will shift in 19-20 for future evaluations</a:t>
                      </a:r>
                    </a:p>
                    <a:p>
                      <a:pPr marL="342900" indent="-342900" algn="l">
                        <a:buFont typeface="Arial" panose="020B0604020202020204" pitchFamily="34" charset="0"/>
                        <a:buChar char="•"/>
                      </a:pPr>
                      <a:r>
                        <a:rPr lang="en-US" sz="2000" i="1" dirty="0"/>
                        <a:t>See alignment to new requirements under AB 462</a:t>
                      </a:r>
                    </a:p>
                    <a:p>
                      <a:pPr marL="342900" indent="-342900" algn="l">
                        <a:buFont typeface="Arial" panose="020B0604020202020204" pitchFamily="34" charset="0"/>
                        <a:buChar char="•"/>
                      </a:pPr>
                      <a:r>
                        <a:rPr lang="en-US" sz="2000" i="1" dirty="0"/>
                        <a:t>Establish a schedule to complete remaining site evaluations during 2019 – 2020 </a:t>
                      </a:r>
                    </a:p>
                  </a:txBody>
                  <a:tcPr anchor="ctr"/>
                </a:tc>
                <a:extLst>
                  <a:ext uri="{0D108BD9-81ED-4DB2-BD59-A6C34878D82A}">
                    <a16:rowId xmlns:a16="http://schemas.microsoft.com/office/drawing/2014/main" val="1355096080"/>
                  </a:ext>
                </a:extLst>
              </a:tr>
              <a:tr h="901157">
                <a:tc>
                  <a:txBody>
                    <a:bodyPr/>
                    <a:lstStyle/>
                    <a:p>
                      <a:pPr lvl="0" algn="l"/>
                      <a:r>
                        <a:rPr lang="en-US" sz="2000" dirty="0"/>
                        <a:t>Semester in Review: Spring 2019</a:t>
                      </a:r>
                    </a:p>
                  </a:txBody>
                  <a:tcPr anchor="ctr"/>
                </a:tc>
                <a:tc vMerge="1">
                  <a:txBody>
                    <a:bodyPr/>
                    <a:lstStyle/>
                    <a:p>
                      <a:pPr algn="l"/>
                      <a:endParaRPr lang="en-US" sz="2000" i="1" dirty="0"/>
                    </a:p>
                  </a:txBody>
                  <a:tcPr anchor="ctr"/>
                </a:tc>
                <a:extLst>
                  <a:ext uri="{0D108BD9-81ED-4DB2-BD59-A6C34878D82A}">
                    <a16:rowId xmlns:a16="http://schemas.microsoft.com/office/drawing/2014/main" val="2785769143"/>
                  </a:ext>
                </a:extLst>
              </a:tr>
              <a:tr h="901157">
                <a:tc>
                  <a:txBody>
                    <a:bodyPr/>
                    <a:lstStyle/>
                    <a:p>
                      <a:pPr lvl="0" algn="l"/>
                      <a:r>
                        <a:rPr lang="en-US" sz="2000" dirty="0"/>
                        <a:t>Reflections and Opportunities to Improve</a:t>
                      </a:r>
                    </a:p>
                  </a:txBody>
                  <a:tcPr anchor="ctr"/>
                </a:tc>
                <a:tc vMerge="1">
                  <a:txBody>
                    <a:bodyPr/>
                    <a:lstStyle/>
                    <a:p>
                      <a:pPr algn="l"/>
                      <a:endParaRPr lang="en-US" sz="2000" i="1" dirty="0"/>
                    </a:p>
                  </a:txBody>
                  <a:tcPr anchor="ctr"/>
                </a:tc>
                <a:extLst>
                  <a:ext uri="{0D108BD9-81ED-4DB2-BD59-A6C34878D82A}">
                    <a16:rowId xmlns:a16="http://schemas.microsoft.com/office/drawing/2014/main" val="1803565771"/>
                  </a:ext>
                </a:extLst>
              </a:tr>
              <a:tr h="827963">
                <a:tc>
                  <a:txBody>
                    <a:bodyPr/>
                    <a:lstStyle/>
                    <a:p>
                      <a:pPr lvl="0" algn="l"/>
                      <a:r>
                        <a:rPr lang="en-US" sz="2000" dirty="0"/>
                        <a:t>Impact of AB 462</a:t>
                      </a:r>
                    </a:p>
                  </a:txBody>
                  <a:tcPr anchor="ctr"/>
                </a:tc>
                <a:tc vMerge="1">
                  <a:txBody>
                    <a:bodyPr/>
                    <a:lstStyle/>
                    <a:p>
                      <a:pPr algn="l"/>
                      <a:endParaRPr lang="en-US" sz="2000" i="1" dirty="0"/>
                    </a:p>
                  </a:txBody>
                  <a:tcPr anchor="ctr"/>
                </a:tc>
                <a:extLst>
                  <a:ext uri="{0D108BD9-81ED-4DB2-BD59-A6C34878D82A}">
                    <a16:rowId xmlns:a16="http://schemas.microsoft.com/office/drawing/2014/main" val="2189224380"/>
                  </a:ext>
                </a:extLst>
              </a:tr>
              <a:tr h="901157">
                <a:tc>
                  <a:txBody>
                    <a:bodyPr/>
                    <a:lstStyle/>
                    <a:p>
                      <a:pPr lvl="0" algn="l"/>
                      <a:r>
                        <a:rPr lang="en-US" sz="2000" dirty="0"/>
                        <a:t>Tentative Site Evaluation Schedule for 2019 - 2020</a:t>
                      </a:r>
                    </a:p>
                  </a:txBody>
                  <a:tcPr anchor="ctr"/>
                </a:tc>
                <a:tc vMerge="1">
                  <a:txBody>
                    <a:bodyPr/>
                    <a:lstStyle/>
                    <a:p>
                      <a:pPr algn="l"/>
                      <a:endParaRPr lang="en-US" sz="2000" i="1" dirty="0"/>
                    </a:p>
                  </a:txBody>
                  <a:tcPr anchor="ctr"/>
                </a:tc>
                <a:extLst>
                  <a:ext uri="{0D108BD9-81ED-4DB2-BD59-A6C34878D82A}">
                    <a16:rowId xmlns:a16="http://schemas.microsoft.com/office/drawing/2014/main" val="1738134495"/>
                  </a:ext>
                </a:extLst>
              </a:tr>
            </a:tbl>
          </a:graphicData>
        </a:graphic>
      </p:graphicFrame>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2</a:t>
            </a:fld>
            <a:endParaRPr lang="en-US" dirty="0"/>
          </a:p>
        </p:txBody>
      </p:sp>
      <p:pic>
        <p:nvPicPr>
          <p:cNvPr id="6" name="Picture 5">
            <a:extLst>
              <a:ext uri="{FF2B5EF4-FFF2-40B4-BE49-F238E27FC236}">
                <a16:creationId xmlns:a16="http://schemas.microsoft.com/office/drawing/2014/main" id="{91491E2C-4A11-4F03-92E7-064B035EA708}"/>
              </a:ext>
            </a:extLst>
          </p:cNvPr>
          <p:cNvPicPr>
            <a:picLocks noChangeAspect="1"/>
          </p:cNvPicPr>
          <p:nvPr/>
        </p:nvPicPr>
        <p:blipFill>
          <a:blip r:embed="rId2"/>
          <a:stretch>
            <a:fillRect/>
          </a:stretch>
        </p:blipFill>
        <p:spPr>
          <a:xfrm>
            <a:off x="9555981" y="6229787"/>
            <a:ext cx="1543574" cy="535653"/>
          </a:xfrm>
          <a:prstGeom prst="rect">
            <a:avLst/>
          </a:prstGeom>
        </p:spPr>
      </p:pic>
    </p:spTree>
    <p:extLst>
      <p:ext uri="{BB962C8B-B14F-4D97-AF65-F5344CB8AC3E}">
        <p14:creationId xmlns:p14="http://schemas.microsoft.com/office/powerpoint/2010/main" val="1771383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a:xfrm>
            <a:off x="838198" y="375086"/>
            <a:ext cx="10515600" cy="1325563"/>
          </a:xfrm>
        </p:spPr>
        <p:txBody>
          <a:bodyPr/>
          <a:lstStyle/>
          <a:p>
            <a:pPr algn="ctr"/>
            <a:r>
              <a:rPr lang="en-US" b="1" dirty="0"/>
              <a:t>Site Evaluations  - Purpose and Focus</a:t>
            </a:r>
          </a:p>
        </p:txBody>
      </p:sp>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3</a:t>
            </a:fld>
            <a:endParaRPr lang="en-US" dirty="0"/>
          </a:p>
        </p:txBody>
      </p:sp>
      <p:pic>
        <p:nvPicPr>
          <p:cNvPr id="6" name="Picture 5">
            <a:extLst>
              <a:ext uri="{FF2B5EF4-FFF2-40B4-BE49-F238E27FC236}">
                <a16:creationId xmlns:a16="http://schemas.microsoft.com/office/drawing/2014/main" id="{91491E2C-4A11-4F03-92E7-064B035EA708}"/>
              </a:ext>
            </a:extLst>
          </p:cNvPr>
          <p:cNvPicPr>
            <a:picLocks noChangeAspect="1"/>
          </p:cNvPicPr>
          <p:nvPr/>
        </p:nvPicPr>
        <p:blipFill>
          <a:blip r:embed="rId2"/>
          <a:stretch>
            <a:fillRect/>
          </a:stretch>
        </p:blipFill>
        <p:spPr>
          <a:xfrm>
            <a:off x="9555981" y="6229787"/>
            <a:ext cx="1543574" cy="535653"/>
          </a:xfrm>
          <a:prstGeom prst="rect">
            <a:avLst/>
          </a:prstGeom>
        </p:spPr>
      </p:pic>
      <p:sp>
        <p:nvSpPr>
          <p:cNvPr id="7" name="Content Placeholder 6">
            <a:extLst>
              <a:ext uri="{FF2B5EF4-FFF2-40B4-BE49-F238E27FC236}">
                <a16:creationId xmlns:a16="http://schemas.microsoft.com/office/drawing/2014/main" id="{C80E2BCD-C1F3-4382-832A-505D98A79225}"/>
              </a:ext>
            </a:extLst>
          </p:cNvPr>
          <p:cNvSpPr>
            <a:spLocks noGrp="1"/>
          </p:cNvSpPr>
          <p:nvPr>
            <p:ph idx="1"/>
          </p:nvPr>
        </p:nvSpPr>
        <p:spPr/>
        <p:txBody>
          <a:bodyPr>
            <a:normAutofit fontScale="92500" lnSpcReduction="10000"/>
          </a:bodyPr>
          <a:lstStyle/>
          <a:p>
            <a:r>
              <a:rPr lang="en-US" b="1" u="sng" dirty="0"/>
              <a:t>Purpose of Site Evaluations</a:t>
            </a:r>
          </a:p>
          <a:p>
            <a:pPr lvl="1"/>
            <a:r>
              <a:rPr lang="en-US" dirty="0"/>
              <a:t>To exercise oversight, gather formal and anecdotal evidence</a:t>
            </a:r>
          </a:p>
          <a:p>
            <a:pPr lvl="1"/>
            <a:r>
              <a:rPr lang="en-US" dirty="0"/>
              <a:t>Enhance the SPCSA’s monitoring of sponsored schools</a:t>
            </a:r>
          </a:p>
          <a:p>
            <a:pPr lvl="1"/>
            <a:r>
              <a:rPr lang="en-US" dirty="0"/>
              <a:t>Document strengths of schools, progress toward goals and opportunities to improve</a:t>
            </a:r>
          </a:p>
          <a:p>
            <a:pPr lvl="1"/>
            <a:r>
              <a:rPr lang="en-US" dirty="0"/>
              <a:t>Leverage best practices of well-established, highly recognized authorizers</a:t>
            </a:r>
          </a:p>
          <a:p>
            <a:pPr lvl="1"/>
            <a:r>
              <a:rPr lang="en-US" dirty="0"/>
              <a:t>Inform high-stakes recommendations such as renewals and amendments</a:t>
            </a:r>
          </a:p>
          <a:p>
            <a:pPr marL="457200" lvl="1" indent="0">
              <a:buNone/>
            </a:pPr>
            <a:endParaRPr lang="en-US" dirty="0"/>
          </a:p>
          <a:p>
            <a:r>
              <a:rPr lang="en-US" b="1" u="sng" dirty="0"/>
              <a:t>Focus of Site Evaluations</a:t>
            </a:r>
          </a:p>
          <a:p>
            <a:pPr lvl="1"/>
            <a:r>
              <a:rPr lang="en-US" dirty="0"/>
              <a:t>Academic Performance and delivery of instruction</a:t>
            </a:r>
          </a:p>
          <a:p>
            <a:pPr lvl="1"/>
            <a:r>
              <a:rPr lang="en-US" dirty="0"/>
              <a:t>Organizational effectiveness of the school</a:t>
            </a:r>
          </a:p>
          <a:p>
            <a:pPr lvl="1"/>
            <a:r>
              <a:rPr lang="en-US" dirty="0"/>
              <a:t>Adherence to the approved charter, contract with the Authority and applicable laws and regulations</a:t>
            </a:r>
          </a:p>
          <a:p>
            <a:pPr marL="457200" lvl="1" indent="0">
              <a:buNone/>
            </a:pPr>
            <a:endParaRPr lang="en-US" dirty="0"/>
          </a:p>
        </p:txBody>
      </p:sp>
    </p:spTree>
    <p:extLst>
      <p:ext uri="{BB962C8B-B14F-4D97-AF65-F5344CB8AC3E}">
        <p14:creationId xmlns:p14="http://schemas.microsoft.com/office/powerpoint/2010/main" val="4024306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a:xfrm>
            <a:off x="838198" y="375086"/>
            <a:ext cx="10515600" cy="1325563"/>
          </a:xfrm>
        </p:spPr>
        <p:txBody>
          <a:bodyPr/>
          <a:lstStyle/>
          <a:p>
            <a:pPr algn="ctr"/>
            <a:r>
              <a:rPr lang="en-US" b="1" dirty="0"/>
              <a:t>Site Evaluations vs Site Visits</a:t>
            </a:r>
          </a:p>
        </p:txBody>
      </p:sp>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4</a:t>
            </a:fld>
            <a:endParaRPr lang="en-US" dirty="0"/>
          </a:p>
        </p:txBody>
      </p:sp>
      <p:pic>
        <p:nvPicPr>
          <p:cNvPr id="6" name="Picture 5">
            <a:extLst>
              <a:ext uri="{FF2B5EF4-FFF2-40B4-BE49-F238E27FC236}">
                <a16:creationId xmlns:a16="http://schemas.microsoft.com/office/drawing/2014/main" id="{91491E2C-4A11-4F03-92E7-064B035EA708}"/>
              </a:ext>
            </a:extLst>
          </p:cNvPr>
          <p:cNvPicPr>
            <a:picLocks noChangeAspect="1"/>
          </p:cNvPicPr>
          <p:nvPr/>
        </p:nvPicPr>
        <p:blipFill>
          <a:blip r:embed="rId2"/>
          <a:stretch>
            <a:fillRect/>
          </a:stretch>
        </p:blipFill>
        <p:spPr>
          <a:xfrm>
            <a:off x="9555981" y="6229787"/>
            <a:ext cx="1543574" cy="535653"/>
          </a:xfrm>
          <a:prstGeom prst="rect">
            <a:avLst/>
          </a:prstGeom>
        </p:spPr>
      </p:pic>
      <p:sp>
        <p:nvSpPr>
          <p:cNvPr id="7" name="Content Placeholder 6">
            <a:extLst>
              <a:ext uri="{FF2B5EF4-FFF2-40B4-BE49-F238E27FC236}">
                <a16:creationId xmlns:a16="http://schemas.microsoft.com/office/drawing/2014/main" id="{C80E2BCD-C1F3-4382-832A-505D98A79225}"/>
              </a:ext>
            </a:extLst>
          </p:cNvPr>
          <p:cNvSpPr>
            <a:spLocks noGrp="1"/>
          </p:cNvSpPr>
          <p:nvPr>
            <p:ph idx="1"/>
          </p:nvPr>
        </p:nvSpPr>
        <p:spPr/>
        <p:txBody>
          <a:bodyPr>
            <a:normAutofit lnSpcReduction="10000"/>
          </a:bodyPr>
          <a:lstStyle/>
          <a:p>
            <a:r>
              <a:rPr lang="en-US" dirty="0"/>
              <a:t>Site Evaluations are </a:t>
            </a:r>
            <a:r>
              <a:rPr lang="en-US" b="1" u="sng" dirty="0"/>
              <a:t>not</a:t>
            </a:r>
            <a:r>
              <a:rPr lang="en-US" dirty="0"/>
              <a:t> the same as site visits.  Evaluations may lead to site visits however depending on any identified needs during an evaluation.</a:t>
            </a:r>
          </a:p>
          <a:p>
            <a:pPr marL="0" indent="0">
              <a:buNone/>
            </a:pPr>
            <a:endParaRPr lang="en-US" dirty="0"/>
          </a:p>
          <a:p>
            <a:r>
              <a:rPr lang="en-US" dirty="0"/>
              <a:t>Site Evaluations are akin to appraisals</a:t>
            </a:r>
          </a:p>
          <a:p>
            <a:pPr lvl="1"/>
            <a:r>
              <a:rPr lang="en-US" dirty="0"/>
              <a:t>Targeted in Years 1, 3, 5 of a charter contract</a:t>
            </a:r>
          </a:p>
          <a:p>
            <a:pPr lvl="1"/>
            <a:r>
              <a:rPr lang="en-US" dirty="0"/>
              <a:t>May require corrective action by the school</a:t>
            </a:r>
          </a:p>
          <a:p>
            <a:pPr marL="457200" lvl="1" indent="0">
              <a:buNone/>
            </a:pPr>
            <a:endParaRPr lang="en-US" dirty="0"/>
          </a:p>
          <a:p>
            <a:r>
              <a:rPr lang="en-US" dirty="0"/>
              <a:t>Site Visits are meant to provide guidance and assistance</a:t>
            </a:r>
          </a:p>
          <a:p>
            <a:pPr lvl="1"/>
            <a:r>
              <a:rPr lang="en-US" dirty="0"/>
              <a:t>Ongoing and almost always at least annual</a:t>
            </a:r>
          </a:p>
          <a:p>
            <a:pPr lvl="1"/>
            <a:r>
              <a:rPr lang="en-US" dirty="0"/>
              <a:t>Based on school needs</a:t>
            </a:r>
          </a:p>
          <a:p>
            <a:pPr marL="457200" lvl="1" indent="0">
              <a:buNone/>
            </a:pPr>
            <a:endParaRPr lang="en-US" dirty="0"/>
          </a:p>
        </p:txBody>
      </p:sp>
    </p:spTree>
    <p:extLst>
      <p:ext uri="{BB962C8B-B14F-4D97-AF65-F5344CB8AC3E}">
        <p14:creationId xmlns:p14="http://schemas.microsoft.com/office/powerpoint/2010/main" val="358535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a:xfrm>
            <a:off x="838198" y="375086"/>
            <a:ext cx="10515600" cy="1325563"/>
          </a:xfrm>
        </p:spPr>
        <p:txBody>
          <a:bodyPr/>
          <a:lstStyle/>
          <a:p>
            <a:pPr algn="ctr"/>
            <a:r>
              <a:rPr lang="en-US" b="1" dirty="0"/>
              <a:t>Site Evaluations vs Site Visits</a:t>
            </a:r>
          </a:p>
        </p:txBody>
      </p:sp>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5</a:t>
            </a:fld>
            <a:endParaRPr lang="en-US" dirty="0"/>
          </a:p>
        </p:txBody>
      </p:sp>
      <p:pic>
        <p:nvPicPr>
          <p:cNvPr id="6" name="Picture 5">
            <a:extLst>
              <a:ext uri="{FF2B5EF4-FFF2-40B4-BE49-F238E27FC236}">
                <a16:creationId xmlns:a16="http://schemas.microsoft.com/office/drawing/2014/main" id="{91491E2C-4A11-4F03-92E7-064B035EA708}"/>
              </a:ext>
            </a:extLst>
          </p:cNvPr>
          <p:cNvPicPr>
            <a:picLocks noChangeAspect="1"/>
          </p:cNvPicPr>
          <p:nvPr/>
        </p:nvPicPr>
        <p:blipFill>
          <a:blip r:embed="rId2"/>
          <a:stretch>
            <a:fillRect/>
          </a:stretch>
        </p:blipFill>
        <p:spPr>
          <a:xfrm>
            <a:off x="9555981" y="6229787"/>
            <a:ext cx="1543574" cy="535653"/>
          </a:xfrm>
          <a:prstGeom prst="rect">
            <a:avLst/>
          </a:prstGeom>
        </p:spPr>
      </p:pic>
      <p:sp>
        <p:nvSpPr>
          <p:cNvPr id="7" name="Content Placeholder 6">
            <a:extLst>
              <a:ext uri="{FF2B5EF4-FFF2-40B4-BE49-F238E27FC236}">
                <a16:creationId xmlns:a16="http://schemas.microsoft.com/office/drawing/2014/main" id="{C80E2BCD-C1F3-4382-832A-505D98A79225}"/>
              </a:ext>
            </a:extLst>
          </p:cNvPr>
          <p:cNvSpPr>
            <a:spLocks noGrp="1"/>
          </p:cNvSpPr>
          <p:nvPr>
            <p:ph idx="1"/>
          </p:nvPr>
        </p:nvSpPr>
        <p:spPr/>
        <p:txBody>
          <a:bodyPr>
            <a:normAutofit fontScale="85000" lnSpcReduction="20000"/>
          </a:bodyPr>
          <a:lstStyle/>
          <a:p>
            <a:r>
              <a:rPr lang="en-US" dirty="0"/>
              <a:t>Site Evaluations are </a:t>
            </a:r>
            <a:r>
              <a:rPr lang="en-US" b="1" dirty="0"/>
              <a:t>not:</a:t>
            </a:r>
          </a:p>
          <a:p>
            <a:pPr lvl="1"/>
            <a:r>
              <a:rPr lang="en-US" dirty="0"/>
              <a:t>Used change a school’s model or mission</a:t>
            </a:r>
          </a:p>
          <a:p>
            <a:pPr lvl="1"/>
            <a:r>
              <a:rPr lang="en-US" dirty="0"/>
              <a:t>Micromanagement opportunities</a:t>
            </a:r>
          </a:p>
          <a:p>
            <a:pPr lvl="1"/>
            <a:r>
              <a:rPr lang="en-US" dirty="0"/>
              <a:t>Affronts to school autonomy</a:t>
            </a:r>
          </a:p>
          <a:p>
            <a:pPr lvl="1"/>
            <a:endParaRPr lang="en-US" dirty="0"/>
          </a:p>
          <a:p>
            <a:r>
              <a:rPr lang="en-US" dirty="0"/>
              <a:t>Site Evaluations </a:t>
            </a:r>
            <a:r>
              <a:rPr lang="en-US" b="1" dirty="0"/>
              <a:t>are:</a:t>
            </a:r>
            <a:r>
              <a:rPr lang="en-US" dirty="0"/>
              <a:t> </a:t>
            </a:r>
          </a:p>
          <a:p>
            <a:pPr lvl="1"/>
            <a:r>
              <a:rPr lang="en-US" dirty="0"/>
              <a:t>An opportunity to triangulate reports and data with qualitative information</a:t>
            </a:r>
          </a:p>
          <a:p>
            <a:pPr lvl="1"/>
            <a:r>
              <a:rPr lang="en-US" dirty="0"/>
              <a:t>An opportunity to build/strengthen relationships with operators</a:t>
            </a:r>
          </a:p>
          <a:p>
            <a:pPr lvl="1"/>
            <a:r>
              <a:rPr lang="en-US" dirty="0"/>
              <a:t>Opportunities to ‘look under the hood’</a:t>
            </a:r>
          </a:p>
          <a:p>
            <a:pPr lvl="1"/>
            <a:r>
              <a:rPr lang="en-US" dirty="0"/>
              <a:t>Checks on the fulfillment of the charter’s mission</a:t>
            </a:r>
          </a:p>
          <a:p>
            <a:pPr marL="457200" lvl="1" indent="0">
              <a:buNone/>
            </a:pPr>
            <a:endParaRPr lang="en-US" dirty="0"/>
          </a:p>
          <a:p>
            <a:r>
              <a:rPr lang="en-US" dirty="0"/>
              <a:t>Site Visits are meant to provide guidance and assistance</a:t>
            </a:r>
          </a:p>
          <a:p>
            <a:pPr lvl="1"/>
            <a:r>
              <a:rPr lang="en-US" dirty="0"/>
              <a:t>Ongoing and almost always at least annual</a:t>
            </a:r>
          </a:p>
          <a:p>
            <a:pPr lvl="1"/>
            <a:r>
              <a:rPr lang="en-US" dirty="0"/>
              <a:t>Based on school needs</a:t>
            </a:r>
          </a:p>
          <a:p>
            <a:pPr marL="457200" lvl="1" indent="0">
              <a:buNone/>
            </a:pPr>
            <a:endParaRPr lang="en-US" dirty="0"/>
          </a:p>
        </p:txBody>
      </p:sp>
    </p:spTree>
    <p:extLst>
      <p:ext uri="{BB962C8B-B14F-4D97-AF65-F5344CB8AC3E}">
        <p14:creationId xmlns:p14="http://schemas.microsoft.com/office/powerpoint/2010/main" val="4141496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a:xfrm>
            <a:off x="838198" y="375086"/>
            <a:ext cx="10515600" cy="1325563"/>
          </a:xfrm>
        </p:spPr>
        <p:txBody>
          <a:bodyPr/>
          <a:lstStyle/>
          <a:p>
            <a:pPr algn="ctr"/>
            <a:r>
              <a:rPr lang="en-US" b="1" dirty="0"/>
              <a:t>Site Evaluation Basics</a:t>
            </a:r>
          </a:p>
        </p:txBody>
      </p:sp>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6</a:t>
            </a:fld>
            <a:endParaRPr lang="en-US" dirty="0"/>
          </a:p>
        </p:txBody>
      </p:sp>
      <p:pic>
        <p:nvPicPr>
          <p:cNvPr id="6" name="Picture 5">
            <a:extLst>
              <a:ext uri="{FF2B5EF4-FFF2-40B4-BE49-F238E27FC236}">
                <a16:creationId xmlns:a16="http://schemas.microsoft.com/office/drawing/2014/main" id="{91491E2C-4A11-4F03-92E7-064B035EA708}"/>
              </a:ext>
            </a:extLst>
          </p:cNvPr>
          <p:cNvPicPr>
            <a:picLocks noChangeAspect="1"/>
          </p:cNvPicPr>
          <p:nvPr/>
        </p:nvPicPr>
        <p:blipFill>
          <a:blip r:embed="rId2"/>
          <a:stretch>
            <a:fillRect/>
          </a:stretch>
        </p:blipFill>
        <p:spPr>
          <a:xfrm>
            <a:off x="9555981" y="6229787"/>
            <a:ext cx="1543574" cy="535653"/>
          </a:xfrm>
          <a:prstGeom prst="rect">
            <a:avLst/>
          </a:prstGeom>
        </p:spPr>
      </p:pic>
      <p:sp>
        <p:nvSpPr>
          <p:cNvPr id="7" name="Content Placeholder 6">
            <a:extLst>
              <a:ext uri="{FF2B5EF4-FFF2-40B4-BE49-F238E27FC236}">
                <a16:creationId xmlns:a16="http://schemas.microsoft.com/office/drawing/2014/main" id="{C80E2BCD-C1F3-4382-832A-505D98A79225}"/>
              </a:ext>
            </a:extLst>
          </p:cNvPr>
          <p:cNvSpPr>
            <a:spLocks noGrp="1"/>
          </p:cNvSpPr>
          <p:nvPr>
            <p:ph idx="1"/>
          </p:nvPr>
        </p:nvSpPr>
        <p:spPr>
          <a:xfrm>
            <a:off x="838200" y="1320294"/>
            <a:ext cx="10515600" cy="4600831"/>
          </a:xfrm>
        </p:spPr>
        <p:txBody>
          <a:bodyPr>
            <a:noAutofit/>
          </a:bodyPr>
          <a:lstStyle/>
          <a:p>
            <a:r>
              <a:rPr lang="en-US" sz="1400" b="1" u="sng" dirty="0"/>
              <a:t>Site Evaluations are usually 1 day, but could extend based on unique circumstances</a:t>
            </a:r>
          </a:p>
          <a:p>
            <a:pPr lvl="1"/>
            <a:r>
              <a:rPr lang="en-US" sz="1400" dirty="0"/>
              <a:t>School needs/star ratings		</a:t>
            </a:r>
          </a:p>
          <a:p>
            <a:pPr lvl="1"/>
            <a:r>
              <a:rPr lang="en-US" sz="1400" dirty="0"/>
              <a:t>Compliance concerns</a:t>
            </a:r>
          </a:p>
          <a:p>
            <a:pPr lvl="1"/>
            <a:r>
              <a:rPr lang="en-US" sz="1400" dirty="0"/>
              <a:t>Previously issued Notices (Concern, Breach, Intent to Terminate)</a:t>
            </a:r>
          </a:p>
          <a:p>
            <a:pPr lvl="1"/>
            <a:r>
              <a:rPr lang="en-US" sz="1400" dirty="0"/>
              <a:t>High-stakes decision on the horizon</a:t>
            </a:r>
          </a:p>
          <a:p>
            <a:pPr lvl="1"/>
            <a:endParaRPr lang="en-US" sz="1400" dirty="0"/>
          </a:p>
          <a:p>
            <a:r>
              <a:rPr lang="en-US" sz="1400" b="1" u="sng" dirty="0"/>
              <a:t>Evaluation teams are made up of 2-4 individuals</a:t>
            </a:r>
          </a:p>
          <a:p>
            <a:pPr lvl="1"/>
            <a:r>
              <a:rPr lang="en-US" sz="1400" dirty="0"/>
              <a:t>Ensures alignment and collaboration</a:t>
            </a:r>
          </a:p>
          <a:p>
            <a:pPr lvl="1"/>
            <a:r>
              <a:rPr lang="en-US" sz="1400" dirty="0"/>
              <a:t>Over 20 hours of training between December 2018 – June 2019</a:t>
            </a:r>
          </a:p>
          <a:p>
            <a:pPr marL="457200" lvl="1" indent="0">
              <a:buNone/>
            </a:pPr>
            <a:endParaRPr lang="en-US" sz="1400" dirty="0"/>
          </a:p>
          <a:p>
            <a:r>
              <a:rPr lang="en-US" sz="1400" b="1" u="sng" dirty="0"/>
              <a:t>Require some pre-work from schools</a:t>
            </a:r>
          </a:p>
          <a:p>
            <a:pPr lvl="1"/>
            <a:r>
              <a:rPr lang="en-US" sz="1400" dirty="0"/>
              <a:t>Gathering of documents not available in Epicenter</a:t>
            </a:r>
          </a:p>
          <a:p>
            <a:pPr lvl="1"/>
            <a:r>
              <a:rPr lang="en-US" sz="1400" dirty="0"/>
              <a:t>Outreach to focus groups with support from SPCSA staff </a:t>
            </a:r>
          </a:p>
          <a:p>
            <a:pPr lvl="1"/>
            <a:r>
              <a:rPr lang="en-US" sz="1400" dirty="0"/>
              <a:t>Non-duplicative—asking for information we don’t already have</a:t>
            </a:r>
          </a:p>
          <a:p>
            <a:pPr marL="457200" lvl="1" indent="0">
              <a:buNone/>
            </a:pPr>
            <a:endParaRPr lang="en-US" sz="1400" dirty="0"/>
          </a:p>
          <a:p>
            <a:r>
              <a:rPr lang="en-US" sz="1400" b="1" u="sng" dirty="0"/>
              <a:t>Final reports and findings pull from the analysis of multiple sources </a:t>
            </a:r>
          </a:p>
          <a:p>
            <a:pPr lvl="1"/>
            <a:r>
              <a:rPr lang="en-US" sz="1400" dirty="0"/>
              <a:t>Focus group responses, data collection, observation of classroom instruction and operations</a:t>
            </a:r>
          </a:p>
          <a:p>
            <a:pPr lvl="1"/>
            <a:r>
              <a:rPr lang="en-US" sz="1400" dirty="0"/>
              <a:t>Pre-work submissions</a:t>
            </a:r>
          </a:p>
          <a:p>
            <a:pPr lvl="1"/>
            <a:r>
              <a:rPr lang="en-US" sz="1400" dirty="0"/>
              <a:t>Document review</a:t>
            </a:r>
          </a:p>
        </p:txBody>
      </p:sp>
    </p:spTree>
    <p:extLst>
      <p:ext uri="{BB962C8B-B14F-4D97-AF65-F5344CB8AC3E}">
        <p14:creationId xmlns:p14="http://schemas.microsoft.com/office/powerpoint/2010/main" val="1236430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icture of a road" title="road"/>
          <p:cNvPicPr>
            <a:picLocks noChangeAspect="1" noChangeArrowheads="1"/>
          </p:cNvPicPr>
          <p:nvPr/>
        </p:nvPicPr>
        <p:blipFill rotWithShape="1">
          <a:blip r:embed="rId3">
            <a:extLst>
              <a:ext uri="{28A0092B-C50C-407E-A947-70E740481C1C}">
                <a14:useLocalDpi xmlns:a14="http://schemas.microsoft.com/office/drawing/2010/main" val="0"/>
              </a:ext>
            </a:extLst>
          </a:blip>
          <a:srcRect r="13021"/>
          <a:stretch/>
        </p:blipFill>
        <p:spPr bwMode="auto">
          <a:xfrm>
            <a:off x="4692314" y="92312"/>
            <a:ext cx="4416575" cy="6889253"/>
          </a:xfrm>
          <a:prstGeom prst="rect">
            <a:avLst/>
          </a:prstGeom>
          <a:noFill/>
          <a:scene3d>
            <a:camera prst="orthographicFront">
              <a:rot lat="0" lon="2699962" rev="0"/>
            </a:camera>
            <a:lightRig rig="threePt" dir="t"/>
          </a:scene3d>
          <a:extLst>
            <a:ext uri="{909E8E84-426E-40DD-AFC4-6F175D3DCCD1}">
              <a14:hiddenFill xmlns:a14="http://schemas.microsoft.com/office/drawing/2010/main">
                <a:solidFill>
                  <a:srgbClr val="FFFFFF"/>
                </a:solidFill>
              </a14:hiddenFill>
            </a:ext>
          </a:extLst>
        </p:spPr>
      </p:pic>
      <p:grpSp>
        <p:nvGrpSpPr>
          <p:cNvPr id="7" name="Group 6" descr="picture of a sign with 2015 on it" title="sign"/>
          <p:cNvGrpSpPr/>
          <p:nvPr/>
        </p:nvGrpSpPr>
        <p:grpSpPr>
          <a:xfrm>
            <a:off x="5388633" y="-8953"/>
            <a:ext cx="1524000" cy="2003634"/>
            <a:chOff x="4760702" y="1308110"/>
            <a:chExt cx="1324841" cy="1714500"/>
          </a:xfrm>
        </p:grpSpPr>
        <p:pic>
          <p:nvPicPr>
            <p:cNvPr id="4100" name="Picture 4" descr="picture of a sign with 2015 on it" title="sign"/>
            <p:cNvPicPr>
              <a:picLocks noChangeAspect="1" noChangeArrowheads="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760702" y="1308110"/>
              <a:ext cx="1324841"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119603" y="1901997"/>
              <a:ext cx="961937" cy="263363"/>
            </a:xfrm>
            <a:prstGeom prst="rect">
              <a:avLst/>
            </a:prstGeom>
            <a:noFill/>
          </p:spPr>
          <p:txBody>
            <a:bodyPr wrap="square" rtlCol="0">
              <a:spAutoFit/>
            </a:bodyPr>
            <a:lstStyle/>
            <a:p>
              <a:r>
                <a:rPr lang="en-US" sz="1400" b="1" dirty="0"/>
                <a:t>January</a:t>
              </a:r>
            </a:p>
          </p:txBody>
        </p:sp>
      </p:grpSp>
      <p:sp>
        <p:nvSpPr>
          <p:cNvPr id="9" name="Rectangle 7"/>
          <p:cNvSpPr>
            <a:spLocks noChangeArrowheads="1"/>
          </p:cNvSpPr>
          <p:nvPr/>
        </p:nvSpPr>
        <p:spPr bwMode="auto">
          <a:xfrm>
            <a:off x="2847631" y="294018"/>
            <a:ext cx="312003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indent="-171450">
              <a:buFont typeface="Arial" panose="020B0604020202020204" pitchFamily="34" charset="0"/>
              <a:buChar char="•"/>
            </a:pPr>
            <a:r>
              <a:rPr lang="en-US" sz="1400" dirty="0">
                <a:latin typeface="Calibri" charset="0"/>
                <a:ea typeface="Calibri" charset="0"/>
                <a:cs typeface="Calibri" charset="0"/>
              </a:rPr>
              <a:t>Mater Academy of Nevada – Mt. Vista</a:t>
            </a:r>
          </a:p>
          <a:p>
            <a:pPr marL="171450" indent="-171450">
              <a:buFont typeface="Arial" panose="020B0604020202020204" pitchFamily="34" charset="0"/>
              <a:buChar char="•"/>
            </a:pPr>
            <a:r>
              <a:rPr lang="en-US" sz="1400" dirty="0">
                <a:latin typeface="Calibri" charset="0"/>
                <a:ea typeface="Calibri" charset="0"/>
                <a:cs typeface="Calibri" charset="0"/>
              </a:rPr>
              <a:t>Nevada Connections Academy</a:t>
            </a:r>
          </a:p>
          <a:p>
            <a:pPr marL="171450" indent="-171450">
              <a:buFont typeface="Arial" panose="020B0604020202020204" pitchFamily="34" charset="0"/>
              <a:buChar char="•"/>
            </a:pPr>
            <a:r>
              <a:rPr lang="en-US" sz="1400" dirty="0">
                <a:latin typeface="Calibri" charset="0"/>
                <a:ea typeface="Calibri" charset="0"/>
                <a:cs typeface="Calibri" charset="0"/>
              </a:rPr>
              <a:t>Beacon Academy of Nevada</a:t>
            </a:r>
          </a:p>
          <a:p>
            <a:pPr marL="171450" indent="-171450">
              <a:buFont typeface="Arial" panose="020B0604020202020204" pitchFamily="34" charset="0"/>
              <a:buChar char="•"/>
            </a:pPr>
            <a:r>
              <a:rPr lang="en-US" sz="1400" dirty="0">
                <a:latin typeface="Calibri" charset="0"/>
                <a:ea typeface="Calibri" charset="0"/>
                <a:cs typeface="Calibri" charset="0"/>
              </a:rPr>
              <a:t>Mater Academy of Northern Nevada</a:t>
            </a:r>
          </a:p>
        </p:txBody>
      </p:sp>
      <p:grpSp>
        <p:nvGrpSpPr>
          <p:cNvPr id="14" name="Group 13" descr="picture of a sign with 2016 on it" title="sign "/>
          <p:cNvGrpSpPr/>
          <p:nvPr/>
        </p:nvGrpSpPr>
        <p:grpSpPr>
          <a:xfrm>
            <a:off x="6683499" y="1018787"/>
            <a:ext cx="1524001" cy="2044482"/>
            <a:chOff x="4648200" y="762000"/>
            <a:chExt cx="1324841" cy="1714500"/>
          </a:xfrm>
        </p:grpSpPr>
        <p:pic>
          <p:nvPicPr>
            <p:cNvPr id="15" name="Picture 4" descr="picture of a sign with 2016 on it" title="sign"/>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48200" y="762000"/>
              <a:ext cx="1324841"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4959280" y="1400034"/>
              <a:ext cx="932814" cy="258101"/>
            </a:xfrm>
            <a:prstGeom prst="rect">
              <a:avLst/>
            </a:prstGeom>
            <a:noFill/>
          </p:spPr>
          <p:txBody>
            <a:bodyPr wrap="square" rtlCol="0">
              <a:spAutoFit/>
            </a:bodyPr>
            <a:lstStyle/>
            <a:p>
              <a:r>
                <a:rPr lang="en-US" sz="1400" b="1" dirty="0"/>
                <a:t>February</a:t>
              </a:r>
            </a:p>
          </p:txBody>
        </p:sp>
      </p:grpSp>
      <p:sp>
        <p:nvSpPr>
          <p:cNvPr id="11" name="Rectangle 10"/>
          <p:cNvSpPr>
            <a:spLocks noChangeArrowheads="1"/>
          </p:cNvSpPr>
          <p:nvPr/>
        </p:nvSpPr>
        <p:spPr bwMode="auto">
          <a:xfrm>
            <a:off x="8087285" y="1765759"/>
            <a:ext cx="380630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indent="-171450">
              <a:buFont typeface="Arial" panose="020B0604020202020204" pitchFamily="34" charset="0"/>
              <a:buChar char="•"/>
            </a:pPr>
            <a:r>
              <a:rPr lang="en-US" sz="1400" dirty="0">
                <a:latin typeface="Calibri" charset="0"/>
                <a:ea typeface="Calibri" charset="0"/>
                <a:cs typeface="Calibri" charset="0"/>
              </a:rPr>
              <a:t>Leadership Academy of Nevada</a:t>
            </a:r>
          </a:p>
          <a:p>
            <a:pPr marL="171450" indent="-171450">
              <a:buFont typeface="Arial" panose="020B0604020202020204" pitchFamily="34" charset="0"/>
              <a:buChar char="•"/>
            </a:pPr>
            <a:r>
              <a:rPr lang="en-US" sz="1400" dirty="0">
                <a:latin typeface="Calibri" charset="0"/>
                <a:ea typeface="Calibri" charset="0"/>
                <a:cs typeface="Calibri" charset="0"/>
              </a:rPr>
              <a:t>Freedom Classical Academy</a:t>
            </a:r>
          </a:p>
          <a:p>
            <a:pPr marL="171450" indent="-171450">
              <a:buFont typeface="Arial" panose="020B0604020202020204" pitchFamily="34" charset="0"/>
              <a:buChar char="•"/>
            </a:pPr>
            <a:r>
              <a:rPr lang="en-US" sz="1400" dirty="0">
                <a:latin typeface="Calibri" charset="0"/>
                <a:ea typeface="Calibri" charset="0"/>
                <a:cs typeface="Calibri" charset="0"/>
              </a:rPr>
              <a:t>Quest Preparatory Academy</a:t>
            </a:r>
          </a:p>
          <a:p>
            <a:pPr marL="171450" indent="-171450">
              <a:buFont typeface="Arial" panose="020B0604020202020204" pitchFamily="34" charset="0"/>
              <a:buChar char="•"/>
            </a:pPr>
            <a:r>
              <a:rPr lang="en-US" sz="1400" dirty="0" err="1">
                <a:latin typeface="Calibri" charset="0"/>
                <a:ea typeface="Calibri" charset="0"/>
                <a:cs typeface="Calibri" charset="0"/>
              </a:rPr>
              <a:t>Equipo</a:t>
            </a:r>
            <a:r>
              <a:rPr lang="en-US" sz="1400" dirty="0">
                <a:latin typeface="Calibri" charset="0"/>
                <a:ea typeface="Calibri" charset="0"/>
                <a:cs typeface="Calibri" charset="0"/>
              </a:rPr>
              <a:t> Academy</a:t>
            </a:r>
          </a:p>
        </p:txBody>
      </p:sp>
      <p:grpSp>
        <p:nvGrpSpPr>
          <p:cNvPr id="20" name="Group 19" descr="picture of a sign with 2017 on it" title="sign "/>
          <p:cNvGrpSpPr/>
          <p:nvPr/>
        </p:nvGrpSpPr>
        <p:grpSpPr>
          <a:xfrm>
            <a:off x="4134526" y="2063402"/>
            <a:ext cx="1620087" cy="2049451"/>
            <a:chOff x="4656232" y="1072206"/>
            <a:chExt cx="1324841" cy="1714500"/>
          </a:xfrm>
        </p:grpSpPr>
        <p:pic>
          <p:nvPicPr>
            <p:cNvPr id="21" name="Picture 4" descr="picture of a sign with 2017 on it" title="sign"/>
            <p:cNvPicPr>
              <a:picLocks noChangeAspect="1" noChangeArrowheads="1"/>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56232" y="1072206"/>
              <a:ext cx="1324841"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descr="picture of a sign with 2017 on it" title="sign"/>
            <p:cNvSpPr txBox="1"/>
            <p:nvPr/>
          </p:nvSpPr>
          <p:spPr>
            <a:xfrm>
              <a:off x="5055363" y="1704239"/>
              <a:ext cx="781870" cy="257476"/>
            </a:xfrm>
            <a:prstGeom prst="rect">
              <a:avLst/>
            </a:prstGeom>
            <a:noFill/>
          </p:spPr>
          <p:txBody>
            <a:bodyPr wrap="square" rtlCol="0">
              <a:spAutoFit/>
            </a:bodyPr>
            <a:lstStyle/>
            <a:p>
              <a:r>
                <a:rPr lang="en-US" sz="1400" b="1" dirty="0"/>
                <a:t>March</a:t>
              </a:r>
            </a:p>
          </p:txBody>
        </p:sp>
      </p:grpSp>
      <p:sp>
        <p:nvSpPr>
          <p:cNvPr id="13" name="Rectangle 13"/>
          <p:cNvSpPr>
            <a:spLocks noChangeArrowheads="1"/>
          </p:cNvSpPr>
          <p:nvPr/>
        </p:nvSpPr>
        <p:spPr bwMode="auto">
          <a:xfrm>
            <a:off x="1857200" y="2629582"/>
            <a:ext cx="2825127" cy="738664"/>
          </a:xfrm>
          <a:prstGeom prst="rect">
            <a:avLst/>
          </a:prstGeom>
          <a:noFill/>
          <a:ln>
            <a:noFill/>
          </a:ln>
          <a:effectLst/>
          <a:extLst/>
        </p:spPr>
        <p:txBody>
          <a:bodyPr vert="horz" wrap="square" lIns="91440" tIns="45720" rIns="91440" bIns="45720" numCol="1" anchor="ctr" anchorCtr="0" compatLnSpc="1">
            <a:prstTxWarp prst="textNoShape">
              <a:avLst/>
            </a:prstTxWarp>
            <a:spAutoFit/>
          </a:bodyPr>
          <a:lstStyle/>
          <a:p>
            <a:pPr marL="171450" indent="-171450">
              <a:buFont typeface="Arial" panose="020B0604020202020204" pitchFamily="34" charset="0"/>
              <a:buChar char="•"/>
            </a:pPr>
            <a:r>
              <a:rPr lang="en-US" sz="1400" dirty="0">
                <a:latin typeface="Calibri" charset="0"/>
                <a:ea typeface="Calibri" charset="0"/>
                <a:cs typeface="Calibri" charset="0"/>
              </a:rPr>
              <a:t>Founders Academy of Las Vegas</a:t>
            </a:r>
          </a:p>
          <a:p>
            <a:pPr marL="171450" indent="-171450">
              <a:buFont typeface="Arial" panose="020B0604020202020204" pitchFamily="34" charset="0"/>
              <a:buChar char="•"/>
            </a:pPr>
            <a:r>
              <a:rPr lang="en-US" sz="1400" dirty="0">
                <a:latin typeface="Calibri" charset="0"/>
                <a:ea typeface="Calibri" charset="0"/>
                <a:cs typeface="Calibri" charset="0"/>
              </a:rPr>
              <a:t>Legacy Traditional – N. Valley</a:t>
            </a:r>
          </a:p>
          <a:p>
            <a:pPr marL="171450" indent="-171450">
              <a:buFont typeface="Arial" panose="020B0604020202020204" pitchFamily="34" charset="0"/>
              <a:buChar char="•"/>
            </a:pPr>
            <a:r>
              <a:rPr lang="en-US" sz="1400" dirty="0">
                <a:latin typeface="Calibri" charset="0"/>
                <a:ea typeface="Calibri" charset="0"/>
                <a:cs typeface="Calibri" charset="0"/>
              </a:rPr>
              <a:t>American Preparatory Academy</a:t>
            </a:r>
            <a:endParaRPr lang="en-US" altLang="en-US" sz="1300" dirty="0">
              <a:latin typeface="Calibri" charset="0"/>
              <a:ea typeface="Calibri" charset="0"/>
              <a:cs typeface="Calibri" charset="0"/>
            </a:endParaRPr>
          </a:p>
        </p:txBody>
      </p:sp>
      <p:sp>
        <p:nvSpPr>
          <p:cNvPr id="2" name="Title 1"/>
          <p:cNvSpPr>
            <a:spLocks noGrp="1"/>
          </p:cNvSpPr>
          <p:nvPr>
            <p:ph type="title"/>
          </p:nvPr>
        </p:nvSpPr>
        <p:spPr>
          <a:xfrm flipV="1">
            <a:off x="8652046" y="68815"/>
            <a:ext cx="1810500" cy="68473"/>
          </a:xfrm>
        </p:spPr>
        <p:txBody>
          <a:bodyPr>
            <a:normAutofit fontScale="90000"/>
          </a:bodyPr>
          <a:lstStyle/>
          <a:p>
            <a:r>
              <a:rPr lang="en-US" sz="800" dirty="0">
                <a:solidFill>
                  <a:schemeClr val="bg1"/>
                </a:solidFill>
              </a:rPr>
              <a:t>Stakeholder engagement process</a:t>
            </a:r>
          </a:p>
        </p:txBody>
      </p:sp>
      <p:grpSp>
        <p:nvGrpSpPr>
          <p:cNvPr id="25" name="Group 24" descr="picture of a sign with 2015 on it" title="sign">
            <a:extLst>
              <a:ext uri="{FF2B5EF4-FFF2-40B4-BE49-F238E27FC236}">
                <a16:creationId xmlns:a16="http://schemas.microsoft.com/office/drawing/2014/main" id="{6299CC3B-E134-4BF6-B318-CD0D5DC18D37}"/>
              </a:ext>
            </a:extLst>
          </p:cNvPr>
          <p:cNvGrpSpPr/>
          <p:nvPr/>
        </p:nvGrpSpPr>
        <p:grpSpPr>
          <a:xfrm>
            <a:off x="7891232" y="4483615"/>
            <a:ext cx="1524000" cy="2003634"/>
            <a:chOff x="4603812" y="1308110"/>
            <a:chExt cx="1324841" cy="1714500"/>
          </a:xfrm>
        </p:grpSpPr>
        <p:pic>
          <p:nvPicPr>
            <p:cNvPr id="26" name="Picture 4" descr="picture of a sign with 2015 on it" title="sign">
              <a:extLst>
                <a:ext uri="{FF2B5EF4-FFF2-40B4-BE49-F238E27FC236}">
                  <a16:creationId xmlns:a16="http://schemas.microsoft.com/office/drawing/2014/main" id="{EED1FD7B-238E-4EB1-8CD0-706DD60D79F7}"/>
                </a:ext>
              </a:extLst>
            </p:cNvPr>
            <p:cNvPicPr>
              <a:picLocks noChangeAspect="1" noChangeArrowheads="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03812" y="1308110"/>
              <a:ext cx="1324841"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Box 26">
              <a:extLst>
                <a:ext uri="{FF2B5EF4-FFF2-40B4-BE49-F238E27FC236}">
                  <a16:creationId xmlns:a16="http://schemas.microsoft.com/office/drawing/2014/main" id="{69DA2208-A431-44C4-A151-700A74826A21}"/>
                </a:ext>
              </a:extLst>
            </p:cNvPr>
            <p:cNvSpPr txBox="1"/>
            <p:nvPr/>
          </p:nvSpPr>
          <p:spPr>
            <a:xfrm>
              <a:off x="5028742" y="1933723"/>
              <a:ext cx="444756" cy="263363"/>
            </a:xfrm>
            <a:prstGeom prst="rect">
              <a:avLst/>
            </a:prstGeom>
            <a:noFill/>
          </p:spPr>
          <p:txBody>
            <a:bodyPr wrap="none" rtlCol="0">
              <a:spAutoFit/>
            </a:bodyPr>
            <a:lstStyle/>
            <a:p>
              <a:r>
                <a:rPr lang="en-US" sz="1400" b="1" dirty="0"/>
                <a:t>May</a:t>
              </a:r>
            </a:p>
          </p:txBody>
        </p:sp>
      </p:grpSp>
      <p:sp>
        <p:nvSpPr>
          <p:cNvPr id="28" name="Rectangle 13">
            <a:extLst>
              <a:ext uri="{FF2B5EF4-FFF2-40B4-BE49-F238E27FC236}">
                <a16:creationId xmlns:a16="http://schemas.microsoft.com/office/drawing/2014/main" id="{31B2F785-CF00-4C11-9661-C76E92F60DE8}"/>
              </a:ext>
            </a:extLst>
          </p:cNvPr>
          <p:cNvSpPr>
            <a:spLocks noChangeArrowheads="1"/>
          </p:cNvSpPr>
          <p:nvPr/>
        </p:nvSpPr>
        <p:spPr bwMode="auto">
          <a:xfrm>
            <a:off x="8927435" y="4718780"/>
            <a:ext cx="3384883" cy="938719"/>
          </a:xfrm>
          <a:prstGeom prst="rect">
            <a:avLst/>
          </a:prstGeom>
          <a:noFill/>
          <a:ln>
            <a:noFill/>
          </a:ln>
          <a:effectLst/>
          <a:extLst/>
        </p:spPr>
        <p:txBody>
          <a:bodyPr vert="horz" wrap="square" lIns="91440" tIns="45720" rIns="91440" bIns="45720" numCol="1" anchor="ctr" anchorCtr="0" compatLnSpc="1">
            <a:prstTxWarp prst="textNoShape">
              <a:avLst/>
            </a:prstTxWarp>
            <a:spAutoFit/>
          </a:bodyPr>
          <a:lstStyle/>
          <a:p>
            <a:pPr marL="285750" indent="-285750">
              <a:buFont typeface="Arial" panose="020B0604020202020204" pitchFamily="34" charset="0"/>
              <a:buChar char="•"/>
            </a:pPr>
            <a:r>
              <a:rPr lang="en-US" sz="1400" dirty="0">
                <a:latin typeface="Calibri" charset="0"/>
                <a:ea typeface="Calibri" charset="0"/>
                <a:cs typeface="Calibri" charset="0"/>
              </a:rPr>
              <a:t>Elko Institute of Academic Achievement</a:t>
            </a:r>
          </a:p>
          <a:p>
            <a:pPr marL="285750" indent="-285750">
              <a:buFont typeface="Arial" panose="020B0604020202020204" pitchFamily="34" charset="0"/>
              <a:buChar char="•"/>
            </a:pPr>
            <a:r>
              <a:rPr lang="en-US" sz="1400" dirty="0">
                <a:latin typeface="Calibri" charset="0"/>
                <a:ea typeface="Calibri" charset="0"/>
                <a:cs typeface="Calibri" charset="0"/>
              </a:rPr>
              <a:t>Learning Bridge Charter School</a:t>
            </a:r>
          </a:p>
          <a:p>
            <a:pPr marL="285750" indent="-285750">
              <a:buFont typeface="Arial" panose="020B0604020202020204" pitchFamily="34" charset="0"/>
              <a:buChar char="•"/>
            </a:pPr>
            <a:endParaRPr lang="en-US" sz="1400" dirty="0">
              <a:latin typeface="Calibri" charset="0"/>
              <a:ea typeface="Calibri" charset="0"/>
              <a:cs typeface="Calibri" charset="0"/>
            </a:endParaRPr>
          </a:p>
          <a:p>
            <a:pPr marL="171450" indent="-171450">
              <a:buFont typeface="Arial" panose="020B0604020202020204" pitchFamily="34" charset="0"/>
              <a:buChar char="•"/>
            </a:pPr>
            <a:endParaRPr lang="en-US" altLang="en-US" sz="1300" dirty="0">
              <a:latin typeface="Calibri" charset="0"/>
              <a:ea typeface="Calibri" charset="0"/>
              <a:cs typeface="Calibri" charset="0"/>
            </a:endParaRPr>
          </a:p>
        </p:txBody>
      </p:sp>
      <p:grpSp>
        <p:nvGrpSpPr>
          <p:cNvPr id="29" name="Group 28" descr="picture of a sign with 2016 on it" title="sign ">
            <a:extLst>
              <a:ext uri="{FF2B5EF4-FFF2-40B4-BE49-F238E27FC236}">
                <a16:creationId xmlns:a16="http://schemas.microsoft.com/office/drawing/2014/main" id="{7C45D855-FC40-44FC-A3AD-E25F8DCDAB03}"/>
              </a:ext>
            </a:extLst>
          </p:cNvPr>
          <p:cNvGrpSpPr/>
          <p:nvPr/>
        </p:nvGrpSpPr>
        <p:grpSpPr>
          <a:xfrm>
            <a:off x="4961094" y="4112853"/>
            <a:ext cx="1531636" cy="2044482"/>
            <a:chOff x="4648200" y="762000"/>
            <a:chExt cx="1331478" cy="1714500"/>
          </a:xfrm>
        </p:grpSpPr>
        <p:pic>
          <p:nvPicPr>
            <p:cNvPr id="30" name="Picture 4" descr="picture of a sign with 2016 on it" title="sign">
              <a:extLst>
                <a:ext uri="{FF2B5EF4-FFF2-40B4-BE49-F238E27FC236}">
                  <a16:creationId xmlns:a16="http://schemas.microsoft.com/office/drawing/2014/main" id="{212A8850-E7BC-4B5F-BB7E-30A9CAD74829}"/>
                </a:ext>
              </a:extLst>
            </p:cNvPr>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48200" y="762000"/>
              <a:ext cx="1324841"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Box 30">
              <a:extLst>
                <a:ext uri="{FF2B5EF4-FFF2-40B4-BE49-F238E27FC236}">
                  <a16:creationId xmlns:a16="http://schemas.microsoft.com/office/drawing/2014/main" id="{04A23594-E5EC-46D4-8950-8EA117C5E22F}"/>
                </a:ext>
              </a:extLst>
            </p:cNvPr>
            <p:cNvSpPr txBox="1"/>
            <p:nvPr/>
          </p:nvSpPr>
          <p:spPr>
            <a:xfrm>
              <a:off x="5046864" y="1403364"/>
              <a:ext cx="932814" cy="258101"/>
            </a:xfrm>
            <a:prstGeom prst="rect">
              <a:avLst/>
            </a:prstGeom>
            <a:noFill/>
          </p:spPr>
          <p:txBody>
            <a:bodyPr wrap="square" rtlCol="0">
              <a:spAutoFit/>
            </a:bodyPr>
            <a:lstStyle/>
            <a:p>
              <a:r>
                <a:rPr lang="en-US" sz="1400" b="1" dirty="0"/>
                <a:t>April</a:t>
              </a:r>
            </a:p>
          </p:txBody>
        </p:sp>
      </p:grpSp>
      <p:sp>
        <p:nvSpPr>
          <p:cNvPr id="32" name="Rectangle 31">
            <a:extLst>
              <a:ext uri="{FF2B5EF4-FFF2-40B4-BE49-F238E27FC236}">
                <a16:creationId xmlns:a16="http://schemas.microsoft.com/office/drawing/2014/main" id="{DC21B053-2E2A-4265-B4A7-042E6557E28E}"/>
              </a:ext>
            </a:extLst>
          </p:cNvPr>
          <p:cNvSpPr>
            <a:spLocks noChangeArrowheads="1"/>
          </p:cNvSpPr>
          <p:nvPr/>
        </p:nvSpPr>
        <p:spPr bwMode="auto">
          <a:xfrm>
            <a:off x="1227221" y="4639220"/>
            <a:ext cx="372623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indent="-171450">
              <a:buFont typeface="Arial" panose="020B0604020202020204" pitchFamily="34" charset="0"/>
              <a:buChar char="•"/>
            </a:pPr>
            <a:r>
              <a:rPr lang="en-US" sz="1400" dirty="0">
                <a:latin typeface="Calibri" charset="0"/>
                <a:ea typeface="Calibri" charset="0"/>
                <a:cs typeface="Calibri" charset="0"/>
              </a:rPr>
              <a:t>Nevada State High School – Summerlin </a:t>
            </a:r>
          </a:p>
          <a:p>
            <a:pPr marL="171450" indent="-171450">
              <a:buFont typeface="Arial" panose="020B0604020202020204" pitchFamily="34" charset="0"/>
              <a:buChar char="•"/>
            </a:pPr>
            <a:r>
              <a:rPr lang="en-US" sz="1400" dirty="0">
                <a:latin typeface="Calibri" charset="0"/>
                <a:ea typeface="Calibri" charset="0"/>
                <a:cs typeface="Calibri" charset="0"/>
              </a:rPr>
              <a:t>Honors Academy of Literature</a:t>
            </a:r>
          </a:p>
          <a:p>
            <a:pPr marL="171450" indent="-171450">
              <a:buFont typeface="Arial" panose="020B0604020202020204" pitchFamily="34" charset="0"/>
              <a:buChar char="•"/>
            </a:pPr>
            <a:r>
              <a:rPr lang="en-US" sz="1400" dirty="0">
                <a:latin typeface="Calibri" charset="0"/>
                <a:ea typeface="Calibri" charset="0"/>
                <a:cs typeface="Calibri" charset="0"/>
              </a:rPr>
              <a:t>SLAM Academy Nevada</a:t>
            </a:r>
          </a:p>
          <a:p>
            <a:pPr marL="171450" indent="-171450">
              <a:buFont typeface="Arial" panose="020B0604020202020204" pitchFamily="34" charset="0"/>
              <a:buChar char="•"/>
            </a:pPr>
            <a:r>
              <a:rPr lang="en-US" sz="1400" dirty="0">
                <a:latin typeface="Calibri" charset="0"/>
                <a:ea typeface="Calibri" charset="0"/>
                <a:cs typeface="Calibri" charset="0"/>
              </a:rPr>
              <a:t>Somerset Academy of Las Vegas – N. Las Vegas</a:t>
            </a:r>
          </a:p>
          <a:p>
            <a:pPr marL="171450" indent="-171450">
              <a:buFont typeface="Arial" panose="020B0604020202020204" pitchFamily="34" charset="0"/>
              <a:buChar char="•"/>
            </a:pPr>
            <a:r>
              <a:rPr lang="en-US" sz="1400" dirty="0">
                <a:latin typeface="Calibri" charset="0"/>
                <a:ea typeface="Calibri" charset="0"/>
                <a:cs typeface="Calibri" charset="0"/>
              </a:rPr>
              <a:t>Somerset Academy of Las Vegas – Sky Pointe</a:t>
            </a:r>
          </a:p>
        </p:txBody>
      </p:sp>
      <p:sp>
        <p:nvSpPr>
          <p:cNvPr id="33" name="Title 1">
            <a:extLst>
              <a:ext uri="{FF2B5EF4-FFF2-40B4-BE49-F238E27FC236}">
                <a16:creationId xmlns:a16="http://schemas.microsoft.com/office/drawing/2014/main" id="{7B75133A-8BB1-4E47-B5C8-044AF7439D0E}"/>
              </a:ext>
            </a:extLst>
          </p:cNvPr>
          <p:cNvSpPr txBox="1">
            <a:spLocks/>
          </p:cNvSpPr>
          <p:nvPr/>
        </p:nvSpPr>
        <p:spPr>
          <a:xfrm>
            <a:off x="143325" y="108289"/>
            <a:ext cx="2704307" cy="1588164"/>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solidFill>
                  <a:schemeClr val="bg1"/>
                </a:solidFill>
              </a:rPr>
              <a:t>Semester in Review: Spring 2019</a:t>
            </a:r>
          </a:p>
        </p:txBody>
      </p:sp>
      <p:pic>
        <p:nvPicPr>
          <p:cNvPr id="34" name="Picture 33">
            <a:extLst>
              <a:ext uri="{FF2B5EF4-FFF2-40B4-BE49-F238E27FC236}">
                <a16:creationId xmlns:a16="http://schemas.microsoft.com/office/drawing/2014/main" id="{49FABF07-C0C0-4D34-BFD6-57E98D7B2A24}"/>
              </a:ext>
            </a:extLst>
          </p:cNvPr>
          <p:cNvPicPr>
            <a:picLocks noChangeAspect="1"/>
          </p:cNvPicPr>
          <p:nvPr/>
        </p:nvPicPr>
        <p:blipFill>
          <a:blip r:embed="rId5"/>
          <a:stretch>
            <a:fillRect/>
          </a:stretch>
        </p:blipFill>
        <p:spPr>
          <a:xfrm>
            <a:off x="10254791" y="5772962"/>
            <a:ext cx="1543574" cy="535653"/>
          </a:xfrm>
          <a:prstGeom prst="rect">
            <a:avLst/>
          </a:prstGeom>
        </p:spPr>
      </p:pic>
    </p:spTree>
    <p:extLst>
      <p:ext uri="{BB962C8B-B14F-4D97-AF65-F5344CB8AC3E}">
        <p14:creationId xmlns:p14="http://schemas.microsoft.com/office/powerpoint/2010/main" val="172611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407C2-323E-4A42-B628-A56D8342D8A9}"/>
              </a:ext>
            </a:extLst>
          </p:cNvPr>
          <p:cNvSpPr>
            <a:spLocks noGrp="1"/>
          </p:cNvSpPr>
          <p:nvPr>
            <p:ph type="title"/>
          </p:nvPr>
        </p:nvSpPr>
        <p:spPr/>
        <p:txBody>
          <a:bodyPr/>
          <a:lstStyle/>
          <a:p>
            <a:pPr algn="ctr"/>
            <a:r>
              <a:rPr lang="en-US" b="1" dirty="0"/>
              <a:t>Common Trends</a:t>
            </a:r>
          </a:p>
        </p:txBody>
      </p:sp>
      <p:graphicFrame>
        <p:nvGraphicFramePr>
          <p:cNvPr id="5" name="Content Placeholder 4">
            <a:extLst>
              <a:ext uri="{FF2B5EF4-FFF2-40B4-BE49-F238E27FC236}">
                <a16:creationId xmlns:a16="http://schemas.microsoft.com/office/drawing/2014/main" id="{FC4DABDE-AEC6-4942-BC2D-CD0AB676F240}"/>
              </a:ext>
            </a:extLst>
          </p:cNvPr>
          <p:cNvGraphicFramePr>
            <a:graphicFrameLocks noGrp="1"/>
          </p:cNvGraphicFramePr>
          <p:nvPr>
            <p:ph idx="1"/>
            <p:extLst>
              <p:ext uri="{D42A27DB-BD31-4B8C-83A1-F6EECF244321}">
                <p14:modId xmlns:p14="http://schemas.microsoft.com/office/powerpoint/2010/main" val="348633352"/>
              </p:ext>
            </p:extLst>
          </p:nvPr>
        </p:nvGraphicFramePr>
        <p:xfrm>
          <a:off x="838200" y="1825625"/>
          <a:ext cx="10515600" cy="2565400"/>
        </p:xfrm>
        <a:graphic>
          <a:graphicData uri="http://schemas.openxmlformats.org/drawingml/2006/table">
            <a:tbl>
              <a:tblPr firstRow="1" bandRow="1">
                <a:tableStyleId>{5C22544A-7EE6-4342-B048-85BDC9FD1C3A}</a:tableStyleId>
              </a:tblPr>
              <a:tblGrid>
                <a:gridCol w="5249779">
                  <a:extLst>
                    <a:ext uri="{9D8B030D-6E8A-4147-A177-3AD203B41FA5}">
                      <a16:colId xmlns:a16="http://schemas.microsoft.com/office/drawing/2014/main" val="1632433163"/>
                    </a:ext>
                  </a:extLst>
                </a:gridCol>
                <a:gridCol w="5265821">
                  <a:extLst>
                    <a:ext uri="{9D8B030D-6E8A-4147-A177-3AD203B41FA5}">
                      <a16:colId xmlns:a16="http://schemas.microsoft.com/office/drawing/2014/main" val="2511896604"/>
                    </a:ext>
                  </a:extLst>
                </a:gridCol>
              </a:tblGrid>
              <a:tr h="370840">
                <a:tc>
                  <a:txBody>
                    <a:bodyPr/>
                    <a:lstStyle/>
                    <a:p>
                      <a:pPr algn="ctr"/>
                      <a:r>
                        <a:rPr lang="en-US" dirty="0"/>
                        <a:t>Areas of Strength</a:t>
                      </a:r>
                    </a:p>
                  </a:txBody>
                  <a:tcPr/>
                </a:tc>
                <a:tc>
                  <a:txBody>
                    <a:bodyPr/>
                    <a:lstStyle/>
                    <a:p>
                      <a:pPr algn="ctr"/>
                      <a:r>
                        <a:rPr lang="en-US" dirty="0"/>
                        <a:t>Opportunities for Improvement</a:t>
                      </a:r>
                    </a:p>
                  </a:txBody>
                  <a:tcPr/>
                </a:tc>
                <a:extLst>
                  <a:ext uri="{0D108BD9-81ED-4DB2-BD59-A6C34878D82A}">
                    <a16:rowId xmlns:a16="http://schemas.microsoft.com/office/drawing/2014/main" val="742351980"/>
                  </a:ext>
                </a:extLst>
              </a:tr>
              <a:tr h="370840">
                <a:tc>
                  <a:txBody>
                    <a:bodyPr/>
                    <a:lstStyle/>
                    <a:p>
                      <a:pPr marL="285750" indent="-285750">
                        <a:buFont typeface="Arial" panose="020B0604020202020204" pitchFamily="34" charset="0"/>
                        <a:buChar char="•"/>
                      </a:pPr>
                      <a:r>
                        <a:rPr lang="en-US" dirty="0"/>
                        <a:t>Parents, Families and Students contribute to the strong culture present at schools</a:t>
                      </a:r>
                    </a:p>
                  </a:txBody>
                  <a:tcPr/>
                </a:tc>
                <a:tc>
                  <a:txBody>
                    <a:bodyPr/>
                    <a:lstStyle/>
                    <a:p>
                      <a:pPr marL="285750" indent="-285750">
                        <a:buFont typeface="Arial" panose="020B0604020202020204" pitchFamily="34" charset="0"/>
                        <a:buChar char="•"/>
                      </a:pPr>
                      <a:r>
                        <a:rPr lang="en-US" dirty="0"/>
                        <a:t>Ensure an appropriate level of rigor in the delivery of instruction</a:t>
                      </a:r>
                    </a:p>
                  </a:txBody>
                  <a:tcPr/>
                </a:tc>
                <a:extLst>
                  <a:ext uri="{0D108BD9-81ED-4DB2-BD59-A6C34878D82A}">
                    <a16:rowId xmlns:a16="http://schemas.microsoft.com/office/drawing/2014/main" val="1969125954"/>
                  </a:ext>
                </a:extLst>
              </a:tr>
              <a:tr h="370840">
                <a:tc>
                  <a:txBody>
                    <a:bodyPr/>
                    <a:lstStyle/>
                    <a:p>
                      <a:pPr marL="285750" indent="-285750">
                        <a:buFont typeface="Arial" panose="020B0604020202020204" pitchFamily="34" charset="0"/>
                        <a:buChar char="•"/>
                      </a:pPr>
                      <a:r>
                        <a:rPr lang="en-US" dirty="0"/>
                        <a:t>Wide-variety of school models that are well-received by school communities</a:t>
                      </a:r>
                    </a:p>
                  </a:txBody>
                  <a:tcPr/>
                </a:tc>
                <a:tc>
                  <a:txBody>
                    <a:bodyPr/>
                    <a:lstStyle/>
                    <a:p>
                      <a:pPr marL="285750" indent="-285750">
                        <a:buFont typeface="Arial" panose="020B0604020202020204" pitchFamily="34" charset="0"/>
                        <a:buChar char="•"/>
                      </a:pPr>
                      <a:r>
                        <a:rPr lang="en-US" dirty="0"/>
                        <a:t>Increase student-centered discussion</a:t>
                      </a:r>
                    </a:p>
                  </a:txBody>
                  <a:tcPr/>
                </a:tc>
                <a:extLst>
                  <a:ext uri="{0D108BD9-81ED-4DB2-BD59-A6C34878D82A}">
                    <a16:rowId xmlns:a16="http://schemas.microsoft.com/office/drawing/2014/main" val="751125336"/>
                  </a:ext>
                </a:extLst>
              </a:tr>
              <a:tr h="370840">
                <a:tc>
                  <a:txBody>
                    <a:bodyPr/>
                    <a:lstStyle/>
                    <a:p>
                      <a:pPr marL="285750" indent="-285750">
                        <a:buFont typeface="Arial" panose="020B0604020202020204" pitchFamily="34" charset="0"/>
                        <a:buChar char="•"/>
                      </a:pPr>
                      <a:r>
                        <a:rPr lang="en-US" dirty="0"/>
                        <a:t>Robust operations and school protocols and procedures.  This is particularly true for schools that have non-traditional facilities.</a:t>
                      </a:r>
                    </a:p>
                  </a:txBody>
                  <a:tcPr/>
                </a:tc>
                <a:tc>
                  <a:txBody>
                    <a:bodyPr/>
                    <a:lstStyle/>
                    <a:p>
                      <a:pPr marL="285750" indent="-285750">
                        <a:buFont typeface="Arial" panose="020B0604020202020204" pitchFamily="34" charset="0"/>
                        <a:buChar char="•"/>
                      </a:pPr>
                      <a:r>
                        <a:rPr lang="en-US" dirty="0"/>
                        <a:t>Stronger governance practices and more frequent trainings </a:t>
                      </a:r>
                    </a:p>
                  </a:txBody>
                  <a:tcPr/>
                </a:tc>
                <a:extLst>
                  <a:ext uri="{0D108BD9-81ED-4DB2-BD59-A6C34878D82A}">
                    <a16:rowId xmlns:a16="http://schemas.microsoft.com/office/drawing/2014/main" val="3784391770"/>
                  </a:ext>
                </a:extLst>
              </a:tr>
            </a:tbl>
          </a:graphicData>
        </a:graphic>
      </p:graphicFrame>
      <p:sp>
        <p:nvSpPr>
          <p:cNvPr id="4" name="Slide Number Placeholder 3">
            <a:extLst>
              <a:ext uri="{FF2B5EF4-FFF2-40B4-BE49-F238E27FC236}">
                <a16:creationId xmlns:a16="http://schemas.microsoft.com/office/drawing/2014/main" id="{41DAEDB4-40AB-4B22-A38E-B631BE6E5BC8}"/>
              </a:ext>
            </a:extLst>
          </p:cNvPr>
          <p:cNvSpPr>
            <a:spLocks noGrp="1"/>
          </p:cNvSpPr>
          <p:nvPr>
            <p:ph type="sldNum" sz="quarter" idx="12"/>
          </p:nvPr>
        </p:nvSpPr>
        <p:spPr/>
        <p:txBody>
          <a:bodyPr/>
          <a:lstStyle/>
          <a:p>
            <a:fld id="{7B526063-9E46-452F-B0C3-62E9A9F5F179}" type="slidenum">
              <a:rPr lang="en-US" smtClean="0"/>
              <a:t>8</a:t>
            </a:fld>
            <a:endParaRPr lang="en-US"/>
          </a:p>
        </p:txBody>
      </p:sp>
      <p:pic>
        <p:nvPicPr>
          <p:cNvPr id="6" name="Picture 5">
            <a:extLst>
              <a:ext uri="{FF2B5EF4-FFF2-40B4-BE49-F238E27FC236}">
                <a16:creationId xmlns:a16="http://schemas.microsoft.com/office/drawing/2014/main" id="{325FE476-BBB3-44C1-B736-09F5221A0917}"/>
              </a:ext>
            </a:extLst>
          </p:cNvPr>
          <p:cNvPicPr>
            <a:picLocks noChangeAspect="1"/>
          </p:cNvPicPr>
          <p:nvPr/>
        </p:nvPicPr>
        <p:blipFill>
          <a:blip r:embed="rId2"/>
          <a:stretch>
            <a:fillRect/>
          </a:stretch>
        </p:blipFill>
        <p:spPr>
          <a:xfrm>
            <a:off x="10336389" y="5857054"/>
            <a:ext cx="1543574" cy="535653"/>
          </a:xfrm>
          <a:prstGeom prst="rect">
            <a:avLst/>
          </a:prstGeom>
        </p:spPr>
      </p:pic>
    </p:spTree>
    <p:extLst>
      <p:ext uri="{BB962C8B-B14F-4D97-AF65-F5344CB8AC3E}">
        <p14:creationId xmlns:p14="http://schemas.microsoft.com/office/powerpoint/2010/main" val="2558600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AC6A-C523-423F-9C6D-47B384ACC1C7}"/>
              </a:ext>
            </a:extLst>
          </p:cNvPr>
          <p:cNvSpPr>
            <a:spLocks noGrp="1"/>
          </p:cNvSpPr>
          <p:nvPr>
            <p:ph type="title"/>
          </p:nvPr>
        </p:nvSpPr>
        <p:spPr>
          <a:xfrm>
            <a:off x="838200" y="365125"/>
            <a:ext cx="10515600" cy="1325563"/>
          </a:xfrm>
        </p:spPr>
        <p:txBody>
          <a:bodyPr/>
          <a:lstStyle/>
          <a:p>
            <a:r>
              <a:rPr lang="en-US" b="1" dirty="0"/>
              <a:t>Reflections and Areas to Improve</a:t>
            </a:r>
          </a:p>
        </p:txBody>
      </p:sp>
      <p:sp>
        <p:nvSpPr>
          <p:cNvPr id="4" name="Slide Number Placeholder 3">
            <a:extLst>
              <a:ext uri="{FF2B5EF4-FFF2-40B4-BE49-F238E27FC236}">
                <a16:creationId xmlns:a16="http://schemas.microsoft.com/office/drawing/2014/main" id="{834D8616-CE85-408B-984A-2626F298EFF0}"/>
              </a:ext>
            </a:extLst>
          </p:cNvPr>
          <p:cNvSpPr>
            <a:spLocks noGrp="1"/>
          </p:cNvSpPr>
          <p:nvPr>
            <p:ph type="sldNum" sz="quarter" idx="12"/>
          </p:nvPr>
        </p:nvSpPr>
        <p:spPr>
          <a:xfrm>
            <a:off x="8610600" y="6356350"/>
            <a:ext cx="2743200" cy="365125"/>
          </a:xfrm>
        </p:spPr>
        <p:txBody>
          <a:bodyPr/>
          <a:lstStyle/>
          <a:p>
            <a:fld id="{7B526063-9E46-452F-B0C3-62E9A9F5F179}" type="slidenum">
              <a:rPr lang="en-US" smtClean="0"/>
              <a:t>9</a:t>
            </a:fld>
            <a:endParaRPr lang="en-US"/>
          </a:p>
        </p:txBody>
      </p:sp>
      <p:pic>
        <p:nvPicPr>
          <p:cNvPr id="10" name="Picture 9">
            <a:extLst>
              <a:ext uri="{FF2B5EF4-FFF2-40B4-BE49-F238E27FC236}">
                <a16:creationId xmlns:a16="http://schemas.microsoft.com/office/drawing/2014/main" id="{B3D44DF9-6F9E-4639-ABDD-04C34330CDB7}"/>
              </a:ext>
            </a:extLst>
          </p:cNvPr>
          <p:cNvPicPr>
            <a:picLocks noChangeAspect="1"/>
          </p:cNvPicPr>
          <p:nvPr/>
        </p:nvPicPr>
        <p:blipFill>
          <a:blip r:embed="rId3"/>
          <a:stretch>
            <a:fillRect/>
          </a:stretch>
        </p:blipFill>
        <p:spPr>
          <a:xfrm>
            <a:off x="10336389" y="5857054"/>
            <a:ext cx="1543574" cy="535653"/>
          </a:xfrm>
          <a:prstGeom prst="rect">
            <a:avLst/>
          </a:prstGeom>
        </p:spPr>
      </p:pic>
      <p:graphicFrame>
        <p:nvGraphicFramePr>
          <p:cNvPr id="24" name="Content Placeholder 23">
            <a:extLst>
              <a:ext uri="{FF2B5EF4-FFF2-40B4-BE49-F238E27FC236}">
                <a16:creationId xmlns:a16="http://schemas.microsoft.com/office/drawing/2014/main" id="{63292ACC-0C49-4618-9A9B-7EFC1B4C06F2}"/>
              </a:ext>
            </a:extLst>
          </p:cNvPr>
          <p:cNvGraphicFramePr>
            <a:graphicFrameLocks noGrp="1"/>
          </p:cNvGraphicFramePr>
          <p:nvPr>
            <p:ph idx="1"/>
            <p:extLst>
              <p:ext uri="{D42A27DB-BD31-4B8C-83A1-F6EECF244321}">
                <p14:modId xmlns:p14="http://schemas.microsoft.com/office/powerpoint/2010/main" val="3220773321"/>
              </p:ext>
            </p:extLst>
          </p:nvPr>
        </p:nvGraphicFramePr>
        <p:xfrm>
          <a:off x="838200" y="1536868"/>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48885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22831</TotalTime>
  <Words>917</Words>
  <Application>Microsoft Office PowerPoint</Application>
  <PresentationFormat>Widescreen</PresentationFormat>
  <Paragraphs>181</Paragraphs>
  <Slides>12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Calibri</vt:lpstr>
      <vt:lpstr>Calibri Light</vt:lpstr>
      <vt:lpstr>Tw Cen MT Condensed Extra Bold</vt:lpstr>
      <vt:lpstr>Office Theme</vt:lpstr>
      <vt:lpstr>Site Evaluation Update</vt:lpstr>
      <vt:lpstr>Agenda &amp; Objectives</vt:lpstr>
      <vt:lpstr>Site Evaluations  - Purpose and Focus</vt:lpstr>
      <vt:lpstr>Site Evaluations vs Site Visits</vt:lpstr>
      <vt:lpstr>Site Evaluations vs Site Visits</vt:lpstr>
      <vt:lpstr>Site Evaluation Basics</vt:lpstr>
      <vt:lpstr>Stakeholder engagement process</vt:lpstr>
      <vt:lpstr>Common Trends</vt:lpstr>
      <vt:lpstr>Reflections and Areas to Improve</vt:lpstr>
      <vt:lpstr>Impact of AB 462</vt:lpstr>
      <vt:lpstr>Tentative Schedule 2019 – 2020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SPCSA Organizational Framework  &amp; Legal Compliance Questionnaire</dc:title>
  <dc:creator>Michael Dang</dc:creator>
  <cp:lastModifiedBy>Mark Modrcin</cp:lastModifiedBy>
  <cp:revision>148</cp:revision>
  <cp:lastPrinted>2019-06-06T15:58:23Z</cp:lastPrinted>
  <dcterms:created xsi:type="dcterms:W3CDTF">2019-05-23T15:56:07Z</dcterms:created>
  <dcterms:modified xsi:type="dcterms:W3CDTF">2019-07-23T22:20:10Z</dcterms:modified>
</cp:coreProperties>
</file>