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9" r:id="rId3"/>
    <p:sldId id="260" r:id="rId4"/>
    <p:sldId id="267" r:id="rId5"/>
    <p:sldId id="266"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5" d="100"/>
          <a:sy n="45" d="100"/>
        </p:scale>
        <p:origin x="66"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317CB8-87B5-438E-9833-020F41DF2F45}" type="datetimeFigureOut">
              <a:rPr lang="en-US" smtClean="0"/>
              <a:t>5/23/2019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3114F6-3FA2-4815-B1AF-8A286347930D}" type="slidenum">
              <a:rPr lang="en-US" smtClean="0"/>
              <a:t>‹#›</a:t>
            </a:fld>
            <a:endParaRPr lang="en-US"/>
          </a:p>
        </p:txBody>
      </p:sp>
    </p:spTree>
    <p:extLst>
      <p:ext uri="{BB962C8B-B14F-4D97-AF65-F5344CB8AC3E}">
        <p14:creationId xmlns:p14="http://schemas.microsoft.com/office/powerpoint/2010/main" val="4144540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cs typeface="Arial" panose="020B0604020202020204" pitchFamily="34" charset="0"/>
              </a:rPr>
              <a:t>We will focus on how to express yourself and make an impact while supporting and recognizing others, how to build rapport with any group, and how to make a positive first impression!</a:t>
            </a: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bg1"/>
                </a:solidFill>
                <a:latin typeface="Tahoma" panose="020B0604030504040204" pitchFamily="34" charset="0"/>
                <a:cs typeface="Arial" panose="020B0604020202020204" pitchFamily="34" charset="0"/>
              </a:defRPr>
            </a:lvl1pPr>
            <a:lvl2pPr marL="742950" indent="-285750" eaLnBrk="0" hangingPunct="0">
              <a:defRPr sz="1600">
                <a:solidFill>
                  <a:schemeClr val="bg1"/>
                </a:solidFill>
                <a:latin typeface="Tahoma" panose="020B0604030504040204" pitchFamily="34" charset="0"/>
                <a:cs typeface="Arial" panose="020B0604020202020204" pitchFamily="34" charset="0"/>
              </a:defRPr>
            </a:lvl2pPr>
            <a:lvl3pPr marL="1143000" indent="-228600" eaLnBrk="0" hangingPunct="0">
              <a:defRPr sz="1600">
                <a:solidFill>
                  <a:schemeClr val="bg1"/>
                </a:solidFill>
                <a:latin typeface="Tahoma" panose="020B0604030504040204" pitchFamily="34" charset="0"/>
                <a:cs typeface="Arial" panose="020B0604020202020204" pitchFamily="34" charset="0"/>
              </a:defRPr>
            </a:lvl3pPr>
            <a:lvl4pPr marL="1600200" indent="-228600" eaLnBrk="0" hangingPunct="0">
              <a:defRPr sz="1600">
                <a:solidFill>
                  <a:schemeClr val="bg1"/>
                </a:solidFill>
                <a:latin typeface="Tahoma" panose="020B0604030504040204" pitchFamily="34" charset="0"/>
                <a:cs typeface="Arial" panose="020B0604020202020204" pitchFamily="34" charset="0"/>
              </a:defRPr>
            </a:lvl4pPr>
            <a:lvl5pPr marL="2057400" indent="-228600" eaLnBrk="0" hangingPunct="0">
              <a:defRPr sz="1600">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sz="1600">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sz="1600">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sz="1600">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sz="1600">
                <a:solidFill>
                  <a:schemeClr val="bg1"/>
                </a:solidFill>
                <a:latin typeface="Tahoma" panose="020B0604030504040204" pitchFamily="34" charset="0"/>
                <a:cs typeface="Arial" panose="020B0604020202020204" pitchFamily="34" charset="0"/>
              </a:defRPr>
            </a:lvl9pPr>
          </a:lstStyle>
          <a:p>
            <a:pPr eaLnBrk="1" hangingPunct="1"/>
            <a:fld id="{35F272DC-32EB-4E0A-A160-15651551EB3C}" type="slidenum">
              <a:rPr lang="en-US" altLang="en-US" sz="1200">
                <a:solidFill>
                  <a:srgbClr val="000000"/>
                </a:solidFill>
                <a:latin typeface="Arial" panose="020B0604020202020204" pitchFamily="34" charset="0"/>
              </a:rPr>
              <a:pPr eaLnBrk="1" hangingPunct="1"/>
              <a:t>1</a:t>
            </a:fld>
            <a:endParaRPr lang="en-US" altLang="en-US" sz="1200">
              <a:solidFill>
                <a:srgbClr val="000000"/>
              </a:solidFill>
              <a:latin typeface="Arial" panose="020B0604020202020204" pitchFamily="34" charset="0"/>
            </a:endParaRPr>
          </a:p>
        </p:txBody>
      </p:sp>
    </p:spTree>
    <p:extLst>
      <p:ext uri="{BB962C8B-B14F-4D97-AF65-F5344CB8AC3E}">
        <p14:creationId xmlns:p14="http://schemas.microsoft.com/office/powerpoint/2010/main" val="23102191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625600" y="1676400"/>
            <a:ext cx="10363200" cy="1462088"/>
          </a:xfrm>
        </p:spPr>
        <p:txBody>
          <a:bodyPr/>
          <a:lstStyle>
            <a:lvl1pPr algn="r">
              <a:defRPr>
                <a:solidFill>
                  <a:schemeClr val="tx1"/>
                </a:solidFill>
              </a:defRPr>
            </a:lvl1pPr>
          </a:lstStyle>
          <a:p>
            <a:r>
              <a:rPr lang="en-US"/>
              <a:t>Click to edit Master title style</a:t>
            </a:r>
          </a:p>
        </p:txBody>
      </p:sp>
      <p:sp>
        <p:nvSpPr>
          <p:cNvPr id="5123" name="Rectangle 3"/>
          <p:cNvSpPr>
            <a:spLocks noGrp="1" noChangeArrowheads="1"/>
          </p:cNvSpPr>
          <p:nvPr>
            <p:ph type="subTitle" idx="1"/>
          </p:nvPr>
        </p:nvSpPr>
        <p:spPr>
          <a:xfrm>
            <a:off x="3454400" y="3429000"/>
            <a:ext cx="8534400" cy="1752600"/>
          </a:xfrm>
        </p:spPr>
        <p:txBody>
          <a:bodyPr/>
          <a:lstStyle>
            <a:lvl1pPr marL="0" indent="0" algn="r">
              <a:buFont typeface="Wingdings" pitchFamily="2" charset="2"/>
              <a:buNone/>
              <a:defRPr>
                <a:solidFill>
                  <a:schemeClr val="tx1"/>
                </a:solidFill>
              </a:defRPr>
            </a:lvl1pPr>
          </a:lstStyle>
          <a:p>
            <a:r>
              <a:rPr lang="en-US"/>
              <a:t>Click to edit Master subtitle style</a:t>
            </a:r>
          </a:p>
        </p:txBody>
      </p:sp>
      <p:sp>
        <p:nvSpPr>
          <p:cNvPr id="4" name="Rectangle 3"/>
          <p:cNvSpPr>
            <a:spLocks noGrp="1" noChangeArrowheads="1"/>
          </p:cNvSpPr>
          <p:nvPr>
            <p:ph type="ftr" sz="quarter" idx="10"/>
          </p:nvPr>
        </p:nvSpPr>
        <p:spPr>
          <a:xfrm>
            <a:off x="2032000" y="6629400"/>
            <a:ext cx="10058400" cy="228600"/>
          </a:xfrm>
        </p:spPr>
        <p:txBody>
          <a:bodyPr/>
          <a:lstStyle>
            <a:lvl1pPr algn="r">
              <a:defRPr sz="800">
                <a:solidFill>
                  <a:schemeClr val="bg2"/>
                </a:solidFill>
              </a:defRPr>
            </a:lvl1pPr>
          </a:lstStyle>
          <a:p>
            <a:pPr>
              <a:defRPr/>
            </a:pPr>
            <a:r>
              <a:rPr lang="en-US">
                <a:solidFill>
                  <a:srgbClr val="1C1C1C"/>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3935253869"/>
      </p:ext>
    </p:extLst>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311332204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228600"/>
            <a:ext cx="28194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28600"/>
            <a:ext cx="82550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81737707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06085" y="228600"/>
            <a:ext cx="10085916" cy="7762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371600"/>
            <a:ext cx="50800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371600"/>
            <a:ext cx="50800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10004729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06085" y="228600"/>
            <a:ext cx="10085916" cy="7762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371600"/>
            <a:ext cx="10363200" cy="4419600"/>
          </a:xfrm>
        </p:spPr>
        <p:txBody>
          <a:bodyPr/>
          <a:lstStyle/>
          <a:p>
            <a:pPr lvl="0"/>
            <a:endParaRPr lang="en-US" noProof="0" smtClean="0"/>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411536640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129110383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123102787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371600"/>
            <a:ext cx="508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371600"/>
            <a:ext cx="508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383788717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21956377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419032451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271827693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215210631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113681505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06085" y="228600"/>
            <a:ext cx="10085916"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371600"/>
            <a:ext cx="10363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ftr" sz="quarter" idx="3"/>
          </p:nvPr>
        </p:nvSpPr>
        <p:spPr bwMode="auto">
          <a:xfrm>
            <a:off x="101600" y="6400800"/>
            <a:ext cx="87376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700">
                <a:cs typeface="Arial" charset="0"/>
              </a:defRPr>
            </a:lvl1pPr>
          </a:lstStyle>
          <a:p>
            <a:pPr fontAlgn="base">
              <a:spcAft>
                <a:spcPct val="0"/>
              </a:spcAft>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9289099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timing>
    <p:tnLst>
      <p:par>
        <p:cTn id="1" dur="indefinite" restart="never" nodeType="tmRoot"/>
      </p:par>
    </p:tnLst>
  </p:timing>
  <p:hf sldNum="0" hdr="0" dt="0"/>
  <p:txStyles>
    <p:titleStyle>
      <a:lvl1pPr algn="l" rtl="0" eaLnBrk="0" fontAlgn="base" hangingPunct="0">
        <a:spcBef>
          <a:spcPct val="0"/>
        </a:spcBef>
        <a:spcAft>
          <a:spcPct val="0"/>
        </a:spcAft>
        <a:defRPr sz="440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Tahoma" pitchFamily="34" charset="0"/>
        </a:defRPr>
      </a:lvl2pPr>
      <a:lvl3pPr algn="l" rtl="0" eaLnBrk="0" fontAlgn="base" hangingPunct="0">
        <a:spcBef>
          <a:spcPct val="0"/>
        </a:spcBef>
        <a:spcAft>
          <a:spcPct val="0"/>
        </a:spcAft>
        <a:defRPr sz="4400">
          <a:solidFill>
            <a:schemeClr val="bg1"/>
          </a:solidFill>
          <a:latin typeface="Tahoma" pitchFamily="34" charset="0"/>
        </a:defRPr>
      </a:lvl3pPr>
      <a:lvl4pPr algn="l" rtl="0" eaLnBrk="0" fontAlgn="base" hangingPunct="0">
        <a:spcBef>
          <a:spcPct val="0"/>
        </a:spcBef>
        <a:spcAft>
          <a:spcPct val="0"/>
        </a:spcAft>
        <a:defRPr sz="4400">
          <a:solidFill>
            <a:schemeClr val="bg1"/>
          </a:solidFill>
          <a:latin typeface="Tahoma" pitchFamily="34" charset="0"/>
        </a:defRPr>
      </a:lvl4pPr>
      <a:lvl5pPr algn="l" rtl="0" eaLnBrk="0" fontAlgn="base" hangingPunct="0">
        <a:spcBef>
          <a:spcPct val="0"/>
        </a:spcBef>
        <a:spcAft>
          <a:spcPct val="0"/>
        </a:spcAft>
        <a:defRPr sz="4400">
          <a:solidFill>
            <a:schemeClr val="bg1"/>
          </a:solidFill>
          <a:latin typeface="Tahoma" pitchFamily="34" charset="0"/>
        </a:defRPr>
      </a:lvl5pPr>
      <a:lvl6pPr marL="457200" algn="l" rtl="0" fontAlgn="base">
        <a:spcBef>
          <a:spcPct val="0"/>
        </a:spcBef>
        <a:spcAft>
          <a:spcPct val="0"/>
        </a:spcAft>
        <a:defRPr sz="4400">
          <a:solidFill>
            <a:schemeClr val="bg1"/>
          </a:solidFill>
          <a:latin typeface="Tahoma" pitchFamily="34" charset="0"/>
        </a:defRPr>
      </a:lvl6pPr>
      <a:lvl7pPr marL="914400" algn="l" rtl="0" fontAlgn="base">
        <a:spcBef>
          <a:spcPct val="0"/>
        </a:spcBef>
        <a:spcAft>
          <a:spcPct val="0"/>
        </a:spcAft>
        <a:defRPr sz="4400">
          <a:solidFill>
            <a:schemeClr val="bg1"/>
          </a:solidFill>
          <a:latin typeface="Tahoma" pitchFamily="34" charset="0"/>
        </a:defRPr>
      </a:lvl7pPr>
      <a:lvl8pPr marL="1371600" algn="l" rtl="0" fontAlgn="base">
        <a:spcBef>
          <a:spcPct val="0"/>
        </a:spcBef>
        <a:spcAft>
          <a:spcPct val="0"/>
        </a:spcAft>
        <a:defRPr sz="4400">
          <a:solidFill>
            <a:schemeClr val="bg1"/>
          </a:solidFill>
          <a:latin typeface="Tahoma" pitchFamily="34" charset="0"/>
        </a:defRPr>
      </a:lvl8pPr>
      <a:lvl9pPr marL="1828800" algn="l" rtl="0" fontAlgn="base">
        <a:spcBef>
          <a:spcPct val="0"/>
        </a:spcBef>
        <a:spcAft>
          <a:spcPct val="0"/>
        </a:spcAft>
        <a:defRPr sz="4400">
          <a:solidFill>
            <a:schemeClr val="bg1"/>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bg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bg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bg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bg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bg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bg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bg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bg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ctrTitle"/>
          </p:nvPr>
        </p:nvSpPr>
        <p:spPr>
          <a:xfrm>
            <a:off x="3435723" y="2787949"/>
            <a:ext cx="8825753" cy="1462088"/>
          </a:xfrm>
        </p:spPr>
        <p:txBody>
          <a:bodyPr/>
          <a:lstStyle/>
          <a:p>
            <a:pPr eaLnBrk="1" hangingPunct="1"/>
            <a:r>
              <a:rPr lang="en-US" altLang="en-US" sz="6000" dirty="0" smtClean="0">
                <a:latin typeface="Arial Black" panose="020B0A04020102020204" pitchFamily="34" charset="0"/>
                <a:cs typeface="Andalus" pitchFamily="18" charset="-78"/>
              </a:rPr>
              <a:t>Nevada Connections Academy</a:t>
            </a:r>
          </a:p>
        </p:txBody>
      </p:sp>
      <p:sp>
        <p:nvSpPr>
          <p:cNvPr id="5124" name="Rectangle 4"/>
          <p:cNvSpPr>
            <a:spLocks noChangeArrowheads="1"/>
          </p:cNvSpPr>
          <p:nvPr/>
        </p:nvSpPr>
        <p:spPr bwMode="auto">
          <a:xfrm>
            <a:off x="7848600" y="4038600"/>
            <a:ext cx="2819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marL="342900" indent="-342900" eaLnBrk="0" hangingPunct="0">
              <a:defRPr sz="1600">
                <a:solidFill>
                  <a:schemeClr val="bg1"/>
                </a:solidFill>
                <a:latin typeface="Tahoma" panose="020B0604030504040204" pitchFamily="34" charset="0"/>
                <a:cs typeface="Arial" panose="020B0604020202020204" pitchFamily="34" charset="0"/>
              </a:defRPr>
            </a:lvl1pPr>
            <a:lvl2pPr marL="742950" indent="-285750" eaLnBrk="0" hangingPunct="0">
              <a:defRPr sz="1600">
                <a:solidFill>
                  <a:schemeClr val="bg1"/>
                </a:solidFill>
                <a:latin typeface="Tahoma" panose="020B0604030504040204" pitchFamily="34" charset="0"/>
                <a:cs typeface="Arial" panose="020B0604020202020204" pitchFamily="34" charset="0"/>
              </a:defRPr>
            </a:lvl2pPr>
            <a:lvl3pPr marL="1143000" indent="-228600" eaLnBrk="0" hangingPunct="0">
              <a:defRPr sz="1600">
                <a:solidFill>
                  <a:schemeClr val="bg1"/>
                </a:solidFill>
                <a:latin typeface="Tahoma" panose="020B0604030504040204" pitchFamily="34" charset="0"/>
                <a:cs typeface="Arial" panose="020B0604020202020204" pitchFamily="34" charset="0"/>
              </a:defRPr>
            </a:lvl3pPr>
            <a:lvl4pPr marL="1600200" indent="-228600" eaLnBrk="0" hangingPunct="0">
              <a:defRPr sz="1600">
                <a:solidFill>
                  <a:schemeClr val="bg1"/>
                </a:solidFill>
                <a:latin typeface="Tahoma" panose="020B0604030504040204" pitchFamily="34" charset="0"/>
                <a:cs typeface="Arial" panose="020B0604020202020204" pitchFamily="34" charset="0"/>
              </a:defRPr>
            </a:lvl4pPr>
            <a:lvl5pPr marL="2057400" indent="-228600" eaLnBrk="0" hangingPunct="0">
              <a:defRPr sz="1600">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sz="1600">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sz="1600">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sz="1600">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sz="1600">
                <a:solidFill>
                  <a:schemeClr val="bg1"/>
                </a:solidFill>
                <a:latin typeface="Tahoma" panose="020B0604030504040204" pitchFamily="34" charset="0"/>
                <a:cs typeface="Arial" panose="020B0604020202020204" pitchFamily="34" charset="0"/>
              </a:defRPr>
            </a:lvl9pPr>
          </a:lstStyle>
          <a:p>
            <a:pPr algn="r" eaLnBrk="1" fontAlgn="base" hangingPunct="1">
              <a:spcBef>
                <a:spcPct val="20000"/>
              </a:spcBef>
              <a:spcAft>
                <a:spcPct val="0"/>
              </a:spcAft>
              <a:buClr>
                <a:srgbClr val="3333CC"/>
              </a:buClr>
              <a:buSzPct val="60000"/>
              <a:buFont typeface="Wingdings" panose="05000000000000000000" pitchFamily="2" charset="2"/>
              <a:buNone/>
            </a:pPr>
            <a:endParaRPr lang="en-US" altLang="en-US" sz="2800">
              <a:solidFill>
                <a:srgbClr val="000000"/>
              </a:solidFill>
            </a:endParaRPr>
          </a:p>
        </p:txBody>
      </p:sp>
      <p:sp>
        <p:nvSpPr>
          <p:cNvPr id="2" name="Subtitle 1"/>
          <p:cNvSpPr>
            <a:spLocks noGrp="1"/>
          </p:cNvSpPr>
          <p:nvPr>
            <p:ph type="subTitle" idx="1"/>
          </p:nvPr>
        </p:nvSpPr>
        <p:spPr>
          <a:xfrm>
            <a:off x="3257452" y="4654571"/>
            <a:ext cx="8555993" cy="1752600"/>
          </a:xfrm>
        </p:spPr>
        <p:txBody>
          <a:bodyPr/>
          <a:lstStyle/>
          <a:p>
            <a:r>
              <a:rPr lang="en-US" dirty="0" smtClean="0">
                <a:latin typeface="Arial Black" panose="020B0A04020102020204" pitchFamily="34" charset="0"/>
              </a:rPr>
              <a:t>Third Quarter Presentation</a:t>
            </a:r>
            <a:endParaRPr lang="en-US" dirty="0">
              <a:latin typeface="Arial Black" panose="020B0A04020102020204" pitchFamily="34" charset="0"/>
            </a:endParaRPr>
          </a:p>
        </p:txBody>
      </p:sp>
    </p:spTree>
    <p:extLst>
      <p:ext uri="{BB962C8B-B14F-4D97-AF65-F5344CB8AC3E}">
        <p14:creationId xmlns:p14="http://schemas.microsoft.com/office/powerpoint/2010/main" val="523062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7538" y="617516"/>
            <a:ext cx="8847020" cy="750441"/>
          </a:xfrm>
        </p:spPr>
        <p:txBody>
          <a:bodyPr/>
          <a:lstStyle/>
          <a:p>
            <a:r>
              <a:rPr lang="en-US" dirty="0" smtClean="0">
                <a:latin typeface="Arial Black" panose="020B0A04020102020204" pitchFamily="34" charset="0"/>
              </a:rPr>
              <a:t>High School</a:t>
            </a:r>
            <a:endParaRPr lang="en-US" dirty="0">
              <a:latin typeface="Arial Black" panose="020B0A04020102020204" pitchFamily="34" charset="0"/>
            </a:endParaRPr>
          </a:p>
        </p:txBody>
      </p:sp>
      <p:sp>
        <p:nvSpPr>
          <p:cNvPr id="3" name="Content Placeholder 2"/>
          <p:cNvSpPr>
            <a:spLocks noGrp="1"/>
          </p:cNvSpPr>
          <p:nvPr>
            <p:ph idx="1"/>
          </p:nvPr>
        </p:nvSpPr>
        <p:spPr>
          <a:xfrm>
            <a:off x="641268" y="1818496"/>
            <a:ext cx="10363200" cy="4419600"/>
          </a:xfrm>
        </p:spPr>
        <p:txBody>
          <a:bodyPr/>
          <a:lstStyle/>
          <a:p>
            <a:r>
              <a:rPr lang="en-US" dirty="0" smtClean="0">
                <a:latin typeface="Calibri" panose="020F0502020204030204" pitchFamily="34" charset="0"/>
                <a:cs typeface="Calibri" panose="020F0502020204030204" pitchFamily="34" charset="0"/>
              </a:rPr>
              <a:t>First semester course pass rates increased over last year is core subjects with increases ranging from </a:t>
            </a:r>
            <a:r>
              <a:rPr lang="en-US" dirty="0">
                <a:latin typeface="Calibri" panose="020F0502020204030204" pitchFamily="34" charset="0"/>
                <a:cs typeface="Calibri" panose="020F0502020204030204" pitchFamily="34" charset="0"/>
              </a:rPr>
              <a:t>1</a:t>
            </a:r>
            <a:r>
              <a:rPr lang="en-US" dirty="0" smtClean="0">
                <a:latin typeface="Calibri" panose="020F0502020204030204" pitchFamily="34" charset="0"/>
                <a:cs typeface="Calibri" panose="020F0502020204030204" pitchFamily="34" charset="0"/>
              </a:rPr>
              <a:t>%-10%.</a:t>
            </a:r>
          </a:p>
          <a:p>
            <a:r>
              <a:rPr lang="en-US" dirty="0" smtClean="0">
                <a:latin typeface="Calibri" panose="020F0502020204030204" pitchFamily="34" charset="0"/>
                <a:cs typeface="Calibri" panose="020F0502020204030204" pitchFamily="34" charset="0"/>
              </a:rPr>
              <a:t>Current 2018-2019 </a:t>
            </a:r>
            <a:r>
              <a:rPr lang="en-US" dirty="0">
                <a:latin typeface="Calibri" panose="020F0502020204030204" pitchFamily="34" charset="0"/>
                <a:cs typeface="Calibri" panose="020F0502020204030204" pitchFamily="34" charset="0"/>
              </a:rPr>
              <a:t>prediction: 60%-68%</a:t>
            </a:r>
          </a:p>
          <a:p>
            <a:r>
              <a:rPr lang="en-US" dirty="0" smtClean="0">
                <a:latin typeface="Calibri" panose="020F0502020204030204" pitchFamily="34" charset="0"/>
                <a:cs typeface="Calibri" panose="020F0502020204030204" pitchFamily="34" charset="0"/>
              </a:rPr>
              <a:t>Self imposed graduation rate goal is 67%</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767769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Elementary School</a:t>
            </a:r>
            <a:endParaRPr lang="en-US" b="1" dirty="0"/>
          </a:p>
        </p:txBody>
      </p:sp>
      <p:sp>
        <p:nvSpPr>
          <p:cNvPr id="3" name="Content Placeholder 2"/>
          <p:cNvSpPr>
            <a:spLocks noGrp="1"/>
          </p:cNvSpPr>
          <p:nvPr>
            <p:ph idx="1"/>
          </p:nvPr>
        </p:nvSpPr>
        <p:spPr/>
        <p:txBody>
          <a:bodyPr/>
          <a:lstStyle/>
          <a:p>
            <a:r>
              <a:rPr lang="en-US" sz="2800" dirty="0"/>
              <a:t>Elementary School </a:t>
            </a:r>
            <a:r>
              <a:rPr lang="en-US" sz="2800" dirty="0" smtClean="0"/>
              <a:t>pass first semester pass </a:t>
            </a:r>
            <a:r>
              <a:rPr lang="en-US" sz="2800" dirty="0"/>
              <a:t>rates in core subject areas </a:t>
            </a:r>
            <a:r>
              <a:rPr lang="en-US" sz="2800" dirty="0" smtClean="0"/>
              <a:t>are as follows… </a:t>
            </a:r>
          </a:p>
          <a:p>
            <a:r>
              <a:rPr lang="en-US" sz="2800" dirty="0"/>
              <a:t>ELA is </a:t>
            </a:r>
            <a:r>
              <a:rPr lang="en-US" sz="2800" dirty="0" smtClean="0"/>
              <a:t>88%; </a:t>
            </a:r>
            <a:r>
              <a:rPr lang="en-US" sz="2800" dirty="0"/>
              <a:t>social studies </a:t>
            </a:r>
            <a:r>
              <a:rPr lang="en-US" sz="2800" dirty="0" smtClean="0"/>
              <a:t>is 85%; </a:t>
            </a:r>
            <a:r>
              <a:rPr lang="en-US" sz="2800" dirty="0"/>
              <a:t>math is 87</a:t>
            </a:r>
            <a:r>
              <a:rPr lang="en-US" sz="2800" dirty="0" smtClean="0"/>
              <a:t>%; </a:t>
            </a:r>
            <a:r>
              <a:rPr lang="en-US" sz="2800" dirty="0"/>
              <a:t>science is </a:t>
            </a:r>
            <a:r>
              <a:rPr lang="en-US" sz="2800" dirty="0" smtClean="0"/>
              <a:t>83%</a:t>
            </a:r>
            <a:endParaRPr lang="en-US" sz="2800" dirty="0"/>
          </a:p>
          <a:p>
            <a:r>
              <a:rPr lang="en-US" sz="2800" dirty="0" smtClean="0"/>
              <a:t>NCA </a:t>
            </a:r>
            <a:r>
              <a:rPr lang="en-US" sz="2800" dirty="0"/>
              <a:t>expects </a:t>
            </a:r>
            <a:r>
              <a:rPr lang="en-US" sz="2800" dirty="0" smtClean="0"/>
              <a:t>more </a:t>
            </a:r>
            <a:r>
              <a:rPr lang="en-US" sz="2800" dirty="0"/>
              <a:t>rigorous curricula in social studies and science will lead to higher ELA CRT pass rates as well as 5</a:t>
            </a:r>
            <a:r>
              <a:rPr lang="en-US" sz="2800" baseline="30000" dirty="0"/>
              <a:t>th</a:t>
            </a:r>
            <a:r>
              <a:rPr lang="en-US" sz="2800" dirty="0"/>
              <a:t> grade science CRT pass rates</a:t>
            </a:r>
            <a:r>
              <a:rPr lang="en-US" sz="2800" dirty="0" smtClean="0"/>
              <a:t>.</a:t>
            </a:r>
          </a:p>
          <a:p>
            <a:r>
              <a:rPr lang="en-US" sz="2800" dirty="0" smtClean="0"/>
              <a:t>2</a:t>
            </a:r>
            <a:r>
              <a:rPr lang="en-US" sz="2800" baseline="30000" dirty="0" smtClean="0"/>
              <a:t>nd</a:t>
            </a:r>
            <a:r>
              <a:rPr lang="en-US" sz="2800" dirty="0" smtClean="0"/>
              <a:t> semester pass rates will be presented in Q4 report.</a:t>
            </a:r>
          </a:p>
        </p:txBody>
      </p:sp>
      <p:sp>
        <p:nvSpPr>
          <p:cNvPr id="4" name="Footer Placeholder 3"/>
          <p:cNvSpPr>
            <a:spLocks noGrp="1"/>
          </p:cNvSpPr>
          <p:nvPr>
            <p:ph type="ftr" sz="quarter" idx="10"/>
          </p:nvPr>
        </p:nvSpPr>
        <p:spPr/>
        <p:txBody>
          <a:bodyPr/>
          <a:lstStyle/>
          <a:p>
            <a:pPr>
              <a:defRPr/>
            </a:pPr>
            <a:r>
              <a:rPr lang="en-US" dirty="0" smtClean="0">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endParaRPr lang="en-US" dirty="0">
              <a:solidFill>
                <a:srgbClr val="000000"/>
              </a:solidFill>
            </a:endParaRPr>
          </a:p>
        </p:txBody>
      </p:sp>
    </p:spTree>
    <p:extLst>
      <p:ext uri="{BB962C8B-B14F-4D97-AF65-F5344CB8AC3E}">
        <p14:creationId xmlns:p14="http://schemas.microsoft.com/office/powerpoint/2010/main" val="4190121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K-12 Contacts (Jan.-May 17)</a:t>
            </a:r>
            <a:endParaRPr lang="en-US"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02416048"/>
              </p:ext>
            </p:extLst>
          </p:nvPr>
        </p:nvGraphicFramePr>
        <p:xfrm>
          <a:off x="944380" y="1371600"/>
          <a:ext cx="10333220" cy="3789045"/>
        </p:xfrm>
        <a:graphic>
          <a:graphicData uri="http://schemas.openxmlformats.org/drawingml/2006/table">
            <a:tbl>
              <a:tblPr firstRow="1" bandRow="1">
                <a:tableStyleId>{5C22544A-7EE6-4342-B048-85BDC9FD1C3A}</a:tableStyleId>
              </a:tblPr>
              <a:tblGrid>
                <a:gridCol w="5151620"/>
                <a:gridCol w="518160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FFFF"/>
                          </a:solidFill>
                          <a:effectLst/>
                          <a:uLnTx/>
                          <a:uFillTx/>
                          <a:latin typeface="+mn-lt"/>
                          <a:ea typeface="+mn-ea"/>
                          <a:cs typeface="+mn-cs"/>
                        </a:rPr>
                        <a:t>Type of Contact</a:t>
                      </a:r>
                    </a:p>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r>
                        <a:rPr lang="en-US" dirty="0" smtClean="0"/>
                        <a:t>Total #</a:t>
                      </a:r>
                      <a:r>
                        <a:rPr lang="en-US" baseline="0" dirty="0" smtClean="0"/>
                        <a:t> of Contacts</a:t>
                      </a:r>
                      <a:endParaRPr lang="en-US" dirty="0"/>
                    </a:p>
                  </a:txBody>
                  <a:tcPr/>
                </a:tc>
              </a:tr>
              <a:tr h="370840">
                <a:tc>
                  <a:txBody>
                    <a:bodyPr/>
                    <a:lstStyle/>
                    <a:p>
                      <a:pPr algn="l" fontAlgn="b"/>
                      <a:r>
                        <a:rPr lang="en-US" sz="1800" b="0" i="0" u="none" strike="noStrike" dirty="0">
                          <a:solidFill>
                            <a:srgbClr val="000000"/>
                          </a:solidFill>
                          <a:effectLst/>
                          <a:latin typeface="Calibri" panose="020F0502020204030204" pitchFamily="34" charset="0"/>
                        </a:rPr>
                        <a:t>Face to face</a:t>
                      </a:r>
                    </a:p>
                  </a:txBody>
                  <a:tcPr marL="9525" marR="9525" marT="9525" marB="0" anchor="b"/>
                </a:tc>
                <a:tc>
                  <a:txBody>
                    <a:bodyPr/>
                    <a:lstStyle/>
                    <a:p>
                      <a:pPr algn="l" fontAlgn="b"/>
                      <a:r>
                        <a:rPr lang="en-US" sz="2000" b="0" i="0" u="none" strike="noStrike" dirty="0" smtClean="0">
                          <a:solidFill>
                            <a:srgbClr val="000000"/>
                          </a:solidFill>
                          <a:effectLst/>
                          <a:latin typeface="Calibri" panose="020F0502020204030204" pitchFamily="34" charset="0"/>
                        </a:rPr>
                        <a:t>2162</a:t>
                      </a:r>
                      <a:endParaRPr lang="en-US" sz="20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0" i="0" u="none" strike="noStrike" dirty="0" err="1">
                          <a:solidFill>
                            <a:srgbClr val="000000"/>
                          </a:solidFill>
                          <a:effectLst/>
                          <a:latin typeface="Calibri" panose="020F0502020204030204" pitchFamily="34" charset="0"/>
                        </a:rPr>
                        <a:t>LiveLesson</a:t>
                      </a:r>
                      <a:r>
                        <a:rPr lang="en-US" sz="1800" b="0" i="0" u="none" strike="noStrike" dirty="0">
                          <a:solidFill>
                            <a:srgbClr val="000000"/>
                          </a:solidFill>
                          <a:effectLst/>
                          <a:latin typeface="Calibri" panose="020F0502020204030204" pitchFamily="34" charset="0"/>
                        </a:rPr>
                        <a:t> - Group</a:t>
                      </a:r>
                    </a:p>
                  </a:txBody>
                  <a:tcPr marL="9525" marR="9525" marT="9525" marB="0" anchor="b"/>
                </a:tc>
                <a:tc>
                  <a:txBody>
                    <a:bodyPr/>
                    <a:lstStyle/>
                    <a:p>
                      <a:pPr algn="l" fontAlgn="b"/>
                      <a:r>
                        <a:rPr lang="en-US" sz="2000" b="0" i="0" u="none" strike="noStrike" dirty="0" smtClean="0">
                          <a:solidFill>
                            <a:srgbClr val="000000"/>
                          </a:solidFill>
                          <a:effectLst/>
                          <a:latin typeface="Calibri" panose="020F0502020204030204" pitchFamily="34" charset="0"/>
                        </a:rPr>
                        <a:t>44890</a:t>
                      </a:r>
                      <a:endParaRPr lang="en-US" sz="20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0" i="0" u="none" strike="noStrike" dirty="0" err="1">
                          <a:solidFill>
                            <a:srgbClr val="000000"/>
                          </a:solidFill>
                          <a:effectLst/>
                          <a:latin typeface="Calibri" panose="020F0502020204030204" pitchFamily="34" charset="0"/>
                        </a:rPr>
                        <a:t>LiveLesson</a:t>
                      </a:r>
                      <a:r>
                        <a:rPr lang="en-US" sz="1800" b="0" i="0" u="none" strike="noStrike" dirty="0">
                          <a:solidFill>
                            <a:srgbClr val="000000"/>
                          </a:solidFill>
                          <a:effectLst/>
                          <a:latin typeface="Calibri" panose="020F0502020204030204" pitchFamily="34" charset="0"/>
                        </a:rPr>
                        <a:t> - Individual</a:t>
                      </a:r>
                    </a:p>
                  </a:txBody>
                  <a:tcPr marL="9525" marR="9525" marT="9525" marB="0" anchor="b"/>
                </a:tc>
                <a:tc>
                  <a:txBody>
                    <a:bodyPr/>
                    <a:lstStyle/>
                    <a:p>
                      <a:pPr algn="l" fontAlgn="b"/>
                      <a:r>
                        <a:rPr lang="en-US" sz="2000" b="0" i="0" u="none" strike="noStrike" dirty="0" smtClean="0">
                          <a:solidFill>
                            <a:srgbClr val="000000"/>
                          </a:solidFill>
                          <a:effectLst/>
                          <a:latin typeface="Calibri" panose="020F0502020204030204" pitchFamily="34" charset="0"/>
                        </a:rPr>
                        <a:t>833</a:t>
                      </a:r>
                      <a:endParaRPr lang="en-US" sz="20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0" i="0" u="none" strike="noStrike" dirty="0">
                          <a:solidFill>
                            <a:srgbClr val="000000"/>
                          </a:solidFill>
                          <a:effectLst/>
                          <a:latin typeface="Calibri" panose="020F0502020204030204" pitchFamily="34" charset="0"/>
                        </a:rPr>
                        <a:t>Number disconnected</a:t>
                      </a:r>
                    </a:p>
                  </a:txBody>
                  <a:tcPr marL="9525" marR="9525" marT="9525" marB="0" anchor="b"/>
                </a:tc>
                <a:tc>
                  <a:txBody>
                    <a:bodyPr/>
                    <a:lstStyle/>
                    <a:p>
                      <a:pPr algn="l" fontAlgn="b"/>
                      <a:r>
                        <a:rPr lang="en-US" sz="2000" b="0" i="0" u="none" strike="noStrike" dirty="0" smtClean="0">
                          <a:solidFill>
                            <a:srgbClr val="000000"/>
                          </a:solidFill>
                          <a:effectLst/>
                          <a:latin typeface="Calibri" panose="020F0502020204030204" pitchFamily="34" charset="0"/>
                        </a:rPr>
                        <a:t>35</a:t>
                      </a:r>
                      <a:endParaRPr lang="en-US" sz="20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0" i="0" u="none" strike="noStrike" dirty="0">
                          <a:solidFill>
                            <a:srgbClr val="000000"/>
                          </a:solidFill>
                          <a:effectLst/>
                          <a:latin typeface="Calibri" panose="020F0502020204030204" pitchFamily="34" charset="0"/>
                        </a:rPr>
                        <a:t>Phone call - left message</a:t>
                      </a:r>
                    </a:p>
                  </a:txBody>
                  <a:tcPr marL="9525" marR="9525" marT="9525" marB="0" anchor="b"/>
                </a:tc>
                <a:tc>
                  <a:txBody>
                    <a:bodyPr/>
                    <a:lstStyle/>
                    <a:p>
                      <a:pPr algn="l" fontAlgn="b"/>
                      <a:r>
                        <a:rPr lang="en-US" sz="2000" b="0" i="0" u="none" strike="noStrike" dirty="0" smtClean="0">
                          <a:solidFill>
                            <a:srgbClr val="000000"/>
                          </a:solidFill>
                          <a:effectLst/>
                          <a:latin typeface="Calibri" panose="020F0502020204030204" pitchFamily="34" charset="0"/>
                        </a:rPr>
                        <a:t>12540</a:t>
                      </a:r>
                      <a:endParaRPr lang="en-US" sz="20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0" i="0" u="none" strike="noStrike" dirty="0">
                          <a:solidFill>
                            <a:srgbClr val="000000"/>
                          </a:solidFill>
                          <a:effectLst/>
                          <a:latin typeface="Calibri" panose="020F0502020204030204" pitchFamily="34" charset="0"/>
                        </a:rPr>
                        <a:t>Phone call - successful</a:t>
                      </a:r>
                    </a:p>
                  </a:txBody>
                  <a:tcPr marL="9525" marR="9525" marT="9525" marB="0" anchor="b"/>
                </a:tc>
                <a:tc>
                  <a:txBody>
                    <a:bodyPr/>
                    <a:lstStyle/>
                    <a:p>
                      <a:pPr algn="l" fontAlgn="b"/>
                      <a:r>
                        <a:rPr lang="en-US" sz="2000" b="0" i="0" u="none" strike="noStrike" dirty="0" smtClean="0">
                          <a:solidFill>
                            <a:srgbClr val="000000"/>
                          </a:solidFill>
                          <a:effectLst/>
                          <a:latin typeface="Calibri" panose="020F0502020204030204" pitchFamily="34" charset="0"/>
                        </a:rPr>
                        <a:t>31306</a:t>
                      </a:r>
                      <a:endParaRPr lang="en-US" sz="20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0" i="0" u="none" strike="noStrike" dirty="0">
                          <a:solidFill>
                            <a:srgbClr val="000000"/>
                          </a:solidFill>
                          <a:effectLst/>
                          <a:latin typeface="Calibri" panose="020F0502020204030204" pitchFamily="34" charset="0"/>
                        </a:rPr>
                        <a:t>Phone call - unsuccessful</a:t>
                      </a:r>
                    </a:p>
                  </a:txBody>
                  <a:tcPr marL="9525" marR="9525" marT="9525" marB="0" anchor="b"/>
                </a:tc>
                <a:tc>
                  <a:txBody>
                    <a:bodyPr/>
                    <a:lstStyle/>
                    <a:p>
                      <a:pPr algn="l" fontAlgn="b"/>
                      <a:r>
                        <a:rPr lang="en-US" sz="2000" b="0" i="0" u="none" strike="noStrike" dirty="0" smtClean="0">
                          <a:solidFill>
                            <a:srgbClr val="000000"/>
                          </a:solidFill>
                          <a:effectLst/>
                          <a:latin typeface="Calibri" panose="020F0502020204030204" pitchFamily="34" charset="0"/>
                        </a:rPr>
                        <a:t>1129</a:t>
                      </a:r>
                      <a:endParaRPr lang="en-US" sz="20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0" i="0" u="none" strike="noStrike" dirty="0">
                          <a:solidFill>
                            <a:srgbClr val="000000"/>
                          </a:solidFill>
                          <a:effectLst/>
                          <a:latin typeface="Calibri" panose="020F0502020204030204" pitchFamily="34" charset="0"/>
                        </a:rPr>
                        <a:t>Text Message</a:t>
                      </a:r>
                    </a:p>
                  </a:txBody>
                  <a:tcPr marL="9525" marR="9525" marT="9525" marB="0" anchor="b"/>
                </a:tc>
                <a:tc>
                  <a:txBody>
                    <a:bodyPr/>
                    <a:lstStyle/>
                    <a:p>
                      <a:pPr algn="l" fontAlgn="b"/>
                      <a:r>
                        <a:rPr lang="en-US" sz="2000" b="0" i="0" u="none" strike="noStrike" dirty="0" smtClean="0">
                          <a:solidFill>
                            <a:srgbClr val="000000"/>
                          </a:solidFill>
                          <a:effectLst/>
                          <a:latin typeface="Calibri" panose="020F0502020204030204" pitchFamily="34" charset="0"/>
                        </a:rPr>
                        <a:t>2445</a:t>
                      </a:r>
                      <a:endParaRPr lang="en-US" sz="20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800" b="0" i="0" u="none" strike="noStrike" dirty="0" smtClean="0">
                          <a:solidFill>
                            <a:srgbClr val="000000"/>
                          </a:solidFill>
                          <a:effectLst/>
                          <a:latin typeface="Calibri" panose="020F0502020204030204" pitchFamily="34" charset="0"/>
                        </a:rPr>
                        <a:t>Total</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b="0" i="0" u="none" strike="noStrike" dirty="0" smtClean="0">
                          <a:solidFill>
                            <a:srgbClr val="000000"/>
                          </a:solidFill>
                          <a:effectLst/>
                          <a:latin typeface="Calibri" panose="020F0502020204030204" pitchFamily="34" charset="0"/>
                        </a:rPr>
                        <a:t>95340</a:t>
                      </a:r>
                      <a:endParaRPr lang="en-US" sz="20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4" name="Footer Placeholder 3"/>
          <p:cNvSpPr>
            <a:spLocks noGrp="1"/>
          </p:cNvSpPr>
          <p:nvPr>
            <p:ph type="ftr" sz="quarter" idx="10"/>
          </p:nvPr>
        </p:nvSpPr>
        <p:spPr/>
        <p:txBody>
          <a:bodyPr/>
          <a:lstStyle/>
          <a:p>
            <a:pPr>
              <a:defRPr/>
            </a:pPr>
            <a:r>
              <a:rPr lang="en-US" smtClean="0">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endParaRPr lang="en-US">
              <a:solidFill>
                <a:srgbClr val="000000"/>
              </a:solidFill>
            </a:endParaRPr>
          </a:p>
        </p:txBody>
      </p:sp>
    </p:spTree>
    <p:extLst>
      <p:ext uri="{BB962C8B-B14F-4D97-AF65-F5344CB8AC3E}">
        <p14:creationId xmlns:p14="http://schemas.microsoft.com/office/powerpoint/2010/main" val="117273232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K-12 Attendance</a:t>
            </a:r>
            <a:endParaRPr lang="en-US" b="1" dirty="0"/>
          </a:p>
        </p:txBody>
      </p:sp>
      <p:sp>
        <p:nvSpPr>
          <p:cNvPr id="3" name="Content Placeholder 2"/>
          <p:cNvSpPr>
            <a:spLocks noGrp="1"/>
          </p:cNvSpPr>
          <p:nvPr>
            <p:ph idx="1"/>
          </p:nvPr>
        </p:nvSpPr>
        <p:spPr/>
        <p:txBody>
          <a:bodyPr/>
          <a:lstStyle/>
          <a:p>
            <a:r>
              <a:rPr lang="en-US" dirty="0"/>
              <a:t>Further refined and more effective attendance and truancy </a:t>
            </a:r>
            <a:r>
              <a:rPr lang="en-US" dirty="0" smtClean="0"/>
              <a:t>process </a:t>
            </a:r>
          </a:p>
          <a:p>
            <a:r>
              <a:rPr lang="en-US" dirty="0" smtClean="0"/>
              <a:t>Chronic Absenteeism 17-18: Overall- 28.7%; ES- 20.4%; HS- 32.5%</a:t>
            </a:r>
          </a:p>
          <a:p>
            <a:r>
              <a:rPr lang="en-US" dirty="0" smtClean="0"/>
              <a:t>Chronic Absenteeism 18-19: Overall- 12.37%; ES- 8.7%; HS- 12.6%</a:t>
            </a:r>
          </a:p>
          <a:p>
            <a:r>
              <a:rPr lang="en-US" dirty="0" smtClean="0"/>
              <a:t>ADA 17-18: 92.2%; 18-19: 95.5%</a:t>
            </a:r>
          </a:p>
          <a:p>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endParaRPr lang="en-US">
              <a:solidFill>
                <a:srgbClr val="000000"/>
              </a:solidFill>
            </a:endParaRPr>
          </a:p>
        </p:txBody>
      </p:sp>
    </p:spTree>
    <p:extLst>
      <p:ext uri="{BB962C8B-B14F-4D97-AF65-F5344CB8AC3E}">
        <p14:creationId xmlns:p14="http://schemas.microsoft.com/office/powerpoint/2010/main" val="117739470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May K-12 Events/Field trips</a:t>
            </a:r>
            <a:endParaRPr lang="en-US" b="1" dirty="0"/>
          </a:p>
        </p:txBody>
      </p:sp>
      <p:sp>
        <p:nvSpPr>
          <p:cNvPr id="3" name="Content Placeholder 2"/>
          <p:cNvSpPr>
            <a:spLocks noGrp="1"/>
          </p:cNvSpPr>
          <p:nvPr>
            <p:ph idx="1"/>
          </p:nvPr>
        </p:nvSpPr>
        <p:spPr/>
        <p:txBody>
          <a:bodyPr/>
          <a:lstStyle/>
          <a:p>
            <a:r>
              <a:rPr lang="en-US" dirty="0" smtClean="0"/>
              <a:t>Reno Aces Education Day</a:t>
            </a:r>
          </a:p>
          <a:p>
            <a:r>
              <a:rPr lang="en-US" dirty="0" smtClean="0"/>
              <a:t>End of year celebrations in Reno and Las Vegas</a:t>
            </a:r>
          </a:p>
          <a:p>
            <a:r>
              <a:rPr lang="en-US" dirty="0" smtClean="0"/>
              <a:t>3</a:t>
            </a:r>
            <a:r>
              <a:rPr lang="en-US" baseline="30000" dirty="0" smtClean="0"/>
              <a:t>rd</a:t>
            </a:r>
            <a:r>
              <a:rPr lang="en-US" dirty="0" smtClean="0"/>
              <a:t>, 5</a:t>
            </a:r>
            <a:r>
              <a:rPr lang="en-US" baseline="30000" dirty="0" smtClean="0"/>
              <a:t>th</a:t>
            </a:r>
            <a:r>
              <a:rPr lang="en-US" dirty="0" smtClean="0"/>
              <a:t>, and 8</a:t>
            </a:r>
            <a:r>
              <a:rPr lang="en-US" baseline="30000" dirty="0" smtClean="0"/>
              <a:t>th</a:t>
            </a:r>
            <a:r>
              <a:rPr lang="en-US" dirty="0" smtClean="0"/>
              <a:t> grade promotion ceremonies in Reno and Las Vegas</a:t>
            </a:r>
          </a:p>
          <a:p>
            <a:r>
              <a:rPr lang="en-US" dirty="0" smtClean="0"/>
              <a:t>High School Graduation in </a:t>
            </a:r>
            <a:r>
              <a:rPr lang="en-US" smtClean="0"/>
              <a:t>Reno (June 3</a:t>
            </a:r>
            <a:r>
              <a:rPr lang="en-US" baseline="30000" smtClean="0"/>
              <a:t>rd</a:t>
            </a:r>
            <a:r>
              <a:rPr lang="en-US" smtClean="0"/>
              <a:t>) </a:t>
            </a:r>
            <a:r>
              <a:rPr lang="en-US" dirty="0" smtClean="0"/>
              <a:t>and </a:t>
            </a:r>
            <a:r>
              <a:rPr lang="en-US" smtClean="0"/>
              <a:t>Las </a:t>
            </a:r>
            <a:r>
              <a:rPr lang="en-US" smtClean="0"/>
              <a:t>Vegas (June 4</a:t>
            </a:r>
            <a:r>
              <a:rPr lang="en-US" baseline="30000" smtClean="0"/>
              <a:t>th</a:t>
            </a:r>
            <a:r>
              <a:rPr lang="en-US" smtClean="0"/>
              <a:t>)</a:t>
            </a:r>
            <a:endParaRPr lang="en-US" dirty="0" smtClean="0"/>
          </a:p>
        </p:txBody>
      </p:sp>
      <p:sp>
        <p:nvSpPr>
          <p:cNvPr id="4" name="Footer Placeholder 3"/>
          <p:cNvSpPr>
            <a:spLocks noGrp="1"/>
          </p:cNvSpPr>
          <p:nvPr>
            <p:ph type="ftr" sz="quarter" idx="10"/>
          </p:nvPr>
        </p:nvSpPr>
        <p:spPr/>
        <p:txBody>
          <a:bodyPr/>
          <a:lstStyle/>
          <a:p>
            <a:pPr>
              <a:defRPr/>
            </a:pPr>
            <a:r>
              <a:rPr lang="en-US" smtClean="0">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endParaRPr lang="en-US">
              <a:solidFill>
                <a:srgbClr val="000000"/>
              </a:solidFill>
            </a:endParaRPr>
          </a:p>
        </p:txBody>
      </p:sp>
    </p:spTree>
    <p:extLst>
      <p:ext uri="{BB962C8B-B14F-4D97-AF65-F5344CB8AC3E}">
        <p14:creationId xmlns:p14="http://schemas.microsoft.com/office/powerpoint/2010/main" val="398986086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Blends">
  <a:themeElements>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fontScheme name="1_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kumimoji="0" lang="en-US" sz="1600" b="0"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kumimoji="0" lang="en-US" sz="1600" b="0"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themeOverride>
</file>

<file path=docProps/app.xml><?xml version="1.0" encoding="utf-8"?>
<Properties xmlns="http://schemas.openxmlformats.org/officeDocument/2006/extended-properties" xmlns:vt="http://schemas.openxmlformats.org/officeDocument/2006/docPropsVTypes">
  <TotalTime>26327</TotalTime>
  <Words>537</Words>
  <Application>Microsoft Office PowerPoint</Application>
  <PresentationFormat>Widescreen</PresentationFormat>
  <Paragraphs>49</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Andalus</vt:lpstr>
      <vt:lpstr>Arial</vt:lpstr>
      <vt:lpstr>Arial Black</vt:lpstr>
      <vt:lpstr>Calibri</vt:lpstr>
      <vt:lpstr>Tahoma</vt:lpstr>
      <vt:lpstr>Wingdings</vt:lpstr>
      <vt:lpstr>1_Blends</vt:lpstr>
      <vt:lpstr>Nevada Connections Academy</vt:lpstr>
      <vt:lpstr>High School</vt:lpstr>
      <vt:lpstr>Elementary School</vt:lpstr>
      <vt:lpstr>K-12 Contacts (Jan.-May 17)</vt:lpstr>
      <vt:lpstr>K-12 Attendance</vt:lpstr>
      <vt:lpstr>May K-12 Events/Field trips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to Intervention - RTI</dc:title>
  <dc:creator>Connections</dc:creator>
  <cp:lastModifiedBy>Chris McBride</cp:lastModifiedBy>
  <cp:revision>88</cp:revision>
  <dcterms:created xsi:type="dcterms:W3CDTF">2017-06-30T19:41:08Z</dcterms:created>
  <dcterms:modified xsi:type="dcterms:W3CDTF">2019-05-24T02:14:35Z</dcterms:modified>
</cp:coreProperties>
</file>