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73" r:id="rId2"/>
    <p:sldId id="429" r:id="rId3"/>
    <p:sldId id="449" r:id="rId4"/>
    <p:sldId id="438" r:id="rId5"/>
    <p:sldId id="450" r:id="rId6"/>
    <p:sldId id="440" r:id="rId7"/>
    <p:sldId id="454" r:id="rId8"/>
    <p:sldId id="446" r:id="rId9"/>
    <p:sldId id="451" r:id="rId10"/>
    <p:sldId id="453" r:id="rId11"/>
    <p:sldId id="448" r:id="rId12"/>
    <p:sldId id="455" r:id="rId13"/>
    <p:sldId id="447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42" autoAdjust="0"/>
  </p:normalViewPr>
  <p:slideViewPr>
    <p:cSldViewPr snapToGrid="0" snapToObjects="1">
      <p:cViewPr varScale="1"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3037840" cy="464820"/>
          </a:xfrm>
          <a:prstGeom prst="rect">
            <a:avLst/>
          </a:prstGeom>
        </p:spPr>
        <p:txBody>
          <a:bodyPr vert="horz" lIns="92704" tIns="46352" rIns="92704" bIns="463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6"/>
            <a:ext cx="3037840" cy="464820"/>
          </a:xfrm>
          <a:prstGeom prst="rect">
            <a:avLst/>
          </a:prstGeom>
        </p:spPr>
        <p:txBody>
          <a:bodyPr vert="horz" lIns="92704" tIns="46352" rIns="92704" bIns="46352" rtlCol="0"/>
          <a:lstStyle>
            <a:lvl1pPr algn="r">
              <a:defRPr sz="1200"/>
            </a:lvl1pPr>
          </a:lstStyle>
          <a:p>
            <a:fld id="{43648788-3D7B-4733-8D76-139DC3E1B85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1675"/>
            <a:ext cx="46418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04" tIns="46352" rIns="92704" bIns="463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4"/>
            <a:ext cx="5608320" cy="4183380"/>
          </a:xfrm>
          <a:prstGeom prst="rect">
            <a:avLst/>
          </a:prstGeom>
        </p:spPr>
        <p:txBody>
          <a:bodyPr vert="horz" lIns="92704" tIns="46352" rIns="92704" bIns="463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1"/>
            <a:ext cx="3037840" cy="464820"/>
          </a:xfrm>
          <a:prstGeom prst="rect">
            <a:avLst/>
          </a:prstGeom>
        </p:spPr>
        <p:txBody>
          <a:bodyPr vert="horz" lIns="92704" tIns="46352" rIns="92704" bIns="463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71"/>
            <a:ext cx="3037840" cy="464820"/>
          </a:xfrm>
          <a:prstGeom prst="rect">
            <a:avLst/>
          </a:prstGeom>
        </p:spPr>
        <p:txBody>
          <a:bodyPr vert="horz" lIns="92704" tIns="46352" rIns="92704" bIns="46352" rtlCol="0" anchor="b"/>
          <a:lstStyle>
            <a:lvl1pPr algn="r">
              <a:defRPr sz="1200"/>
            </a:lvl1pPr>
          </a:lstStyle>
          <a:p>
            <a:fld id="{898DD79E-B820-417D-8CC5-919450BDE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85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cover_NVVA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3756315" cy="147002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48410"/>
            <a:ext cx="3756315" cy="129038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9E61-038C-4D5E-986D-51547FCFD719}" type="datetime1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1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9BEE-767B-4919-ACB1-4212760D3167}" type="datetime1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5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74C9-F43D-4D09-9E9E-8AE06EBC90D3}" type="datetime1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5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inside_NVVA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0658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43" y="219893"/>
            <a:ext cx="6886053" cy="612208"/>
          </a:xfrm>
        </p:spPr>
        <p:txBody>
          <a:bodyPr>
            <a:noAutofit/>
          </a:bodyPr>
          <a:lstStyle>
            <a:lvl1pPr algn="l">
              <a:defRPr sz="3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6A55-BBA3-4C5C-8349-F7862F960328}" type="datetime1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7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20E6-B1B9-45E9-A38C-F18A5559B458}" type="datetime1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0C1C-F72A-4960-8D1A-4EBE73A40F0E}" type="datetime1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9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7191-D535-49B4-96C3-85398D8E6B40}" type="datetime1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9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1B83-E4F2-405F-A065-F1F1DE7F2942}" type="datetime1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9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C141-CA96-44DE-A324-1A2BED042595}" type="datetime1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7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172-24F3-49A8-ADF3-5E62CDD70AC2}" type="datetime1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9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77AA-2511-4861-A094-E8E5A7C89754}" type="datetime1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8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1CFA3-83F9-4ADB-9004-E34BA6A1A18B}" type="datetime1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Nevada Virtual Academy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6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69776" y="2667333"/>
            <a:ext cx="39592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4400" b="1" dirty="0">
                <a:solidFill>
                  <a:prstClr val="black"/>
                </a:solidFill>
                <a:latin typeface="Adobe Fangsong Std R" pitchFamily="18" charset="-128"/>
                <a:ea typeface="Adobe Fangsong Std R" pitchFamily="18" charset="-128"/>
              </a:rPr>
              <a:t>Nevada Virtual Academy </a:t>
            </a:r>
          </a:p>
          <a:p>
            <a:pPr algn="ctr">
              <a:defRPr/>
            </a:pPr>
            <a:r>
              <a:rPr lang="en-US" sz="2000" dirty="0">
                <a:solidFill>
                  <a:prstClr val="black"/>
                </a:solidFill>
                <a:latin typeface="Adobe Fangsong Std R" pitchFamily="18" charset="-128"/>
                <a:ea typeface="Adobe Fangsong Std R" pitchFamily="18" charset="-128"/>
              </a:rPr>
              <a:t>ES Internal Metrics</a:t>
            </a:r>
          </a:p>
          <a:p>
            <a:pPr algn="ctr">
              <a:defRPr/>
            </a:pPr>
            <a:r>
              <a:rPr lang="en-US" sz="2000" dirty="0">
                <a:solidFill>
                  <a:prstClr val="black"/>
                </a:solidFill>
                <a:latin typeface="Adobe Fangsong Std R" pitchFamily="18" charset="-128"/>
                <a:ea typeface="Adobe Fangsong Std R" pitchFamily="18" charset="-128"/>
              </a:rPr>
              <a:t>Quarter 4 Report</a:t>
            </a:r>
          </a:p>
          <a:p>
            <a:pPr algn="ctr">
              <a:defRPr/>
            </a:pPr>
            <a:r>
              <a:rPr lang="en-US" sz="2000" dirty="0">
                <a:solidFill>
                  <a:prstClr val="black"/>
                </a:solidFill>
                <a:latin typeface="Adobe Fangsong Std R" pitchFamily="18" charset="-128"/>
                <a:ea typeface="Adobe Fangsong Std R" pitchFamily="18" charset="-128"/>
              </a:rPr>
              <a:t>May 31,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Nevada Virtual Academy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24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ECD95-1831-4EDB-9E0B-6816E29CB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Absenteeism (Q4)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CB531-4C02-491C-B02E-BC7B55052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183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		(through May 1, 2019)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3BB9FC-F14C-4527-8AA4-4E6200A0A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36ECB4-872C-40EA-8382-CC185AE13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0721DBD-5409-41E2-9433-4BF0D2DFD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897789"/>
              </p:ext>
            </p:extLst>
          </p:nvPr>
        </p:nvGraphicFramePr>
        <p:xfrm>
          <a:off x="1524000" y="1397000"/>
          <a:ext cx="636596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6447825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05133445"/>
                    </a:ext>
                  </a:extLst>
                </a:gridCol>
                <a:gridCol w="2301966">
                  <a:extLst>
                    <a:ext uri="{9D8B030D-6E8A-4147-A177-3AD203B41FA5}">
                      <a16:colId xmlns:a16="http://schemas.microsoft.com/office/drawing/2014/main" val="22034428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6/82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617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8/73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613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6/87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672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8/85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552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6/104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007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6/133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726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40/564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7.1% </a:t>
                      </a:r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(last year 10.5 %)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339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118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58E94-234A-40FF-B610-417395354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SBAC Prep: “BE A STAR!”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71AEF-A810-4AB9-B3EF-733FC544C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 A STAR!!! initiative of 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i="1" dirty="0">
                <a:highlight>
                  <a:srgbClr val="FFFF00"/>
                </a:highlight>
              </a:rPr>
              <a:t>B</a:t>
            </a:r>
            <a:r>
              <a:rPr lang="en-US" i="1" dirty="0"/>
              <a:t>elieve, </a:t>
            </a:r>
            <a:r>
              <a:rPr lang="en-US" i="1" dirty="0">
                <a:highlight>
                  <a:srgbClr val="FFFF00"/>
                </a:highlight>
              </a:rPr>
              <a:t>E</a:t>
            </a:r>
            <a:r>
              <a:rPr lang="en-US" i="1" dirty="0"/>
              <a:t>at, </a:t>
            </a:r>
            <a:r>
              <a:rPr lang="en-US" i="1" dirty="0">
                <a:highlight>
                  <a:srgbClr val="FFFF00"/>
                </a:highlight>
              </a:rPr>
              <a:t>A</a:t>
            </a:r>
            <a:r>
              <a:rPr lang="en-US" i="1" dirty="0"/>
              <a:t>lways read, </a:t>
            </a:r>
            <a:r>
              <a:rPr lang="en-US" i="1" dirty="0">
                <a:highlight>
                  <a:srgbClr val="FFFF00"/>
                </a:highlight>
              </a:rPr>
              <a:t>S</a:t>
            </a:r>
            <a:r>
              <a:rPr lang="en-US" i="1" dirty="0"/>
              <a:t>tay focused, </a:t>
            </a:r>
            <a:r>
              <a:rPr lang="en-US" i="1" dirty="0">
                <a:highlight>
                  <a:srgbClr val="FFFF00"/>
                </a:highlight>
              </a:rPr>
              <a:t>T</a:t>
            </a:r>
            <a:r>
              <a:rPr lang="en-US" i="1" dirty="0"/>
              <a:t>ake you time, </a:t>
            </a:r>
            <a:r>
              <a:rPr lang="en-US" i="1" dirty="0">
                <a:highlight>
                  <a:srgbClr val="FFFF00"/>
                </a:highlight>
              </a:rPr>
              <a:t>A</a:t>
            </a:r>
            <a:r>
              <a:rPr lang="en-US" i="1" dirty="0"/>
              <a:t>nswer all, </a:t>
            </a:r>
            <a:r>
              <a:rPr lang="en-US" i="1" dirty="0">
                <a:highlight>
                  <a:srgbClr val="FFFF00"/>
                </a:highlight>
              </a:rPr>
              <a:t>R</a:t>
            </a:r>
            <a:r>
              <a:rPr lang="en-US" i="1" dirty="0"/>
              <a:t>echeck!!!”</a:t>
            </a:r>
          </a:p>
          <a:p>
            <a:r>
              <a:rPr lang="en-US" dirty="0"/>
              <a:t>SBAC Prep/Supports</a:t>
            </a:r>
          </a:p>
          <a:p>
            <a:pPr lvl="1"/>
            <a:r>
              <a:rPr lang="en-US" dirty="0"/>
              <a:t>Daily Prep Sessions</a:t>
            </a:r>
          </a:p>
          <a:p>
            <a:pPr lvl="1"/>
            <a:r>
              <a:rPr lang="en-US" dirty="0"/>
              <a:t>After school supports</a:t>
            </a:r>
          </a:p>
          <a:p>
            <a:pPr lvl="1"/>
            <a:r>
              <a:rPr lang="en-US" dirty="0"/>
              <a:t>Instructional Focus</a:t>
            </a:r>
          </a:p>
          <a:p>
            <a:pPr lvl="1"/>
            <a:r>
              <a:rPr lang="en-US" dirty="0"/>
              <a:t>Emphasized importance of attending/participating in SBAC assessment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8397A3-0151-43F9-AACD-2FDB7F4AB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C800C8-FAFB-42A2-898B-F67F4BD0D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77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E9522-8FAC-4438-8796-67CAC0C51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SBAC Participation –Spring 2019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B485683-4477-4C94-8201-286FB2E2EC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89993"/>
              </p:ext>
            </p:extLst>
          </p:nvPr>
        </p:nvGraphicFramePr>
        <p:xfrm>
          <a:off x="1786597" y="1354602"/>
          <a:ext cx="4346918" cy="4606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6106">
                  <a:extLst>
                    <a:ext uri="{9D8B030D-6E8A-4147-A177-3AD203B41FA5}">
                      <a16:colId xmlns:a16="http://schemas.microsoft.com/office/drawing/2014/main" val="1486725448"/>
                    </a:ext>
                  </a:extLst>
                </a:gridCol>
                <a:gridCol w="1190812">
                  <a:extLst>
                    <a:ext uri="{9D8B030D-6E8A-4147-A177-3AD203B41FA5}">
                      <a16:colId xmlns:a16="http://schemas.microsoft.com/office/drawing/2014/main" val="344016415"/>
                    </a:ext>
                  </a:extLst>
                </a:gridCol>
              </a:tblGrid>
              <a:tr h="744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808000"/>
                          </a:highlight>
                        </a:rPr>
                        <a:t>Overall 3-5 Completion</a:t>
                      </a:r>
                      <a:endParaRPr lang="en-US" sz="1100" dirty="0">
                        <a:effectLst/>
                        <a:highlight>
                          <a:srgbClr val="808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30204252"/>
                  </a:ext>
                </a:extLst>
              </a:tr>
              <a:tr h="2108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221/223 completed testing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99.10%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43305490"/>
                  </a:ext>
                </a:extLst>
              </a:tr>
              <a:tr h="321139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89187544"/>
                  </a:ext>
                </a:extLst>
              </a:tr>
              <a:tr h="2108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Ethnicity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19566496"/>
                  </a:ext>
                </a:extLst>
              </a:tr>
              <a:tr h="2108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American Indian/Alaska Native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01094863"/>
                  </a:ext>
                </a:extLst>
              </a:tr>
              <a:tr h="2108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Asian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86344534"/>
                  </a:ext>
                </a:extLst>
              </a:tr>
              <a:tr h="2108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Black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476495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Caucasian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97.94%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97277356"/>
                  </a:ext>
                </a:extLst>
              </a:tr>
              <a:tr h="2108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Hawaiian or Pacific Islander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18153885"/>
                  </a:ext>
                </a:extLst>
              </a:tr>
              <a:tr h="2108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Hispanic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87149621"/>
                  </a:ext>
                </a:extLst>
              </a:tr>
              <a:tr h="210873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35182676"/>
                  </a:ext>
                </a:extLst>
              </a:tr>
              <a:tr h="2108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IEP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65175041"/>
                  </a:ext>
                </a:extLst>
              </a:tr>
              <a:tr h="2108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95.83%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1045395"/>
                  </a:ext>
                </a:extLst>
              </a:tr>
              <a:tr h="210873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86272754"/>
                  </a:ext>
                </a:extLst>
              </a:tr>
              <a:tr h="2108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74874283"/>
                  </a:ext>
                </a:extLst>
              </a:tr>
              <a:tr h="2108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4048272"/>
                  </a:ext>
                </a:extLst>
              </a:tr>
              <a:tr h="210873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31253349"/>
                  </a:ext>
                </a:extLst>
              </a:tr>
              <a:tr h="2108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FRL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35314114"/>
                  </a:ext>
                </a:extLst>
              </a:tr>
              <a:tr h="2108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99.28%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83769451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3C94A6-9D51-465F-9EAD-0F1B44331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046964-D0AD-43BB-A2E6-F35EB1C2E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86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2D8AE-8742-4311-AE54-0934F41F9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 Closure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55BD9-FB78-4D3A-B6CB-716641684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ES Closure Meetings</a:t>
            </a:r>
          </a:p>
          <a:p>
            <a:pPr lvl="1"/>
            <a:r>
              <a:rPr lang="en-US" dirty="0"/>
              <a:t>A third meeting was held on May 15</a:t>
            </a:r>
            <a:r>
              <a:rPr lang="en-US" baseline="30000" dirty="0"/>
              <a:t>th</a:t>
            </a:r>
            <a:r>
              <a:rPr lang="en-US" dirty="0"/>
              <a:t> to discuss:</a:t>
            </a:r>
          </a:p>
          <a:p>
            <a:pPr lvl="2"/>
            <a:r>
              <a:rPr lang="en-US" dirty="0"/>
              <a:t>Closure Timeline, Communication Plan, POC, Enrollment Options, Tracking student movement, surveys, and Q and A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ES Closure Survey</a:t>
            </a:r>
          </a:p>
          <a:p>
            <a:pPr lvl="1"/>
            <a:r>
              <a:rPr lang="en-US" dirty="0"/>
              <a:t>Survey sent to all K4 families on May 1</a:t>
            </a:r>
            <a:r>
              <a:rPr lang="en-US" baseline="30000" dirty="0"/>
              <a:t>st</a:t>
            </a:r>
            <a:r>
              <a:rPr lang="en-US" dirty="0"/>
              <a:t> with over 20 responses (as of May 20, 2019).</a:t>
            </a:r>
          </a:p>
          <a:p>
            <a:pPr lvl="1"/>
            <a:r>
              <a:rPr lang="en-US" dirty="0"/>
              <a:t>Next steps include following up with families, holding another ES meeting,  submitting a second survey in June and tracking school requests for records. </a:t>
            </a:r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E840B9-6D3D-4C9F-B991-C57C19375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24B6F5-BF3B-4FBE-8364-7BEC0565C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76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91E3E-F17A-4924-B763-20DA66F7C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19893"/>
            <a:ext cx="7148796" cy="612208"/>
          </a:xfrm>
        </p:spPr>
        <p:txBody>
          <a:bodyPr/>
          <a:lstStyle/>
          <a:p>
            <a:r>
              <a:rPr lang="en-US" sz="2800" dirty="0"/>
              <a:t>Personalize &amp; Monitor Student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05ED6-D1B5-4475-B4C4-88FC9D77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% of Students Meeting MAP Growth Goals by Grade</a:t>
            </a:r>
          </a:p>
          <a:p>
            <a:pPr lvl="1"/>
            <a:r>
              <a:rPr lang="en-US" dirty="0"/>
              <a:t>Reported as % of students on track with meeting MAP Growth Goals by grade</a:t>
            </a:r>
          </a:p>
          <a:p>
            <a:pPr lvl="1"/>
            <a:r>
              <a:rPr lang="en-US" dirty="0"/>
              <a:t>Fall Assessment (August) to Spring Assessment (May)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42D7E-099D-463D-B4C9-5E13EDE8C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C0E00D-A970-47A8-B71F-DBA056518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92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D8808-0BA8-46E5-BC1A-E178CCDFB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Growth (Spring 2019)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36A505-154A-4C93-9869-772C7696D9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942754"/>
              </p:ext>
            </p:extLst>
          </p:nvPr>
        </p:nvGraphicFramePr>
        <p:xfrm>
          <a:off x="1603717" y="1536103"/>
          <a:ext cx="5261317" cy="39362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5733">
                  <a:extLst>
                    <a:ext uri="{9D8B030D-6E8A-4147-A177-3AD203B41FA5}">
                      <a16:colId xmlns:a16="http://schemas.microsoft.com/office/drawing/2014/main" val="2690586221"/>
                    </a:ext>
                  </a:extLst>
                </a:gridCol>
                <a:gridCol w="498274">
                  <a:extLst>
                    <a:ext uri="{9D8B030D-6E8A-4147-A177-3AD203B41FA5}">
                      <a16:colId xmlns:a16="http://schemas.microsoft.com/office/drawing/2014/main" val="1299741319"/>
                    </a:ext>
                  </a:extLst>
                </a:gridCol>
                <a:gridCol w="499213">
                  <a:extLst>
                    <a:ext uri="{9D8B030D-6E8A-4147-A177-3AD203B41FA5}">
                      <a16:colId xmlns:a16="http://schemas.microsoft.com/office/drawing/2014/main" val="1814221925"/>
                    </a:ext>
                  </a:extLst>
                </a:gridCol>
                <a:gridCol w="480375">
                  <a:extLst>
                    <a:ext uri="{9D8B030D-6E8A-4147-A177-3AD203B41FA5}">
                      <a16:colId xmlns:a16="http://schemas.microsoft.com/office/drawing/2014/main" val="1258071894"/>
                    </a:ext>
                  </a:extLst>
                </a:gridCol>
                <a:gridCol w="762949">
                  <a:extLst>
                    <a:ext uri="{9D8B030D-6E8A-4147-A177-3AD203B41FA5}">
                      <a16:colId xmlns:a16="http://schemas.microsoft.com/office/drawing/2014/main" val="499945866"/>
                    </a:ext>
                  </a:extLst>
                </a:gridCol>
                <a:gridCol w="649919">
                  <a:extLst>
                    <a:ext uri="{9D8B030D-6E8A-4147-A177-3AD203B41FA5}">
                      <a16:colId xmlns:a16="http://schemas.microsoft.com/office/drawing/2014/main" val="3559420108"/>
                    </a:ext>
                  </a:extLst>
                </a:gridCol>
                <a:gridCol w="1754854">
                  <a:extLst>
                    <a:ext uri="{9D8B030D-6E8A-4147-A177-3AD203B41FA5}">
                      <a16:colId xmlns:a16="http://schemas.microsoft.com/office/drawing/2014/main" val="4136295781"/>
                    </a:ext>
                  </a:extLst>
                </a:gridCol>
              </a:tblGrid>
              <a:tr h="827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Grade Level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% that made projected growth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Math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ELA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65409757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61.05%</a:t>
                      </a:r>
                      <a:endParaRPr lang="en-US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65.96%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56.25%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12814181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44.12%</a:t>
                      </a:r>
                      <a:endParaRPr lang="en-US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47.06%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41.18%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71295864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33.33%</a:t>
                      </a:r>
                      <a:endParaRPr lang="en-US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38.10%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28.57%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17747761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57.61%</a:t>
                      </a:r>
                      <a:endParaRPr lang="en-US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53.33%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61.70%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34807694"/>
                  </a:ext>
                </a:extLst>
              </a:tr>
              <a:tr h="89829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43.53%</a:t>
                      </a:r>
                      <a:endParaRPr lang="en-US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48.84%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38.10%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4389265"/>
                  </a:ext>
                </a:extLst>
              </a:tr>
              <a:tr h="21417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43.04%</a:t>
                      </a:r>
                      <a:endParaRPr lang="en-US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46.25%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39.74%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15314244"/>
                  </a:ext>
                </a:extLst>
              </a:tr>
              <a:tr h="11392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Grand 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356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667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46.62%</a:t>
                      </a:r>
                      <a:endParaRPr lang="en-US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49.92%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44.26%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035208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BB14CD-7464-4250-8738-E43397AE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FF6CD0-E86D-48EF-A832-1CDC5CFCE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CA348B-B129-4DF0-93F5-BBF4F26CC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F097B-E73F-492C-A7AB-5AF88A2DF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9893"/>
            <a:ext cx="7148797" cy="612208"/>
          </a:xfrm>
        </p:spPr>
        <p:txBody>
          <a:bodyPr/>
          <a:lstStyle/>
          <a:p>
            <a:r>
              <a:rPr lang="en-US" dirty="0"/>
              <a:t>Ensure High Levels of Student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9D57D-79F1-4FE2-A46B-23A15AD0D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% of Completed Notification of Preliminary Retention status</a:t>
            </a:r>
          </a:p>
          <a:p>
            <a:pPr lvl="1"/>
            <a:r>
              <a:rPr lang="en-US" dirty="0"/>
              <a:t>Reported as % of students marked “Retain or Unsure” with a successful retention contact during the Preliminary Promotion/Retention period</a:t>
            </a:r>
          </a:p>
          <a:p>
            <a:pPr lvl="1"/>
            <a:r>
              <a:rPr lang="en-US" dirty="0"/>
              <a:t> Reported in May 2019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75D578-59CF-4B9E-A1BF-D402724EB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02E679-1ED5-4EAB-A56C-2143DC2B4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8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A54A7-12B5-4C2C-BE0C-910F24F5C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Retentions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E0E03-E043-4528-88E4-E69BE2A2C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56B2E5-7E44-4E43-86EB-01C7ADB93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A6B501C-D56E-4FE3-BE73-BF5F822C8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767053"/>
              </p:ext>
            </p:extLst>
          </p:nvPr>
        </p:nvGraphicFramePr>
        <p:xfrm>
          <a:off x="457200" y="16002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68358322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99758588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2512083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322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817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3/49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8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052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All other grades have no retentions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961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67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F097B-E73F-492C-A7AB-5AF88A2DF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9893"/>
            <a:ext cx="7148797" cy="612208"/>
          </a:xfrm>
        </p:spPr>
        <p:txBody>
          <a:bodyPr/>
          <a:lstStyle/>
          <a:p>
            <a:r>
              <a:rPr lang="en-US" dirty="0"/>
              <a:t>Ensure High Levels of Student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9D57D-79F1-4FE2-A46B-23A15AD0D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% of Withdrawals during School Year</a:t>
            </a:r>
          </a:p>
          <a:p>
            <a:pPr lvl="1"/>
            <a:r>
              <a:rPr lang="en-US" dirty="0"/>
              <a:t>Reported as % of students who withdraw during the school year (after meeting “engagement” criteria)</a:t>
            </a:r>
          </a:p>
          <a:p>
            <a:pPr lvl="1"/>
            <a:r>
              <a:rPr lang="en-US" dirty="0"/>
              <a:t> Reported at the end of Q2, Q3, and Q4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75D578-59CF-4B9E-A1BF-D402724EB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02E679-1ED5-4EAB-A56C-2143DC2B4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69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02114-A1C6-4382-B328-EC97627D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Withdrawals 2018-19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585DE56-4C11-4F63-ACE8-2C74FBE032F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66850" y="3248819"/>
          <a:ext cx="6210300" cy="1228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5100">
                  <a:extLst>
                    <a:ext uri="{9D8B030D-6E8A-4147-A177-3AD203B41FA5}">
                      <a16:colId xmlns:a16="http://schemas.microsoft.com/office/drawing/2014/main" val="1065929967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103668275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642488037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1920841473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K-5 Metrics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 Enrolled over Quarter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 Withdrawn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Withdrawal 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5391817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Q2: 10/1-12/31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16.95%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9408687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Q3: 1/1-3/31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13.60%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648298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Q4: 4/1- 5/15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196662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E253A-8CEA-46ED-B923-D959291C3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A8647-CFFC-4E92-AD1E-88EEC8130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66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2D7AD-F91A-4FBA-8B80-A27366C9E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19893"/>
            <a:ext cx="7148796" cy="612208"/>
          </a:xfrm>
        </p:spPr>
        <p:txBody>
          <a:bodyPr/>
          <a:lstStyle/>
          <a:p>
            <a:r>
              <a:rPr lang="en-US" dirty="0"/>
              <a:t>NSPF Engagement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397EB-0CE2-4997-AF00-FEC187593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Semester Chronic Absenteeism rate</a:t>
            </a:r>
          </a:p>
          <a:p>
            <a:pPr lvl="1"/>
            <a:r>
              <a:rPr lang="en-US" dirty="0"/>
              <a:t>Reported % of students deemed chronically absent at each grade level in March 2019 (Q3) and May 2019 (Q4).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8BA24F-C8A1-4EFA-B31F-5899F5401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84BF2F-68F5-4E97-A5D8-6FDCCC0DE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58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ECD95-1831-4EDB-9E0B-6816E29CB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Absenteeism (Q3)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CB531-4C02-491C-B02E-BC7B55052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		(through March 1, 2019)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3BB9FC-F14C-4527-8AA4-4E6200A0A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36ECB4-872C-40EA-8382-CC185AE13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0721DBD-5409-41E2-9433-4BF0D2DFD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171421"/>
              </p:ext>
            </p:extLst>
          </p:nvPr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6447825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051334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034428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6/81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617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8/71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613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4/86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672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8/84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552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4/98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007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3/130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726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33/550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339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486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72694</TotalTime>
  <Words>641</Words>
  <Application>Microsoft Office PowerPoint</Application>
  <PresentationFormat>On-screen Show (4:3)</PresentationFormat>
  <Paragraphs>242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Adobe Fangsong Std R</vt:lpstr>
      <vt:lpstr>Arial</vt:lpstr>
      <vt:lpstr>Calibri</vt:lpstr>
      <vt:lpstr>Times New Roman</vt:lpstr>
      <vt:lpstr>Office Theme</vt:lpstr>
      <vt:lpstr>PowerPoint Presentation</vt:lpstr>
      <vt:lpstr>Personalize &amp; Monitor Student Learning</vt:lpstr>
      <vt:lpstr>MAP Growth (Spring 2019)</vt:lpstr>
      <vt:lpstr>Ensure High Levels of Student Engagement</vt:lpstr>
      <vt:lpstr>Retentions</vt:lpstr>
      <vt:lpstr>Ensure High Levels of Student Engagement</vt:lpstr>
      <vt:lpstr>Withdrawals 2018-19</vt:lpstr>
      <vt:lpstr>NSPF Engagement Metrics</vt:lpstr>
      <vt:lpstr>Chronic Absenteeism (Q3)</vt:lpstr>
      <vt:lpstr>Chronic Absenteeism (Q4)</vt:lpstr>
      <vt:lpstr>SBAC Prep: “BE A STAR!”</vt:lpstr>
      <vt:lpstr>SBAC Participation –Spring 2019 </vt:lpstr>
      <vt:lpstr>ES Closure Activities</vt:lpstr>
    </vt:vector>
  </TitlesOfParts>
  <Company>K12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McElveen</dc:creator>
  <cp:lastModifiedBy>Hamilton, Yolanda (NVVA Admin)</cp:lastModifiedBy>
  <cp:revision>345</cp:revision>
  <cp:lastPrinted>2018-10-25T20:07:50Z</cp:lastPrinted>
  <dcterms:created xsi:type="dcterms:W3CDTF">2015-03-12T16:00:11Z</dcterms:created>
  <dcterms:modified xsi:type="dcterms:W3CDTF">2019-05-21T03:39:07Z</dcterms:modified>
</cp:coreProperties>
</file>