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  <p:sldMasterId id="2147483677" r:id="rId2"/>
    <p:sldMasterId id="2147483678" r:id="rId3"/>
    <p:sldMasterId id="2147483679" r:id="rId4"/>
    <p:sldMasterId id="2147483680" r:id="rId5"/>
  </p:sldMasterIdLst>
  <p:notesMasterIdLst>
    <p:notesMasterId r:id="rId30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53C1533-0D73-4CBC-A1DF-547FECEE7AAE}">
  <a:tblStyle styleId="{A53C1533-0D73-4CBC-A1DF-547FECEE7AAE}" styleName="Table_0">
    <a:wholeTbl>
      <a:tcTxStyle>
        <a:font>
          <a:latin typeface="Arial"/>
          <a:ea typeface="Arial"/>
          <a:cs typeface="Arial"/>
        </a:font>
        <a:schemeClr val="tx1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19D596D-6160-409D-88DD-66020E89E56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5568" autoAdjust="0"/>
  </p:normalViewPr>
  <p:slideViewPr>
    <p:cSldViewPr snapToGrid="0">
      <p:cViewPr varScale="1">
        <p:scale>
          <a:sx n="84" d="100"/>
          <a:sy n="84" d="100"/>
        </p:scale>
        <p:origin x="23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f376fe127_0_70:notes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075" tIns="91075" rIns="91075" bIns="91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4f376fe127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3f9f3f831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3f9f3f831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3f9f3f831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3f9f3f831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4f376fe127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4f376fe127_0_85:notes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48730ca3b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48730ca3b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48afe3fe8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48afe3fe8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4e447eff0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4e447eff0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4e9852e68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4e9852e68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.</a:t>
            </a: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4f376fe12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4f376fe12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4f376fe127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4f376fe127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3f9f3f831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3f9f3f8315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4f376fe127_0_0:notes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075" tIns="91075" rIns="91075" bIns="91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4f376fe1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405ad0b8b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405ad0b8b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4f376fe127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4f376fe127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4f376fe127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4f376fe127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4f376fe127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4f376fe127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4f376fe127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4f376fe127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4f376fe12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g4f376fe12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075" tIns="91075" rIns="91075" bIns="91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4f376fe12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g4f376fe12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075" tIns="91075" rIns="91075" bIns="91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4f376fe12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g4f376fe12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075" tIns="91075" rIns="91075" bIns="91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c331a6c7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g1c331a6c7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3f9f3f831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3f9f3f831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fa9efe9d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3fa9efe9d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c331a6c7b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1c331a6c7b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eacon Title" type="title">
  <p:cSld name="TITL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685800" y="2038350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1400"/>
              <a:buFont typeface="Calibri"/>
              <a:buNone/>
              <a:defRPr/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685800" y="325755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eacon Title" type="title">
  <p:cSld name="TITL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ctrTitle"/>
          </p:nvPr>
        </p:nvSpPr>
        <p:spPr>
          <a:xfrm>
            <a:off x="685800" y="2038350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ubTitle" idx="1"/>
          </p:nvPr>
        </p:nvSpPr>
        <p:spPr>
          <a:xfrm>
            <a:off x="685800" y="325755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0F58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457200" y="1276349"/>
            <a:ext cx="8229600" cy="3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191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D6E70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D6E7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eacon Content" type="twoObj">
  <p:cSld name="TWO_OBJECT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0F58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body" idx="1"/>
          </p:nvPr>
        </p:nvSpPr>
        <p:spPr>
          <a:xfrm>
            <a:off x="457200" y="1276349"/>
            <a:ext cx="4038600" cy="3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2"/>
          </p:nvPr>
        </p:nvSpPr>
        <p:spPr>
          <a:xfrm>
            <a:off x="4648200" y="1276349"/>
            <a:ext cx="4038600" cy="3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0F58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0F58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22"/>
          <p:cNvSpPr>
            <a:spLocks noGrp="1"/>
          </p:cNvSpPr>
          <p:nvPr>
            <p:ph type="pic" idx="2"/>
          </p:nvPr>
        </p:nvSpPr>
        <p:spPr>
          <a:xfrm>
            <a:off x="1792288" y="1276349"/>
            <a:ext cx="5486400" cy="22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103" name="Google Shape;103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Calibri"/>
              <a:buNone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Calibri"/>
              <a:buNone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Calibri"/>
              <a:buNone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Calibri"/>
              <a:buNone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Calibri"/>
              <a:buNone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Calibri"/>
              <a:buNone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0F58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23"/>
          <p:cNvSpPr txBox="1">
            <a:spLocks noGrp="1"/>
          </p:cNvSpPr>
          <p:nvPr>
            <p:ph type="body" idx="1"/>
          </p:nvPr>
        </p:nvSpPr>
        <p:spPr>
          <a:xfrm rot="5400000">
            <a:off x="2912850" y="-1179300"/>
            <a:ext cx="33183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D6E7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D6E7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Google Shape;110;p2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F58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1800"/>
              <a:buFont typeface="Arial"/>
              <a:buNone/>
              <a:defRPr sz="1800">
                <a:solidFill>
                  <a:srgbClr val="0F588B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1800"/>
              <a:buFont typeface="Arial"/>
              <a:buNone/>
              <a:defRPr sz="1800">
                <a:solidFill>
                  <a:srgbClr val="0F588B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1800"/>
              <a:buFont typeface="Arial"/>
              <a:buNone/>
              <a:defRPr sz="1800">
                <a:solidFill>
                  <a:srgbClr val="0F588B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1800"/>
              <a:buFont typeface="Arial"/>
              <a:buNone/>
              <a:defRPr sz="1800">
                <a:solidFill>
                  <a:srgbClr val="0F588B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1800"/>
              <a:buFont typeface="Arial"/>
              <a:buNone/>
              <a:defRPr sz="1800">
                <a:solidFill>
                  <a:srgbClr val="0F588B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1800"/>
              <a:buFont typeface="Arial"/>
              <a:buNone/>
              <a:defRPr sz="1800">
                <a:solidFill>
                  <a:srgbClr val="0F588B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1800"/>
              <a:buFont typeface="Arial"/>
              <a:buNone/>
              <a:defRPr sz="1800">
                <a:solidFill>
                  <a:srgbClr val="0F588B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1800"/>
              <a:buFont typeface="Arial"/>
              <a:buNone/>
              <a:defRPr sz="1800">
                <a:solidFill>
                  <a:srgbClr val="0F588B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24"/>
          <p:cNvSpPr txBox="1">
            <a:spLocks noGrp="1"/>
          </p:cNvSpPr>
          <p:nvPr>
            <p:ph type="body" idx="1"/>
          </p:nvPr>
        </p:nvSpPr>
        <p:spPr>
          <a:xfrm>
            <a:off x="457200" y="1253730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D6E7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D6E70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4"/>
          <p:cNvSpPr txBox="1">
            <a:spLocks noGrp="1"/>
          </p:cNvSpPr>
          <p:nvPr>
            <p:ph type="body" idx="2"/>
          </p:nvPr>
        </p:nvSpPr>
        <p:spPr>
          <a:xfrm>
            <a:off x="457200" y="1733550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D6E7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D6E7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24"/>
          <p:cNvSpPr txBox="1">
            <a:spLocks noGrp="1"/>
          </p:cNvSpPr>
          <p:nvPr>
            <p:ph type="body" idx="3"/>
          </p:nvPr>
        </p:nvSpPr>
        <p:spPr>
          <a:xfrm>
            <a:off x="4648205" y="1253730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D6E7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D6E70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body" idx="4"/>
          </p:nvPr>
        </p:nvSpPr>
        <p:spPr>
          <a:xfrm>
            <a:off x="4648205" y="1733550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D6E7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D6E7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6D6E7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Font typeface="Calibri"/>
              <a:buNone/>
              <a:defRPr sz="3600">
                <a:solidFill>
                  <a:srgbClr val="0F588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9pPr>
          </a:lstStyle>
          <a:p>
            <a:endParaRPr/>
          </a:p>
        </p:txBody>
      </p:sp>
      <p:sp>
        <p:nvSpPr>
          <p:cNvPr id="132" name="Google Shape;132;p26"/>
          <p:cNvSpPr txBox="1">
            <a:spLocks noGrp="1"/>
          </p:cNvSpPr>
          <p:nvPr>
            <p:ph type="body" idx="1"/>
          </p:nvPr>
        </p:nvSpPr>
        <p:spPr>
          <a:xfrm>
            <a:off x="457200" y="1276349"/>
            <a:ext cx="8229600" cy="3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rgbClr val="6D6E70"/>
              </a:buClr>
              <a:buSzPts val="3200"/>
              <a:buFont typeface="Arial"/>
              <a:buChar char="•"/>
              <a:defRPr>
                <a:solidFill>
                  <a:srgbClr val="6D6E70"/>
                </a:solidFill>
              </a:defRPr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rgbClr val="6D6E70"/>
              </a:buClr>
              <a:buSzPts val="2800"/>
              <a:buFont typeface="Arial"/>
              <a:buChar char="–"/>
              <a:defRPr>
                <a:solidFill>
                  <a:srgbClr val="6D6E70"/>
                </a:solidFill>
              </a:defRPr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rgbClr val="6D6E70"/>
              </a:buClr>
              <a:buSzPts val="2400"/>
              <a:buFont typeface="Arial"/>
              <a:buChar char="•"/>
              <a:defRPr>
                <a:solidFill>
                  <a:srgbClr val="6D6E70"/>
                </a:solidFill>
              </a:defRPr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–"/>
              <a:defRPr>
                <a:solidFill>
                  <a:srgbClr val="6D6E70"/>
                </a:solidFill>
              </a:defRPr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»"/>
              <a:defRPr>
                <a:solidFill>
                  <a:srgbClr val="6D6E70"/>
                </a:solidFill>
              </a:defRPr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•"/>
              <a:defRPr>
                <a:solidFill>
                  <a:srgbClr val="6D6E70"/>
                </a:solidFill>
              </a:defRPr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•"/>
              <a:defRPr>
                <a:solidFill>
                  <a:srgbClr val="6D6E70"/>
                </a:solidFill>
              </a:defRPr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•"/>
              <a:defRPr>
                <a:solidFill>
                  <a:srgbClr val="6D6E70"/>
                </a:solidFill>
              </a:defRPr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•"/>
              <a:defRPr>
                <a:solidFill>
                  <a:srgbClr val="6D6E70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eacon Content" type="twoObj">
  <p:cSld name="TWO_OBJECTS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9pPr>
          </a:lstStyle>
          <a:p>
            <a:endParaRPr/>
          </a:p>
        </p:txBody>
      </p:sp>
      <p:sp>
        <p:nvSpPr>
          <p:cNvPr id="136" name="Google Shape;136;p27"/>
          <p:cNvSpPr txBox="1">
            <a:spLocks noGrp="1"/>
          </p:cNvSpPr>
          <p:nvPr>
            <p:ph type="body" idx="1"/>
          </p:nvPr>
        </p:nvSpPr>
        <p:spPr>
          <a:xfrm>
            <a:off x="457200" y="1276349"/>
            <a:ext cx="4038600" cy="3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31800" rtl="0">
              <a:spcBef>
                <a:spcPts val="640"/>
              </a:spcBef>
              <a:spcAft>
                <a:spcPts val="0"/>
              </a:spcAft>
              <a:buSzPts val="3200"/>
              <a:buChar char="•"/>
              <a:defRPr/>
            </a:lvl1pPr>
            <a:lvl2pPr marL="914400" lvl="1" indent="-406400" rtl="0"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marL="1371600" lvl="2" indent="-3810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marL="1828800" lvl="3" indent="-355600" rtl="0"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marL="2286000" lvl="4" indent="-355600" rtl="0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marL="2743200" lvl="5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marL="3200400" lvl="6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marL="3657600" lvl="7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marL="4114800" lvl="8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137" name="Google Shape;137;p27"/>
          <p:cNvSpPr txBox="1">
            <a:spLocks noGrp="1"/>
          </p:cNvSpPr>
          <p:nvPr>
            <p:ph type="body" idx="2"/>
          </p:nvPr>
        </p:nvSpPr>
        <p:spPr>
          <a:xfrm>
            <a:off x="4648200" y="1276349"/>
            <a:ext cx="4038600" cy="3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31800" rtl="0">
              <a:spcBef>
                <a:spcPts val="640"/>
              </a:spcBef>
              <a:spcAft>
                <a:spcPts val="0"/>
              </a:spcAft>
              <a:buSzPts val="3200"/>
              <a:buChar char="•"/>
              <a:defRPr/>
            </a:lvl1pPr>
            <a:lvl2pPr marL="914400" lvl="1" indent="-406400" rtl="0"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marL="1371600" lvl="2" indent="-3810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marL="1828800" lvl="3" indent="-355600" rtl="0"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marL="2286000" lvl="4" indent="-355600" rtl="0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marL="2743200" lvl="5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marL="3200400" lvl="6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marL="3657600" lvl="7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marL="4114800" lvl="8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2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0" name="Google Shape;140;p2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9pPr>
          </a:lstStyle>
          <a:p>
            <a:endParaRPr/>
          </a:p>
        </p:txBody>
      </p:sp>
      <p:sp>
        <p:nvSpPr>
          <p:cNvPr id="143" name="Google Shape;143;p28"/>
          <p:cNvSpPr txBox="1">
            <a:spLocks noGrp="1"/>
          </p:cNvSpPr>
          <p:nvPr>
            <p:ph type="body" idx="1"/>
          </p:nvPr>
        </p:nvSpPr>
        <p:spPr>
          <a:xfrm>
            <a:off x="457200" y="1253729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3200"/>
              <a:buFont typeface="Calibri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2800"/>
              <a:buFont typeface="Calibri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2400"/>
              <a:buFont typeface="Calibri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8"/>
          <p:cNvSpPr txBox="1">
            <a:spLocks noGrp="1"/>
          </p:cNvSpPr>
          <p:nvPr>
            <p:ph type="body" idx="2"/>
          </p:nvPr>
        </p:nvSpPr>
        <p:spPr>
          <a:xfrm>
            <a:off x="457200" y="1733550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31800" rtl="0">
              <a:spcBef>
                <a:spcPts val="640"/>
              </a:spcBef>
              <a:spcAft>
                <a:spcPts val="0"/>
              </a:spcAft>
              <a:buSzPts val="3200"/>
              <a:buChar char="•"/>
              <a:defRPr/>
            </a:lvl1pPr>
            <a:lvl2pPr marL="914400" lvl="1" indent="-406400" rtl="0"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marL="1371600" lvl="2" indent="-3810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marL="1828800" lvl="3" indent="-355600" rtl="0"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marL="2286000" lvl="4" indent="-355600" rtl="0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marL="2743200" lvl="5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marL="3200400" lvl="6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marL="3657600" lvl="7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marL="4114800" lvl="8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3"/>
          </p:nvPr>
        </p:nvSpPr>
        <p:spPr>
          <a:xfrm>
            <a:off x="4648200" y="1253729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3200"/>
              <a:buFont typeface="Calibri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2800"/>
              <a:buFont typeface="Calibri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2400"/>
              <a:buFont typeface="Calibri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8"/>
          <p:cNvSpPr txBox="1">
            <a:spLocks noGrp="1"/>
          </p:cNvSpPr>
          <p:nvPr>
            <p:ph type="body" idx="4"/>
          </p:nvPr>
        </p:nvSpPr>
        <p:spPr>
          <a:xfrm>
            <a:off x="4648200" y="1733550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31800" rtl="0">
              <a:spcBef>
                <a:spcPts val="640"/>
              </a:spcBef>
              <a:spcAft>
                <a:spcPts val="0"/>
              </a:spcAft>
              <a:buSzPts val="3200"/>
              <a:buChar char="•"/>
              <a:defRPr/>
            </a:lvl1pPr>
            <a:lvl2pPr marL="914400" lvl="1" indent="-406400" rtl="0"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marL="1371600" lvl="2" indent="-3810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marL="1828800" lvl="3" indent="-355600" rtl="0"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marL="2286000" lvl="4" indent="-355600" rtl="0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marL="2743200" lvl="5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marL="3200400" lvl="6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marL="3657600" lvl="7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marL="4114800" lvl="8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2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8" name="Google Shape;148;p2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9" name="Google Shape;149;p2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9pPr>
          </a:lstStyle>
          <a:p>
            <a:endParaRPr/>
          </a:p>
        </p:txBody>
      </p:sp>
      <p:sp>
        <p:nvSpPr>
          <p:cNvPr id="152" name="Google Shape;152;p2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3" name="Google Shape;153;p2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4" name="Google Shape;154;p2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7" name="Google Shape;157;p3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8" name="Google Shape;158;p3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1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9pPr>
          </a:lstStyle>
          <a:p>
            <a:endParaRPr/>
          </a:p>
        </p:txBody>
      </p:sp>
      <p:sp>
        <p:nvSpPr>
          <p:cNvPr id="161" name="Google Shape;161;p31"/>
          <p:cNvSpPr txBox="1">
            <a:spLocks noGrp="1"/>
          </p:cNvSpPr>
          <p:nvPr>
            <p:ph type="body" idx="1"/>
          </p:nvPr>
        </p:nvSpPr>
        <p:spPr>
          <a:xfrm>
            <a:off x="3575050" y="1276350"/>
            <a:ext cx="5111700" cy="3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31800" rtl="0">
              <a:spcBef>
                <a:spcPts val="640"/>
              </a:spcBef>
              <a:spcAft>
                <a:spcPts val="0"/>
              </a:spcAft>
              <a:buSzPts val="3200"/>
              <a:buChar char="•"/>
              <a:defRPr/>
            </a:lvl1pPr>
            <a:lvl2pPr marL="914400" lvl="1" indent="-406400" rtl="0"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marL="1371600" lvl="2" indent="-3810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marL="1828800" lvl="3" indent="-355600" rtl="0"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marL="2286000" lvl="4" indent="-355600" rtl="0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marL="2743200" lvl="5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marL="3200400" lvl="6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marL="3657600" lvl="7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marL="4114800" lvl="8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162" name="Google Shape;162;p31"/>
          <p:cNvSpPr txBox="1">
            <a:spLocks noGrp="1"/>
          </p:cNvSpPr>
          <p:nvPr>
            <p:ph type="body" idx="2"/>
          </p:nvPr>
        </p:nvSpPr>
        <p:spPr>
          <a:xfrm>
            <a:off x="457201" y="1276350"/>
            <a:ext cx="3008400" cy="3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3200"/>
              <a:buFont typeface="Calibri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2800"/>
              <a:buFont typeface="Calibri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2400"/>
              <a:buFont typeface="Calibri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3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4" name="Google Shape;164;p3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5" name="Google Shape;165;p3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9pPr>
          </a:lstStyle>
          <a:p>
            <a:endParaRPr/>
          </a:p>
        </p:txBody>
      </p:sp>
      <p:sp>
        <p:nvSpPr>
          <p:cNvPr id="168" name="Google Shape;168;p32"/>
          <p:cNvSpPr>
            <a:spLocks noGrp="1"/>
          </p:cNvSpPr>
          <p:nvPr>
            <p:ph type="pic" idx="2"/>
          </p:nvPr>
        </p:nvSpPr>
        <p:spPr>
          <a:xfrm>
            <a:off x="1792288" y="1276349"/>
            <a:ext cx="5486400" cy="2269200"/>
          </a:xfrm>
          <a:prstGeom prst="rect">
            <a:avLst/>
          </a:prstGeom>
          <a:noFill/>
          <a:ln>
            <a:noFill/>
          </a:ln>
        </p:spPr>
      </p:sp>
      <p:sp>
        <p:nvSpPr>
          <p:cNvPr id="169" name="Google Shape;169;p3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3200"/>
              <a:buFont typeface="Calibri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2800"/>
              <a:buFont typeface="Calibri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2400"/>
              <a:buFont typeface="Calibri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3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1" name="Google Shape;171;p3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2" name="Google Shape;172;p3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9pPr>
          </a:lstStyle>
          <a:p>
            <a:endParaRPr/>
          </a:p>
        </p:txBody>
      </p:sp>
      <p:sp>
        <p:nvSpPr>
          <p:cNvPr id="175" name="Google Shape;175;p33"/>
          <p:cNvSpPr txBox="1">
            <a:spLocks noGrp="1"/>
          </p:cNvSpPr>
          <p:nvPr>
            <p:ph type="body" idx="1"/>
          </p:nvPr>
        </p:nvSpPr>
        <p:spPr>
          <a:xfrm rot="5400000">
            <a:off x="2912850" y="-1179301"/>
            <a:ext cx="33183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rgbClr val="6D6E70"/>
              </a:buClr>
              <a:buSzPts val="3200"/>
              <a:buFont typeface="Arial"/>
              <a:buChar char="•"/>
              <a:defRPr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rgbClr val="6D6E70"/>
              </a:buClr>
              <a:buSzPts val="2800"/>
              <a:buFont typeface="Arial"/>
              <a:buChar char="–"/>
              <a:defRPr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rgbClr val="6D6E70"/>
              </a:buClr>
              <a:buSzPts val="2400"/>
              <a:buFont typeface="Arial"/>
              <a:buChar char="•"/>
              <a:defRPr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–"/>
              <a:defRPr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»"/>
              <a:defRPr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76" name="Google Shape;176;p3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7" name="Google Shape;177;p3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8" name="Google Shape;178;p3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4.xml"/><Relationship Id="rId9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19482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" name="Google Shape;52;p13"/>
          <p:cNvCxnSpPr/>
          <p:nvPr/>
        </p:nvCxnSpPr>
        <p:spPr>
          <a:xfrm>
            <a:off x="0" y="1948143"/>
            <a:ext cx="9144000" cy="0"/>
          </a:xfrm>
          <a:prstGeom prst="straightConnector1">
            <a:avLst/>
          </a:prstGeom>
          <a:noFill/>
          <a:ln w="38100" cap="flat" cmpd="sng">
            <a:solidFill>
              <a:srgbClr val="0F588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457200" y="2266950"/>
            <a:ext cx="8229600" cy="23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spcBef>
                <a:spcPts val="640"/>
              </a:spcBef>
              <a:spcAft>
                <a:spcPts val="0"/>
              </a:spcAft>
              <a:buClr>
                <a:srgbClr val="6D6E70"/>
              </a:buClr>
              <a:buSzPts val="1400"/>
              <a:buFont typeface="Arial"/>
              <a:buChar char="•"/>
              <a:defRPr/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rgbClr val="6D6E70"/>
              </a:buClr>
              <a:buSzPts val="1400"/>
              <a:buFont typeface="Arial"/>
              <a:buChar char="–"/>
              <a:defRPr/>
            </a:lvl2pPr>
            <a:lvl3pPr marL="1371600" marR="0" lvl="2" indent="-317500" algn="l" rtl="0">
              <a:spcBef>
                <a:spcPts val="480"/>
              </a:spcBef>
              <a:spcAft>
                <a:spcPts val="0"/>
              </a:spcAft>
              <a:buClr>
                <a:srgbClr val="6D6E70"/>
              </a:buClr>
              <a:buSzPts val="1400"/>
              <a:buFont typeface="Arial"/>
              <a:buChar char="•"/>
              <a:defRPr/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400"/>
              <a:buFont typeface="Arial"/>
              <a:buChar char="–"/>
              <a:defRPr/>
            </a:lvl4pPr>
            <a:lvl5pPr marL="2286000" marR="0" lvl="4" indent="-317500" algn="l" rtl="0"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400"/>
              <a:buFont typeface="Arial"/>
              <a:buChar char="»"/>
              <a:defRPr/>
            </a:lvl5pPr>
            <a:lvl6pPr marL="2743200" marR="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marL="3200400" marR="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marL="3657600" marR="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marL="4114800" marR="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t="18829" b="16218"/>
          <a:stretch/>
        </p:blipFill>
        <p:spPr>
          <a:xfrm>
            <a:off x="1835518" y="83203"/>
            <a:ext cx="5486400" cy="17817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/>
          <p:nvPr/>
        </p:nvSpPr>
        <p:spPr>
          <a:xfrm>
            <a:off x="0" y="0"/>
            <a:ext cx="9144000" cy="19482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3" name="Google Shape;63;p15"/>
          <p:cNvCxnSpPr/>
          <p:nvPr/>
        </p:nvCxnSpPr>
        <p:spPr>
          <a:xfrm>
            <a:off x="0" y="1948142"/>
            <a:ext cx="9144000" cy="0"/>
          </a:xfrm>
          <a:prstGeom prst="straightConnector1">
            <a:avLst/>
          </a:prstGeom>
          <a:noFill/>
          <a:ln w="38100" cap="flat" cmpd="sng">
            <a:solidFill>
              <a:srgbClr val="0F588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457200" y="2266950"/>
            <a:ext cx="8229600" cy="23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D6E7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6D6E7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D6E7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/>
          </a:blip>
          <a:srcRect t="18829" b="16218"/>
          <a:stretch/>
        </p:blipFill>
        <p:spPr>
          <a:xfrm>
            <a:off x="1835517" y="83203"/>
            <a:ext cx="5486409" cy="178173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17"/>
          <p:cNvGrpSpPr/>
          <p:nvPr/>
        </p:nvGrpSpPr>
        <p:grpSpPr>
          <a:xfrm>
            <a:off x="0" y="0"/>
            <a:ext cx="9144000" cy="1200300"/>
            <a:chOff x="0" y="0"/>
            <a:chExt cx="9144000" cy="1200300"/>
          </a:xfrm>
        </p:grpSpPr>
        <p:sp>
          <p:nvSpPr>
            <p:cNvPr id="74" name="Google Shape;74;p17"/>
            <p:cNvSpPr/>
            <p:nvPr/>
          </p:nvSpPr>
          <p:spPr>
            <a:xfrm>
              <a:off x="0" y="0"/>
              <a:ext cx="9144000" cy="120030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5" name="Google Shape;75;p17"/>
            <p:cNvCxnSpPr/>
            <p:nvPr/>
          </p:nvCxnSpPr>
          <p:spPr>
            <a:xfrm>
              <a:off x="0" y="1200150"/>
              <a:ext cx="9144000" cy="0"/>
            </a:xfrm>
            <a:prstGeom prst="straightConnector1">
              <a:avLst/>
            </a:prstGeom>
            <a:noFill/>
            <a:ln w="38100" cap="flat" cmpd="sng">
              <a:solidFill>
                <a:srgbClr val="0F588B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76" name="Google Shape;76;p17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7696200" y="97155"/>
              <a:ext cx="1005900" cy="1005900"/>
            </a:xfrm>
            <a:prstGeom prst="ellipse">
              <a:avLst/>
            </a:prstGeom>
            <a:noFill/>
            <a:ln>
              <a:noFill/>
            </a:ln>
          </p:spPr>
        </p:pic>
      </p:grpSp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0F58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F588B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457200" y="1276349"/>
            <a:ext cx="8229600" cy="3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D6E7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D6E7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6D6E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oogle Shape;123;p25"/>
          <p:cNvGrpSpPr/>
          <p:nvPr/>
        </p:nvGrpSpPr>
        <p:grpSpPr>
          <a:xfrm>
            <a:off x="0" y="0"/>
            <a:ext cx="9144000" cy="1200300"/>
            <a:chOff x="0" y="0"/>
            <a:chExt cx="9144000" cy="1200300"/>
          </a:xfrm>
        </p:grpSpPr>
        <p:sp>
          <p:nvSpPr>
            <p:cNvPr id="124" name="Google Shape;124;p25"/>
            <p:cNvSpPr/>
            <p:nvPr/>
          </p:nvSpPr>
          <p:spPr>
            <a:xfrm>
              <a:off x="0" y="0"/>
              <a:ext cx="9144000" cy="120030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5" name="Google Shape;125;p25"/>
            <p:cNvCxnSpPr/>
            <p:nvPr/>
          </p:nvCxnSpPr>
          <p:spPr>
            <a:xfrm>
              <a:off x="0" y="1200150"/>
              <a:ext cx="9144000" cy="0"/>
            </a:xfrm>
            <a:prstGeom prst="straightConnector1">
              <a:avLst/>
            </a:prstGeom>
            <a:noFill/>
            <a:ln w="38100" cap="flat" cmpd="sng">
              <a:solidFill>
                <a:srgbClr val="0F588B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26" name="Google Shape;126;p25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7696200" y="97155"/>
              <a:ext cx="1005900" cy="1005900"/>
            </a:xfrm>
            <a:prstGeom prst="ellipse">
              <a:avLst/>
            </a:prstGeom>
            <a:noFill/>
            <a:ln>
              <a:noFill/>
            </a:ln>
          </p:spPr>
        </p:pic>
      </p:grpSp>
      <p:sp>
        <p:nvSpPr>
          <p:cNvPr id="127" name="Google Shape;127;p2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Font typeface="Calibri"/>
              <a:buNone/>
              <a:defRPr sz="3600">
                <a:solidFill>
                  <a:srgbClr val="0F588B"/>
                </a:solidFill>
              </a:defRPr>
            </a:lvl1pPr>
            <a:lvl2pPr marL="0" marR="0" lvl="1" indent="-228600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Char char="○"/>
              <a:defRPr sz="3600">
                <a:solidFill>
                  <a:srgbClr val="0F588B"/>
                </a:solidFill>
              </a:defRPr>
            </a:lvl2pPr>
            <a:lvl3pPr marL="0" marR="0" lvl="2" indent="-228600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Char char="■"/>
              <a:defRPr sz="3600">
                <a:solidFill>
                  <a:srgbClr val="0F588B"/>
                </a:solidFill>
              </a:defRPr>
            </a:lvl3pPr>
            <a:lvl4pPr marL="0" marR="0" lvl="3" indent="-228600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Char char="●"/>
              <a:defRPr sz="3600">
                <a:solidFill>
                  <a:srgbClr val="0F588B"/>
                </a:solidFill>
              </a:defRPr>
            </a:lvl4pPr>
            <a:lvl5pPr marL="0" marR="0" lvl="4" indent="-228600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Char char="○"/>
              <a:defRPr sz="3600">
                <a:solidFill>
                  <a:srgbClr val="0F588B"/>
                </a:solidFill>
              </a:defRPr>
            </a:lvl5pPr>
            <a:lvl6pPr marL="0" marR="0" lvl="5" indent="-228600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Char char="■"/>
              <a:defRPr sz="3600">
                <a:solidFill>
                  <a:srgbClr val="0F588B"/>
                </a:solidFill>
              </a:defRPr>
            </a:lvl6pPr>
            <a:lvl7pPr marL="0" marR="0" lvl="6" indent="-228600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Char char="●"/>
              <a:defRPr sz="3600">
                <a:solidFill>
                  <a:srgbClr val="0F588B"/>
                </a:solidFill>
              </a:defRPr>
            </a:lvl7pPr>
            <a:lvl8pPr marL="0" marR="0" lvl="7" indent="-228600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Char char="○"/>
              <a:defRPr sz="3600">
                <a:solidFill>
                  <a:srgbClr val="0F588B"/>
                </a:solidFill>
              </a:defRPr>
            </a:lvl8pPr>
            <a:lvl9pPr marL="0" marR="0" lvl="8" indent="-228600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Char char="■"/>
              <a:defRPr sz="3600">
                <a:solidFill>
                  <a:srgbClr val="0F588B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25"/>
          <p:cNvSpPr txBox="1">
            <a:spLocks noGrp="1"/>
          </p:cNvSpPr>
          <p:nvPr>
            <p:ph type="body" idx="1"/>
          </p:nvPr>
        </p:nvSpPr>
        <p:spPr>
          <a:xfrm>
            <a:off x="457200" y="1276349"/>
            <a:ext cx="8229600" cy="3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6D6E70"/>
              </a:buClr>
              <a:buSzPts val="3200"/>
              <a:buFont typeface="Arial"/>
              <a:buChar char="•"/>
              <a:defRPr sz="3200">
                <a:solidFill>
                  <a:srgbClr val="6D6E70"/>
                </a:solidFill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6D6E70"/>
              </a:buClr>
              <a:buSzPts val="2800"/>
              <a:buFont typeface="Arial"/>
              <a:buChar char="–"/>
              <a:defRPr sz="2800">
                <a:solidFill>
                  <a:srgbClr val="6D6E70"/>
                </a:solidFill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6D6E70"/>
              </a:buClr>
              <a:buSzPts val="2400"/>
              <a:buFont typeface="Arial"/>
              <a:buChar char="•"/>
              <a:defRPr sz="2400">
                <a:solidFill>
                  <a:srgbClr val="6D6E70"/>
                </a:solidFill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–"/>
              <a:defRPr sz="2000">
                <a:solidFill>
                  <a:srgbClr val="6D6E70"/>
                </a:solidFill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»"/>
              <a:defRPr sz="2000">
                <a:solidFill>
                  <a:srgbClr val="6D6E70"/>
                </a:solidFill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•"/>
              <a:defRPr sz="2000">
                <a:solidFill>
                  <a:srgbClr val="6D6E70"/>
                </a:solidFill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•"/>
              <a:defRPr sz="2000">
                <a:solidFill>
                  <a:srgbClr val="6D6E70"/>
                </a:solidFill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•"/>
              <a:defRPr sz="2000">
                <a:solidFill>
                  <a:srgbClr val="6D6E70"/>
                </a:solidFill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6D6E70"/>
              </a:buClr>
              <a:buSzPts val="2000"/>
              <a:buFont typeface="Arial"/>
              <a:buChar char="•"/>
              <a:defRPr sz="2000">
                <a:solidFill>
                  <a:srgbClr val="6D6E70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4"/>
          <p:cNvSpPr txBox="1">
            <a:spLocks noGrp="1"/>
          </p:cNvSpPr>
          <p:nvPr>
            <p:ph type="ctrTitle"/>
          </p:nvPr>
        </p:nvSpPr>
        <p:spPr>
          <a:xfrm>
            <a:off x="979500" y="2891625"/>
            <a:ext cx="71850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1100"/>
              <a:buFont typeface="Calibri"/>
              <a:buNone/>
            </a:pPr>
            <a:r>
              <a:rPr lang="en" sz="4400">
                <a:solidFill>
                  <a:srgbClr val="0F588B"/>
                </a:solidFill>
                <a:latin typeface="Calibri"/>
                <a:ea typeface="Calibri"/>
                <a:cs typeface="Calibri"/>
                <a:sym typeface="Calibri"/>
              </a:rPr>
              <a:t>2017-2018 </a:t>
            </a:r>
            <a:r>
              <a:rPr lang="en" sz="4400" b="0" i="0" u="none" strike="noStrike" cap="none">
                <a:solidFill>
                  <a:srgbClr val="0F588B"/>
                </a:solidFill>
                <a:latin typeface="Calibri"/>
                <a:ea typeface="Calibri"/>
                <a:cs typeface="Calibri"/>
                <a:sym typeface="Calibri"/>
              </a:rPr>
              <a:t>Report 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Status Scores: 20%</a:t>
            </a:r>
            <a:endParaRPr sz="3000"/>
          </a:p>
        </p:txBody>
      </p:sp>
      <p:graphicFrame>
        <p:nvGraphicFramePr>
          <p:cNvPr id="236" name="Google Shape;236;p43"/>
          <p:cNvGraphicFramePr/>
          <p:nvPr/>
        </p:nvGraphicFramePr>
        <p:xfrm>
          <a:off x="1137125" y="1848575"/>
          <a:ext cx="6669000" cy="2163960"/>
        </p:xfrm>
        <a:graphic>
          <a:graphicData uri="http://schemas.openxmlformats.org/drawingml/2006/table">
            <a:tbl>
              <a:tblPr>
                <a:noFill/>
                <a:tableStyleId>{019D596D-6160-409D-88DD-66020E89E56F}</a:tableStyleId>
              </a:tblPr>
              <a:tblGrid>
                <a:gridCol w="142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7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 grid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/>
                        <a:t>Status Scores: MAP Reading and Math Assessments</a:t>
                      </a:r>
                      <a:endParaRPr sz="1600" b="1"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2016-2017</a:t>
                      </a:r>
                      <a:r>
                        <a:rPr lang="en" sz="1000"/>
                        <a:t/>
                      </a:r>
                      <a:br>
                        <a:rPr lang="en" sz="1000"/>
                      </a:br>
                      <a:r>
                        <a:rPr lang="en" sz="1000"/>
                        <a:t>Alt Ed</a:t>
                      </a:r>
                      <a:br>
                        <a:rPr lang="en" sz="1000"/>
                      </a:br>
                      <a:r>
                        <a:rPr lang="en" sz="1000"/>
                        <a:t>Score</a:t>
                      </a:r>
                      <a:endParaRPr sz="100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2016-2017</a:t>
                      </a:r>
                      <a:r>
                        <a:rPr lang="en" sz="1000"/>
                        <a:t/>
                      </a:r>
                      <a:br>
                        <a:rPr lang="en" sz="1000"/>
                      </a:br>
                      <a:r>
                        <a:rPr lang="en" sz="1000"/>
                        <a:t>Alt Ed Rating</a:t>
                      </a:r>
                      <a:endParaRPr sz="100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2017-2018 All Students</a:t>
                      </a:r>
                      <a:br>
                        <a:rPr lang="en" sz="1000"/>
                      </a:br>
                      <a:r>
                        <a:rPr lang="en" sz="1000"/>
                        <a:t>Score</a:t>
                      </a:r>
                      <a:endParaRPr sz="100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2017-2018</a:t>
                      </a:r>
                      <a:br>
                        <a:rPr lang="en" sz="1000"/>
                      </a:br>
                      <a:r>
                        <a:rPr lang="en" sz="1000"/>
                        <a:t>All Students</a:t>
                      </a:r>
                      <a:br>
                        <a:rPr lang="en" sz="1000"/>
                      </a:br>
                      <a:r>
                        <a:rPr lang="en" sz="1000"/>
                        <a:t>Rating</a:t>
                      </a:r>
                      <a:endParaRPr sz="100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Difference</a:t>
                      </a:r>
                      <a:endParaRPr sz="100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Reading Level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-8.7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Critical </a:t>
                      </a:r>
                      <a:br>
                        <a:rPr lang="en" sz="1200"/>
                      </a:br>
                      <a:r>
                        <a:rPr lang="en" sz="1200"/>
                        <a:t>(1/6)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0.3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Adequate (4/6)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+9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Math Level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-5.9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Critical </a:t>
                      </a:r>
                      <a:br>
                        <a:rPr lang="en" sz="1200"/>
                      </a:br>
                      <a:r>
                        <a:rPr lang="en" sz="1200"/>
                        <a:t>(1/6)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0.8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Adequate (4/6)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+6.7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College and Career Readiness: 40%</a:t>
            </a:r>
            <a:endParaRPr sz="3000"/>
          </a:p>
        </p:txBody>
      </p:sp>
      <p:graphicFrame>
        <p:nvGraphicFramePr>
          <p:cNvPr id="242" name="Google Shape;242;p44"/>
          <p:cNvGraphicFramePr/>
          <p:nvPr/>
        </p:nvGraphicFramePr>
        <p:xfrm>
          <a:off x="669450" y="1543775"/>
          <a:ext cx="7742250" cy="3139290"/>
        </p:xfrm>
        <a:graphic>
          <a:graphicData uri="http://schemas.openxmlformats.org/drawingml/2006/table">
            <a:tbl>
              <a:tblPr>
                <a:noFill/>
                <a:tableStyleId>{019D596D-6160-409D-88DD-66020E89E56F}</a:tableStyleId>
              </a:tblPr>
              <a:tblGrid>
                <a:gridCol w="158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 grid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/>
                        <a:t>College and Career Readiness Scores</a:t>
                      </a:r>
                      <a:endParaRPr sz="1600" b="1"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2016-2017</a:t>
                      </a:r>
                      <a:br>
                        <a:rPr lang="en" sz="1100"/>
                      </a:br>
                      <a:r>
                        <a:rPr lang="en" sz="1100"/>
                        <a:t>Alt Ed </a:t>
                      </a:r>
                      <a:br>
                        <a:rPr lang="en" sz="1100"/>
                      </a:br>
                      <a:r>
                        <a:rPr lang="en" sz="1100"/>
                        <a:t>Score</a:t>
                      </a:r>
                      <a:endParaRPr sz="11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2016-2017</a:t>
                      </a:r>
                      <a:br>
                        <a:rPr lang="en" sz="1100"/>
                      </a:br>
                      <a:r>
                        <a:rPr lang="en" sz="1100"/>
                        <a:t>Alt Ed </a:t>
                      </a:r>
                      <a:br>
                        <a:rPr lang="en" sz="1100"/>
                      </a:br>
                      <a:r>
                        <a:rPr lang="en" sz="1100"/>
                        <a:t>Rating</a:t>
                      </a:r>
                      <a:endParaRPr sz="11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2017-2018 </a:t>
                      </a:r>
                      <a:br>
                        <a:rPr lang="en" sz="1100"/>
                      </a:br>
                      <a:r>
                        <a:rPr lang="en" sz="1100"/>
                        <a:t>All Students Score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2017-2018 </a:t>
                      </a:r>
                      <a:br>
                        <a:rPr lang="en" sz="1100"/>
                      </a:br>
                      <a:r>
                        <a:rPr lang="en" sz="1100"/>
                        <a:t>All Students Rating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Difference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Credit Attainment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55.9%</a:t>
                      </a:r>
                      <a:endParaRPr sz="1200"/>
                    </a:p>
                  </a:txBody>
                  <a:tcPr marL="91425" marR="91425" marT="91425" marB="91425" anchor="ctr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Approaches (3/6)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60%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Adequate </a:t>
                      </a:r>
                      <a:br>
                        <a:rPr lang="en" sz="1200">
                          <a:solidFill>
                            <a:schemeClr val="dk1"/>
                          </a:solidFill>
                        </a:rPr>
                      </a:br>
                      <a:r>
                        <a:rPr lang="en" sz="1200">
                          <a:solidFill>
                            <a:schemeClr val="dk1"/>
                          </a:solidFill>
                        </a:rPr>
                        <a:t>(4/6)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+4.1%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Transition Success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93.6%</a:t>
                      </a:r>
                      <a:endParaRPr sz="1200"/>
                    </a:p>
                  </a:txBody>
                  <a:tcPr marL="91425" marR="91425" marT="91425" marB="91425" anchor="ctr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Exceptional (6/6)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89.1%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Exceeds</a:t>
                      </a:r>
                      <a:br>
                        <a:rPr lang="en" sz="1200"/>
                      </a:br>
                      <a:r>
                        <a:rPr lang="en" sz="1200"/>
                        <a:t>(5/6)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-4.5%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CCR Assessment Participation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86.5%</a:t>
                      </a:r>
                      <a:endParaRPr sz="1200"/>
                    </a:p>
                  </a:txBody>
                  <a:tcPr marL="91425" marR="91425" marT="91425" marB="91425" anchor="ctr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Exceeds </a:t>
                      </a:r>
                      <a:br>
                        <a:rPr lang="en" sz="1200"/>
                      </a:br>
                      <a:r>
                        <a:rPr lang="en" sz="1200">
                          <a:solidFill>
                            <a:schemeClr val="dk1"/>
                          </a:solidFill>
                        </a:rPr>
                        <a:t>(5/6)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92.9%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Exceeds </a:t>
                      </a:r>
                      <a:br>
                        <a:rPr lang="en" sz="1200"/>
                      </a:br>
                      <a:r>
                        <a:rPr lang="en" sz="1200"/>
                        <a:t>(5/6)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+6.4%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4 Year Cohort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28.8%*</a:t>
                      </a:r>
                      <a:endParaRPr sz="1200"/>
                    </a:p>
                  </a:txBody>
                  <a:tcPr marL="91425" marR="91425" marT="91425" marB="91425" anchor="ctr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N/A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33.2%*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N/A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+4.4%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40"/>
              <a:t>BANV Term Data</a:t>
            </a:r>
            <a:endParaRPr sz="324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240"/>
              <a:buFont typeface="Calibri"/>
              <a:buNone/>
            </a:pPr>
            <a:r>
              <a:rPr lang="en" sz="3240"/>
              <a:t>Average Credits Earned by Term</a:t>
            </a:r>
            <a:endParaRPr/>
          </a:p>
        </p:txBody>
      </p:sp>
      <p:sp>
        <p:nvSpPr>
          <p:cNvPr id="248" name="Google Shape;248;p45"/>
          <p:cNvSpPr txBox="1">
            <a:spLocks noGrp="1"/>
          </p:cNvSpPr>
          <p:nvPr>
            <p:ph type="body" idx="1"/>
          </p:nvPr>
        </p:nvSpPr>
        <p:spPr>
          <a:xfrm>
            <a:off x="457200" y="1276350"/>
            <a:ext cx="5506500" cy="331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graphicFrame>
        <p:nvGraphicFramePr>
          <p:cNvPr id="249" name="Google Shape;249;p45"/>
          <p:cNvGraphicFramePr/>
          <p:nvPr/>
        </p:nvGraphicFramePr>
        <p:xfrm>
          <a:off x="6381750" y="1854125"/>
          <a:ext cx="2090700" cy="1755725"/>
        </p:xfrm>
        <a:graphic>
          <a:graphicData uri="http://schemas.openxmlformats.org/drawingml/2006/table">
            <a:tbl>
              <a:tblPr>
                <a:noFill/>
                <a:tableStyleId>{019D596D-6160-409D-88DD-66020E89E56F}</a:tableStyleId>
              </a:tblPr>
              <a:tblGrid>
                <a:gridCol w="104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 Students</a:t>
                      </a:r>
                      <a:endParaRPr sz="1100" b="1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1</a:t>
                      </a:r>
                      <a:endParaRPr sz="11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1.46</a:t>
                      </a:r>
                      <a:endParaRPr sz="11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2</a:t>
                      </a:r>
                      <a:endParaRPr sz="11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1.49</a:t>
                      </a:r>
                      <a:endParaRPr sz="11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3</a:t>
                      </a:r>
                      <a:endParaRPr sz="11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1.47</a:t>
                      </a:r>
                      <a:endParaRPr sz="11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4</a:t>
                      </a:r>
                      <a:endParaRPr sz="11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1.86</a:t>
                      </a:r>
                      <a:endParaRPr sz="11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50" name="Google Shape;250;p45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974" y="1569925"/>
            <a:ext cx="4891725" cy="3024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Cohort Graduation Rate</a:t>
            </a:r>
            <a:endParaRPr/>
          </a:p>
        </p:txBody>
      </p:sp>
      <p:graphicFrame>
        <p:nvGraphicFramePr>
          <p:cNvPr id="256" name="Google Shape;256;p46"/>
          <p:cNvGraphicFramePr/>
          <p:nvPr/>
        </p:nvGraphicFramePr>
        <p:xfrm>
          <a:off x="265725" y="1312400"/>
          <a:ext cx="8693550" cy="3632225"/>
        </p:xfrm>
        <a:graphic>
          <a:graphicData uri="http://schemas.openxmlformats.org/drawingml/2006/table">
            <a:tbl>
              <a:tblPr>
                <a:noFill/>
                <a:tableStyleId>{019D596D-6160-409D-88DD-66020E89E56F}</a:tableStyleId>
              </a:tblPr>
              <a:tblGrid>
                <a:gridCol w="354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1550">
                <a:tc grid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/>
                        <a:t>Class of 2018: Four Year Cohort</a:t>
                      </a:r>
                      <a:endParaRPr sz="1600" b="1"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Total</a:t>
                      </a:r>
                      <a:endParaRPr sz="110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% of Cohort Data</a:t>
                      </a:r>
                      <a:endParaRPr sz="110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Grads</a:t>
                      </a:r>
                      <a:endParaRPr sz="110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Non Grads</a:t>
                      </a:r>
                      <a:endParaRPr sz="110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Grad Rate</a:t>
                      </a:r>
                      <a:endParaRPr sz="110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Students Included in Cohort</a:t>
                      </a:r>
                      <a:endParaRPr sz="12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271</a:t>
                      </a:r>
                      <a:endParaRPr sz="12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100%</a:t>
                      </a:r>
                      <a:endParaRPr sz="12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90</a:t>
                      </a:r>
                      <a:endParaRPr sz="12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181</a:t>
                      </a:r>
                      <a:endParaRPr sz="12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33.2%</a:t>
                      </a:r>
                      <a:endParaRPr sz="12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Enrolled Before 2017-2018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142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52.4%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79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63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55.6%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New in 2017-2018 School Year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114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42.1%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11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103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9.7%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Attended During 2017-2018 School Year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215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79.3%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76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139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35.3%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Began 2017-2018 with Fewer Than 11 Credits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102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37.6%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4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98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3.9%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Began 2017-2018 School with 11 or More Credits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113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41.7%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76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139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63.7%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New in 2018-2019 School Year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15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5.5%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0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15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0%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 Graduates</a:t>
            </a:r>
            <a:endParaRPr/>
          </a:p>
        </p:txBody>
      </p:sp>
      <p:graphicFrame>
        <p:nvGraphicFramePr>
          <p:cNvPr id="262" name="Google Shape;262;p47"/>
          <p:cNvGraphicFramePr/>
          <p:nvPr/>
        </p:nvGraphicFramePr>
        <p:xfrm>
          <a:off x="700875" y="1512900"/>
          <a:ext cx="7121900" cy="3246060"/>
        </p:xfrm>
        <a:graphic>
          <a:graphicData uri="http://schemas.openxmlformats.org/drawingml/2006/table">
            <a:tbl>
              <a:tblPr>
                <a:noFill/>
                <a:tableStyleId>{019D596D-6160-409D-88DD-66020E89E56F}</a:tableStyleId>
              </a:tblPr>
              <a:tblGrid>
                <a:gridCol w="436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/>
                        <a:t>Class of 2018: Non Graduates</a:t>
                      </a:r>
                      <a:endParaRPr sz="1600" b="1"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Total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% of Non Grads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Non Graduates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181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100%</a:t>
                      </a:r>
                      <a:endParaRPr sz="1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Enrolled During or After Cohort Year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118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65.2%</a:t>
                      </a:r>
                      <a:endParaRPr sz="1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Enrolled During or After Cohort Year with 11 or Fewer Credits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82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45.3%</a:t>
                      </a:r>
                      <a:endParaRPr sz="1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Previously Dropped Out of Another School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42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23.2%</a:t>
                      </a:r>
                      <a:endParaRPr sz="1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Currently Enrolled for the 2018-2019 School Year </a:t>
                      </a:r>
                      <a:br>
                        <a:rPr lang="en" sz="1200"/>
                      </a:br>
                      <a:r>
                        <a:rPr lang="en" sz="1100"/>
                        <a:t>(or graduated after October 1st)</a:t>
                      </a:r>
                      <a:endParaRPr sz="11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53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29.3%</a:t>
                      </a:r>
                      <a:endParaRPr sz="1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Potential Five Year Cohort Grads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35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19.3%</a:t>
                      </a:r>
                      <a:endParaRPr sz="1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Cohort Graduation Rate</a:t>
            </a:r>
            <a:endParaRPr/>
          </a:p>
        </p:txBody>
      </p:sp>
      <p:graphicFrame>
        <p:nvGraphicFramePr>
          <p:cNvPr id="268" name="Google Shape;268;p48"/>
          <p:cNvGraphicFramePr/>
          <p:nvPr/>
        </p:nvGraphicFramePr>
        <p:xfrm>
          <a:off x="491875" y="1472825"/>
          <a:ext cx="8119150" cy="3230820"/>
        </p:xfrm>
        <a:graphic>
          <a:graphicData uri="http://schemas.openxmlformats.org/drawingml/2006/table">
            <a:tbl>
              <a:tblPr>
                <a:noFill/>
                <a:tableStyleId>{019D596D-6160-409D-88DD-66020E89E56F}</a:tableStyleId>
              </a:tblPr>
              <a:tblGrid>
                <a:gridCol w="261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 grid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/>
                        <a:t>Class of 2018: High Need Populations</a:t>
                      </a:r>
                      <a:endParaRPr sz="1600" b="1"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Total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% of Cohort Data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Grads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Non Grads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Grad Rate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Students Included in Cohort</a:t>
                      </a:r>
                      <a:endParaRPr sz="120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271</a:t>
                      </a:r>
                      <a:endParaRPr sz="12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100%</a:t>
                      </a:r>
                      <a:endParaRPr sz="12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90</a:t>
                      </a:r>
                      <a:endParaRPr sz="12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181</a:t>
                      </a:r>
                      <a:endParaRPr sz="12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33.2%</a:t>
                      </a:r>
                      <a:endParaRPr sz="12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FRL</a:t>
                      </a:r>
                      <a:endParaRPr sz="1200"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245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90.4%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85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160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34.7%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IEP</a:t>
                      </a:r>
                      <a:endParaRPr sz="1200"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50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18.5%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16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34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32%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ELL</a:t>
                      </a:r>
                      <a:endParaRPr sz="1200"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63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23.3%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14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49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22.2%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McKinney Vento</a:t>
                      </a:r>
                      <a:endParaRPr sz="1200"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35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12.9%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8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27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22.9%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Pregnant/Parenting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23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8.5%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5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18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21.7%</a:t>
                      </a:r>
                      <a:endParaRPr sz="1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9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Cohort Graduation Rate</a:t>
            </a:r>
            <a:endParaRPr/>
          </a:p>
        </p:txBody>
      </p:sp>
      <p:graphicFrame>
        <p:nvGraphicFramePr>
          <p:cNvPr id="274" name="Google Shape;274;p49"/>
          <p:cNvGraphicFramePr/>
          <p:nvPr/>
        </p:nvGraphicFramePr>
        <p:xfrm>
          <a:off x="491875" y="1777625"/>
          <a:ext cx="8119150" cy="2087820"/>
        </p:xfrm>
        <a:graphic>
          <a:graphicData uri="http://schemas.openxmlformats.org/drawingml/2006/table">
            <a:tbl>
              <a:tblPr>
                <a:noFill/>
                <a:tableStyleId>{019D596D-6160-409D-88DD-66020E89E56F}</a:tableStyleId>
              </a:tblPr>
              <a:tblGrid>
                <a:gridCol w="261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 grid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/>
                        <a:t>Class of 2018: Alt Ed Status Upon Enrollment</a:t>
                      </a:r>
                      <a:endParaRPr sz="1600" b="1"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Total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% of Cohort Data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Grads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Non Grads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Grad Rate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Students Included in Cohort</a:t>
                      </a:r>
                      <a:endParaRPr sz="120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271</a:t>
                      </a:r>
                      <a:endParaRPr sz="12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100%</a:t>
                      </a:r>
                      <a:endParaRPr sz="12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90</a:t>
                      </a:r>
                      <a:endParaRPr sz="12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181</a:t>
                      </a:r>
                      <a:endParaRPr sz="12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33.2%</a:t>
                      </a:r>
                      <a:endParaRPr sz="12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Alt Ed</a:t>
                      </a:r>
                      <a:endParaRPr sz="1200"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179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66.1%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30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153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16.8%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Non-Alt Ed</a:t>
                      </a:r>
                      <a:endParaRPr sz="1200"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92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33.9%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60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28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65.2%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Cohort 2018 Graduates</a:t>
            </a:r>
            <a:endParaRPr/>
          </a:p>
        </p:txBody>
      </p:sp>
      <p:graphicFrame>
        <p:nvGraphicFramePr>
          <p:cNvPr id="280" name="Google Shape;280;p50"/>
          <p:cNvGraphicFramePr/>
          <p:nvPr/>
        </p:nvGraphicFramePr>
        <p:xfrm>
          <a:off x="5668525" y="1594425"/>
          <a:ext cx="3066900" cy="2758260"/>
        </p:xfrm>
        <a:graphic>
          <a:graphicData uri="http://schemas.openxmlformats.org/drawingml/2006/table">
            <a:tbl>
              <a:tblPr>
                <a:noFill/>
                <a:tableStyleId>{019D596D-6160-409D-88DD-66020E89E56F}</a:tableStyleId>
              </a:tblPr>
              <a:tblGrid>
                <a:gridCol w="78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Cohort Graduate Subpopulations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Total</a:t>
                      </a:r>
                      <a:endParaRPr sz="10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% of Graduates</a:t>
                      </a:r>
                      <a:endParaRPr sz="10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FRL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84</a:t>
                      </a: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93.3%</a:t>
                      </a: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IEP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</a:t>
                      </a: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17.8%</a:t>
                      </a: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ELL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14</a:t>
                      </a: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15.6%</a:t>
                      </a: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Alt Ed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33.3%</a:t>
                      </a: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90</a:t>
                      </a: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100%</a:t>
                      </a: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81" name="Google Shape;281;p50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1444379"/>
            <a:ext cx="5211324" cy="32223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5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2017-2018 Graduates</a:t>
            </a:r>
            <a:endParaRPr/>
          </a:p>
        </p:txBody>
      </p:sp>
      <p:pic>
        <p:nvPicPr>
          <p:cNvPr id="287" name="Google Shape;287;p51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1444379"/>
            <a:ext cx="5211324" cy="32223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88" name="Google Shape;288;p51"/>
          <p:cNvGraphicFramePr/>
          <p:nvPr/>
        </p:nvGraphicFramePr>
        <p:xfrm>
          <a:off x="5820925" y="1823025"/>
          <a:ext cx="3066900" cy="2758260"/>
        </p:xfrm>
        <a:graphic>
          <a:graphicData uri="http://schemas.openxmlformats.org/drawingml/2006/table">
            <a:tbl>
              <a:tblPr>
                <a:noFill/>
                <a:tableStyleId>{019D596D-6160-409D-88DD-66020E89E56F}</a:tableStyleId>
              </a:tblPr>
              <a:tblGrid>
                <a:gridCol w="78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Graduate Subpopulations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Total</a:t>
                      </a:r>
                      <a:endParaRPr sz="10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% of Graduates</a:t>
                      </a:r>
                      <a:endParaRPr sz="10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FRL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92</a:t>
                      </a: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70.2%</a:t>
                      </a: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IEP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</a:t>
                      </a: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14.5%</a:t>
                      </a: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ELL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24</a:t>
                      </a: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18.3%</a:t>
                      </a: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Alt Ed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52</a:t>
                      </a: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39.7%</a:t>
                      </a: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131</a:t>
                      </a: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100%</a:t>
                      </a: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2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Student Engagement: 10%</a:t>
            </a:r>
            <a:endParaRPr sz="3000"/>
          </a:p>
        </p:txBody>
      </p:sp>
      <p:graphicFrame>
        <p:nvGraphicFramePr>
          <p:cNvPr id="294" name="Google Shape;294;p52"/>
          <p:cNvGraphicFramePr/>
          <p:nvPr/>
        </p:nvGraphicFramePr>
        <p:xfrm>
          <a:off x="838200" y="1772375"/>
          <a:ext cx="7576075" cy="2179200"/>
        </p:xfrm>
        <a:graphic>
          <a:graphicData uri="http://schemas.openxmlformats.org/drawingml/2006/table">
            <a:tbl>
              <a:tblPr>
                <a:noFill/>
                <a:tableStyleId>{019D596D-6160-409D-88DD-66020E89E56F}</a:tableStyleId>
              </a:tblPr>
              <a:tblGrid>
                <a:gridCol w="154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7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 grid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Student Engagement Scores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2016-2017</a:t>
                      </a:r>
                      <a:br>
                        <a:rPr lang="en" sz="1100"/>
                      </a:br>
                      <a:r>
                        <a:rPr lang="en" sz="1100"/>
                        <a:t>Alt Ed </a:t>
                      </a:r>
                      <a:br>
                        <a:rPr lang="en" sz="1100"/>
                      </a:br>
                      <a:r>
                        <a:rPr lang="en" sz="1100"/>
                        <a:t>Score</a:t>
                      </a:r>
                      <a:endParaRPr sz="11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2016-2017</a:t>
                      </a:r>
                      <a:br>
                        <a:rPr lang="en" sz="1100"/>
                      </a:br>
                      <a:r>
                        <a:rPr lang="en" sz="1100"/>
                        <a:t>Alt Ed </a:t>
                      </a:r>
                      <a:br>
                        <a:rPr lang="en" sz="1100"/>
                      </a:br>
                      <a:r>
                        <a:rPr lang="en" sz="1100"/>
                        <a:t>Rating</a:t>
                      </a:r>
                      <a:endParaRPr sz="11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2017-2018 </a:t>
                      </a:r>
                      <a:br>
                        <a:rPr lang="en" sz="1100"/>
                      </a:br>
                      <a:r>
                        <a:rPr lang="en" sz="1100"/>
                        <a:t>All Students Score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2017-2018 </a:t>
                      </a:r>
                      <a:br>
                        <a:rPr lang="en" sz="1100"/>
                      </a:br>
                      <a:r>
                        <a:rPr lang="en" sz="1100"/>
                        <a:t>All Students Rating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Difference</a:t>
                      </a:r>
                      <a:endParaRPr sz="11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Attendance Rate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93.7%</a:t>
                      </a:r>
                      <a:endParaRPr sz="1200"/>
                    </a:p>
                  </a:txBody>
                  <a:tcPr marL="91425" marR="91425" marT="91425" marB="91425" anchor="ctr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Exceeds </a:t>
                      </a:r>
                      <a:br>
                        <a:rPr lang="en" sz="1200"/>
                      </a:br>
                      <a:r>
                        <a:rPr lang="en" sz="1200"/>
                        <a:t>(5/6)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83.6%*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Unsatisfactory (2/6)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-10.1%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Retention Rate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97.1%</a:t>
                      </a:r>
                      <a:endParaRPr sz="1200"/>
                    </a:p>
                  </a:txBody>
                  <a:tcPr marL="91425" marR="91425" marT="91425" marB="91425" anchor="ctr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Exceptional (6/6)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80%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Approaches (3/6)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-17.1%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5" name="Google Shape;295;p52"/>
          <p:cNvSpPr txBox="1"/>
          <p:nvPr/>
        </p:nvSpPr>
        <p:spPr>
          <a:xfrm>
            <a:off x="889700" y="3794300"/>
            <a:ext cx="8328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*attendance rates were calculated using two different methods due to a change in attendance tracking procedures; 2017-2018 figures are calculated using truancy in online classes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70104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Calibri"/>
              <a:buNone/>
            </a:pPr>
            <a:r>
              <a:rPr lang="en" sz="3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Mission Statement </a:t>
            </a:r>
            <a:endParaRPr/>
          </a:p>
        </p:txBody>
      </p:sp>
      <p:sp>
        <p:nvSpPr>
          <p:cNvPr id="189" name="Google Shape;189;p35"/>
          <p:cNvSpPr txBox="1">
            <a:spLocks noGrp="1"/>
          </p:cNvSpPr>
          <p:nvPr>
            <p:ph type="body" idx="1"/>
          </p:nvPr>
        </p:nvSpPr>
        <p:spPr>
          <a:xfrm>
            <a:off x="457200" y="1276349"/>
            <a:ext cx="8229600" cy="3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Noto Sans Symbols"/>
              <a:buNone/>
            </a:pPr>
            <a:endParaRPr sz="2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rial"/>
              <a:buNone/>
            </a:pPr>
            <a:r>
              <a:rPr lang="en" sz="2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To offer at-risk high school students the choice of an innovative and relevant education, which provides the flexibility and support to graduate from high school with concrete plans for their future.</a:t>
            </a:r>
            <a:endParaRPr/>
          </a:p>
          <a:p>
            <a:pPr marL="274320" marR="0" lvl="0" indent="-27432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Overall Score</a:t>
            </a:r>
            <a:endParaRPr/>
          </a:p>
        </p:txBody>
      </p:sp>
      <p:graphicFrame>
        <p:nvGraphicFramePr>
          <p:cNvPr id="301" name="Google Shape;301;p53"/>
          <p:cNvGraphicFramePr/>
          <p:nvPr/>
        </p:nvGraphicFramePr>
        <p:xfrm>
          <a:off x="852000" y="1255200"/>
          <a:ext cx="6838300" cy="3720610"/>
        </p:xfrm>
        <a:graphic>
          <a:graphicData uri="http://schemas.openxmlformats.org/drawingml/2006/table">
            <a:tbl>
              <a:tblPr>
                <a:noFill/>
                <a:tableStyleId>{019D596D-6160-409D-88DD-66020E89E56F}</a:tableStyleId>
              </a:tblPr>
              <a:tblGrid>
                <a:gridCol w="264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25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Assigned Points for Report Card Categories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Points Possible</a:t>
                      </a:r>
                      <a:endParaRPr sz="10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2016-2017 </a:t>
                      </a:r>
                      <a:br>
                        <a:rPr lang="en" sz="1000"/>
                      </a:br>
                      <a:r>
                        <a:rPr lang="en" sz="1000"/>
                        <a:t>Alt Ed </a:t>
                      </a:r>
                      <a:br>
                        <a:rPr lang="en" sz="1000"/>
                      </a:br>
                      <a:r>
                        <a:rPr lang="en" sz="1000"/>
                        <a:t>Points</a:t>
                      </a:r>
                      <a:endParaRPr sz="10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2017-2018 </a:t>
                      </a:r>
                      <a:br>
                        <a:rPr lang="en" sz="1000"/>
                      </a:br>
                      <a:r>
                        <a:rPr lang="en" sz="1000"/>
                        <a:t>All Students </a:t>
                      </a:r>
                      <a:br>
                        <a:rPr lang="en" sz="1000"/>
                      </a:br>
                      <a:r>
                        <a:rPr lang="en" sz="1000"/>
                        <a:t>Points</a:t>
                      </a:r>
                      <a:endParaRPr sz="10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Difference</a:t>
                      </a:r>
                      <a:endParaRPr sz="10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Growth 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30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11.6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18.4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+6.8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Status 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20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0.5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12.5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+12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College and Career Readiness 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40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25.8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29.5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+3.7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Student Engagement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10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9.1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6.1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-3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Total Score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100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47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66.5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+19.5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Designation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Approaches (2/6)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Adequate </a:t>
                      </a:r>
                      <a:br>
                        <a:rPr lang="en" sz="1200"/>
                      </a:br>
                      <a:r>
                        <a:rPr lang="en" sz="1200"/>
                        <a:t>(4/6)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+2/6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Attributed to Gains?</a:t>
            </a:r>
            <a:endParaRPr/>
          </a:p>
        </p:txBody>
      </p:sp>
      <p:sp>
        <p:nvSpPr>
          <p:cNvPr id="307" name="Google Shape;307;p54"/>
          <p:cNvSpPr txBox="1">
            <a:spLocks noGrp="1"/>
          </p:cNvSpPr>
          <p:nvPr>
            <p:ph type="body" idx="1"/>
          </p:nvPr>
        </p:nvSpPr>
        <p:spPr>
          <a:xfrm>
            <a:off x="393300" y="1276350"/>
            <a:ext cx="8357400" cy="331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" sz="1800"/>
              <a:t>Mission-Specific Programs and Interventions</a:t>
            </a:r>
            <a:endParaRPr sz="1800"/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Professional Development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Teacher Retention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Daily Short-term and Long-term Goal Setting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Mentor Program - one School Social Worker and one Teacher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Grade Report Tracker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Response to Intervention Facilitator - Math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Literacy and Data Facilitator 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iLit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Low student to teacher ratio</a:t>
            </a:r>
            <a:endParaRPr sz="18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Opportunities for Improvement</a:t>
            </a:r>
            <a:endParaRPr/>
          </a:p>
        </p:txBody>
      </p:sp>
      <p:sp>
        <p:nvSpPr>
          <p:cNvPr id="313" name="Google Shape;313;p55"/>
          <p:cNvSpPr txBox="1">
            <a:spLocks noGrp="1"/>
          </p:cNvSpPr>
          <p:nvPr>
            <p:ph type="body" idx="1"/>
          </p:nvPr>
        </p:nvSpPr>
        <p:spPr>
          <a:xfrm>
            <a:off x="457200" y="1276350"/>
            <a:ext cx="8388000" cy="331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" sz="1800" b="1"/>
              <a:t>Dropout Prevention Program </a:t>
            </a:r>
            <a:r>
              <a:rPr lang="en" sz="1800"/>
              <a:t>implemented Spring 2018, primary focus is Positive Behavioral Intervention Support (PBIS)</a:t>
            </a:r>
            <a:endParaRPr sz="1800"/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Dropout Prevention Facilitator and two additional School Social Workers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800"/>
              <a:buChar char="-"/>
            </a:pPr>
            <a:r>
              <a:rPr lang="en" sz="1800">
                <a:solidFill>
                  <a:srgbClr val="6D6E70"/>
                </a:solidFill>
              </a:rPr>
              <a:t>Check and Connect -Nationally recognized student engagement intervention model</a:t>
            </a:r>
            <a:endParaRPr sz="1800">
              <a:solidFill>
                <a:srgbClr val="6D6E7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800"/>
              <a:buChar char="-"/>
            </a:pPr>
            <a:r>
              <a:rPr lang="en" sz="1800">
                <a:solidFill>
                  <a:srgbClr val="6D6E70"/>
                </a:solidFill>
              </a:rPr>
              <a:t>Truancy Diversion Program with Eighth Judicial District Court in Clark County</a:t>
            </a:r>
            <a:endParaRPr sz="1800">
              <a:solidFill>
                <a:srgbClr val="6D6E7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800"/>
              <a:buChar char="-"/>
            </a:pPr>
            <a:r>
              <a:rPr lang="en" sz="1800">
                <a:solidFill>
                  <a:srgbClr val="6D6E70"/>
                </a:solidFill>
              </a:rPr>
              <a:t>School Campus Management Software for improved attendance and tracking</a:t>
            </a:r>
            <a:endParaRPr sz="1800">
              <a:solidFill>
                <a:srgbClr val="6D6E7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800"/>
              <a:buChar char="-"/>
            </a:pPr>
            <a:r>
              <a:rPr lang="en" sz="1800">
                <a:solidFill>
                  <a:srgbClr val="6D6E70"/>
                </a:solidFill>
              </a:rPr>
              <a:t>Incentives include RTC 30-day bus passes, hotspots, giftcards</a:t>
            </a:r>
            <a:endParaRPr sz="1800">
              <a:solidFill>
                <a:srgbClr val="6D6E70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" sz="1800"/>
              <a:t>	</a:t>
            </a:r>
            <a:endParaRPr sz="18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5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2"/>
                </a:solidFill>
              </a:rPr>
              <a:t>College and Career Focus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9" name="Google Shape;319;p56"/>
          <p:cNvSpPr txBox="1">
            <a:spLocks noGrp="1"/>
          </p:cNvSpPr>
          <p:nvPr>
            <p:ph type="body" idx="1"/>
          </p:nvPr>
        </p:nvSpPr>
        <p:spPr>
          <a:xfrm>
            <a:off x="457200" y="1276350"/>
            <a:ext cx="8119500" cy="331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" sz="1800"/>
              <a:t>The </a:t>
            </a:r>
            <a:r>
              <a:rPr lang="en" sz="1800">
                <a:solidFill>
                  <a:srgbClr val="6D6E70"/>
                </a:solidFill>
              </a:rPr>
              <a:t>College and Career Advisor</a:t>
            </a:r>
            <a:r>
              <a:rPr lang="en" sz="1800"/>
              <a:t> helps</a:t>
            </a:r>
            <a:r>
              <a:rPr lang="en" sz="1800">
                <a:solidFill>
                  <a:srgbClr val="6D6E70"/>
                </a:solidFill>
              </a:rPr>
              <a:t> motivate students to earn their HS diploma by establishing realistic career/college  goals and developing steps involved to reach these goals.</a:t>
            </a:r>
            <a:endParaRPr sz="1800">
              <a:solidFill>
                <a:srgbClr val="6D6E70"/>
              </a:solidFill>
            </a:endParaRP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Clr>
                <a:srgbClr val="6D6E70"/>
              </a:buClr>
              <a:buSzPts val="1800"/>
              <a:buChar char="-"/>
            </a:pPr>
            <a:r>
              <a:rPr lang="en" sz="1800">
                <a:solidFill>
                  <a:srgbClr val="6D6E70"/>
                </a:solidFill>
              </a:rPr>
              <a:t>Creates opportunities for internships, apprenticeships, work experience</a:t>
            </a:r>
            <a:endParaRPr sz="1800">
              <a:solidFill>
                <a:srgbClr val="6D6E7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800"/>
              <a:buChar char="-"/>
            </a:pPr>
            <a:r>
              <a:rPr lang="en" sz="1800">
                <a:solidFill>
                  <a:srgbClr val="6D6E70"/>
                </a:solidFill>
              </a:rPr>
              <a:t>Utilizes Nevada Career Information System for college and career planning</a:t>
            </a:r>
            <a:endParaRPr sz="1800">
              <a:solidFill>
                <a:srgbClr val="6D6E7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800"/>
              <a:buChar char="-"/>
            </a:pPr>
            <a:r>
              <a:rPr lang="en" sz="1800">
                <a:solidFill>
                  <a:srgbClr val="6D6E70"/>
                </a:solidFill>
              </a:rPr>
              <a:t>Holds monthly workshops for students and their families</a:t>
            </a:r>
            <a:endParaRPr sz="1800">
              <a:solidFill>
                <a:srgbClr val="6D6E7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1800"/>
              <a:buChar char="-"/>
            </a:pPr>
            <a:r>
              <a:rPr lang="en" sz="1800">
                <a:solidFill>
                  <a:srgbClr val="6D6E70"/>
                </a:solidFill>
              </a:rPr>
              <a:t>Recently formed a partnership with Help Southern Nevada to better </a:t>
            </a:r>
            <a:r>
              <a:rPr lang="en" sz="1800"/>
              <a:t>assist</a:t>
            </a:r>
            <a:r>
              <a:rPr lang="en" sz="1800">
                <a:solidFill>
                  <a:srgbClr val="6D6E70"/>
                </a:solidFill>
              </a:rPr>
              <a:t> students to realize their goals.</a:t>
            </a:r>
            <a:endParaRPr sz="1800">
              <a:solidFill>
                <a:srgbClr val="6D6E70"/>
              </a:solidFill>
            </a:endParaRPr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800">
              <a:solidFill>
                <a:srgbClr val="6D6E70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7"/>
          <p:cNvSpPr txBox="1">
            <a:spLocks noGrp="1"/>
          </p:cNvSpPr>
          <p:nvPr>
            <p:ph type="title"/>
          </p:nvPr>
        </p:nvSpPr>
        <p:spPr>
          <a:xfrm>
            <a:off x="307400" y="218454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Next?</a:t>
            </a:r>
            <a:endParaRPr/>
          </a:p>
        </p:txBody>
      </p:sp>
      <p:sp>
        <p:nvSpPr>
          <p:cNvPr id="325" name="Google Shape;325;p57"/>
          <p:cNvSpPr txBox="1">
            <a:spLocks noGrp="1"/>
          </p:cNvSpPr>
          <p:nvPr>
            <p:ph type="body" idx="1"/>
          </p:nvPr>
        </p:nvSpPr>
        <p:spPr>
          <a:xfrm>
            <a:off x="457200" y="1276350"/>
            <a:ext cx="7275600" cy="331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40"/>
              </a:spcBef>
              <a:spcAft>
                <a:spcPts val="0"/>
              </a:spcAft>
              <a:buClr>
                <a:srgbClr val="6D6E70"/>
              </a:buClr>
              <a:buSzPts val="2400"/>
              <a:buChar char="•"/>
            </a:pPr>
            <a:r>
              <a:rPr lang="en" sz="2400">
                <a:solidFill>
                  <a:srgbClr val="6D6E70"/>
                </a:solidFill>
              </a:rPr>
              <a:t>Open second facility on East side of LV Valley</a:t>
            </a:r>
            <a:endParaRPr sz="2400">
              <a:solidFill>
                <a:srgbClr val="6D6E7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2400"/>
              <a:buChar char="•"/>
            </a:pPr>
            <a:r>
              <a:rPr lang="en" sz="2400">
                <a:solidFill>
                  <a:srgbClr val="6D6E70"/>
                </a:solidFill>
              </a:rPr>
              <a:t>Contin</a:t>
            </a:r>
            <a:r>
              <a:rPr lang="en" sz="2400"/>
              <a:t>uous improvement</a:t>
            </a:r>
            <a:endParaRPr sz="2400">
              <a:solidFill>
                <a:srgbClr val="6D6E7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6D6E70"/>
              </a:buClr>
              <a:buSzPts val="2400"/>
              <a:buChar char="•"/>
            </a:pPr>
            <a:r>
              <a:rPr lang="en" sz="2400">
                <a:solidFill>
                  <a:srgbClr val="6D6E70"/>
                </a:solidFill>
              </a:rPr>
              <a:t>Questions?</a:t>
            </a:r>
            <a:endParaRPr sz="2400">
              <a:solidFill>
                <a:srgbClr val="6D6E7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Font typeface="Calibri"/>
              <a:buNone/>
            </a:pPr>
            <a:r>
              <a:rPr lang="en" sz="3240"/>
              <a:t>BANV Student Demographics</a:t>
            </a:r>
            <a:endParaRPr sz="324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600"/>
              <a:buFont typeface="Calibri"/>
              <a:buNone/>
            </a:pPr>
            <a:r>
              <a:rPr lang="en" sz="3400" b="0" i="0" u="none" strike="noStrike" cap="none">
                <a:solidFill>
                  <a:srgbClr val="0F588B"/>
                </a:solidFill>
                <a:latin typeface="Calibri"/>
                <a:ea typeface="Calibri"/>
                <a:cs typeface="Calibri"/>
                <a:sym typeface="Calibri"/>
              </a:rPr>
              <a:t>Grade Level</a:t>
            </a:r>
            <a:r>
              <a:rPr lang="en" sz="3400"/>
              <a:t> Distribution</a:t>
            </a:r>
            <a:endParaRPr sz="3400"/>
          </a:p>
        </p:txBody>
      </p:sp>
      <p:graphicFrame>
        <p:nvGraphicFramePr>
          <p:cNvPr id="195" name="Google Shape;195;p36"/>
          <p:cNvGraphicFramePr/>
          <p:nvPr/>
        </p:nvGraphicFramePr>
        <p:xfrm>
          <a:off x="446375" y="1503325"/>
          <a:ext cx="8320250" cy="3200190"/>
        </p:xfrm>
        <a:graphic>
          <a:graphicData uri="http://schemas.openxmlformats.org/drawingml/2006/table">
            <a:tbl>
              <a:tblPr>
                <a:noFill/>
                <a:tableStyleId>{A53C1533-0D73-4CBC-A1DF-547FECEE7AAE}</a:tableStyleId>
              </a:tblPr>
              <a:tblGrid>
                <a:gridCol w="416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b="1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2018-2019</a:t>
                      </a:r>
                      <a:r>
                        <a:rPr lang="en" sz="1800" b="1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(N=</a:t>
                      </a:r>
                      <a:r>
                        <a:rPr lang="en" sz="1800" b="1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567</a:t>
                      </a:r>
                      <a:r>
                        <a:rPr lang="en" sz="1800" b="1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b="1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2017-2018 Total (N=629)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9th Grade 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1.8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9th Grade 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 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10th  Grade 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(5.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10th Grade 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67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11th Grade -  1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25.9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11th Grade-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192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12th Grade (201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 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225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39.7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12th Grade (2018) –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246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 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Adult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151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26.6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Adult 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113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Female: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255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       Male: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312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Female: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298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48.3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      Male: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331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53.7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88"/>
              <a:buFont typeface="Arial"/>
              <a:buNone/>
            </a:pPr>
            <a:r>
              <a:rPr lang="en" sz="3240" b="0" i="0" u="none" strike="noStrike" cap="none">
                <a:solidFill>
                  <a:srgbClr val="0F588B"/>
                </a:solidFill>
                <a:latin typeface="Calibri"/>
                <a:ea typeface="Calibri"/>
                <a:cs typeface="Calibri"/>
                <a:sym typeface="Calibri"/>
              </a:rPr>
              <a:t>BANV Student Demographics </a:t>
            </a:r>
            <a:r>
              <a:rPr lang="en" sz="3240"/>
              <a:t/>
            </a:r>
            <a:br>
              <a:rPr lang="en" sz="3240"/>
            </a:br>
            <a:r>
              <a:rPr lang="en" sz="3240" b="0" i="0" u="none" strike="noStrike" cap="none">
                <a:solidFill>
                  <a:srgbClr val="0F588B"/>
                </a:solidFill>
                <a:latin typeface="Calibri"/>
                <a:ea typeface="Calibri"/>
                <a:cs typeface="Calibri"/>
                <a:sym typeface="Calibri"/>
              </a:rPr>
              <a:t>Ethnicity</a:t>
            </a:r>
            <a:endParaRPr/>
          </a:p>
        </p:txBody>
      </p:sp>
      <p:graphicFrame>
        <p:nvGraphicFramePr>
          <p:cNvPr id="201" name="Google Shape;201;p37"/>
          <p:cNvGraphicFramePr/>
          <p:nvPr/>
        </p:nvGraphicFramePr>
        <p:xfrm>
          <a:off x="343550" y="1318500"/>
          <a:ext cx="8484800" cy="3657360"/>
        </p:xfrm>
        <a:graphic>
          <a:graphicData uri="http://schemas.openxmlformats.org/drawingml/2006/table">
            <a:tbl>
              <a:tblPr>
                <a:noFill/>
                <a:tableStyleId>{A53C1533-0D73-4CBC-A1DF-547FECEE7AAE}</a:tableStyleId>
              </a:tblPr>
              <a:tblGrid>
                <a:gridCol w="424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b="1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2018-2019 (N=567)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b="1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2017-2018 Total (N=629)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Asian- 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3.4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Asian-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3.6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Black/African American-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98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17.3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Black/African American-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114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18.5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Caucasian/White- 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146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25.8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Caucasian/White-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185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29.9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Hispanic- 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254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44.8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Hispanic-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263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42.6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American Indian/Alaska Native-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.9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American Indian/Alaska  Native-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(0.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Multiple Races-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Multiple Races-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3.7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Pacific Islander/Native Hawaiian- 1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1.9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Pacific Islander/Native Hawaiian- 1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(2.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240"/>
              <a:buFont typeface="Calibri"/>
              <a:buNone/>
            </a:pPr>
            <a:r>
              <a:rPr lang="en" sz="3240" b="0" i="0" u="none" strike="noStrike" cap="none">
                <a:solidFill>
                  <a:srgbClr val="0F588B"/>
                </a:solidFill>
                <a:latin typeface="Calibri"/>
                <a:ea typeface="Calibri"/>
                <a:cs typeface="Calibri"/>
                <a:sym typeface="Calibri"/>
              </a:rPr>
              <a:t>BANV Student Demographics </a:t>
            </a:r>
            <a:endParaRPr sz="324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SzPts val="3240"/>
              <a:buFont typeface="Calibri"/>
              <a:buNone/>
            </a:pPr>
            <a:r>
              <a:rPr lang="en" sz="3240"/>
              <a:t>Risk Factors: All Students</a:t>
            </a:r>
            <a:endParaRPr/>
          </a:p>
        </p:txBody>
      </p:sp>
      <p:graphicFrame>
        <p:nvGraphicFramePr>
          <p:cNvPr id="207" name="Google Shape;207;p38"/>
          <p:cNvGraphicFramePr/>
          <p:nvPr/>
        </p:nvGraphicFramePr>
        <p:xfrm>
          <a:off x="875050" y="1315150"/>
          <a:ext cx="7338400" cy="3675678"/>
        </p:xfrm>
        <a:graphic>
          <a:graphicData uri="http://schemas.openxmlformats.org/drawingml/2006/table">
            <a:tbl>
              <a:tblPr>
                <a:noFill/>
                <a:tableStyleId>{A53C1533-0D73-4CBC-A1DF-547FECEE7AAE}</a:tableStyleId>
              </a:tblPr>
              <a:tblGrid>
                <a:gridCol w="366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b="1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2018-2019 (N=567)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b="1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2017-2018 Total (N=629)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ELL 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79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13.9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ELL 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12.7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IEP 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134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23.6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IEP 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148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23.5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FRL-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394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69.5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FRL-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372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59.1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NRS 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Credit Deficient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370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64.5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b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" sz="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(Beginn</a:t>
                      </a:r>
                      <a:r>
                        <a:rPr lang="en" sz="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ing of Year)</a:t>
                      </a:r>
                      <a:endParaRPr sz="8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NRS 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Credit Deficient 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313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49.8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 sz="18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(Beginning of Year)</a:t>
                      </a:r>
                      <a:endParaRPr sz="8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McKinney Vento 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59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10.4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McKinney Vento 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68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10.8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Alt Ed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500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87.1)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Alt Ed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473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(</a:t>
                      </a:r>
                      <a:r>
                        <a:rPr lang="en" sz="18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75.2</a:t>
                      </a:r>
                      <a:r>
                        <a:rPr lang="en" sz="1800" u="none" strike="noStrike" cap="non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9"/>
          <p:cNvSpPr txBox="1">
            <a:spLocks noGrp="1"/>
          </p:cNvSpPr>
          <p:nvPr>
            <p:ph type="ctrTitle"/>
          </p:nvPr>
        </p:nvSpPr>
        <p:spPr>
          <a:xfrm>
            <a:off x="685800" y="2254925"/>
            <a:ext cx="7772400" cy="21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Font typeface="Calibri"/>
              <a:buNone/>
            </a:pPr>
            <a:r>
              <a:rPr lang="en" sz="4400">
                <a:solidFill>
                  <a:srgbClr val="0F588B"/>
                </a:solidFill>
                <a:latin typeface="Calibri"/>
                <a:ea typeface="Calibri"/>
                <a:cs typeface="Calibri"/>
                <a:sym typeface="Calibri"/>
              </a:rPr>
              <a:t>2017-2018 Student Performance</a:t>
            </a:r>
            <a:br>
              <a:rPr lang="en" sz="4400">
                <a:solidFill>
                  <a:srgbClr val="0F588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4400">
                <a:solidFill>
                  <a:srgbClr val="0F588B"/>
                </a:solidFill>
                <a:latin typeface="Calibri"/>
                <a:ea typeface="Calibri"/>
                <a:cs typeface="Calibri"/>
                <a:sym typeface="Calibri"/>
              </a:rPr>
              <a:t>Beacon Academy of NV</a:t>
            </a:r>
            <a:endParaRPr sz="4400">
              <a:solidFill>
                <a:srgbClr val="0F588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Font typeface="Calibri"/>
              <a:buNone/>
            </a:pPr>
            <a:r>
              <a:rPr lang="en" sz="4400">
                <a:solidFill>
                  <a:srgbClr val="0F588B"/>
                </a:solidFill>
                <a:latin typeface="Calibri"/>
                <a:ea typeface="Calibri"/>
                <a:cs typeface="Calibri"/>
                <a:sym typeface="Calibri"/>
              </a:rPr>
              <a:t>Alt Ed Framework</a:t>
            </a:r>
            <a:br>
              <a:rPr lang="en" sz="4400">
                <a:solidFill>
                  <a:srgbClr val="0F588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4400">
                <a:solidFill>
                  <a:srgbClr val="0F588B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4400">
                <a:solidFill>
                  <a:srgbClr val="0F588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400">
              <a:solidFill>
                <a:srgbClr val="0F588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F588B"/>
              </a:buClr>
              <a:buFont typeface="Calibri"/>
              <a:buNone/>
            </a:pPr>
            <a:endParaRPr sz="4400">
              <a:solidFill>
                <a:srgbClr val="0F588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Alt Ed Population Shift</a:t>
            </a:r>
            <a:endParaRPr sz="3000"/>
          </a:p>
        </p:txBody>
      </p:sp>
      <p:graphicFrame>
        <p:nvGraphicFramePr>
          <p:cNvPr id="218" name="Google Shape;218;p40"/>
          <p:cNvGraphicFramePr/>
          <p:nvPr/>
        </p:nvGraphicFramePr>
        <p:xfrm>
          <a:off x="1863625" y="1277500"/>
          <a:ext cx="5430300" cy="3730875"/>
        </p:xfrm>
        <a:graphic>
          <a:graphicData uri="http://schemas.openxmlformats.org/drawingml/2006/table">
            <a:tbl>
              <a:tblPr>
                <a:noFill/>
                <a:tableStyleId>{019D596D-6160-409D-88DD-66020E89E56F}</a:tableStyleId>
              </a:tblPr>
              <a:tblGrid>
                <a:gridCol w="133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325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Alternative Education Qualifying Factors and High Need Populations</a:t>
                      </a:r>
                      <a:endParaRPr sz="1100" b="1"/>
                    </a:p>
                  </a:txBody>
                  <a:tcPr marL="91425" marR="91425" marT="64000" marB="64000" anchor="ctr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2015-2016 </a:t>
                      </a:r>
                      <a:br>
                        <a:rPr lang="en" sz="800"/>
                      </a:br>
                      <a:r>
                        <a:rPr lang="en" sz="800"/>
                        <a:t>(N=823)</a:t>
                      </a:r>
                      <a:endParaRPr sz="800"/>
                    </a:p>
                  </a:txBody>
                  <a:tcPr marL="91425" marR="91425" marT="64000" marB="64000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2016-2017 (n=591)</a:t>
                      </a:r>
                      <a:endParaRPr sz="800"/>
                    </a:p>
                  </a:txBody>
                  <a:tcPr marL="91425" marR="91425" marT="64000" marB="64000" anchor="ctr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2017-2018 (N=629)</a:t>
                      </a:r>
                      <a:endParaRPr sz="800"/>
                    </a:p>
                  </a:txBody>
                  <a:tcPr marL="91425" marR="91425" marT="64000" marB="6400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2018-2019</a:t>
                      </a:r>
                      <a:endParaRPr sz="8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(N=567)</a:t>
                      </a:r>
                      <a:endParaRPr sz="800"/>
                    </a:p>
                  </a:txBody>
                  <a:tcPr marL="91425" marR="91425" marT="64000" marB="6400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Credit Deficient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17.1%</a:t>
                      </a:r>
                      <a:endParaRPr sz="1000"/>
                    </a:p>
                  </a:txBody>
                  <a:tcPr marL="91425" marR="91425" marT="64000" marB="64000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21.2%</a:t>
                      </a:r>
                      <a:endParaRPr sz="1000"/>
                    </a:p>
                  </a:txBody>
                  <a:tcPr marL="91425" marR="91425" marT="64000" marB="64000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49.8%</a:t>
                      </a:r>
                      <a:endParaRPr sz="1000"/>
                    </a:p>
                  </a:txBody>
                  <a:tcPr marL="91425" marR="91425" marT="64000" marB="64000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64.5%</a:t>
                      </a:r>
                      <a:endParaRPr sz="1000"/>
                    </a:p>
                  </a:txBody>
                  <a:tcPr marL="91425" marR="91425" marT="64000" marB="64000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Adjudicated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0.7%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4.1%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5.6%</a:t>
                      </a:r>
                      <a:endParaRPr sz="1000"/>
                    </a:p>
                  </a:txBody>
                  <a:tcPr marL="91425" marR="91425" marT="64000" marB="64000" anchor="ctr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9.2%</a:t>
                      </a:r>
                      <a:endParaRPr sz="1000"/>
                    </a:p>
                  </a:txBody>
                  <a:tcPr marL="91425" marR="91425" marT="64000" marB="64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Habitual Discipline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1.9%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5.3%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6.8%</a:t>
                      </a:r>
                      <a:endParaRPr sz="1000"/>
                    </a:p>
                  </a:txBody>
                  <a:tcPr marL="91425" marR="91425" marT="64000" marB="64000" anchor="ctr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8.3%</a:t>
                      </a:r>
                      <a:endParaRPr sz="1000"/>
                    </a:p>
                  </a:txBody>
                  <a:tcPr marL="91425" marR="91425" marT="64000" marB="64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IEP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12%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18.1%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23.2%</a:t>
                      </a:r>
                      <a:endParaRPr sz="1000"/>
                    </a:p>
                  </a:txBody>
                  <a:tcPr marL="91425" marR="91425" marT="64000" marB="64000" anchor="ctr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23.6%</a:t>
                      </a:r>
                      <a:endParaRPr sz="1000"/>
                    </a:p>
                  </a:txBody>
                  <a:tcPr marL="91425" marR="91425" marT="64000" marB="64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Multiple Qualifiers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1.2%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8.3%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9.7%</a:t>
                      </a:r>
                      <a:endParaRPr sz="1000"/>
                    </a:p>
                  </a:txBody>
                  <a:tcPr marL="91425" marR="91425" marT="64000" marB="64000" anchor="ctr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14.1%</a:t>
                      </a:r>
                      <a:endParaRPr sz="1000"/>
                    </a:p>
                  </a:txBody>
                  <a:tcPr marL="91425" marR="91425" marT="64000" marB="64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Total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25.3%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44%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75.1%</a:t>
                      </a:r>
                      <a:endParaRPr sz="1000"/>
                    </a:p>
                  </a:txBody>
                  <a:tcPr marL="91425" marR="91425" marT="64000" marB="64000" anchor="ctr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87.1%</a:t>
                      </a:r>
                      <a:endParaRPr sz="1000"/>
                    </a:p>
                  </a:txBody>
                  <a:tcPr marL="91425" marR="91425" marT="64000" marB="640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FRL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49.5%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53%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59.1%</a:t>
                      </a:r>
                      <a:endParaRPr sz="1000"/>
                    </a:p>
                  </a:txBody>
                  <a:tcPr marL="91425" marR="91425" marT="64000" marB="64000" anchor="ctr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69.6%</a:t>
                      </a:r>
                      <a:endParaRPr sz="1000"/>
                    </a:p>
                  </a:txBody>
                  <a:tcPr marL="91425" marR="91425" marT="64000" marB="640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ELL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0.5%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5.9%</a:t>
                      </a:r>
                      <a:endParaRPr sz="1000"/>
                    </a:p>
                  </a:txBody>
                  <a:tcPr marL="91425" marR="91425" marT="64000" marB="64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12.7%</a:t>
                      </a:r>
                      <a:endParaRPr sz="1000"/>
                    </a:p>
                  </a:txBody>
                  <a:tcPr marL="91425" marR="91425" marT="64000" marB="64000" anchor="ctr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14.2%</a:t>
                      </a:r>
                      <a:endParaRPr sz="1000"/>
                    </a:p>
                  </a:txBody>
                  <a:tcPr marL="91425" marR="91425" marT="64000" marB="640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010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Alt Ed Population Shift</a:t>
            </a:r>
            <a:endParaRPr sz="3000"/>
          </a:p>
        </p:txBody>
      </p:sp>
      <p:pic>
        <p:nvPicPr>
          <p:cNvPr id="224" name="Google Shape;224;p41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3400" y="1282625"/>
            <a:ext cx="6749976" cy="370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2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73428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Growth Scores: 30%</a:t>
            </a:r>
            <a:endParaRPr sz="3000"/>
          </a:p>
        </p:txBody>
      </p:sp>
      <p:graphicFrame>
        <p:nvGraphicFramePr>
          <p:cNvPr id="230" name="Google Shape;230;p42"/>
          <p:cNvGraphicFramePr/>
          <p:nvPr/>
        </p:nvGraphicFramePr>
        <p:xfrm>
          <a:off x="489625" y="1696175"/>
          <a:ext cx="8146325" cy="2499240"/>
        </p:xfrm>
        <a:graphic>
          <a:graphicData uri="http://schemas.openxmlformats.org/drawingml/2006/table">
            <a:tbl>
              <a:tblPr>
                <a:noFill/>
                <a:tableStyleId>{019D596D-6160-409D-88DD-66020E89E56F}</a:tableStyleId>
              </a:tblPr>
              <a:tblGrid>
                <a:gridCol w="2179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 grid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/>
                        <a:t>Growth Scores: MAP Reading and Math Assessments</a:t>
                      </a:r>
                      <a:endParaRPr sz="1600" b="1"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2016-2017</a:t>
                      </a:r>
                      <a:br>
                        <a:rPr lang="en" sz="1000"/>
                      </a:br>
                      <a:r>
                        <a:rPr lang="en" sz="1000"/>
                        <a:t>Alt Ed</a:t>
                      </a:r>
                      <a:br>
                        <a:rPr lang="en" sz="1000"/>
                      </a:br>
                      <a:r>
                        <a:rPr lang="en" sz="1000"/>
                        <a:t>Score</a:t>
                      </a:r>
                      <a:br>
                        <a:rPr lang="en" sz="1000"/>
                      </a:br>
                      <a:r>
                        <a:rPr lang="en" sz="1000"/>
                        <a:t>N=161</a:t>
                      </a:r>
                      <a:endParaRPr sz="10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2016-2017</a:t>
                      </a:r>
                      <a:br>
                        <a:rPr lang="en" sz="1000"/>
                      </a:br>
                      <a:r>
                        <a:rPr lang="en" sz="1000"/>
                        <a:t>Alt Ed </a:t>
                      </a:r>
                      <a:br>
                        <a:rPr lang="en" sz="1000"/>
                      </a:br>
                      <a:r>
                        <a:rPr lang="en" sz="1000"/>
                        <a:t>Rating</a:t>
                      </a:r>
                      <a:endParaRPr sz="1000"/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2017-2018</a:t>
                      </a:r>
                      <a:br>
                        <a:rPr lang="en" sz="1000"/>
                      </a:br>
                      <a:r>
                        <a:rPr lang="en" sz="1000"/>
                        <a:t>All Students</a:t>
                      </a:r>
                      <a:br>
                        <a:rPr lang="en" sz="1000"/>
                      </a:br>
                      <a:r>
                        <a:rPr lang="en" sz="1000"/>
                        <a:t>Score</a:t>
                      </a:r>
                      <a:br>
                        <a:rPr lang="en" sz="1000"/>
                      </a:br>
                      <a:r>
                        <a:rPr lang="en" sz="1000"/>
                        <a:t>N=377</a:t>
                      </a:r>
                      <a:endParaRPr sz="1000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2017-2018 </a:t>
                      </a:r>
                      <a:br>
                        <a:rPr lang="en" sz="1000"/>
                      </a:br>
                      <a:r>
                        <a:rPr lang="en" sz="1000"/>
                        <a:t>All Students Rating</a:t>
                      </a:r>
                      <a:endParaRPr sz="1000"/>
                    </a:p>
                  </a:txBody>
                  <a:tcPr marL="91425" marR="91425" marT="91425" marB="91425" anchor="ctr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Difference</a:t>
                      </a:r>
                      <a:endParaRPr sz="1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Average Percentile Reading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39%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Unsatisfactory</a:t>
                      </a:r>
                      <a:endParaRPr sz="12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(2/6)</a:t>
                      </a:r>
                      <a:endParaRPr sz="1200"/>
                    </a:p>
                  </a:txBody>
                  <a:tcPr marL="91425" marR="91425" marT="91425" marB="91425" anchor="ctr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61%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Exceeds </a:t>
                      </a:r>
                      <a:br>
                        <a:rPr lang="en" sz="1200"/>
                      </a:br>
                      <a:r>
                        <a:rPr lang="en" sz="1200"/>
                        <a:t>(5/6)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+22%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Average Percentile Math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55%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Adequate</a:t>
                      </a:r>
                      <a:endParaRPr sz="12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(4/6)</a:t>
                      </a: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43%</a:t>
                      </a:r>
                      <a:endParaRPr sz="1200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Approaches</a:t>
                      </a:r>
                      <a:br>
                        <a:rPr lang="en" sz="1200"/>
                      </a:br>
                      <a:r>
                        <a:rPr lang="en" sz="1200"/>
                        <a:t>(3/6)</a:t>
                      </a:r>
                      <a:endParaRPr sz="1200"/>
                    </a:p>
                  </a:txBody>
                  <a:tcPr marL="91425" marR="91425" marT="91425" marB="91425" anchor="ctr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-12%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ank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1327</Words>
  <Application>Microsoft Office PowerPoint</Application>
  <PresentationFormat>On-screen Show (16:9)</PresentationFormat>
  <Paragraphs>456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Noto Sans Symbols</vt:lpstr>
      <vt:lpstr>Times New Roman</vt:lpstr>
      <vt:lpstr>Simple Light</vt:lpstr>
      <vt:lpstr>blank</vt:lpstr>
      <vt:lpstr>blank</vt:lpstr>
      <vt:lpstr>2_Office Theme</vt:lpstr>
      <vt:lpstr>2_Office Theme</vt:lpstr>
      <vt:lpstr>2017-2018 Report </vt:lpstr>
      <vt:lpstr>Mission Statement </vt:lpstr>
      <vt:lpstr>BANV Student Demographics Grade Level Distribution</vt:lpstr>
      <vt:lpstr>BANV Student Demographics  Ethnicity</vt:lpstr>
      <vt:lpstr>BANV Student Demographics  Risk Factors: All Students</vt:lpstr>
      <vt:lpstr>2017-2018 Student Performance Beacon Academy of NV Alt Ed Framework   </vt:lpstr>
      <vt:lpstr>Alt Ed Population Shift</vt:lpstr>
      <vt:lpstr>Alt Ed Population Shift</vt:lpstr>
      <vt:lpstr>Growth Scores: 30%</vt:lpstr>
      <vt:lpstr>Status Scores: 20%</vt:lpstr>
      <vt:lpstr>College and Career Readiness: 40%</vt:lpstr>
      <vt:lpstr>BANV Term Data Average Credits Earned by Term</vt:lpstr>
      <vt:lpstr>Cohort Graduation Rate</vt:lpstr>
      <vt:lpstr>Non Graduates</vt:lpstr>
      <vt:lpstr>Cohort Graduation Rate</vt:lpstr>
      <vt:lpstr>Cohort Graduation Rate</vt:lpstr>
      <vt:lpstr>Cohort 2018 Graduates</vt:lpstr>
      <vt:lpstr>2017-2018 Graduates</vt:lpstr>
      <vt:lpstr>Student Engagement: 10%</vt:lpstr>
      <vt:lpstr>Overall Score</vt:lpstr>
      <vt:lpstr>What Attributed to Gains?</vt:lpstr>
      <vt:lpstr>Opportunities for Improvement</vt:lpstr>
      <vt:lpstr>College and Career Focus</vt:lpstr>
      <vt:lpstr>What’s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2017-2018 Report </dc:title>
  <dc:creator>Tambre Tondryk</dc:creator>
  <cp:lastModifiedBy>Tambre Tondryk</cp:lastModifiedBy>
  <cp:revision>1</cp:revision>
  <dcterms:modified xsi:type="dcterms:W3CDTF">2019-02-07T04:35:05Z</dcterms:modified>
</cp:coreProperties>
</file>