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3" r:id="rId2"/>
    <p:sldId id="447" r:id="rId3"/>
    <p:sldId id="450" r:id="rId4"/>
    <p:sldId id="449" r:id="rId5"/>
    <p:sldId id="446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42" autoAdjust="0"/>
  </p:normalViewPr>
  <p:slideViewPr>
    <p:cSldViewPr snapToGrid="0" snapToObjects="1">
      <p:cViewPr varScale="1">
        <p:scale>
          <a:sx n="60" d="100"/>
          <a:sy n="60" d="100"/>
        </p:scale>
        <p:origin x="146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37840" cy="464820"/>
          </a:xfrm>
          <a:prstGeom prst="rect">
            <a:avLst/>
          </a:prstGeom>
        </p:spPr>
        <p:txBody>
          <a:bodyPr vert="horz" lIns="92704" tIns="46352" rIns="92704" bIns="463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6"/>
            <a:ext cx="3037840" cy="464820"/>
          </a:xfrm>
          <a:prstGeom prst="rect">
            <a:avLst/>
          </a:prstGeom>
        </p:spPr>
        <p:txBody>
          <a:bodyPr vert="horz" lIns="92704" tIns="46352" rIns="92704" bIns="46352" rtlCol="0"/>
          <a:lstStyle>
            <a:lvl1pPr algn="r">
              <a:defRPr sz="1200"/>
            </a:lvl1pPr>
          </a:lstStyle>
          <a:p>
            <a:fld id="{43648788-3D7B-4733-8D76-139DC3E1B85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1675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4" tIns="46352" rIns="92704" bIns="463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4"/>
            <a:ext cx="5608320" cy="4183380"/>
          </a:xfrm>
          <a:prstGeom prst="rect">
            <a:avLst/>
          </a:prstGeom>
        </p:spPr>
        <p:txBody>
          <a:bodyPr vert="horz" lIns="92704" tIns="46352" rIns="92704" bIns="463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1"/>
            <a:ext cx="3037840" cy="464820"/>
          </a:xfrm>
          <a:prstGeom prst="rect">
            <a:avLst/>
          </a:prstGeom>
        </p:spPr>
        <p:txBody>
          <a:bodyPr vert="horz" lIns="92704" tIns="46352" rIns="92704" bIns="463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71"/>
            <a:ext cx="3037840" cy="464820"/>
          </a:xfrm>
          <a:prstGeom prst="rect">
            <a:avLst/>
          </a:prstGeom>
        </p:spPr>
        <p:txBody>
          <a:bodyPr vert="horz" lIns="92704" tIns="46352" rIns="92704" bIns="46352" rtlCol="0" anchor="b"/>
          <a:lstStyle>
            <a:lvl1pPr algn="r">
              <a:defRPr sz="1200"/>
            </a:lvl1pPr>
          </a:lstStyle>
          <a:p>
            <a:fld id="{898DD79E-B820-417D-8CC5-919450BDE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8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cover_NVV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3756315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8410"/>
            <a:ext cx="3756315" cy="12903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E9E61-038C-4D5E-986D-51547FCFD719}" type="datetime1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9BEE-767B-4919-ACB1-4212760D3167}" type="datetime1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74C9-F43D-4D09-9E9E-8AE06EBC90D3}" type="datetime1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inside_NVV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43" y="219893"/>
            <a:ext cx="6886053" cy="612208"/>
          </a:xfrm>
        </p:spPr>
        <p:txBody>
          <a:bodyPr>
            <a:noAutofit/>
          </a:bodyPr>
          <a:lstStyle>
            <a:lvl1pPr algn="l">
              <a:defRPr sz="3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6A55-BBA3-4C5C-8349-F7862F960328}" type="datetime1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7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20E6-B1B9-45E9-A38C-F18A5559B458}" type="datetime1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C1C-F72A-4960-8D1A-4EBE73A40F0E}" type="datetime1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9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191-D535-49B4-96C3-85398D8E6B40}" type="datetime1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9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1B83-E4F2-405F-A065-F1F1DE7F2942}" type="datetime1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9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C141-CA96-44DE-A324-1A2BED042595}" type="datetime1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7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F172-24F3-49A8-ADF3-5E62CDD70AC2}" type="datetime1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9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7AA-2511-4861-A094-E8E5A7C89754}" type="datetime1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CFA3-83F9-4ADB-9004-E34BA6A1A18B}" type="datetime1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Nevada Virtual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95DA-9346-CA46-85B8-1BAF9BD8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6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9776" y="2667333"/>
            <a:ext cx="39592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4400" b="1" dirty="0">
                <a:solidFill>
                  <a:prstClr val="black"/>
                </a:solidFill>
                <a:latin typeface="Adobe Fangsong Std R" pitchFamily="18" charset="-128"/>
                <a:ea typeface="Adobe Fangsong Std R" pitchFamily="18" charset="-128"/>
              </a:rPr>
              <a:t>Nevada Virtual Academy 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latin typeface="Adobe Fangsong Std R" pitchFamily="18" charset="-128"/>
                <a:ea typeface="Adobe Fangsong Std R" pitchFamily="18" charset="-128"/>
              </a:rPr>
              <a:t>ES Internal Metrics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latin typeface="Adobe Fangsong Std R" pitchFamily="18" charset="-128"/>
                <a:ea typeface="Adobe Fangsong Std R" pitchFamily="18" charset="-128"/>
              </a:rPr>
              <a:t>Quarter 2 Report</a:t>
            </a:r>
          </a:p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  <a:latin typeface="Adobe Fangsong Std R" pitchFamily="18" charset="-128"/>
                <a:ea typeface="Adobe Fangsong Std R" pitchFamily="18" charset="-128"/>
              </a:rPr>
              <a:t>February 16,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Nevada Virtual Academy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2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F1CF1-F99E-4B18-A146-1366B54A7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ES Closure Plan Parent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5B67-84CD-48F0-A7B2-97A1E178E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Meetings were held with parents/guardians on January 16</a:t>
            </a:r>
            <a:r>
              <a:rPr lang="en-US" baseline="30000" dirty="0"/>
              <a:t>th</a:t>
            </a:r>
            <a:r>
              <a:rPr lang="en-US" dirty="0"/>
              <a:t> and 18</a:t>
            </a:r>
            <a:r>
              <a:rPr lang="en-US" baseline="30000" dirty="0"/>
              <a:t>th</a:t>
            </a:r>
            <a:r>
              <a:rPr lang="en-US" dirty="0"/>
              <a:t>, 2019 (9 a.m. and 3 p.m.,  respectively)</a:t>
            </a:r>
          </a:p>
          <a:p>
            <a:r>
              <a:rPr lang="en-US" dirty="0"/>
              <a:t>Attendance was 7 and 22 families, respectively</a:t>
            </a:r>
          </a:p>
          <a:p>
            <a:r>
              <a:rPr lang="en-US" dirty="0"/>
              <a:t>Discussion items included</a:t>
            </a:r>
          </a:p>
          <a:p>
            <a:pPr lvl="1"/>
            <a:r>
              <a:rPr lang="en-US" dirty="0"/>
              <a:t>ES Closure Timeline</a:t>
            </a:r>
          </a:p>
          <a:p>
            <a:pPr lvl="1"/>
            <a:r>
              <a:rPr lang="en-US" dirty="0"/>
              <a:t>Communication Plan (POT)</a:t>
            </a:r>
          </a:p>
          <a:p>
            <a:pPr lvl="1"/>
            <a:r>
              <a:rPr lang="en-US" dirty="0"/>
              <a:t>School Enrollment Options</a:t>
            </a:r>
          </a:p>
          <a:p>
            <a:pPr lvl="1"/>
            <a:r>
              <a:rPr lang="en-US" dirty="0"/>
              <a:t>Tracking Student Movement (informing school and EOY Survey)</a:t>
            </a:r>
          </a:p>
          <a:p>
            <a:pPr lvl="1"/>
            <a:r>
              <a:rPr lang="en-US" dirty="0"/>
              <a:t>Q/A Session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B453E-E2DC-4F17-8545-531FD4F24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C8D1B-CB14-4AA9-B3D2-B6C81939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1D41A-4E91-4586-9CF9-9704F32D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20" y="219893"/>
            <a:ext cx="6886053" cy="612208"/>
          </a:xfrm>
        </p:spPr>
        <p:txBody>
          <a:bodyPr/>
          <a:lstStyle/>
          <a:p>
            <a:r>
              <a:rPr lang="en-US"/>
              <a:t>MAP Growth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4CE7F-5469-43D5-93B2-A216D949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	</a:t>
            </a:r>
            <a:r>
              <a:rPr lang="en-US" sz="2400" dirty="0"/>
              <a:t>Average Winter MAP Results by Grade Level (Winter 2018) 	with comparison to Fall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88424-D639-4161-9D13-CBBB8A1B5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7B493-DAFC-4318-A0FA-72652BF2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43995DA-9346-CA46-85B8-1BAF9BD84134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28352C-A78A-4B20-96D3-E49B9CAD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51166"/>
              </p:ext>
            </p:extLst>
          </p:nvPr>
        </p:nvGraphicFramePr>
        <p:xfrm>
          <a:off x="435429" y="2489982"/>
          <a:ext cx="7920780" cy="2778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9440">
                  <a:extLst>
                    <a:ext uri="{9D8B030D-6E8A-4147-A177-3AD203B41FA5}">
                      <a16:colId xmlns:a16="http://schemas.microsoft.com/office/drawing/2014/main" val="881454162"/>
                    </a:ext>
                  </a:extLst>
                </a:gridCol>
                <a:gridCol w="1330268">
                  <a:extLst>
                    <a:ext uri="{9D8B030D-6E8A-4147-A177-3AD203B41FA5}">
                      <a16:colId xmlns:a16="http://schemas.microsoft.com/office/drawing/2014/main" val="3439130848"/>
                    </a:ext>
                  </a:extLst>
                </a:gridCol>
                <a:gridCol w="1330268">
                  <a:extLst>
                    <a:ext uri="{9D8B030D-6E8A-4147-A177-3AD203B41FA5}">
                      <a16:colId xmlns:a16="http://schemas.microsoft.com/office/drawing/2014/main" val="1764707403"/>
                    </a:ext>
                  </a:extLst>
                </a:gridCol>
                <a:gridCol w="1330268">
                  <a:extLst>
                    <a:ext uri="{9D8B030D-6E8A-4147-A177-3AD203B41FA5}">
                      <a16:colId xmlns:a16="http://schemas.microsoft.com/office/drawing/2014/main" val="604933856"/>
                    </a:ext>
                  </a:extLst>
                </a:gridCol>
                <a:gridCol w="1330268">
                  <a:extLst>
                    <a:ext uri="{9D8B030D-6E8A-4147-A177-3AD203B41FA5}">
                      <a16:colId xmlns:a16="http://schemas.microsoft.com/office/drawing/2014/main" val="1455816687"/>
                    </a:ext>
                  </a:extLst>
                </a:gridCol>
                <a:gridCol w="1330268">
                  <a:extLst>
                    <a:ext uri="{9D8B030D-6E8A-4147-A177-3AD203B41FA5}">
                      <a16:colId xmlns:a16="http://schemas.microsoft.com/office/drawing/2014/main" val="1786912186"/>
                    </a:ext>
                  </a:extLst>
                </a:gridCol>
              </a:tblGrid>
              <a:tr h="405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Grade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Fall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Math score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Winter Math score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Grade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Fall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ELA score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Winter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ELA score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233905"/>
                  </a:ext>
                </a:extLst>
              </a:tr>
              <a:tr h="35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615313"/>
                  </a:ext>
                </a:extLst>
              </a:tr>
              <a:tr h="35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45840"/>
                  </a:ext>
                </a:extLst>
              </a:tr>
              <a:tr h="35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0219178"/>
                  </a:ext>
                </a:extLst>
              </a:tr>
              <a:tr h="35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7096201"/>
                  </a:ext>
                </a:extLst>
              </a:tr>
              <a:tr h="35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361631"/>
                  </a:ext>
                </a:extLst>
              </a:tr>
              <a:tr h="35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058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16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0625-0A25-45C4-96B5-6D7E5338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% of Students Meeting MAP Growth Goals </a:t>
            </a:r>
            <a:br>
              <a:rPr lang="en-US" sz="2400" dirty="0"/>
            </a:br>
            <a:r>
              <a:rPr lang="en-US" sz="2400" dirty="0"/>
              <a:t>by Grade (Winter 2018)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0441A5D-05E5-4E2D-8F0A-789E60865E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374324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49909568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100304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32748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Meeting (Math)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Meeting (Reading)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01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66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383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2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163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00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69133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E326D-2EC8-43D3-993B-33816DB85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1BEC-D68A-4217-A568-69429A486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2D7AD-F91A-4FBA-8B80-A27366C9E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9893"/>
            <a:ext cx="7148796" cy="612208"/>
          </a:xfrm>
        </p:spPr>
        <p:txBody>
          <a:bodyPr/>
          <a:lstStyle/>
          <a:p>
            <a:r>
              <a:rPr lang="en-US" dirty="0"/>
              <a:t>Chronic Absenteeism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7EB-0CE2-4997-AF00-FEC18759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800" dirty="0"/>
              <a:t>1st Semester Chronic Absenteeism rate</a:t>
            </a:r>
          </a:p>
          <a:p>
            <a:pPr lvl="1"/>
            <a:r>
              <a:rPr lang="en-US" sz="1800" dirty="0"/>
              <a:t>Reported % of students deemed chronically absent at each grade level at end of 1</a:t>
            </a:r>
            <a:r>
              <a:rPr lang="en-US" sz="1800" baseline="30000" dirty="0"/>
              <a:t>st</a:t>
            </a:r>
            <a:r>
              <a:rPr lang="en-US" sz="1800" dirty="0"/>
              <a:t> Semester (December 2018) and compared to last year’s </a:t>
            </a:r>
            <a:r>
              <a:rPr lang="en-US" sz="1800"/>
              <a:t>chronic absenteeism.</a:t>
            </a:r>
            <a:endParaRPr lang="en-US" sz="1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BA24F-C8A1-4EFA-B31F-5899F540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Nevada Virtual Academy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4BF2F-68F5-4E97-A5D8-6FDCCC0D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95DA-9346-CA46-85B8-1BAF9BD84134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35EC87-3E11-49A8-962A-DDC5D9517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09367"/>
              </p:ext>
            </p:extLst>
          </p:nvPr>
        </p:nvGraphicFramePr>
        <p:xfrm>
          <a:off x="1247503" y="3026795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55763841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50500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Chronic Absenteeism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58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727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101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83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6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68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575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5.3% </a:t>
                      </a:r>
                      <a:r>
                        <a:rPr lang="en-US" dirty="0"/>
                        <a:t>( Last Year – 10.5%)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27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75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72646</TotalTime>
  <Words>237</Words>
  <Application>Microsoft Office PowerPoint</Application>
  <PresentationFormat>On-screen Show (4:3)</PresentationFormat>
  <Paragraphs>111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Adobe Fangsong Std R</vt:lpstr>
      <vt:lpstr>Arial</vt:lpstr>
      <vt:lpstr>Calibri</vt:lpstr>
      <vt:lpstr>Times New Roman</vt:lpstr>
      <vt:lpstr>Office Theme</vt:lpstr>
      <vt:lpstr>PowerPoint Presentation</vt:lpstr>
      <vt:lpstr>ES Closure Plan Parent Meeting</vt:lpstr>
      <vt:lpstr>MAP Growth Data</vt:lpstr>
      <vt:lpstr>% of Students Meeting MAP Growth Goals  by Grade (Winter 2018)</vt:lpstr>
      <vt:lpstr>Chronic Absenteeism</vt:lpstr>
    </vt:vector>
  </TitlesOfParts>
  <Company>K12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McElveen</dc:creator>
  <cp:lastModifiedBy>Hamilton, Yolanda (NVVA Admin)</cp:lastModifiedBy>
  <cp:revision>318</cp:revision>
  <cp:lastPrinted>2019-02-04T18:40:00Z</cp:lastPrinted>
  <dcterms:created xsi:type="dcterms:W3CDTF">2015-03-12T16:00:11Z</dcterms:created>
  <dcterms:modified xsi:type="dcterms:W3CDTF">2019-02-08T00:38:52Z</dcterms:modified>
</cp:coreProperties>
</file>