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69" r:id="rId3"/>
    <p:sldId id="259" r:id="rId4"/>
    <p:sldId id="260" r:id="rId5"/>
    <p:sldId id="264" r:id="rId6"/>
    <p:sldId id="267" r:id="rId7"/>
    <p:sldId id="266" r:id="rId8"/>
    <p:sldId id="268"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317CB8-87B5-438E-9833-020F41DF2F45}" type="datetimeFigureOut">
              <a:rPr lang="en-US" smtClean="0"/>
              <a:t>1/17/2019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3114F6-3FA2-4815-B1AF-8A286347930D}" type="slidenum">
              <a:rPr lang="en-US" smtClean="0"/>
              <a:t>‹#›</a:t>
            </a:fld>
            <a:endParaRPr lang="en-US"/>
          </a:p>
        </p:txBody>
      </p:sp>
    </p:spTree>
    <p:extLst>
      <p:ext uri="{BB962C8B-B14F-4D97-AF65-F5344CB8AC3E}">
        <p14:creationId xmlns:p14="http://schemas.microsoft.com/office/powerpoint/2010/main" val="4144540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cs typeface="Arial" panose="020B0604020202020204" pitchFamily="34" charset="0"/>
              </a:rPr>
              <a:t>We will focus on how to express yourself and make an impact while supporting and recognizing others, how to build rapport with any group, and how to make a positive first impression!</a:t>
            </a: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bg1"/>
                </a:solidFill>
                <a:latin typeface="Tahoma" panose="020B0604030504040204" pitchFamily="34" charset="0"/>
                <a:cs typeface="Arial" panose="020B0604020202020204" pitchFamily="34" charset="0"/>
              </a:defRPr>
            </a:lvl1pPr>
            <a:lvl2pPr marL="742950" indent="-285750" eaLnBrk="0" hangingPunct="0">
              <a:defRPr sz="1600">
                <a:solidFill>
                  <a:schemeClr val="bg1"/>
                </a:solidFill>
                <a:latin typeface="Tahoma" panose="020B0604030504040204" pitchFamily="34" charset="0"/>
                <a:cs typeface="Arial" panose="020B0604020202020204" pitchFamily="34" charset="0"/>
              </a:defRPr>
            </a:lvl2pPr>
            <a:lvl3pPr marL="1143000" indent="-228600" eaLnBrk="0" hangingPunct="0">
              <a:defRPr sz="1600">
                <a:solidFill>
                  <a:schemeClr val="bg1"/>
                </a:solidFill>
                <a:latin typeface="Tahoma" panose="020B0604030504040204" pitchFamily="34" charset="0"/>
                <a:cs typeface="Arial" panose="020B0604020202020204" pitchFamily="34" charset="0"/>
              </a:defRPr>
            </a:lvl3pPr>
            <a:lvl4pPr marL="1600200" indent="-228600" eaLnBrk="0" hangingPunct="0">
              <a:defRPr sz="1600">
                <a:solidFill>
                  <a:schemeClr val="bg1"/>
                </a:solidFill>
                <a:latin typeface="Tahoma" panose="020B0604030504040204" pitchFamily="34" charset="0"/>
                <a:cs typeface="Arial" panose="020B0604020202020204" pitchFamily="34" charset="0"/>
              </a:defRPr>
            </a:lvl4pPr>
            <a:lvl5pPr marL="2057400" indent="-228600" eaLnBrk="0" hangingPunct="0">
              <a:defRPr sz="1600">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sz="1600">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sz="1600">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sz="1600">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sz="1600">
                <a:solidFill>
                  <a:schemeClr val="bg1"/>
                </a:solidFill>
                <a:latin typeface="Tahoma" panose="020B0604030504040204" pitchFamily="34" charset="0"/>
                <a:cs typeface="Arial" panose="020B0604020202020204" pitchFamily="34" charset="0"/>
              </a:defRPr>
            </a:lvl9pPr>
          </a:lstStyle>
          <a:p>
            <a:pPr eaLnBrk="1" hangingPunct="1"/>
            <a:fld id="{35F272DC-32EB-4E0A-A160-15651551EB3C}" type="slidenum">
              <a:rPr lang="en-US" altLang="en-US" sz="1200">
                <a:solidFill>
                  <a:srgbClr val="000000"/>
                </a:solidFill>
                <a:latin typeface="Arial" panose="020B0604020202020204" pitchFamily="34" charset="0"/>
              </a:rPr>
              <a:pPr eaLnBrk="1" hangingPunct="1"/>
              <a:t>1</a:t>
            </a:fld>
            <a:endParaRPr lang="en-US" altLang="en-US" sz="1200">
              <a:solidFill>
                <a:srgbClr val="000000"/>
              </a:solidFill>
              <a:latin typeface="Arial" panose="020B0604020202020204" pitchFamily="34" charset="0"/>
            </a:endParaRPr>
          </a:p>
        </p:txBody>
      </p:sp>
    </p:spTree>
    <p:extLst>
      <p:ext uri="{BB962C8B-B14F-4D97-AF65-F5344CB8AC3E}">
        <p14:creationId xmlns:p14="http://schemas.microsoft.com/office/powerpoint/2010/main" val="23102191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625600" y="1676400"/>
            <a:ext cx="10363200" cy="1462088"/>
          </a:xfrm>
        </p:spPr>
        <p:txBody>
          <a:bodyPr/>
          <a:lstStyle>
            <a:lvl1pPr algn="r">
              <a:defRPr>
                <a:solidFill>
                  <a:schemeClr val="tx1"/>
                </a:solidFill>
              </a:defRPr>
            </a:lvl1pPr>
          </a:lstStyle>
          <a:p>
            <a:r>
              <a:rPr lang="en-US"/>
              <a:t>Click to edit Master title style</a:t>
            </a:r>
          </a:p>
        </p:txBody>
      </p:sp>
      <p:sp>
        <p:nvSpPr>
          <p:cNvPr id="5123" name="Rectangle 3"/>
          <p:cNvSpPr>
            <a:spLocks noGrp="1" noChangeArrowheads="1"/>
          </p:cNvSpPr>
          <p:nvPr>
            <p:ph type="subTitle" idx="1"/>
          </p:nvPr>
        </p:nvSpPr>
        <p:spPr>
          <a:xfrm>
            <a:off x="3454400" y="3429000"/>
            <a:ext cx="8534400" cy="1752600"/>
          </a:xfrm>
        </p:spPr>
        <p:txBody>
          <a:bodyPr/>
          <a:lstStyle>
            <a:lvl1pPr marL="0" indent="0" algn="r">
              <a:buFont typeface="Wingdings" pitchFamily="2" charset="2"/>
              <a:buNone/>
              <a:defRPr>
                <a:solidFill>
                  <a:schemeClr val="tx1"/>
                </a:solidFill>
              </a:defRPr>
            </a:lvl1pPr>
          </a:lstStyle>
          <a:p>
            <a:r>
              <a:rPr lang="en-US"/>
              <a:t>Click to edit Master subtitle style</a:t>
            </a:r>
          </a:p>
        </p:txBody>
      </p:sp>
      <p:sp>
        <p:nvSpPr>
          <p:cNvPr id="4" name="Rectangle 3"/>
          <p:cNvSpPr>
            <a:spLocks noGrp="1" noChangeArrowheads="1"/>
          </p:cNvSpPr>
          <p:nvPr>
            <p:ph type="ftr" sz="quarter" idx="10"/>
          </p:nvPr>
        </p:nvSpPr>
        <p:spPr>
          <a:xfrm>
            <a:off x="2032000" y="6629400"/>
            <a:ext cx="10058400" cy="228600"/>
          </a:xfrm>
        </p:spPr>
        <p:txBody>
          <a:bodyPr/>
          <a:lstStyle>
            <a:lvl1pPr algn="r">
              <a:defRPr sz="800">
                <a:solidFill>
                  <a:schemeClr val="bg2"/>
                </a:solidFill>
              </a:defRPr>
            </a:lvl1pPr>
          </a:lstStyle>
          <a:p>
            <a:pPr>
              <a:defRPr/>
            </a:pPr>
            <a:r>
              <a:rPr lang="en-US">
                <a:solidFill>
                  <a:srgbClr val="1C1C1C"/>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3935253869"/>
      </p:ext>
    </p:extLst>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311332204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228600"/>
            <a:ext cx="2819400" cy="5562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28600"/>
            <a:ext cx="825500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81737707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06085" y="228600"/>
            <a:ext cx="10085916" cy="776288"/>
          </a:xfrm>
        </p:spPr>
        <p:txBody>
          <a:bodyPr/>
          <a:lstStyle/>
          <a:p>
            <a:r>
              <a:rPr lang="en-US"/>
              <a:t>Click to edit Master title style</a:t>
            </a:r>
          </a:p>
        </p:txBody>
      </p:sp>
      <p:sp>
        <p:nvSpPr>
          <p:cNvPr id="3" name="Text Placeholder 2"/>
          <p:cNvSpPr>
            <a:spLocks noGrp="1"/>
          </p:cNvSpPr>
          <p:nvPr>
            <p:ph type="body" sz="half" idx="1"/>
          </p:nvPr>
        </p:nvSpPr>
        <p:spPr>
          <a:xfrm>
            <a:off x="914400" y="1371600"/>
            <a:ext cx="50800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71600"/>
            <a:ext cx="50800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10004729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106085" y="228600"/>
            <a:ext cx="10085916" cy="776288"/>
          </a:xfrm>
        </p:spPr>
        <p:txBody>
          <a:bodyPr/>
          <a:lstStyle/>
          <a:p>
            <a:r>
              <a:rPr lang="en-US"/>
              <a:t>Click to edit Master title style</a:t>
            </a:r>
          </a:p>
        </p:txBody>
      </p:sp>
      <p:sp>
        <p:nvSpPr>
          <p:cNvPr id="3" name="Table Placeholder 2"/>
          <p:cNvSpPr>
            <a:spLocks noGrp="1"/>
          </p:cNvSpPr>
          <p:nvPr>
            <p:ph type="tbl" idx="1"/>
          </p:nvPr>
        </p:nvSpPr>
        <p:spPr>
          <a:xfrm>
            <a:off x="914400" y="1371600"/>
            <a:ext cx="10363200" cy="4419600"/>
          </a:xfrm>
        </p:spPr>
        <p:txBody>
          <a:bodyPr/>
          <a:lstStyle/>
          <a:p>
            <a:pPr lvl="0"/>
            <a:endParaRPr lang="en-US" noProof="0"/>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411536640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129110383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123102787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371600"/>
            <a:ext cx="508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71600"/>
            <a:ext cx="508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383788717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21956377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419032451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271827693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215210631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113681505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06085" y="228600"/>
            <a:ext cx="10085916"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371600"/>
            <a:ext cx="10363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p:cNvSpPr>
            <a:spLocks noGrp="1" noChangeArrowheads="1"/>
          </p:cNvSpPr>
          <p:nvPr>
            <p:ph type="ftr" sz="quarter" idx="3"/>
          </p:nvPr>
        </p:nvSpPr>
        <p:spPr bwMode="auto">
          <a:xfrm>
            <a:off x="101600" y="6400800"/>
            <a:ext cx="87376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700">
                <a:cs typeface="Arial" charset="0"/>
              </a:defRPr>
            </a:lvl1pPr>
          </a:lstStyle>
          <a:p>
            <a:pPr fontAlgn="base">
              <a:spcAft>
                <a:spcPct val="0"/>
              </a:spcAft>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9289099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hf sldNum="0" hdr="0" dt="0"/>
  <p:txStyles>
    <p:titleStyle>
      <a:lvl1pPr algn="l" rtl="0" eaLnBrk="0" fontAlgn="base" hangingPunct="0">
        <a:spcBef>
          <a:spcPct val="0"/>
        </a:spcBef>
        <a:spcAft>
          <a:spcPct val="0"/>
        </a:spcAft>
        <a:defRPr sz="440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Tahoma" pitchFamily="34" charset="0"/>
        </a:defRPr>
      </a:lvl2pPr>
      <a:lvl3pPr algn="l" rtl="0" eaLnBrk="0" fontAlgn="base" hangingPunct="0">
        <a:spcBef>
          <a:spcPct val="0"/>
        </a:spcBef>
        <a:spcAft>
          <a:spcPct val="0"/>
        </a:spcAft>
        <a:defRPr sz="4400">
          <a:solidFill>
            <a:schemeClr val="bg1"/>
          </a:solidFill>
          <a:latin typeface="Tahoma" pitchFamily="34" charset="0"/>
        </a:defRPr>
      </a:lvl3pPr>
      <a:lvl4pPr algn="l" rtl="0" eaLnBrk="0" fontAlgn="base" hangingPunct="0">
        <a:spcBef>
          <a:spcPct val="0"/>
        </a:spcBef>
        <a:spcAft>
          <a:spcPct val="0"/>
        </a:spcAft>
        <a:defRPr sz="4400">
          <a:solidFill>
            <a:schemeClr val="bg1"/>
          </a:solidFill>
          <a:latin typeface="Tahoma" pitchFamily="34" charset="0"/>
        </a:defRPr>
      </a:lvl4pPr>
      <a:lvl5pPr algn="l" rtl="0" eaLnBrk="0" fontAlgn="base" hangingPunct="0">
        <a:spcBef>
          <a:spcPct val="0"/>
        </a:spcBef>
        <a:spcAft>
          <a:spcPct val="0"/>
        </a:spcAft>
        <a:defRPr sz="4400">
          <a:solidFill>
            <a:schemeClr val="bg1"/>
          </a:solidFill>
          <a:latin typeface="Tahoma" pitchFamily="34" charset="0"/>
        </a:defRPr>
      </a:lvl5pPr>
      <a:lvl6pPr marL="457200" algn="l" rtl="0" fontAlgn="base">
        <a:spcBef>
          <a:spcPct val="0"/>
        </a:spcBef>
        <a:spcAft>
          <a:spcPct val="0"/>
        </a:spcAft>
        <a:defRPr sz="4400">
          <a:solidFill>
            <a:schemeClr val="bg1"/>
          </a:solidFill>
          <a:latin typeface="Tahoma" pitchFamily="34" charset="0"/>
        </a:defRPr>
      </a:lvl6pPr>
      <a:lvl7pPr marL="914400" algn="l" rtl="0" fontAlgn="base">
        <a:spcBef>
          <a:spcPct val="0"/>
        </a:spcBef>
        <a:spcAft>
          <a:spcPct val="0"/>
        </a:spcAft>
        <a:defRPr sz="4400">
          <a:solidFill>
            <a:schemeClr val="bg1"/>
          </a:solidFill>
          <a:latin typeface="Tahoma" pitchFamily="34" charset="0"/>
        </a:defRPr>
      </a:lvl7pPr>
      <a:lvl8pPr marL="1371600" algn="l" rtl="0" fontAlgn="base">
        <a:spcBef>
          <a:spcPct val="0"/>
        </a:spcBef>
        <a:spcAft>
          <a:spcPct val="0"/>
        </a:spcAft>
        <a:defRPr sz="4400">
          <a:solidFill>
            <a:schemeClr val="bg1"/>
          </a:solidFill>
          <a:latin typeface="Tahoma" pitchFamily="34" charset="0"/>
        </a:defRPr>
      </a:lvl8pPr>
      <a:lvl9pPr marL="1828800" algn="l" rtl="0" fontAlgn="base">
        <a:spcBef>
          <a:spcPct val="0"/>
        </a:spcBef>
        <a:spcAft>
          <a:spcPct val="0"/>
        </a:spcAft>
        <a:defRPr sz="4400">
          <a:solidFill>
            <a:schemeClr val="bg1"/>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bg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bg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bg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bg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bg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bg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bg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bg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ctrTitle"/>
          </p:nvPr>
        </p:nvSpPr>
        <p:spPr>
          <a:xfrm>
            <a:off x="3435723" y="2787949"/>
            <a:ext cx="8825753" cy="1462088"/>
          </a:xfrm>
        </p:spPr>
        <p:txBody>
          <a:bodyPr/>
          <a:lstStyle/>
          <a:p>
            <a:pPr eaLnBrk="1" hangingPunct="1"/>
            <a:r>
              <a:rPr lang="en-US" altLang="en-US" sz="6000" dirty="0">
                <a:latin typeface="Arial Black" panose="020B0A04020102020204" pitchFamily="34" charset="0"/>
                <a:cs typeface="Andalus" pitchFamily="18" charset="-78"/>
              </a:rPr>
              <a:t>Nevada Connections Academy</a:t>
            </a:r>
          </a:p>
        </p:txBody>
      </p:sp>
      <p:sp>
        <p:nvSpPr>
          <p:cNvPr id="5124" name="Rectangle 4"/>
          <p:cNvSpPr>
            <a:spLocks noChangeArrowheads="1"/>
          </p:cNvSpPr>
          <p:nvPr/>
        </p:nvSpPr>
        <p:spPr bwMode="auto">
          <a:xfrm>
            <a:off x="7848600" y="4038600"/>
            <a:ext cx="2819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marL="342900" indent="-342900" eaLnBrk="0" hangingPunct="0">
              <a:defRPr sz="1600">
                <a:solidFill>
                  <a:schemeClr val="bg1"/>
                </a:solidFill>
                <a:latin typeface="Tahoma" panose="020B0604030504040204" pitchFamily="34" charset="0"/>
                <a:cs typeface="Arial" panose="020B0604020202020204" pitchFamily="34" charset="0"/>
              </a:defRPr>
            </a:lvl1pPr>
            <a:lvl2pPr marL="742950" indent="-285750" eaLnBrk="0" hangingPunct="0">
              <a:defRPr sz="1600">
                <a:solidFill>
                  <a:schemeClr val="bg1"/>
                </a:solidFill>
                <a:latin typeface="Tahoma" panose="020B0604030504040204" pitchFamily="34" charset="0"/>
                <a:cs typeface="Arial" panose="020B0604020202020204" pitchFamily="34" charset="0"/>
              </a:defRPr>
            </a:lvl2pPr>
            <a:lvl3pPr marL="1143000" indent="-228600" eaLnBrk="0" hangingPunct="0">
              <a:defRPr sz="1600">
                <a:solidFill>
                  <a:schemeClr val="bg1"/>
                </a:solidFill>
                <a:latin typeface="Tahoma" panose="020B0604030504040204" pitchFamily="34" charset="0"/>
                <a:cs typeface="Arial" panose="020B0604020202020204" pitchFamily="34" charset="0"/>
              </a:defRPr>
            </a:lvl3pPr>
            <a:lvl4pPr marL="1600200" indent="-228600" eaLnBrk="0" hangingPunct="0">
              <a:defRPr sz="1600">
                <a:solidFill>
                  <a:schemeClr val="bg1"/>
                </a:solidFill>
                <a:latin typeface="Tahoma" panose="020B0604030504040204" pitchFamily="34" charset="0"/>
                <a:cs typeface="Arial" panose="020B0604020202020204" pitchFamily="34" charset="0"/>
              </a:defRPr>
            </a:lvl4pPr>
            <a:lvl5pPr marL="2057400" indent="-228600" eaLnBrk="0" hangingPunct="0">
              <a:defRPr sz="1600">
                <a:solidFill>
                  <a:schemeClr val="bg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defRPr sz="1600">
                <a:solidFill>
                  <a:schemeClr val="bg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defRPr sz="1600">
                <a:solidFill>
                  <a:schemeClr val="bg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defRPr sz="1600">
                <a:solidFill>
                  <a:schemeClr val="bg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defRPr sz="1600">
                <a:solidFill>
                  <a:schemeClr val="bg1"/>
                </a:solidFill>
                <a:latin typeface="Tahoma" panose="020B0604030504040204" pitchFamily="34" charset="0"/>
                <a:cs typeface="Arial" panose="020B0604020202020204" pitchFamily="34" charset="0"/>
              </a:defRPr>
            </a:lvl9pPr>
          </a:lstStyle>
          <a:p>
            <a:pPr algn="r" eaLnBrk="1" fontAlgn="base" hangingPunct="1">
              <a:spcBef>
                <a:spcPct val="20000"/>
              </a:spcBef>
              <a:spcAft>
                <a:spcPct val="0"/>
              </a:spcAft>
              <a:buClr>
                <a:srgbClr val="3333CC"/>
              </a:buClr>
              <a:buSzPct val="60000"/>
              <a:buFont typeface="Wingdings" panose="05000000000000000000" pitchFamily="2" charset="2"/>
              <a:buNone/>
            </a:pPr>
            <a:endParaRPr lang="en-US" altLang="en-US" sz="2800">
              <a:solidFill>
                <a:srgbClr val="000000"/>
              </a:solidFill>
            </a:endParaRPr>
          </a:p>
        </p:txBody>
      </p:sp>
      <p:sp>
        <p:nvSpPr>
          <p:cNvPr id="2" name="Subtitle 1"/>
          <p:cNvSpPr>
            <a:spLocks noGrp="1"/>
          </p:cNvSpPr>
          <p:nvPr>
            <p:ph type="subTitle" idx="1"/>
          </p:nvPr>
        </p:nvSpPr>
        <p:spPr>
          <a:xfrm>
            <a:off x="3257452" y="4654571"/>
            <a:ext cx="8555993" cy="1752600"/>
          </a:xfrm>
        </p:spPr>
        <p:txBody>
          <a:bodyPr/>
          <a:lstStyle/>
          <a:p>
            <a:r>
              <a:rPr lang="en-US" dirty="0">
                <a:latin typeface="Arial Black" panose="020B0A04020102020204" pitchFamily="34" charset="0"/>
              </a:rPr>
              <a:t>Second Quarter Presentation</a:t>
            </a:r>
          </a:p>
        </p:txBody>
      </p:sp>
    </p:spTree>
    <p:extLst>
      <p:ext uri="{BB962C8B-B14F-4D97-AF65-F5344CB8AC3E}">
        <p14:creationId xmlns:p14="http://schemas.microsoft.com/office/powerpoint/2010/main" val="523062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17-18 HS Graduation Rate</a:t>
            </a:r>
          </a:p>
        </p:txBody>
      </p:sp>
      <p:sp>
        <p:nvSpPr>
          <p:cNvPr id="3" name="Content Placeholder 2"/>
          <p:cNvSpPr>
            <a:spLocks noGrp="1"/>
          </p:cNvSpPr>
          <p:nvPr>
            <p:ph idx="1"/>
          </p:nvPr>
        </p:nvSpPr>
        <p:spPr/>
        <p:txBody>
          <a:bodyPr/>
          <a:lstStyle/>
          <a:p>
            <a:r>
              <a:rPr lang="en-US" sz="3600" dirty="0"/>
              <a:t>63% graduation rate! Over 18% point increase!</a:t>
            </a:r>
          </a:p>
          <a:p>
            <a:r>
              <a:rPr lang="en-US" sz="3600" dirty="0"/>
              <a:t>In 16-17 the rate was 45% and we were required to get to 49% in 17-18 and then 60% in 18-19.</a:t>
            </a:r>
          </a:p>
          <a:p>
            <a:r>
              <a:rPr lang="en-US" sz="3600" dirty="0"/>
              <a:t>NCA committed working directly with every student and demonstrated our ability to improve student outcomes.</a:t>
            </a:r>
          </a:p>
        </p:txBody>
      </p:sp>
      <p:sp>
        <p:nvSpPr>
          <p:cNvPr id="4" name="Footer Placeholder 3"/>
          <p:cNvSpPr>
            <a:spLocks noGrp="1"/>
          </p:cNvSpPr>
          <p:nvPr>
            <p:ph type="ftr" sz="quarter" idx="10"/>
          </p:nvPr>
        </p:nvSpPr>
        <p:spPr/>
        <p:txBody>
          <a:body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328455798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7538" y="617516"/>
            <a:ext cx="8847020" cy="750441"/>
          </a:xfrm>
        </p:spPr>
        <p:txBody>
          <a:bodyPr/>
          <a:lstStyle/>
          <a:p>
            <a:r>
              <a:rPr lang="en-US" dirty="0">
                <a:latin typeface="Arial Black" panose="020B0A04020102020204" pitchFamily="34" charset="0"/>
              </a:rPr>
              <a:t>High School</a:t>
            </a:r>
          </a:p>
        </p:txBody>
      </p:sp>
      <p:sp>
        <p:nvSpPr>
          <p:cNvPr id="3" name="Content Placeholder 2"/>
          <p:cNvSpPr>
            <a:spLocks noGrp="1"/>
          </p:cNvSpPr>
          <p:nvPr>
            <p:ph idx="1"/>
          </p:nvPr>
        </p:nvSpPr>
        <p:spPr>
          <a:xfrm>
            <a:off x="641268" y="1818496"/>
            <a:ext cx="10363200" cy="4419600"/>
          </a:xfrm>
        </p:spPr>
        <p:txBody>
          <a:bodyPr/>
          <a:lstStyle/>
          <a:p>
            <a:r>
              <a:rPr lang="en-US" dirty="0">
                <a:latin typeface="Calibri" panose="020F0502020204030204" pitchFamily="34" charset="0"/>
                <a:cs typeface="Calibri" panose="020F0502020204030204" pitchFamily="34" charset="0"/>
              </a:rPr>
              <a:t>Course pass rates have largely increased over last year with the exception of a 1% dip in ELA, increases in other 3 core areas range from 4%-11%</a:t>
            </a:r>
          </a:p>
          <a:p>
            <a:r>
              <a:rPr lang="en-US" dirty="0">
                <a:latin typeface="Calibri" panose="020F0502020204030204" pitchFamily="34" charset="0"/>
                <a:cs typeface="Calibri" panose="020F0502020204030204" pitchFamily="34" charset="0"/>
              </a:rPr>
              <a:t>Current 2018-2019 prediction: 60%-68%</a:t>
            </a:r>
          </a:p>
          <a:p>
            <a:r>
              <a:rPr lang="en-US" dirty="0">
                <a:latin typeface="Calibri" panose="020F0502020204030204" pitchFamily="34" charset="0"/>
                <a:cs typeface="Calibri" panose="020F0502020204030204" pitchFamily="34" charset="0"/>
              </a:rPr>
              <a:t>Self imposed graduation rate goal is 67%</a:t>
            </a:r>
          </a:p>
        </p:txBody>
      </p:sp>
    </p:spTree>
    <p:extLst>
      <p:ext uri="{BB962C8B-B14F-4D97-AF65-F5344CB8AC3E}">
        <p14:creationId xmlns:p14="http://schemas.microsoft.com/office/powerpoint/2010/main" val="42767769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Elementary School</a:t>
            </a:r>
          </a:p>
        </p:txBody>
      </p:sp>
      <p:sp>
        <p:nvSpPr>
          <p:cNvPr id="3" name="Content Placeholder 2"/>
          <p:cNvSpPr>
            <a:spLocks noGrp="1"/>
          </p:cNvSpPr>
          <p:nvPr>
            <p:ph idx="1"/>
          </p:nvPr>
        </p:nvSpPr>
        <p:spPr/>
        <p:txBody>
          <a:bodyPr/>
          <a:lstStyle/>
          <a:p>
            <a:r>
              <a:rPr lang="en-US" sz="2800" dirty="0"/>
              <a:t>Elementary School pass rates in core subject areas are as follows… </a:t>
            </a:r>
          </a:p>
          <a:p>
            <a:r>
              <a:rPr lang="en-US" sz="2800" dirty="0"/>
              <a:t>NCA expects more rigorous curricula in social studies and science will lead to higher ELA CRT pass rates as well as 5</a:t>
            </a:r>
            <a:r>
              <a:rPr lang="en-US" sz="2800" baseline="30000" dirty="0"/>
              <a:t>th</a:t>
            </a:r>
            <a:r>
              <a:rPr lang="en-US" sz="2800" dirty="0"/>
              <a:t> grade science CRT pass rates.</a:t>
            </a:r>
          </a:p>
          <a:p>
            <a:r>
              <a:rPr lang="en-US" sz="2800" dirty="0"/>
              <a:t>ELA is the same at 87%, math is down 2% from last year (85% vs 87%), social studies is down 3% from last year (84% vs 87%), and science is down 10% (81% vs 91%).</a:t>
            </a:r>
          </a:p>
        </p:txBody>
      </p:sp>
      <p:sp>
        <p:nvSpPr>
          <p:cNvPr id="4" name="Footer Placeholder 3"/>
          <p:cNvSpPr>
            <a:spLocks noGrp="1"/>
          </p:cNvSpPr>
          <p:nvPr>
            <p:ph type="ftr" sz="quarter" idx="10"/>
          </p:nvPr>
        </p:nvSpPr>
        <p:spPr/>
        <p:txBody>
          <a:bodyPr/>
          <a:lstStyle/>
          <a:p>
            <a:pPr>
              <a:defRPr/>
            </a:pPr>
            <a:r>
              <a:rPr lang="en-US" dirty="0">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41901211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K-12</a:t>
            </a:r>
          </a:p>
        </p:txBody>
      </p:sp>
      <p:sp>
        <p:nvSpPr>
          <p:cNvPr id="3" name="Content Placeholder 2"/>
          <p:cNvSpPr>
            <a:spLocks noGrp="1"/>
          </p:cNvSpPr>
          <p:nvPr>
            <p:ph idx="1"/>
          </p:nvPr>
        </p:nvSpPr>
        <p:spPr/>
        <p:txBody>
          <a:bodyPr/>
          <a:lstStyle/>
          <a:p>
            <a:r>
              <a:rPr lang="en-US" dirty="0"/>
              <a:t>All students in need of interventions are receiving those interventions </a:t>
            </a:r>
          </a:p>
          <a:p>
            <a:r>
              <a:rPr lang="en-US" dirty="0"/>
              <a:t>Interventions range from Supplemental Instructional Support Programs (i.e. </a:t>
            </a:r>
            <a:r>
              <a:rPr lang="en-US" dirty="0" err="1"/>
              <a:t>Lexia</a:t>
            </a:r>
            <a:r>
              <a:rPr lang="en-US" dirty="0"/>
              <a:t> Core 5, Math Time to Talk) to small group and individual lessons via webcam as well as increased contacts.</a:t>
            </a:r>
          </a:p>
          <a:p>
            <a:r>
              <a:rPr lang="en-US" dirty="0"/>
              <a:t>All 12</a:t>
            </a:r>
            <a:r>
              <a:rPr lang="en-US" baseline="30000" dirty="0"/>
              <a:t>th</a:t>
            </a:r>
            <a:r>
              <a:rPr lang="en-US" dirty="0"/>
              <a:t> graders have a mentor teacher reaching out </a:t>
            </a:r>
            <a:r>
              <a:rPr lang="en-US"/>
              <a:t>to contact </a:t>
            </a:r>
            <a:r>
              <a:rPr lang="en-US" dirty="0"/>
              <a:t>students weekly to maximize graduation rates. </a:t>
            </a:r>
          </a:p>
        </p:txBody>
      </p:sp>
      <p:sp>
        <p:nvSpPr>
          <p:cNvPr id="4" name="Footer Placeholder 3"/>
          <p:cNvSpPr>
            <a:spLocks noGrp="1"/>
          </p:cNvSpPr>
          <p:nvPr>
            <p:ph type="ftr" sz="quarter" idx="10"/>
          </p:nvPr>
        </p:nvSpPr>
        <p:spPr/>
        <p:txBody>
          <a:body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128818840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K-12 Contacts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4110648"/>
              </p:ext>
            </p:extLst>
          </p:nvPr>
        </p:nvGraphicFramePr>
        <p:xfrm>
          <a:off x="914400" y="1371600"/>
          <a:ext cx="10363200" cy="3789045"/>
        </p:xfrm>
        <a:graphic>
          <a:graphicData uri="http://schemas.openxmlformats.org/drawingml/2006/table">
            <a:tbl>
              <a:tblPr firstRow="1" bandRow="1">
                <a:tableStyleId>{5C22544A-7EE6-4342-B048-85BDC9FD1C3A}</a:tableStyleId>
              </a:tblPr>
              <a:tblGrid>
                <a:gridCol w="5181600">
                  <a:extLst>
                    <a:ext uri="{9D8B030D-6E8A-4147-A177-3AD203B41FA5}">
                      <a16:colId xmlns:a16="http://schemas.microsoft.com/office/drawing/2014/main" val="20000"/>
                    </a:ext>
                  </a:extLst>
                </a:gridCol>
                <a:gridCol w="5181600">
                  <a:extLst>
                    <a:ext uri="{9D8B030D-6E8A-4147-A177-3AD203B41FA5}">
                      <a16:colId xmlns:a16="http://schemas.microsoft.com/office/drawing/2014/main" val="200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mn-lt"/>
                          <a:ea typeface="+mn-ea"/>
                          <a:cs typeface="+mn-cs"/>
                        </a:rPr>
                        <a:t>Type of Contact</a:t>
                      </a:r>
                    </a:p>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r>
                        <a:rPr lang="en-US" dirty="0"/>
                        <a:t>Total #</a:t>
                      </a:r>
                      <a:r>
                        <a:rPr lang="en-US" baseline="0" dirty="0"/>
                        <a:t> of Contacts</a:t>
                      </a:r>
                      <a:endParaRPr lang="en-US" dirty="0"/>
                    </a:p>
                  </a:txBody>
                  <a:tcPr/>
                </a:tc>
                <a:extLst>
                  <a:ext uri="{0D108BD9-81ED-4DB2-BD59-A6C34878D82A}">
                    <a16:rowId xmlns:a16="http://schemas.microsoft.com/office/drawing/2014/main" val="10000"/>
                  </a:ext>
                </a:extLst>
              </a:tr>
              <a:tr h="370840">
                <a:tc>
                  <a:txBody>
                    <a:bodyPr/>
                    <a:lstStyle/>
                    <a:p>
                      <a:pPr algn="l" fontAlgn="b"/>
                      <a:r>
                        <a:rPr lang="en-US" sz="1800" b="0" i="0" u="none" strike="noStrike" dirty="0">
                          <a:solidFill>
                            <a:srgbClr val="000000"/>
                          </a:solidFill>
                          <a:effectLst/>
                          <a:latin typeface="Calibri" panose="020F0502020204030204" pitchFamily="34" charset="0"/>
                        </a:rPr>
                        <a:t>Face to face</a:t>
                      </a:r>
                    </a:p>
                  </a:txBody>
                  <a:tcPr marL="9525" marR="9525" marT="9525" marB="0" anchor="b"/>
                </a:tc>
                <a:tc>
                  <a:txBody>
                    <a:bodyPr/>
                    <a:lstStyle/>
                    <a:p>
                      <a:pPr algn="l" fontAlgn="b"/>
                      <a:r>
                        <a:rPr lang="en-US" sz="2000" b="0" i="0" u="none" strike="noStrike" dirty="0">
                          <a:solidFill>
                            <a:srgbClr val="000000"/>
                          </a:solidFill>
                          <a:effectLst/>
                          <a:latin typeface="Calibri" panose="020F0502020204030204" pitchFamily="34" charset="0"/>
                        </a:rPr>
                        <a:t>764</a:t>
                      </a:r>
                    </a:p>
                  </a:txBody>
                  <a:tcPr marL="9525" marR="9525" marT="9525" marB="0" anchor="b"/>
                </a:tc>
                <a:extLst>
                  <a:ext uri="{0D108BD9-81ED-4DB2-BD59-A6C34878D82A}">
                    <a16:rowId xmlns:a16="http://schemas.microsoft.com/office/drawing/2014/main" val="10001"/>
                  </a:ext>
                </a:extLst>
              </a:tr>
              <a:tr h="370840">
                <a:tc>
                  <a:txBody>
                    <a:bodyPr/>
                    <a:lstStyle/>
                    <a:p>
                      <a:pPr algn="l" fontAlgn="b"/>
                      <a:r>
                        <a:rPr lang="en-US" sz="1800" b="0" i="0" u="none" strike="noStrike" dirty="0" err="1">
                          <a:solidFill>
                            <a:srgbClr val="000000"/>
                          </a:solidFill>
                          <a:effectLst/>
                          <a:latin typeface="Calibri" panose="020F0502020204030204" pitchFamily="34" charset="0"/>
                        </a:rPr>
                        <a:t>LiveLesson</a:t>
                      </a:r>
                      <a:r>
                        <a:rPr lang="en-US" sz="1800" b="0" i="0" u="none" strike="noStrike" dirty="0">
                          <a:solidFill>
                            <a:srgbClr val="000000"/>
                          </a:solidFill>
                          <a:effectLst/>
                          <a:latin typeface="Calibri" panose="020F0502020204030204" pitchFamily="34" charset="0"/>
                        </a:rPr>
                        <a:t> - Group</a:t>
                      </a:r>
                    </a:p>
                  </a:txBody>
                  <a:tcPr marL="9525" marR="9525" marT="9525" marB="0" anchor="b"/>
                </a:tc>
                <a:tc>
                  <a:txBody>
                    <a:bodyPr/>
                    <a:lstStyle/>
                    <a:p>
                      <a:pPr algn="l" fontAlgn="b"/>
                      <a:r>
                        <a:rPr lang="en-US" sz="2000" b="0" i="0" u="none" strike="noStrike" dirty="0">
                          <a:solidFill>
                            <a:srgbClr val="000000"/>
                          </a:solidFill>
                          <a:effectLst/>
                          <a:latin typeface="Calibri" panose="020F0502020204030204" pitchFamily="34" charset="0"/>
                        </a:rPr>
                        <a:t>58900</a:t>
                      </a:r>
                    </a:p>
                  </a:txBody>
                  <a:tcPr marL="9525" marR="9525" marT="9525" marB="0" anchor="b"/>
                </a:tc>
                <a:extLst>
                  <a:ext uri="{0D108BD9-81ED-4DB2-BD59-A6C34878D82A}">
                    <a16:rowId xmlns:a16="http://schemas.microsoft.com/office/drawing/2014/main" val="10002"/>
                  </a:ext>
                </a:extLst>
              </a:tr>
              <a:tr h="370840">
                <a:tc>
                  <a:txBody>
                    <a:bodyPr/>
                    <a:lstStyle/>
                    <a:p>
                      <a:pPr algn="l" fontAlgn="b"/>
                      <a:r>
                        <a:rPr lang="en-US" sz="1800" b="0" i="0" u="none" strike="noStrike" dirty="0" err="1">
                          <a:solidFill>
                            <a:srgbClr val="000000"/>
                          </a:solidFill>
                          <a:effectLst/>
                          <a:latin typeface="Calibri" panose="020F0502020204030204" pitchFamily="34" charset="0"/>
                        </a:rPr>
                        <a:t>LiveLesson</a:t>
                      </a:r>
                      <a:r>
                        <a:rPr lang="en-US" sz="1800" b="0" i="0" u="none" strike="noStrike" dirty="0">
                          <a:solidFill>
                            <a:srgbClr val="000000"/>
                          </a:solidFill>
                          <a:effectLst/>
                          <a:latin typeface="Calibri" panose="020F0502020204030204" pitchFamily="34" charset="0"/>
                        </a:rPr>
                        <a:t> - Individual</a:t>
                      </a:r>
                    </a:p>
                  </a:txBody>
                  <a:tcPr marL="9525" marR="9525" marT="9525" marB="0" anchor="b"/>
                </a:tc>
                <a:tc>
                  <a:txBody>
                    <a:bodyPr/>
                    <a:lstStyle/>
                    <a:p>
                      <a:pPr algn="l" fontAlgn="b"/>
                      <a:r>
                        <a:rPr lang="en-US" sz="2000" b="0" i="0" u="none" strike="noStrike" dirty="0">
                          <a:solidFill>
                            <a:srgbClr val="000000"/>
                          </a:solidFill>
                          <a:effectLst/>
                          <a:latin typeface="Calibri" panose="020F0502020204030204" pitchFamily="34" charset="0"/>
                        </a:rPr>
                        <a:t>960</a:t>
                      </a:r>
                    </a:p>
                  </a:txBody>
                  <a:tcPr marL="9525" marR="9525" marT="9525" marB="0" anchor="b"/>
                </a:tc>
                <a:extLst>
                  <a:ext uri="{0D108BD9-81ED-4DB2-BD59-A6C34878D82A}">
                    <a16:rowId xmlns:a16="http://schemas.microsoft.com/office/drawing/2014/main" val="10003"/>
                  </a:ext>
                </a:extLst>
              </a:tr>
              <a:tr h="370840">
                <a:tc>
                  <a:txBody>
                    <a:bodyPr/>
                    <a:lstStyle/>
                    <a:p>
                      <a:pPr algn="l" fontAlgn="b"/>
                      <a:r>
                        <a:rPr lang="en-US" sz="1800" b="0" i="0" u="none" strike="noStrike" dirty="0">
                          <a:solidFill>
                            <a:srgbClr val="000000"/>
                          </a:solidFill>
                          <a:effectLst/>
                          <a:latin typeface="Calibri" panose="020F0502020204030204" pitchFamily="34" charset="0"/>
                        </a:rPr>
                        <a:t>Number disconnected</a:t>
                      </a:r>
                    </a:p>
                  </a:txBody>
                  <a:tcPr marL="9525" marR="9525" marT="9525" marB="0" anchor="b"/>
                </a:tc>
                <a:tc>
                  <a:txBody>
                    <a:bodyPr/>
                    <a:lstStyle/>
                    <a:p>
                      <a:pPr algn="l" fontAlgn="b"/>
                      <a:r>
                        <a:rPr lang="en-US" sz="2000" b="0" i="0" u="none" strike="noStrike" dirty="0">
                          <a:solidFill>
                            <a:srgbClr val="000000"/>
                          </a:solidFill>
                          <a:effectLst/>
                          <a:latin typeface="Calibri" panose="020F0502020204030204" pitchFamily="34" charset="0"/>
                        </a:rPr>
                        <a:t>45</a:t>
                      </a:r>
                    </a:p>
                  </a:txBody>
                  <a:tcPr marL="9525" marR="9525" marT="9525" marB="0" anchor="b"/>
                </a:tc>
                <a:extLst>
                  <a:ext uri="{0D108BD9-81ED-4DB2-BD59-A6C34878D82A}">
                    <a16:rowId xmlns:a16="http://schemas.microsoft.com/office/drawing/2014/main" val="10004"/>
                  </a:ext>
                </a:extLst>
              </a:tr>
              <a:tr h="370840">
                <a:tc>
                  <a:txBody>
                    <a:bodyPr/>
                    <a:lstStyle/>
                    <a:p>
                      <a:pPr algn="l" fontAlgn="b"/>
                      <a:r>
                        <a:rPr lang="en-US" sz="1800" b="0" i="0" u="none" strike="noStrike" dirty="0">
                          <a:solidFill>
                            <a:srgbClr val="000000"/>
                          </a:solidFill>
                          <a:effectLst/>
                          <a:latin typeface="Calibri" panose="020F0502020204030204" pitchFamily="34" charset="0"/>
                        </a:rPr>
                        <a:t>Phone call - left message</a:t>
                      </a:r>
                    </a:p>
                  </a:txBody>
                  <a:tcPr marL="9525" marR="9525" marT="9525" marB="0" anchor="b"/>
                </a:tc>
                <a:tc>
                  <a:txBody>
                    <a:bodyPr/>
                    <a:lstStyle/>
                    <a:p>
                      <a:pPr algn="l" fontAlgn="b"/>
                      <a:r>
                        <a:rPr lang="en-US" sz="2000" b="0" i="0" u="none" strike="noStrike" dirty="0">
                          <a:solidFill>
                            <a:srgbClr val="000000"/>
                          </a:solidFill>
                          <a:effectLst/>
                          <a:latin typeface="Calibri" panose="020F0502020204030204" pitchFamily="34" charset="0"/>
                        </a:rPr>
                        <a:t>15383</a:t>
                      </a:r>
                    </a:p>
                  </a:txBody>
                  <a:tcPr marL="9525" marR="9525" marT="9525" marB="0" anchor="b"/>
                </a:tc>
                <a:extLst>
                  <a:ext uri="{0D108BD9-81ED-4DB2-BD59-A6C34878D82A}">
                    <a16:rowId xmlns:a16="http://schemas.microsoft.com/office/drawing/2014/main" val="10005"/>
                  </a:ext>
                </a:extLst>
              </a:tr>
              <a:tr h="370840">
                <a:tc>
                  <a:txBody>
                    <a:bodyPr/>
                    <a:lstStyle/>
                    <a:p>
                      <a:pPr algn="l" fontAlgn="b"/>
                      <a:r>
                        <a:rPr lang="en-US" sz="1800" b="0" i="0" u="none" strike="noStrike" dirty="0">
                          <a:solidFill>
                            <a:srgbClr val="000000"/>
                          </a:solidFill>
                          <a:effectLst/>
                          <a:latin typeface="Calibri" panose="020F0502020204030204" pitchFamily="34" charset="0"/>
                        </a:rPr>
                        <a:t>Phone call - successful</a:t>
                      </a:r>
                    </a:p>
                  </a:txBody>
                  <a:tcPr marL="9525" marR="9525" marT="9525" marB="0" anchor="b"/>
                </a:tc>
                <a:tc>
                  <a:txBody>
                    <a:bodyPr/>
                    <a:lstStyle/>
                    <a:p>
                      <a:pPr algn="l" fontAlgn="b"/>
                      <a:r>
                        <a:rPr lang="en-US" sz="2000" b="0" i="0" u="none" strike="noStrike" dirty="0">
                          <a:solidFill>
                            <a:srgbClr val="000000"/>
                          </a:solidFill>
                          <a:effectLst/>
                          <a:latin typeface="Calibri" panose="020F0502020204030204" pitchFamily="34" charset="0"/>
                        </a:rPr>
                        <a:t>34468</a:t>
                      </a:r>
                    </a:p>
                  </a:txBody>
                  <a:tcPr marL="9525" marR="9525" marT="9525" marB="0" anchor="b"/>
                </a:tc>
                <a:extLst>
                  <a:ext uri="{0D108BD9-81ED-4DB2-BD59-A6C34878D82A}">
                    <a16:rowId xmlns:a16="http://schemas.microsoft.com/office/drawing/2014/main" val="10006"/>
                  </a:ext>
                </a:extLst>
              </a:tr>
              <a:tr h="370840">
                <a:tc>
                  <a:txBody>
                    <a:bodyPr/>
                    <a:lstStyle/>
                    <a:p>
                      <a:pPr algn="l" fontAlgn="b"/>
                      <a:r>
                        <a:rPr lang="en-US" sz="1800" b="0" i="0" u="none" strike="noStrike" dirty="0">
                          <a:solidFill>
                            <a:srgbClr val="000000"/>
                          </a:solidFill>
                          <a:effectLst/>
                          <a:latin typeface="Calibri" panose="020F0502020204030204" pitchFamily="34" charset="0"/>
                        </a:rPr>
                        <a:t>Phone call - unsuccessful</a:t>
                      </a:r>
                    </a:p>
                  </a:txBody>
                  <a:tcPr marL="9525" marR="9525" marT="9525" marB="0" anchor="b"/>
                </a:tc>
                <a:tc>
                  <a:txBody>
                    <a:bodyPr/>
                    <a:lstStyle/>
                    <a:p>
                      <a:pPr algn="l" fontAlgn="b"/>
                      <a:r>
                        <a:rPr lang="en-US" sz="2000" b="0" i="0" u="none" strike="noStrike" dirty="0">
                          <a:solidFill>
                            <a:srgbClr val="000000"/>
                          </a:solidFill>
                          <a:effectLst/>
                          <a:latin typeface="Calibri" panose="020F0502020204030204" pitchFamily="34" charset="0"/>
                        </a:rPr>
                        <a:t>1269</a:t>
                      </a:r>
                    </a:p>
                  </a:txBody>
                  <a:tcPr marL="9525" marR="9525" marT="9525" marB="0" anchor="b"/>
                </a:tc>
                <a:extLst>
                  <a:ext uri="{0D108BD9-81ED-4DB2-BD59-A6C34878D82A}">
                    <a16:rowId xmlns:a16="http://schemas.microsoft.com/office/drawing/2014/main" val="10007"/>
                  </a:ext>
                </a:extLst>
              </a:tr>
              <a:tr h="370840">
                <a:tc>
                  <a:txBody>
                    <a:bodyPr/>
                    <a:lstStyle/>
                    <a:p>
                      <a:pPr algn="l" fontAlgn="b"/>
                      <a:r>
                        <a:rPr lang="en-US" sz="1800" b="0" i="0" u="none" strike="noStrike" dirty="0">
                          <a:solidFill>
                            <a:srgbClr val="000000"/>
                          </a:solidFill>
                          <a:effectLst/>
                          <a:latin typeface="Calibri" panose="020F0502020204030204" pitchFamily="34" charset="0"/>
                        </a:rPr>
                        <a:t>Text Message</a:t>
                      </a:r>
                    </a:p>
                  </a:txBody>
                  <a:tcPr marL="9525" marR="9525" marT="9525" marB="0" anchor="b"/>
                </a:tc>
                <a:tc>
                  <a:txBody>
                    <a:bodyPr/>
                    <a:lstStyle/>
                    <a:p>
                      <a:pPr algn="l" fontAlgn="b"/>
                      <a:r>
                        <a:rPr lang="en-US" sz="2000" b="0" i="0" u="none" strike="noStrike" dirty="0">
                          <a:solidFill>
                            <a:srgbClr val="000000"/>
                          </a:solidFill>
                          <a:effectLst/>
                          <a:latin typeface="Calibri" panose="020F0502020204030204" pitchFamily="34" charset="0"/>
                        </a:rPr>
                        <a:t>3130</a:t>
                      </a:r>
                    </a:p>
                  </a:txBody>
                  <a:tcPr marL="9525" marR="9525" marT="9525" marB="0" anchor="b"/>
                </a:tc>
                <a:extLst>
                  <a:ext uri="{0D108BD9-81ED-4DB2-BD59-A6C34878D82A}">
                    <a16:rowId xmlns:a16="http://schemas.microsoft.com/office/drawing/2014/main" val="10008"/>
                  </a:ext>
                </a:extLst>
              </a:tr>
              <a:tr h="370840">
                <a:tc>
                  <a:txBody>
                    <a:bodyPr/>
                    <a:lstStyle/>
                    <a:p>
                      <a:pPr algn="l" fontAlgn="b"/>
                      <a:r>
                        <a:rPr lang="en-US" sz="1800" b="0" i="0" u="none" strike="noStrike" dirty="0">
                          <a:solidFill>
                            <a:srgbClr val="000000"/>
                          </a:solidFill>
                          <a:effectLst/>
                          <a:latin typeface="Calibri" panose="020F0502020204030204" pitchFamily="34" charset="0"/>
                        </a:rPr>
                        <a:t>Total</a:t>
                      </a:r>
                    </a:p>
                  </a:txBody>
                  <a:tcPr marL="9525" marR="9525" marT="9525" marB="0" anchor="b"/>
                </a:tc>
                <a:tc>
                  <a:txBody>
                    <a:bodyPr/>
                    <a:lstStyle/>
                    <a:p>
                      <a:pPr algn="l" fontAlgn="b"/>
                      <a:r>
                        <a:rPr lang="en-US" sz="2000" b="0" i="0" u="none" strike="noStrike" dirty="0">
                          <a:solidFill>
                            <a:srgbClr val="000000"/>
                          </a:solidFill>
                          <a:effectLst/>
                          <a:latin typeface="Calibri" panose="020F0502020204030204" pitchFamily="34" charset="0"/>
                        </a:rPr>
                        <a:t>114919</a:t>
                      </a:r>
                    </a:p>
                  </a:txBody>
                  <a:tcPr marL="9525" marR="9525" marT="9525" marB="0" anchor="b"/>
                </a:tc>
                <a:extLst>
                  <a:ext uri="{0D108BD9-81ED-4DB2-BD59-A6C34878D82A}">
                    <a16:rowId xmlns:a16="http://schemas.microsoft.com/office/drawing/2014/main" val="10009"/>
                  </a:ext>
                </a:extLst>
              </a:tr>
            </a:tbl>
          </a:graphicData>
        </a:graphic>
      </p:graphicFrame>
      <p:sp>
        <p:nvSpPr>
          <p:cNvPr id="4" name="Footer Placeholder 3"/>
          <p:cNvSpPr>
            <a:spLocks noGrp="1"/>
          </p:cNvSpPr>
          <p:nvPr>
            <p:ph type="ftr" sz="quarter" idx="10"/>
          </p:nvPr>
        </p:nvSpPr>
        <p:spPr/>
        <p:txBody>
          <a:body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117273232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K-12 Attendance</a:t>
            </a:r>
          </a:p>
        </p:txBody>
      </p:sp>
      <p:sp>
        <p:nvSpPr>
          <p:cNvPr id="3" name="Content Placeholder 2"/>
          <p:cNvSpPr>
            <a:spLocks noGrp="1"/>
          </p:cNvSpPr>
          <p:nvPr>
            <p:ph idx="1"/>
          </p:nvPr>
        </p:nvSpPr>
        <p:spPr/>
        <p:txBody>
          <a:bodyPr/>
          <a:lstStyle/>
          <a:p>
            <a:r>
              <a:rPr lang="en-US" dirty="0"/>
              <a:t>Further refined and more effective attendance and truancy process</a:t>
            </a:r>
          </a:p>
          <a:p>
            <a:r>
              <a:rPr lang="en-US" dirty="0"/>
              <a:t>Chronic Absenteeism 17-18: Overall- 28.7%; ES- 20.4%; HS- 32.5%</a:t>
            </a:r>
          </a:p>
          <a:p>
            <a:r>
              <a:rPr lang="en-US" dirty="0"/>
              <a:t>Chronic Absenteeism 18-19: Overall- 24.3%; ES- 16.7%; HS- 19.1%</a:t>
            </a:r>
          </a:p>
          <a:p>
            <a:r>
              <a:rPr lang="en-US" dirty="0"/>
              <a:t>ADA 17-18: 92.2%; 18-19: 95.5%</a:t>
            </a:r>
          </a:p>
          <a:p>
            <a:endParaRPr lang="en-US" dirty="0"/>
          </a:p>
          <a:p>
            <a:endParaRPr lang="en-US" dirty="0"/>
          </a:p>
          <a:p>
            <a:endParaRPr lang="en-US" dirty="0"/>
          </a:p>
        </p:txBody>
      </p:sp>
      <p:sp>
        <p:nvSpPr>
          <p:cNvPr id="4" name="Footer Placeholder 3"/>
          <p:cNvSpPr>
            <a:spLocks noGrp="1"/>
          </p:cNvSpPr>
          <p:nvPr>
            <p:ph type="ftr" sz="quarter" idx="10"/>
          </p:nvPr>
        </p:nvSpPr>
        <p:spPr/>
        <p:txBody>
          <a:body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117739470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K-12 Professional Development</a:t>
            </a:r>
          </a:p>
        </p:txBody>
      </p:sp>
      <p:sp>
        <p:nvSpPr>
          <p:cNvPr id="3" name="Content Placeholder 2"/>
          <p:cNvSpPr>
            <a:spLocks noGrp="1"/>
          </p:cNvSpPr>
          <p:nvPr>
            <p:ph idx="1"/>
          </p:nvPr>
        </p:nvSpPr>
        <p:spPr/>
        <p:txBody>
          <a:bodyPr/>
          <a:lstStyle/>
          <a:p>
            <a:r>
              <a:rPr lang="en-US" sz="2800" dirty="0"/>
              <a:t>Additional PD efforts taken place in addition to what has been noted in improvement plans.</a:t>
            </a:r>
          </a:p>
          <a:p>
            <a:r>
              <a:rPr lang="en-US" sz="2800" dirty="0"/>
              <a:t>Full day, in-person staff training to help teachers maximize effectiveness for delivering instruction aligned with SBAC/CRT/ACT in consideration of student needs</a:t>
            </a:r>
          </a:p>
          <a:p>
            <a:r>
              <a:rPr lang="en-US" sz="2800" dirty="0"/>
              <a:t>MAP training and continued support to elementary teachers differentiate instruction to student needs and to help in communication with families </a:t>
            </a:r>
          </a:p>
          <a:p>
            <a:r>
              <a:rPr lang="en-US" sz="2800" dirty="0"/>
              <a:t>Four days of leadership coaching from Results Coaching Global for leadership team and all managers</a:t>
            </a:r>
          </a:p>
        </p:txBody>
      </p:sp>
      <p:sp>
        <p:nvSpPr>
          <p:cNvPr id="4" name="Footer Placeholder 3"/>
          <p:cNvSpPr>
            <a:spLocks noGrp="1"/>
          </p:cNvSpPr>
          <p:nvPr>
            <p:ph type="ftr" sz="quarter" idx="10"/>
          </p:nvPr>
        </p:nvSpPr>
        <p:spPr/>
        <p:txBody>
          <a:body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5292076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K-12 School Culture</a:t>
            </a:r>
          </a:p>
        </p:txBody>
      </p:sp>
      <p:sp>
        <p:nvSpPr>
          <p:cNvPr id="3" name="Content Placeholder 2"/>
          <p:cNvSpPr>
            <a:spLocks noGrp="1"/>
          </p:cNvSpPr>
          <p:nvPr>
            <p:ph idx="1"/>
          </p:nvPr>
        </p:nvSpPr>
        <p:spPr/>
        <p:txBody>
          <a:bodyPr/>
          <a:lstStyle/>
          <a:p>
            <a:r>
              <a:rPr lang="en-US" sz="2400" dirty="0"/>
              <a:t>Monday Morning Minute - a 10-15 minute meeting intended to share an inspiring or motivational topic to start the week in a positive way</a:t>
            </a:r>
          </a:p>
          <a:p>
            <a:r>
              <a:rPr lang="en-US" sz="2400" dirty="0"/>
              <a:t>Virtual High Fives- Monthly recognition of staff members that receive a "high five" in the form of a kudo or compliment from secret staff member.</a:t>
            </a:r>
          </a:p>
          <a:p>
            <a:r>
              <a:rPr lang="en-US" sz="2400" dirty="0"/>
              <a:t>Star Cards (handwritten postcards) are sent via mail to show appreciation for specific work accomplished by teachers. </a:t>
            </a:r>
          </a:p>
          <a:p>
            <a:r>
              <a:rPr lang="en-US" sz="2400" dirty="0"/>
              <a:t>Teacher/Manager IA's are a form of communication used to highlight teaching tasks and data. Also a place to show support and praise and share kudos received by other staff, students or caretakers.</a:t>
            </a:r>
          </a:p>
          <a:p>
            <a:r>
              <a:rPr lang="en-US" sz="2400" dirty="0"/>
              <a:t> Languages of Appreciation were addressed at a staff meeting to improve our effectiveness in showing our appreciation for our teachers.</a:t>
            </a:r>
          </a:p>
        </p:txBody>
      </p:sp>
      <p:sp>
        <p:nvSpPr>
          <p:cNvPr id="4" name="Footer Placeholder 3"/>
          <p:cNvSpPr>
            <a:spLocks noGrp="1"/>
          </p:cNvSpPr>
          <p:nvPr>
            <p:ph type="ftr" sz="quarter" idx="10"/>
          </p:nvPr>
        </p:nvSpPr>
        <p:spPr/>
        <p:txBody>
          <a:bodyPr/>
          <a:lstStyle/>
          <a:p>
            <a:pPr>
              <a:defRPr/>
            </a:pPr>
            <a:r>
              <a:rPr lang="en-US">
                <a:solidFill>
                  <a:srgbClr val="000000"/>
                </a:solidFill>
              </a:rPr>
              <a:t>© 2008 Connections Academy®, LLC. This material is protected by copyright and owned by Connections Academy, LLC, and/or owned by, and used with permission from, third party content owners, and cannot be used or reproduced, in whole or in part, without express consent of the owner. All rights reserved. </a:t>
            </a:r>
          </a:p>
        </p:txBody>
      </p:sp>
    </p:spTree>
    <p:extLst>
      <p:ext uri="{BB962C8B-B14F-4D97-AF65-F5344CB8AC3E}">
        <p14:creationId xmlns:p14="http://schemas.microsoft.com/office/powerpoint/2010/main" val="3989860862"/>
      </p:ext>
    </p:extLst>
  </p:cSld>
  <p:clrMapOvr>
    <a:masterClrMapping/>
  </p:clrMapOvr>
  <p:transition/>
</p:sld>
</file>

<file path=ppt/theme/theme1.xml><?xml version="1.0" encoding="utf-8"?>
<a:theme xmlns:a="http://schemas.openxmlformats.org/drawingml/2006/main" name="1_Blends">
  <a:themeElements>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fontScheme name="1_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kumimoji="0" lang="en-US" sz="1600" b="0"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defRPr kumimoji="0" lang="en-US" sz="1600" b="0"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themeOverride>
</file>

<file path=docProps/app.xml><?xml version="1.0" encoding="utf-8"?>
<Properties xmlns="http://schemas.openxmlformats.org/officeDocument/2006/extended-properties" xmlns:vt="http://schemas.openxmlformats.org/officeDocument/2006/docPropsVTypes">
  <TotalTime>11359</TotalTime>
  <Words>982</Words>
  <Application>Microsoft Office PowerPoint</Application>
  <PresentationFormat>Widescreen</PresentationFormat>
  <Paragraphs>65</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Andalus</vt:lpstr>
      <vt:lpstr>Arial</vt:lpstr>
      <vt:lpstr>Arial Black</vt:lpstr>
      <vt:lpstr>Calibri</vt:lpstr>
      <vt:lpstr>Tahoma</vt:lpstr>
      <vt:lpstr>Wingdings</vt:lpstr>
      <vt:lpstr>1_Blends</vt:lpstr>
      <vt:lpstr>Nevada Connections Academy</vt:lpstr>
      <vt:lpstr>17-18 HS Graduation Rate</vt:lpstr>
      <vt:lpstr>High School</vt:lpstr>
      <vt:lpstr>Elementary School</vt:lpstr>
      <vt:lpstr>K-12</vt:lpstr>
      <vt:lpstr>K-12 Contacts</vt:lpstr>
      <vt:lpstr>K-12 Attendance</vt:lpstr>
      <vt:lpstr>K-12 Professional Development</vt:lpstr>
      <vt:lpstr>K-12 School Culture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Response to Intervention - RTI</dc:title>
  <dc:creator>Connections</dc:creator>
  <cp:lastModifiedBy>Danny Peltier</cp:lastModifiedBy>
  <cp:revision>78</cp:revision>
  <dcterms:created xsi:type="dcterms:W3CDTF">2017-06-30T19:41:08Z</dcterms:created>
  <dcterms:modified xsi:type="dcterms:W3CDTF">2019-01-17T20:57:53Z</dcterms:modified>
</cp:coreProperties>
</file>