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2" r:id="rId5"/>
    <p:sldId id="261" r:id="rId6"/>
    <p:sldId id="276" r:id="rId7"/>
    <p:sldId id="272" r:id="rId8"/>
    <p:sldId id="258" r:id="rId9"/>
    <p:sldId id="277" r:id="rId10"/>
    <p:sldId id="278" r:id="rId11"/>
    <p:sldId id="269" r:id="rId12"/>
    <p:sldId id="270" r:id="rId13"/>
    <p:sldId id="260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Modrcin" initials="MM" lastIdx="25" clrIdx="0">
    <p:extLst>
      <p:ext uri="{19B8F6BF-5375-455C-9EA6-DF929625EA0E}">
        <p15:presenceInfo xmlns:p15="http://schemas.microsoft.com/office/powerpoint/2012/main" userId="S-1-5-21-2299061036-1456400898-4236979735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1" autoAdjust="0"/>
    <p:restoredTop sz="72515" autoAdjust="0"/>
  </p:normalViewPr>
  <p:slideViewPr>
    <p:cSldViewPr snapToGrid="0">
      <p:cViewPr varScale="1">
        <p:scale>
          <a:sx n="83" d="100"/>
          <a:sy n="83" d="100"/>
        </p:scale>
        <p:origin x="15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'historical spcsa'!$A$2</c:f>
              <c:strCache>
                <c:ptCount val="1"/>
                <c:pt idx="0">
                  <c:v>SPCSA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1684587813620072E-3"/>
                  <c:y val="-1.4675052410901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7-4E7D-B611-00D7F91F07D3}"/>
                </c:ext>
              </c:extLst>
            </c:dLbl>
            <c:dLbl>
              <c:idx val="1"/>
              <c:layout>
                <c:manualLayout>
                  <c:x val="3.5842293906810036E-3"/>
                  <c:y val="-1.257861635220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7-4E7D-B611-00D7F91F07D3}"/>
                </c:ext>
              </c:extLst>
            </c:dLbl>
            <c:dLbl>
              <c:idx val="2"/>
              <c:layout>
                <c:manualLayout>
                  <c:x val="5.973715651134962E-3"/>
                  <c:y val="-8.38574423480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7-4E7D-B611-00D7F91F07D3}"/>
                </c:ext>
              </c:extLst>
            </c:dLbl>
            <c:dLbl>
              <c:idx val="3"/>
              <c:layout>
                <c:manualLayout>
                  <c:x val="1.0752688172042923E-2"/>
                  <c:y val="-8.38574423480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7-4E7D-B611-00D7F91F07D3}"/>
                </c:ext>
              </c:extLst>
            </c:dLbl>
            <c:dLbl>
              <c:idx val="4"/>
              <c:layout>
                <c:manualLayout>
                  <c:x val="1.0752688172043012E-2"/>
                  <c:y val="-1.257861635220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57-4E7D-B611-00D7F91F07D3}"/>
                </c:ext>
              </c:extLst>
            </c:dLbl>
            <c:dLbl>
              <c:idx val="5"/>
              <c:layout>
                <c:manualLayout>
                  <c:x val="9.8223421815867313E-3"/>
                  <c:y val="-1.0743907078879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257606704781266E-2"/>
                      <c:h val="4.3025391836665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957-4E7D-B611-00D7F91F07D3}"/>
                </c:ext>
              </c:extLst>
            </c:dLbl>
            <c:dLbl>
              <c:idx val="6"/>
              <c:layout>
                <c:manualLayout>
                  <c:x val="8.3632019115889213E-3"/>
                  <c:y val="-1.8867924528301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57-4E7D-B611-00D7F91F07D3}"/>
                </c:ext>
              </c:extLst>
            </c:dLbl>
            <c:dLbl>
              <c:idx val="7"/>
              <c:layout>
                <c:manualLayout>
                  <c:x val="1.0752688172042835E-2"/>
                  <c:y val="-1.677148846960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57-4E7D-B611-00D7F91F0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spcsa'!$B$1:$I$1</c:f>
              <c:strCache>
                <c:ptCount val="8"/>
                <c:pt idx="0">
                  <c:v>Graduating Class of 2010-2011</c:v>
                </c:pt>
                <c:pt idx="1">
                  <c:v>Graduating Class of 2011-2012</c:v>
                </c:pt>
                <c:pt idx="2">
                  <c:v>Graduating Class of 2012-2013</c:v>
                </c:pt>
                <c:pt idx="3">
                  <c:v>Graduating Class of 2013-2014</c:v>
                </c:pt>
                <c:pt idx="4">
                  <c:v>Graduating Class of 2014-2015</c:v>
                </c:pt>
                <c:pt idx="5">
                  <c:v>Graduating Class of 2015-2016</c:v>
                </c:pt>
                <c:pt idx="6">
                  <c:v>Graduating Class of 2016-2017</c:v>
                </c:pt>
                <c:pt idx="7">
                  <c:v>Graduating Class of 2017-2018</c:v>
                </c:pt>
              </c:strCache>
            </c:strRef>
          </c:cat>
          <c:val>
            <c:numRef>
              <c:f>'historical spcsa'!$B$2:$I$2</c:f>
              <c:numCache>
                <c:formatCode>0.00%</c:formatCode>
                <c:ptCount val="8"/>
                <c:pt idx="0">
                  <c:v>0.27839999999999998</c:v>
                </c:pt>
                <c:pt idx="1">
                  <c:v>0.35039999999999999</c:v>
                </c:pt>
                <c:pt idx="2">
                  <c:v>0.46279999999999999</c:v>
                </c:pt>
                <c:pt idx="3">
                  <c:v>0.54010000000000002</c:v>
                </c:pt>
                <c:pt idx="4">
                  <c:v>0.46379999999999999</c:v>
                </c:pt>
                <c:pt idx="5">
                  <c:v>0.58350000000000002</c:v>
                </c:pt>
                <c:pt idx="6">
                  <c:v>0.65280000000000005</c:v>
                </c:pt>
                <c:pt idx="7">
                  <c:v>0.70030000000000003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7-4E7D-B611-00D7F91F0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70816"/>
        <c:axId val="81576704"/>
        <c:axId val="0"/>
      </c:bar3DChart>
      <c:catAx>
        <c:axId val="815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6704"/>
        <c:crosses val="autoZero"/>
        <c:auto val="1"/>
        <c:lblAlgn val="ctr"/>
        <c:lblOffset val="100"/>
        <c:noMultiLvlLbl val="0"/>
      </c:catAx>
      <c:valAx>
        <c:axId val="8157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0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'historical state comp'!$B$33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7C2-4B9D-9AFF-CFE0952F3B71}"/>
              </c:ext>
            </c:extLst>
          </c:dPt>
          <c:dLbls>
            <c:dLbl>
              <c:idx val="0"/>
              <c:layout>
                <c:manualLayout>
                  <c:x val="9.4117647058823521E-3"/>
                  <c:y val="-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2-4B9D-9AFF-CFE0952F3B71}"/>
                </c:ext>
              </c:extLst>
            </c:dLbl>
            <c:dLbl>
              <c:idx val="1"/>
              <c:layout>
                <c:manualLayout>
                  <c:x val="7.191530852031381E-3"/>
                  <c:y val="-1.440555532659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2D-4331-8D35-7699145D7352}"/>
                </c:ext>
              </c:extLst>
            </c:dLbl>
            <c:dLbl>
              <c:idx val="2"/>
              <c:layout>
                <c:manualLayout>
                  <c:x val="9.2462539526117753E-3"/>
                  <c:y val="-9.6037035510639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2D-4331-8D35-7699145D7352}"/>
                </c:ext>
              </c:extLst>
            </c:dLbl>
            <c:dLbl>
              <c:idx val="3"/>
              <c:layout>
                <c:manualLayout>
                  <c:x val="1.0273615502901973E-2"/>
                  <c:y val="-1.440555532659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D-4331-8D35-7699145D7352}"/>
                </c:ext>
              </c:extLst>
            </c:dLbl>
            <c:dLbl>
              <c:idx val="4"/>
              <c:layout>
                <c:manualLayout>
                  <c:x val="6.1641693017411838E-3"/>
                  <c:y val="-9.6037035510639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D-4331-8D35-7699145D7352}"/>
                </c:ext>
              </c:extLst>
            </c:dLbl>
            <c:dLbl>
              <c:idx val="5"/>
              <c:layout>
                <c:manualLayout>
                  <c:x val="4.1094462011607141E-3"/>
                  <c:y val="-1.680648121436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2-4B9D-9AFF-CFE0952F3B71}"/>
                </c:ext>
              </c:extLst>
            </c:dLbl>
            <c:dLbl>
              <c:idx val="6"/>
              <c:layout>
                <c:manualLayout>
                  <c:x val="1.0273615502901973E-2"/>
                  <c:y val="-1.440555532659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D-4331-8D35-7699145D7352}"/>
                </c:ext>
              </c:extLst>
            </c:dLbl>
            <c:dLbl>
              <c:idx val="7"/>
              <c:layout>
                <c:manualLayout>
                  <c:x val="1.1897413014632298E-2"/>
                  <c:y val="-1.885388494385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2-4B9D-9AFF-CFE0952F3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state comp'!$A$34:$A$41</c:f>
              <c:strCache>
                <c:ptCount val="8"/>
                <c:pt idx="0">
                  <c:v>Graduating Class of 2010-2011</c:v>
                </c:pt>
                <c:pt idx="1">
                  <c:v>Graduating Class of 2011-2012</c:v>
                </c:pt>
                <c:pt idx="2">
                  <c:v>Graduating Class of 2012-2013</c:v>
                </c:pt>
                <c:pt idx="3">
                  <c:v>Graduating Class of 2013-2014</c:v>
                </c:pt>
                <c:pt idx="4">
                  <c:v>Graduating Class of 2014-2015</c:v>
                </c:pt>
                <c:pt idx="5">
                  <c:v>Graduating Class of 2015-2016</c:v>
                </c:pt>
                <c:pt idx="6">
                  <c:v>Graduating Class of 2016-2017</c:v>
                </c:pt>
                <c:pt idx="7">
                  <c:v>Graduating Class of 2017-2018</c:v>
                </c:pt>
              </c:strCache>
            </c:strRef>
          </c:cat>
          <c:val>
            <c:numRef>
              <c:f>'historical state comp'!$B$34:$B$41</c:f>
              <c:numCache>
                <c:formatCode>General</c:formatCode>
                <c:ptCount val="8"/>
                <c:pt idx="0">
                  <c:v>61.96</c:v>
                </c:pt>
                <c:pt idx="1">
                  <c:v>63.08</c:v>
                </c:pt>
                <c:pt idx="2">
                  <c:v>70.650000000000006</c:v>
                </c:pt>
                <c:pt idx="3" formatCode="0.00">
                  <c:v>70</c:v>
                </c:pt>
                <c:pt idx="4">
                  <c:v>70.77</c:v>
                </c:pt>
                <c:pt idx="5">
                  <c:v>73.55</c:v>
                </c:pt>
                <c:pt idx="6">
                  <c:v>80.849999999999994</c:v>
                </c:pt>
                <c:pt idx="7">
                  <c:v>83.17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C2-4B9D-9AFF-CFE0952F3B71}"/>
            </c:ext>
          </c:extLst>
        </c:ser>
        <c:ser>
          <c:idx val="1"/>
          <c:order val="1"/>
          <c:tx>
            <c:strRef>
              <c:f>'historical state comp'!$C$33</c:f>
              <c:strCache>
                <c:ptCount val="1"/>
                <c:pt idx="0">
                  <c:v>SPCSA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80392156862745E-2"/>
                  <c:y val="-9.13242009132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C2-4B9D-9AFF-CFE0952F3B71}"/>
                </c:ext>
              </c:extLst>
            </c:dLbl>
            <c:dLbl>
              <c:idx val="1"/>
              <c:layout>
                <c:manualLayout>
                  <c:x val="1.7034220766083283E-2"/>
                  <c:y val="-1.165110728055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C2-4B9D-9AFF-CFE0952F3B71}"/>
                </c:ext>
              </c:extLst>
            </c:dLbl>
            <c:dLbl>
              <c:idx val="2"/>
              <c:layout>
                <c:manualLayout>
                  <c:x val="1.1411317301585542E-2"/>
                  <c:y val="-4.5662963695353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C2-4B9D-9AFF-CFE0952F3B71}"/>
                </c:ext>
              </c:extLst>
            </c:dLbl>
            <c:dLbl>
              <c:idx val="3"/>
              <c:layout>
                <c:manualLayout>
                  <c:x val="1.541042325435296E-2"/>
                  <c:y val="-1.440555532659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2D-4331-8D35-7699145D7352}"/>
                </c:ext>
              </c:extLst>
            </c:dLbl>
            <c:dLbl>
              <c:idx val="4"/>
              <c:layout>
                <c:manualLayout>
                  <c:x val="1.2924774564922496E-2"/>
                  <c:y val="-6.7314778020223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C2-4B9D-9AFF-CFE0952F3B71}"/>
                </c:ext>
              </c:extLst>
            </c:dLbl>
            <c:dLbl>
              <c:idx val="5"/>
              <c:layout>
                <c:manualLayout>
                  <c:x val="1.1952583138828984E-2"/>
                  <c:y val="-4.8018517755319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C2-4B9D-9AFF-CFE0952F3B71}"/>
                </c:ext>
              </c:extLst>
            </c:dLbl>
            <c:dLbl>
              <c:idx val="6"/>
              <c:layout>
                <c:manualLayout>
                  <c:x val="1.3410870277969101E-2"/>
                  <c:y val="-1.416999992059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C2-4B9D-9AFF-CFE0952F3B71}"/>
                </c:ext>
              </c:extLst>
            </c:dLbl>
            <c:dLbl>
              <c:idx val="7"/>
              <c:layout>
                <c:manualLayout>
                  <c:x val="2.1254007215637295E-2"/>
                  <c:y val="-1.165110728055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C2-4B9D-9AFF-CFE0952F3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state comp'!$A$34:$A$41</c:f>
              <c:strCache>
                <c:ptCount val="8"/>
                <c:pt idx="0">
                  <c:v>Graduating Class of 2010-2011</c:v>
                </c:pt>
                <c:pt idx="1">
                  <c:v>Graduating Class of 2011-2012</c:v>
                </c:pt>
                <c:pt idx="2">
                  <c:v>Graduating Class of 2012-2013</c:v>
                </c:pt>
                <c:pt idx="3">
                  <c:v>Graduating Class of 2013-2014</c:v>
                </c:pt>
                <c:pt idx="4">
                  <c:v>Graduating Class of 2014-2015</c:v>
                </c:pt>
                <c:pt idx="5">
                  <c:v>Graduating Class of 2015-2016</c:v>
                </c:pt>
                <c:pt idx="6">
                  <c:v>Graduating Class of 2016-2017</c:v>
                </c:pt>
                <c:pt idx="7">
                  <c:v>Graduating Class of 2017-2018</c:v>
                </c:pt>
              </c:strCache>
            </c:strRef>
          </c:cat>
          <c:val>
            <c:numRef>
              <c:f>'historical state comp'!$C$34:$C$41</c:f>
              <c:numCache>
                <c:formatCode>General</c:formatCode>
                <c:ptCount val="8"/>
                <c:pt idx="0">
                  <c:v>27.84</c:v>
                </c:pt>
                <c:pt idx="1">
                  <c:v>35.04</c:v>
                </c:pt>
                <c:pt idx="2">
                  <c:v>46.28</c:v>
                </c:pt>
                <c:pt idx="3">
                  <c:v>54.01</c:v>
                </c:pt>
                <c:pt idx="4">
                  <c:v>46.38</c:v>
                </c:pt>
                <c:pt idx="5">
                  <c:v>58.35</c:v>
                </c:pt>
                <c:pt idx="6">
                  <c:v>65.28</c:v>
                </c:pt>
                <c:pt idx="7">
                  <c:v>70.03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C2-4B9D-9AFF-CFE0952F3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79019008"/>
        <c:axId val="79024896"/>
        <c:axId val="0"/>
      </c:bar3DChart>
      <c:catAx>
        <c:axId val="790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24896"/>
        <c:crosses val="autoZero"/>
        <c:auto val="1"/>
        <c:lblAlgn val="ctr"/>
        <c:lblOffset val="100"/>
        <c:noMultiLvlLbl val="0"/>
      </c:catAx>
      <c:valAx>
        <c:axId val="7902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Graduation Rate Comparison 2011 vs.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'historical state comp'!$B$65</c:f>
              <c:strCache>
                <c:ptCount val="1"/>
                <c:pt idx="0">
                  <c:v>STATE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1D-4032-8B39-F94774CC5E8C}"/>
              </c:ext>
            </c:extLst>
          </c:dPt>
          <c:dLbls>
            <c:dLbl>
              <c:idx val="0"/>
              <c:layout>
                <c:manualLayout>
                  <c:x val="1.5402309288065113E-2"/>
                  <c:y val="1.53101575608628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61.96%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1D-4032-8B39-F94774CC5E8C}"/>
                </c:ext>
              </c:extLst>
            </c:dLbl>
            <c:dLbl>
              <c:idx val="1"/>
              <c:layout>
                <c:manualLayout>
                  <c:x val="2.9420390056110777E-2"/>
                  <c:y val="1.94401121255979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83.17%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1D-4032-8B39-F94774CC5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'historical state comp'!$A$66:$A$67</c:f>
              <c:strCache>
                <c:ptCount val="2"/>
                <c:pt idx="0">
                  <c:v>Graduating Class of 2010-11</c:v>
                </c:pt>
                <c:pt idx="1">
                  <c:v>Graduating Class of 2017-18</c:v>
                </c:pt>
              </c:strCache>
            </c:strRef>
          </c:cat>
          <c:val>
            <c:numRef>
              <c:f>'historical state comp'!$B$66:$B$67</c:f>
              <c:numCache>
                <c:formatCode>General</c:formatCode>
                <c:ptCount val="2"/>
                <c:pt idx="0">
                  <c:v>61.96</c:v>
                </c:pt>
                <c:pt idx="1">
                  <c:v>83.17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D-4032-8B39-F94774CC5E8C}"/>
            </c:ext>
          </c:extLst>
        </c:ser>
        <c:ser>
          <c:idx val="1"/>
          <c:order val="1"/>
          <c:tx>
            <c:strRef>
              <c:f>'historical state comp'!$C$65</c:f>
              <c:strCache>
                <c:ptCount val="1"/>
                <c:pt idx="0">
                  <c:v>SPCSA</c:v>
                </c:pt>
              </c:strCache>
            </c:strRef>
          </c:tx>
          <c:spPr>
            <a:gradFill rotWithShape="1">
              <a:gsLst>
                <a:gs pos="100000">
                  <a:srgbClr val="C00000"/>
                </a:gs>
                <a:gs pos="10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100000">
                    <a:srgbClr val="C00000"/>
                  </a:gs>
                  <a:gs pos="10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FF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1D-4032-8B39-F94774CC5E8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100000">
                    <a:srgbClr val="C00000"/>
                  </a:gs>
                  <a:gs pos="10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FF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1D-4032-8B39-F94774CC5E8C}"/>
              </c:ext>
            </c:extLst>
          </c:dPt>
          <c:dLbls>
            <c:dLbl>
              <c:idx val="0"/>
              <c:layout>
                <c:manualLayout>
                  <c:x val="1.745433475838689E-2"/>
                  <c:y val="1.64852299591951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27.84%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1D-4032-8B39-F94774CC5E8C}"/>
                </c:ext>
              </c:extLst>
            </c:dLbl>
            <c:dLbl>
              <c:idx val="1"/>
              <c:layout>
                <c:manualLayout>
                  <c:x val="2.121228817482337E-2"/>
                  <c:y val="2.23834648587523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70.03%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1D-4032-8B39-F94774CC5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'historical state comp'!$A$66:$A$67</c:f>
              <c:strCache>
                <c:ptCount val="2"/>
                <c:pt idx="0">
                  <c:v>Graduating Class of 2010-11</c:v>
                </c:pt>
                <c:pt idx="1">
                  <c:v>Graduating Class of 2017-18</c:v>
                </c:pt>
              </c:strCache>
            </c:strRef>
          </c:cat>
          <c:val>
            <c:numRef>
              <c:f>'historical state comp'!$C$66:$C$67</c:f>
              <c:numCache>
                <c:formatCode>General</c:formatCode>
                <c:ptCount val="2"/>
                <c:pt idx="0">
                  <c:v>27.84</c:v>
                </c:pt>
                <c:pt idx="1">
                  <c:v>70.03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1D-4032-8B39-F94774CC5E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082240"/>
        <c:axId val="79083776"/>
        <c:axId val="0"/>
      </c:bar3DChart>
      <c:catAx>
        <c:axId val="790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83776"/>
        <c:crosses val="autoZero"/>
        <c:auto val="1"/>
        <c:lblAlgn val="ctr"/>
        <c:lblOffset val="100"/>
        <c:noMultiLvlLbl val="0"/>
      </c:catAx>
      <c:valAx>
        <c:axId val="790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Graduation Rates Change from 2016-17 to 2017-18</a:t>
            </a:r>
          </a:p>
        </c:rich>
      </c:tx>
      <c:layout>
        <c:manualLayout>
          <c:xMode val="edge"/>
          <c:yMode val="edge"/>
          <c:x val="0.29262094123358284"/>
          <c:y val="3.3667288981319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hemeClr val="dk1">
                  <a:shade val="35000"/>
                  <a:satMod val="160000"/>
                </a:schemeClr>
              </a:contourClr>
            </a:sp3d>
          </c:spPr>
          <c:invertIfNegative val="0"/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35-469E-ABBD-7951587D799F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35-469E-ABBD-7951587D799F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35-469E-ABBD-7951587D799F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35-469E-ABBD-7951587D799F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35-469E-ABBD-7951587D799F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335-469E-ABBD-7951587D799F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dk1">
                    <a:shade val="35000"/>
                    <a:satMod val="1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335-469E-ABBD-7951587D7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'increase by district'!$B$2:$B$18</c:f>
              <c:strCache>
                <c:ptCount val="17"/>
                <c:pt idx="0">
                  <c:v>Lander</c:v>
                </c:pt>
                <c:pt idx="1">
                  <c:v>Pershing</c:v>
                </c:pt>
                <c:pt idx="2">
                  <c:v>White Pine</c:v>
                </c:pt>
                <c:pt idx="3">
                  <c:v>Washoe</c:v>
                </c:pt>
                <c:pt idx="4">
                  <c:v>Nye</c:v>
                </c:pt>
                <c:pt idx="5">
                  <c:v>Humboldt</c:v>
                </c:pt>
                <c:pt idx="6">
                  <c:v>Lyon</c:v>
                </c:pt>
                <c:pt idx="7">
                  <c:v>Douglas</c:v>
                </c:pt>
                <c:pt idx="8">
                  <c:v>Clark</c:v>
                </c:pt>
                <c:pt idx="9">
                  <c:v>Carson City</c:v>
                </c:pt>
                <c:pt idx="10">
                  <c:v>STATE</c:v>
                </c:pt>
                <c:pt idx="11">
                  <c:v>Churchill</c:v>
                </c:pt>
                <c:pt idx="12">
                  <c:v>Elko</c:v>
                </c:pt>
                <c:pt idx="13">
                  <c:v>Lincoln</c:v>
                </c:pt>
                <c:pt idx="14">
                  <c:v>Storey</c:v>
                </c:pt>
                <c:pt idx="15">
                  <c:v>SPCSA</c:v>
                </c:pt>
                <c:pt idx="16">
                  <c:v>Mineral</c:v>
                </c:pt>
              </c:strCache>
            </c:strRef>
          </c:cat>
          <c:val>
            <c:numRef>
              <c:f>'increase by district'!$C$2:$C$18</c:f>
              <c:numCache>
                <c:formatCode>0.00</c:formatCode>
                <c:ptCount val="17"/>
                <c:pt idx="0">
                  <c:v>-5.47</c:v>
                </c:pt>
                <c:pt idx="1">
                  <c:v>-3.7</c:v>
                </c:pt>
                <c:pt idx="2">
                  <c:v>-3.05</c:v>
                </c:pt>
                <c:pt idx="3" formatCode="General">
                  <c:v>0.37</c:v>
                </c:pt>
                <c:pt idx="4" formatCode="General">
                  <c:v>0.69</c:v>
                </c:pt>
                <c:pt idx="5" formatCode="General">
                  <c:v>1.1299999999999999</c:v>
                </c:pt>
                <c:pt idx="6" formatCode="General">
                  <c:v>1.17</c:v>
                </c:pt>
                <c:pt idx="7" formatCode="General">
                  <c:v>1.24</c:v>
                </c:pt>
                <c:pt idx="8" formatCode="General">
                  <c:v>2</c:v>
                </c:pt>
                <c:pt idx="9" formatCode="General">
                  <c:v>2.0499999999999998</c:v>
                </c:pt>
                <c:pt idx="10" formatCode="General">
                  <c:v>2.3199999999999998</c:v>
                </c:pt>
                <c:pt idx="11" formatCode="General">
                  <c:v>2.72</c:v>
                </c:pt>
                <c:pt idx="12" formatCode="General">
                  <c:v>3.33</c:v>
                </c:pt>
                <c:pt idx="13" formatCode="General">
                  <c:v>3.33</c:v>
                </c:pt>
                <c:pt idx="14" formatCode="General">
                  <c:v>3.49</c:v>
                </c:pt>
                <c:pt idx="15" formatCode="General">
                  <c:v>4.75</c:v>
                </c:pt>
                <c:pt idx="16" formatCode="General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335-469E-ABBD-7951587D7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1243904"/>
        <c:axId val="101262080"/>
      </c:barChart>
      <c:catAx>
        <c:axId val="10124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62080"/>
        <c:crosses val="autoZero"/>
        <c:auto val="1"/>
        <c:lblAlgn val="ctr"/>
        <c:lblOffset val="100"/>
        <c:noMultiLvlLbl val="0"/>
      </c:catAx>
      <c:valAx>
        <c:axId val="1012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Increase/Decrease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43904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'by school 1718'!$B$32</c:f>
              <c:strCache>
                <c:ptCount val="1"/>
                <c:pt idx="0">
                  <c:v>Graduation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477-435F-BD51-70E39972C34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477-435F-BD51-70E39972C34E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074-4AD6-BDF9-203FC4A2634D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074-4AD6-BDF9-203FC4A2634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074-4AD6-BDF9-203FC4A2634D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074-4AD6-BDF9-203FC4A2634D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9074-4AD6-BDF9-203FC4A2634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074-4AD6-BDF9-203FC4A263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school 1718'!$A$33:$A$49</c:f>
              <c:strCache>
                <c:ptCount val="17"/>
                <c:pt idx="0">
                  <c:v>Argent Preparatory Academy</c:v>
                </c:pt>
                <c:pt idx="1">
                  <c:v>Nevada Connections Academy</c:v>
                </c:pt>
                <c:pt idx="2">
                  <c:v>American Preparatory Academy LV</c:v>
                </c:pt>
                <c:pt idx="3">
                  <c:v>SPCSA</c:v>
                </c:pt>
                <c:pt idx="4">
                  <c:v>Somerset Academy- Losee</c:v>
                </c:pt>
                <c:pt idx="5">
                  <c:v>Somerset Academy- Sky Pointe</c:v>
                </c:pt>
                <c:pt idx="6">
                  <c:v>Founders Academy of NV</c:v>
                </c:pt>
                <c:pt idx="7">
                  <c:v>STATE</c:v>
                </c:pt>
                <c:pt idx="8">
                  <c:v>Leadership Academy of NV</c:v>
                </c:pt>
                <c:pt idx="9">
                  <c:v>Nevada Virtual Academy</c:v>
                </c:pt>
                <c:pt idx="10">
                  <c:v>Alpine Academy HS</c:v>
                </c:pt>
                <c:pt idx="11">
                  <c:v>Equipo Academy</c:v>
                </c:pt>
                <c:pt idx="12">
                  <c:v>NVState HS - Summerlin</c:v>
                </c:pt>
                <c:pt idx="13">
                  <c:v>NV State HS - Henderson</c:v>
                </c:pt>
                <c:pt idx="14">
                  <c:v>Oasis Academy</c:v>
                </c:pt>
                <c:pt idx="15">
                  <c:v>NV State HS - Downtown</c:v>
                </c:pt>
                <c:pt idx="16">
                  <c:v>Coral Academy of Science LV - Sandy Ridge</c:v>
                </c:pt>
              </c:strCache>
            </c:strRef>
          </c:cat>
          <c:val>
            <c:numRef>
              <c:f>'by school 1718'!$B$33:$B$49</c:f>
              <c:numCache>
                <c:formatCode>0.00</c:formatCode>
                <c:ptCount val="17"/>
                <c:pt idx="0">
                  <c:v>36.363599999999998</c:v>
                </c:pt>
                <c:pt idx="1">
                  <c:v>63.770699999999998</c:v>
                </c:pt>
                <c:pt idx="2">
                  <c:v>64.285700000000006</c:v>
                </c:pt>
                <c:pt idx="3">
                  <c:v>70.028099999999995</c:v>
                </c:pt>
                <c:pt idx="4">
                  <c:v>70.422499999999999</c:v>
                </c:pt>
                <c:pt idx="5">
                  <c:v>73.134299999999996</c:v>
                </c:pt>
                <c:pt idx="6">
                  <c:v>81.818100000000001</c:v>
                </c:pt>
                <c:pt idx="7">
                  <c:v>83.17</c:v>
                </c:pt>
                <c:pt idx="8">
                  <c:v>83.333299999999994</c:v>
                </c:pt>
                <c:pt idx="9">
                  <c:v>83.700400000000002</c:v>
                </c:pt>
                <c:pt idx="10">
                  <c:v>86.206800000000001</c:v>
                </c:pt>
                <c:pt idx="11">
                  <c:v>94.871700000000004</c:v>
                </c:pt>
                <c:pt idx="12">
                  <c:v>97.260199999999998</c:v>
                </c:pt>
                <c:pt idx="13">
                  <c:v>97.902000000000001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7-435F-BD51-70E39972C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72896"/>
        <c:axId val="81482880"/>
        <c:axId val="0"/>
      </c:bar3DChart>
      <c:catAx>
        <c:axId val="814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2880"/>
        <c:crosses val="autoZero"/>
        <c:auto val="1"/>
        <c:lblAlgn val="ctr"/>
        <c:lblOffset val="100"/>
        <c:noMultiLvlLbl val="0"/>
      </c:catAx>
      <c:valAx>
        <c:axId val="8148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Graduation</a:t>
                </a:r>
                <a:r>
                  <a:rPr lang="en-US" sz="1200" b="1" baseline="0"/>
                  <a:t> Rate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Graduation Rate for the Class of 2017-2018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'spcsa school in thier district'!$B$1</c:f>
              <c:strCache>
                <c:ptCount val="1"/>
                <c:pt idx="0">
                  <c:v>Graduation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C65-4F8E-8B94-06526BDF04D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C65-4F8E-8B94-06526BDF04D1}"/>
              </c:ext>
            </c:extLst>
          </c:dPt>
          <c:dLbls>
            <c:dLbl>
              <c:idx val="0"/>
              <c:layout>
                <c:manualLayout>
                  <c:x val="1.0437051532941943E-2"/>
                  <c:y val="-1.886791985640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65-4F8E-8B94-06526BDF04D1}"/>
                </c:ext>
              </c:extLst>
            </c:dLbl>
            <c:dLbl>
              <c:idx val="1"/>
              <c:layout>
                <c:manualLayout>
                  <c:x val="6.5231572080886669E-3"/>
                  <c:y val="-1.257861323760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5-4F8E-8B94-06526BDF04D1}"/>
                </c:ext>
              </c:extLst>
            </c:dLbl>
            <c:dLbl>
              <c:idx val="3"/>
              <c:layout>
                <c:manualLayout>
                  <c:x val="5.2185257664709717E-3"/>
                  <c:y val="-1.88679198564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65-4F8E-8B94-06526BDF04D1}"/>
                </c:ext>
              </c:extLst>
            </c:dLbl>
            <c:dLbl>
              <c:idx val="4"/>
              <c:layout>
                <c:manualLayout>
                  <c:x val="7.8277886497063621E-3"/>
                  <c:y val="-6.2893066188018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65-4F8E-8B94-06526BDF04D1}"/>
                </c:ext>
              </c:extLst>
            </c:dLbl>
            <c:dLbl>
              <c:idx val="6"/>
              <c:layout>
                <c:manualLayout>
                  <c:x val="5.2185257664709717E-3"/>
                  <c:y val="-1.257861323760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65-4F8E-8B94-06526BDF04D1}"/>
                </c:ext>
              </c:extLst>
            </c:dLbl>
            <c:dLbl>
              <c:idx val="7"/>
              <c:layout>
                <c:manualLayout>
                  <c:x val="7.8277886497064575E-3"/>
                  <c:y val="-1.886791985640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65-4F8E-8B94-06526BDF0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'spcsa school in thier district'!$A$2:$A$9</c:f>
              <c:strCache>
                <c:ptCount val="8"/>
                <c:pt idx="0">
                  <c:v>Clark</c:v>
                </c:pt>
                <c:pt idx="1">
                  <c:v>SPCSA Schools in Clark Co.</c:v>
                </c:pt>
                <c:pt idx="3">
                  <c:v>Churchill </c:v>
                </c:pt>
                <c:pt idx="4">
                  <c:v>Oasis Academy</c:v>
                </c:pt>
                <c:pt idx="6">
                  <c:v>Washoe</c:v>
                </c:pt>
                <c:pt idx="7">
                  <c:v>Alpine Academy HS</c:v>
                </c:pt>
              </c:strCache>
            </c:strRef>
          </c:cat>
          <c:val>
            <c:numRef>
              <c:f>'spcsa school in thier district'!$B$2:$B$9</c:f>
              <c:numCache>
                <c:formatCode>General</c:formatCode>
                <c:ptCount val="8"/>
                <c:pt idx="0">
                  <c:v>85.22</c:v>
                </c:pt>
                <c:pt idx="1">
                  <c:v>87.81</c:v>
                </c:pt>
                <c:pt idx="3">
                  <c:v>75.98</c:v>
                </c:pt>
                <c:pt idx="4" formatCode="0.00">
                  <c:v>100</c:v>
                </c:pt>
                <c:pt idx="6">
                  <c:v>84.39</c:v>
                </c:pt>
                <c:pt idx="7" formatCode="0.00">
                  <c:v>86.206800000000001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65-4F8E-8B94-06526BDF0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72896"/>
        <c:axId val="81482880"/>
        <c:axId val="0"/>
      </c:bar3DChart>
      <c:catAx>
        <c:axId val="814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2880"/>
        <c:crosses val="autoZero"/>
        <c:auto val="1"/>
        <c:lblAlgn val="ctr"/>
        <c:lblOffset val="100"/>
        <c:noMultiLvlLbl val="0"/>
      </c:catAx>
      <c:valAx>
        <c:axId val="8148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'vitrual comparison'!$B$1</c:f>
              <c:strCache>
                <c:ptCount val="1"/>
                <c:pt idx="0">
                  <c:v>Class of 2016-2017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'vitrual comparison'!$A$2:$A$8</c:f>
              <c:strCache>
                <c:ptCount val="7"/>
                <c:pt idx="0">
                  <c:v>Nevada Connections Academy</c:v>
                </c:pt>
                <c:pt idx="1">
                  <c:v>Leadership Academy of NV</c:v>
                </c:pt>
                <c:pt idx="2">
                  <c:v>Nevada Virtual Academy</c:v>
                </c:pt>
                <c:pt idx="3">
                  <c:v>WCSD</c:v>
                </c:pt>
                <c:pt idx="4">
                  <c:v>CCSD</c:v>
                </c:pt>
                <c:pt idx="5">
                  <c:v>SPCSA</c:v>
                </c:pt>
                <c:pt idx="6">
                  <c:v>STATE</c:v>
                </c:pt>
              </c:strCache>
            </c:strRef>
          </c:cat>
          <c:val>
            <c:numRef>
              <c:f>'vitrual comparison'!$B$2:$B$8</c:f>
              <c:numCache>
                <c:formatCode>0.00</c:formatCode>
                <c:ptCount val="7"/>
                <c:pt idx="0">
                  <c:v>45.03</c:v>
                </c:pt>
                <c:pt idx="1">
                  <c:v>70</c:v>
                </c:pt>
                <c:pt idx="2">
                  <c:v>84.18</c:v>
                </c:pt>
                <c:pt idx="3" formatCode="General">
                  <c:v>84.02</c:v>
                </c:pt>
                <c:pt idx="4" formatCode="General">
                  <c:v>83.22</c:v>
                </c:pt>
                <c:pt idx="5">
                  <c:v>65.28</c:v>
                </c:pt>
                <c:pt idx="6">
                  <c:v>80.849999999999994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D-458B-90F0-74B3388A1E27}"/>
            </c:ext>
          </c:extLst>
        </c:ser>
        <c:ser>
          <c:idx val="1"/>
          <c:order val="1"/>
          <c:tx>
            <c:strRef>
              <c:f>'vitrual comparison'!$C$1</c:f>
              <c:strCache>
                <c:ptCount val="1"/>
                <c:pt idx="0">
                  <c:v>Class of 2017-2018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'vitrual comparison'!$A$2:$A$8</c:f>
              <c:strCache>
                <c:ptCount val="7"/>
                <c:pt idx="0">
                  <c:v>Nevada Connections Academy</c:v>
                </c:pt>
                <c:pt idx="1">
                  <c:v>Leadership Academy of NV</c:v>
                </c:pt>
                <c:pt idx="2">
                  <c:v>Nevada Virtual Academy</c:v>
                </c:pt>
                <c:pt idx="3">
                  <c:v>WCSD</c:v>
                </c:pt>
                <c:pt idx="4">
                  <c:v>CCSD</c:v>
                </c:pt>
                <c:pt idx="5">
                  <c:v>SPCSA</c:v>
                </c:pt>
                <c:pt idx="6">
                  <c:v>STATE</c:v>
                </c:pt>
              </c:strCache>
            </c:strRef>
          </c:cat>
          <c:val>
            <c:numRef>
              <c:f>'vitrual comparison'!$C$2:$C$8</c:f>
              <c:numCache>
                <c:formatCode>0.00</c:formatCode>
                <c:ptCount val="7"/>
                <c:pt idx="0">
                  <c:v>63.770699999999998</c:v>
                </c:pt>
                <c:pt idx="1">
                  <c:v>83.333299999999994</c:v>
                </c:pt>
                <c:pt idx="2">
                  <c:v>83.700400000000002</c:v>
                </c:pt>
                <c:pt idx="3" formatCode="General">
                  <c:v>84.39</c:v>
                </c:pt>
                <c:pt idx="4" formatCode="General">
                  <c:v>85.22</c:v>
                </c:pt>
                <c:pt idx="5">
                  <c:v>70.028099999999995</c:v>
                </c:pt>
                <c:pt idx="6">
                  <c:v>83.17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D-458B-90F0-74B3388A1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8275592"/>
        <c:axId val="528276904"/>
      </c:barChart>
      <c:catAx>
        <c:axId val="52827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76904"/>
        <c:crosses val="autoZero"/>
        <c:auto val="1"/>
        <c:lblAlgn val="ctr"/>
        <c:lblOffset val="100"/>
        <c:noMultiLvlLbl val="0"/>
      </c:catAx>
      <c:valAx>
        <c:axId val="528276904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7559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subgroup!$N$6</c:f>
              <c:strCache>
                <c:ptCount val="1"/>
                <c:pt idx="0">
                  <c:v>SPCSA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07B-41FA-8478-EFB1025EE2E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07B-41FA-8478-EFB1025EE2E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07B-41FA-8478-EFB1025EE2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07B-41FA-8478-EFB1025EE2E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07B-41FA-8478-EFB1025EE2E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07B-41FA-8478-EFB1025EE2E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07B-41FA-8478-EFB1025EE2E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707B-41FA-8478-EFB1025EE2E4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707B-41FA-8478-EFB1025EE2E4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707B-41FA-8478-EFB1025EE2E4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707B-41FA-8478-EFB1025EE2E4}"/>
              </c:ext>
            </c:extLst>
          </c:dPt>
          <c:dLbls>
            <c:dLbl>
              <c:idx val="0"/>
              <c:layout>
                <c:manualLayout>
                  <c:x val="7.7745383867832843E-3"/>
                  <c:y val="-4.4817927170868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7B-41FA-8478-EFB1025EE2E4}"/>
                </c:ext>
              </c:extLst>
            </c:dLbl>
            <c:dLbl>
              <c:idx val="1"/>
              <c:layout>
                <c:manualLayout>
                  <c:x val="5.1830255911888565E-3"/>
                  <c:y val="-6.7226890756302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7B-41FA-8478-EFB1025EE2E4}"/>
                </c:ext>
              </c:extLst>
            </c:dLbl>
            <c:dLbl>
              <c:idx val="2"/>
              <c:layout>
                <c:manualLayout>
                  <c:x val="3.8872691933916422E-3"/>
                  <c:y val="-4.4817927170868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7B-41FA-8478-EFB1025EE2E4}"/>
                </c:ext>
              </c:extLst>
            </c:dLbl>
            <c:dLbl>
              <c:idx val="3"/>
              <c:layout>
                <c:manualLayout>
                  <c:x val="3.4013763343482884E-3"/>
                  <c:y val="-1.89269320860815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4020F4-3E6D-45E2-9D8F-EEAD07828F4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62043318357755E-2"/>
                      <c:h val="4.3841505178592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7B-41FA-8478-EFB1025EE2E4}"/>
                </c:ext>
              </c:extLst>
            </c:dLbl>
            <c:dLbl>
              <c:idx val="4"/>
              <c:layout>
                <c:manualLayout>
                  <c:x val="7.7745383867832843E-3"/>
                  <c:y val="-6.7226890756302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7B-41FA-8478-EFB1025EE2E4}"/>
                </c:ext>
              </c:extLst>
            </c:dLbl>
            <c:dLbl>
              <c:idx val="5"/>
              <c:layout>
                <c:manualLayout>
                  <c:x val="3.8872691933916422E-3"/>
                  <c:y val="-4.4817927170868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7B-41FA-8478-EFB1025EE2E4}"/>
                </c:ext>
              </c:extLst>
            </c:dLbl>
            <c:dLbl>
              <c:idx val="6"/>
              <c:layout>
                <c:manualLayout>
                  <c:x val="3.8872691933916422E-3"/>
                  <c:y val="-6.7226890756302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7B-41FA-8478-EFB1025EE2E4}"/>
                </c:ext>
              </c:extLst>
            </c:dLbl>
            <c:dLbl>
              <c:idx val="7"/>
              <c:layout>
                <c:manualLayout>
                  <c:x val="3.8872691933916422E-3"/>
                  <c:y val="-4.4817927170868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7B-41FA-8478-EFB1025EE2E4}"/>
                </c:ext>
              </c:extLst>
            </c:dLbl>
            <c:dLbl>
              <c:idx val="8"/>
              <c:layout>
                <c:manualLayout>
                  <c:x val="2.5915127955943333E-3"/>
                  <c:y val="-8.963585434173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7B-41FA-8478-EFB1025EE2E4}"/>
                </c:ext>
              </c:extLst>
            </c:dLbl>
            <c:dLbl>
              <c:idx val="9"/>
              <c:layout>
                <c:manualLayout>
                  <c:x val="3.8872691933917376E-3"/>
                  <c:y val="-8.963585434173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7B-41FA-8478-EFB1025EE2E4}"/>
                </c:ext>
              </c:extLst>
            </c:dLbl>
            <c:dLbl>
              <c:idx val="10"/>
              <c:layout>
                <c:manualLayout>
                  <c:x val="6.4787819889860704E-3"/>
                  <c:y val="-2.2408963585434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7B-41FA-8478-EFB1025EE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subgroup!$M$7:$M$17</c:f>
              <c:strCache>
                <c:ptCount val="11"/>
                <c:pt idx="0">
                  <c:v>SPCSA</c:v>
                </c:pt>
                <c:pt idx="1">
                  <c:v>Am. Ind.</c:v>
                </c:pt>
                <c:pt idx="2">
                  <c:v>Asian</c:v>
                </c:pt>
                <c:pt idx="3">
                  <c:v>African American</c:v>
                </c:pt>
                <c:pt idx="4">
                  <c:v>Hispanic</c:v>
                </c:pt>
                <c:pt idx="5">
                  <c:v>Multi-race</c:v>
                </c:pt>
                <c:pt idx="6">
                  <c:v>Pacific Islander</c:v>
                </c:pt>
                <c:pt idx="7">
                  <c:v> White</c:v>
                </c:pt>
                <c:pt idx="8">
                  <c:v>FRL</c:v>
                </c:pt>
                <c:pt idx="9">
                  <c:v>IEP</c:v>
                </c:pt>
                <c:pt idx="10">
                  <c:v>ELL</c:v>
                </c:pt>
              </c:strCache>
            </c:strRef>
          </c:cat>
          <c:val>
            <c:numRef>
              <c:f>subgroup!$N$7:$N$17</c:f>
              <c:numCache>
                <c:formatCode>General</c:formatCode>
                <c:ptCount val="11"/>
                <c:pt idx="0">
                  <c:v>70.03</c:v>
                </c:pt>
                <c:pt idx="1">
                  <c:v>63.63</c:v>
                </c:pt>
                <c:pt idx="2">
                  <c:v>82.89</c:v>
                </c:pt>
                <c:pt idx="3">
                  <c:v>59.63</c:v>
                </c:pt>
                <c:pt idx="4">
                  <c:v>68.97</c:v>
                </c:pt>
                <c:pt idx="5">
                  <c:v>68.930000000000007</c:v>
                </c:pt>
                <c:pt idx="6">
                  <c:v>63.33</c:v>
                </c:pt>
                <c:pt idx="7">
                  <c:v>71.91</c:v>
                </c:pt>
                <c:pt idx="8">
                  <c:v>65.05</c:v>
                </c:pt>
                <c:pt idx="9">
                  <c:v>61.83</c:v>
                </c:pt>
                <c:pt idx="10">
                  <c:v>68.42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07B-41FA-8478-EFB1025EE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72896"/>
        <c:axId val="81482880"/>
        <c:axId val="0"/>
      </c:bar3DChart>
      <c:catAx>
        <c:axId val="814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2880"/>
        <c:crosses val="autoZero"/>
        <c:auto val="1"/>
        <c:lblAlgn val="ctr"/>
        <c:lblOffset val="100"/>
        <c:noMultiLvlLbl val="0"/>
      </c:catAx>
      <c:valAx>
        <c:axId val="8148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'subgroup 2yr comparison'!$B$1</c:f>
              <c:strCache>
                <c:ptCount val="1"/>
                <c:pt idx="0">
                  <c:v>Class of 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'subgroup 2yr comparison'!$A$2:$A$12</c:f>
              <c:strCache>
                <c:ptCount val="11"/>
                <c:pt idx="0">
                  <c:v>SPCSA</c:v>
                </c:pt>
                <c:pt idx="1">
                  <c:v>Am. Ind.</c:v>
                </c:pt>
                <c:pt idx="2">
                  <c:v>Asian</c:v>
                </c:pt>
                <c:pt idx="3">
                  <c:v>African American</c:v>
                </c:pt>
                <c:pt idx="4">
                  <c:v>Hispanic</c:v>
                </c:pt>
                <c:pt idx="5">
                  <c:v>Multi-race</c:v>
                </c:pt>
                <c:pt idx="6">
                  <c:v>Pacific Islander</c:v>
                </c:pt>
                <c:pt idx="7">
                  <c:v> White</c:v>
                </c:pt>
                <c:pt idx="8">
                  <c:v>FRL</c:v>
                </c:pt>
                <c:pt idx="9">
                  <c:v>IEP</c:v>
                </c:pt>
                <c:pt idx="10">
                  <c:v>ELL</c:v>
                </c:pt>
              </c:strCache>
            </c:strRef>
          </c:cat>
          <c:val>
            <c:numRef>
              <c:f>'subgroup 2yr comparison'!$B$2:$B$12</c:f>
              <c:numCache>
                <c:formatCode>General</c:formatCode>
                <c:ptCount val="11"/>
                <c:pt idx="0">
                  <c:v>65.28</c:v>
                </c:pt>
                <c:pt idx="1">
                  <c:v>73.89</c:v>
                </c:pt>
                <c:pt idx="2">
                  <c:v>84.13</c:v>
                </c:pt>
                <c:pt idx="3">
                  <c:v>58.59</c:v>
                </c:pt>
                <c:pt idx="4">
                  <c:v>59.56</c:v>
                </c:pt>
                <c:pt idx="5">
                  <c:v>66.33</c:v>
                </c:pt>
                <c:pt idx="6">
                  <c:v>46.67</c:v>
                </c:pt>
                <c:pt idx="7">
                  <c:v>68.67</c:v>
                </c:pt>
                <c:pt idx="8">
                  <c:v>56.51</c:v>
                </c:pt>
                <c:pt idx="9">
                  <c:v>50.8</c:v>
                </c:pt>
                <c:pt idx="10">
                  <c:v>62.22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1-4BD4-9D79-A1BDF2CAFD29}"/>
            </c:ext>
          </c:extLst>
        </c:ser>
        <c:ser>
          <c:idx val="1"/>
          <c:order val="1"/>
          <c:tx>
            <c:strRef>
              <c:f>'subgroup 2yr comparison'!$C$1</c:f>
              <c:strCache>
                <c:ptCount val="1"/>
                <c:pt idx="0">
                  <c:v>Class of 2017-2018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6486486486486488E-3"/>
                  <c:y val="-6.487304156952862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1-4BD4-9D79-A1BDF2CAF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'subgroup 2yr comparison'!$A$2:$A$12</c:f>
              <c:strCache>
                <c:ptCount val="11"/>
                <c:pt idx="0">
                  <c:v>SPCSA</c:v>
                </c:pt>
                <c:pt idx="1">
                  <c:v>Am. Ind.</c:v>
                </c:pt>
                <c:pt idx="2">
                  <c:v>Asian</c:v>
                </c:pt>
                <c:pt idx="3">
                  <c:v>African American</c:v>
                </c:pt>
                <c:pt idx="4">
                  <c:v>Hispanic</c:v>
                </c:pt>
                <c:pt idx="5">
                  <c:v>Multi-race</c:v>
                </c:pt>
                <c:pt idx="6">
                  <c:v>Pacific Islander</c:v>
                </c:pt>
                <c:pt idx="7">
                  <c:v> White</c:v>
                </c:pt>
                <c:pt idx="8">
                  <c:v>FRL</c:v>
                </c:pt>
                <c:pt idx="9">
                  <c:v>IEP</c:v>
                </c:pt>
                <c:pt idx="10">
                  <c:v>ELL</c:v>
                </c:pt>
              </c:strCache>
            </c:strRef>
          </c:cat>
          <c:val>
            <c:numRef>
              <c:f>'subgroup 2yr comparison'!$C$2:$C$12</c:f>
              <c:numCache>
                <c:formatCode>General</c:formatCode>
                <c:ptCount val="11"/>
                <c:pt idx="0">
                  <c:v>70.03</c:v>
                </c:pt>
                <c:pt idx="1">
                  <c:v>63.63</c:v>
                </c:pt>
                <c:pt idx="2">
                  <c:v>82.89</c:v>
                </c:pt>
                <c:pt idx="3">
                  <c:v>59.63</c:v>
                </c:pt>
                <c:pt idx="4">
                  <c:v>68.97</c:v>
                </c:pt>
                <c:pt idx="5">
                  <c:v>68.930000000000007</c:v>
                </c:pt>
                <c:pt idx="6">
                  <c:v>63.33</c:v>
                </c:pt>
                <c:pt idx="7">
                  <c:v>71.91</c:v>
                </c:pt>
                <c:pt idx="8">
                  <c:v>65.05</c:v>
                </c:pt>
                <c:pt idx="9">
                  <c:v>61.83</c:v>
                </c:pt>
                <c:pt idx="10">
                  <c:v>68.42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1-4BD4-9D79-A1BDF2CAF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519960232"/>
        <c:axId val="519968104"/>
      </c:barChart>
      <c:catAx>
        <c:axId val="51996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968104"/>
        <c:crosses val="autoZero"/>
        <c:auto val="1"/>
        <c:lblAlgn val="ctr"/>
        <c:lblOffset val="100"/>
        <c:noMultiLvlLbl val="0"/>
      </c:catAx>
      <c:valAx>
        <c:axId val="51996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Graduation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96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6880482954861"/>
          <c:y val="0.91567986376361832"/>
          <c:w val="0.32306230749334608"/>
          <c:h val="6.9032064423372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0.8857</cdr:x>
      <cdr:y>0.91287</cdr:y>
    </cdr:from>
    <cdr:to>
      <cdr:x>1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E27D7C7-B366-466B-A6CB-1066B416A5B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218761" y="4828756"/>
          <a:ext cx="1447801" cy="46087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0.39311</cdr:x>
      <cdr:y>0.43069</cdr:y>
    </cdr:from>
    <cdr:to>
      <cdr:x>0.49921</cdr:x>
      <cdr:y>0.49162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F7469BF-56FE-4ECE-8B05-73DFCF223B7C}"/>
            </a:ext>
          </a:extLst>
        </cdr:cNvPr>
        <cdr:cNvSpPr txBox="1"/>
      </cdr:nvSpPr>
      <cdr:spPr>
        <a:xfrm xmlns:a="http://schemas.openxmlformats.org/drawingml/2006/main">
          <a:off x="2432961" y="2316037"/>
          <a:ext cx="656653" cy="327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34.1</a:t>
          </a:r>
          <a:r>
            <a:rPr lang="en-US" sz="1400" b="1" dirty="0"/>
            <a:t>%</a:t>
          </a:r>
        </a:p>
      </cdr:txBody>
    </cdr:sp>
  </cdr:relSizeAnchor>
  <cdr:relSizeAnchor xmlns:cdr="http://schemas.openxmlformats.org/drawingml/2006/chartDrawing">
    <cdr:from>
      <cdr:x>0.78128</cdr:x>
      <cdr:y>0.20204</cdr:y>
    </cdr:from>
    <cdr:to>
      <cdr:x>0.8748</cdr:x>
      <cdr:y>0.2628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132C780-8977-407D-ADE0-F67F6F9FA1F4}"/>
            </a:ext>
          </a:extLst>
        </cdr:cNvPr>
        <cdr:cNvSpPr txBox="1"/>
      </cdr:nvSpPr>
      <cdr:spPr>
        <a:xfrm xmlns:a="http://schemas.openxmlformats.org/drawingml/2006/main">
          <a:off x="4835347" y="1086478"/>
          <a:ext cx="578796" cy="32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13.1</a:t>
          </a:r>
          <a:r>
            <a:rPr lang="en-US" sz="1400" b="1" dirty="0"/>
            <a:t>%</a:t>
          </a:r>
        </a:p>
      </cdr:txBody>
    </cdr:sp>
  </cdr:relSizeAnchor>
  <cdr:relSizeAnchor xmlns:cdr="http://schemas.openxmlformats.org/drawingml/2006/chartDrawing">
    <cdr:from>
      <cdr:x>0.75556</cdr:x>
      <cdr:y>0.17256</cdr:y>
    </cdr:from>
    <cdr:to>
      <cdr:x>0.77725</cdr:x>
      <cdr:y>0.26559</cdr:y>
    </cdr:to>
    <cdr:sp macro="" textlink="">
      <cdr:nvSpPr>
        <cdr:cNvPr id="6" name="Right Brace 5"/>
        <cdr:cNvSpPr/>
      </cdr:nvSpPr>
      <cdr:spPr>
        <a:xfrm xmlns:a="http://schemas.openxmlformats.org/drawingml/2006/main">
          <a:off x="4676173" y="927968"/>
          <a:ext cx="134233" cy="500247"/>
        </a:xfrm>
        <a:prstGeom xmlns:a="http://schemas.openxmlformats.org/drawingml/2006/main" prst="rightBrace">
          <a:avLst/>
        </a:prstGeom>
        <a:ln xmlns:a="http://schemas.openxmlformats.org/drawingml/2006/main" w="57150"/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813AF5-2BDA-46D2-969B-BB70D5AFB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621BD-040F-4209-9C7C-62F27B2AAC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844B-1385-4788-914F-B2E5750F10A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D534-BD76-4E57-8ED7-102E62383C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03A7F-4222-4AD5-A5B3-ADEC16B595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786CD-75DE-4E6F-9B28-DEFE46C32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8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53C6E7-AED8-4005-B002-1610A6B92B4B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91A5AE-6D8B-4755-BD26-7B172FDF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A5AE-6D8B-4755-BD26-7B172FDF3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A5AE-6D8B-4755-BD26-7B172FDF3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A5AE-6D8B-4755-BD26-7B172FDF3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A5AE-6D8B-4755-BD26-7B172FDF3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1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A5AE-6D8B-4755-BD26-7B172FDF33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A5AE-6D8B-4755-BD26-7B172FDF33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2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23F05E-E48A-47DF-846D-FAFA9AB10076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C618-66C8-4385-95FB-28A9A78D17B0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3DE7-1FA7-4FB2-AD4A-FA41A4B045E5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4C7A-EDC2-453B-AE6A-320523EE9505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D174-FE7D-477C-87E6-A4BADF665354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4270-DA54-48F2-896E-CFFB2F062680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A8B8-92AB-4652-9BBA-9D2093143456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72B7-D6DE-4732-9B85-7D89D55AA891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9BE-512C-483B-BE50-E781CB84663C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BF10-7CAC-4A49-BE8E-5AF0384C5969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3456-5238-4F50-93AF-18289438EA36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D80343-2A53-4158-BE5C-5CE51FA3027A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8725/icon-with-question-mark-by-purz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im-rampenlicht-scheinwerfer-147742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D2E6-1B9D-499E-AC00-CDC99A94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4 YEAR Adjusted Cohort Graduation Rate for the CLASS OF 2017-2018 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D55F8567-0BAD-4F10-BA03-18741B9CEA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275589"/>
            <a:ext cx="11242766" cy="3901480"/>
          </a:xfr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1B6D6B-C1AD-4A91-9C2E-8E8A8FF76F9E}"/>
              </a:ext>
            </a:extLst>
          </p:cNvPr>
          <p:cNvCxnSpPr>
            <a:cxnSpLocks/>
          </p:cNvCxnSpPr>
          <p:nvPr/>
        </p:nvCxnSpPr>
        <p:spPr>
          <a:xfrm>
            <a:off x="293615" y="4767191"/>
            <a:ext cx="114411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41B42BDA-9B44-4313-B60B-78FC18BA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2915" y="5691658"/>
            <a:ext cx="2901885" cy="726373"/>
          </a:xfrm>
        </p:spPr>
        <p:txBody>
          <a:bodyPr>
            <a:normAutofit/>
          </a:bodyPr>
          <a:lstStyle/>
          <a:p>
            <a:r>
              <a:rPr lang="en-US" sz="2400" dirty="0"/>
              <a:t>January 18,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27185-B664-45E4-8DA9-83707944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867E5644-1E61-4311-A31E-84CB9C7AA8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7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36860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Graduation rate comparison -  STATEWIDE VIRTUAL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607" y="6236207"/>
            <a:ext cx="1543574" cy="5356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2189B-0FB4-4441-AE98-68B2FBBB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4073" y="650403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B3B7CE-EEDD-4BED-9B47-7B859D6CA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727182"/>
              </p:ext>
            </p:extLst>
          </p:nvPr>
        </p:nvGraphicFramePr>
        <p:xfrm>
          <a:off x="-1" y="1504709"/>
          <a:ext cx="10752881" cy="527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63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Subgroup graduation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381" y="6236207"/>
            <a:ext cx="1543574" cy="53565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4353C0-D34D-4EC2-BC97-8F1A56685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082470"/>
              </p:ext>
            </p:extLst>
          </p:nvPr>
        </p:nvGraphicFramePr>
        <p:xfrm>
          <a:off x="60820" y="1493134"/>
          <a:ext cx="11201348" cy="52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6F847-2D10-42DC-9EB5-4F857B51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032" y="650403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0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SUBGROUP COMPARISON – Class of 2016-17 vs. 2017-18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607" y="6242701"/>
            <a:ext cx="1543574" cy="53565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197103-712C-403D-BEFF-22BC482D1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792476"/>
              </p:ext>
            </p:extLst>
          </p:nvPr>
        </p:nvGraphicFramePr>
        <p:xfrm>
          <a:off x="60819" y="1794076"/>
          <a:ext cx="12070362" cy="498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48516-A0C7-43C3-A56B-A7285E89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0AF3-2CF1-4F25-A434-7C8045A5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5BDDC9-B097-42F2-B0F4-C0E656F5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014" y="1908287"/>
            <a:ext cx="3851951" cy="38519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EDBBB-1B45-437C-A1A9-F1A864684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063" y="6004957"/>
            <a:ext cx="1543574" cy="5356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79279-E544-4D9F-A22F-C7A814A4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619" y="634003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9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69B8-4561-4030-9794-0D90E58C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69C1-6585-4802-AC65-E559CC21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54635"/>
            <a:ext cx="9720073" cy="4354725"/>
          </a:xfrm>
        </p:spPr>
        <p:txBody>
          <a:bodyPr/>
          <a:lstStyle/>
          <a:p>
            <a:r>
              <a:rPr lang="en-US" sz="2800" dirty="0"/>
              <a:t>I. Adjusted Cohort Graduation Rate Calculation</a:t>
            </a:r>
          </a:p>
          <a:p>
            <a:r>
              <a:rPr lang="en-US" sz="2800" dirty="0"/>
              <a:t>II. Previous Years Graduation Rates Comparison</a:t>
            </a:r>
          </a:p>
          <a:p>
            <a:r>
              <a:rPr lang="en-US" sz="2800" dirty="0"/>
              <a:t>III. SPCSA and State Comparison</a:t>
            </a:r>
          </a:p>
          <a:p>
            <a:r>
              <a:rPr lang="en-US" sz="2800" dirty="0"/>
              <a:t>IV. Class of 2017-2018 Graduation Rates</a:t>
            </a:r>
          </a:p>
          <a:p>
            <a:r>
              <a:rPr lang="en-US" sz="2800" dirty="0"/>
              <a:t>V. SPCSA Schools – Other Districts Comparison</a:t>
            </a:r>
          </a:p>
          <a:p>
            <a:r>
              <a:rPr lang="en-US" sz="2800" dirty="0"/>
              <a:t>VI. Subgroup Graduation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2EF3E-A680-4760-B08C-BBECF9B3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655" y="6272784"/>
            <a:ext cx="1543574" cy="5356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62918-64BB-4C82-907F-4FB48BE7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0629" y="6583680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8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graduation rate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72BA-7B25-4689-BCBD-60D3EDAE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48" y="1853857"/>
            <a:ext cx="10007395" cy="46867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Adjusted Cohort Graduation Rate (ACGR)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ACGR was first collected for the 2010-2011 school year. To calculate the ACGR, states identify the “cohort” of first-time 9th graders in a particular school year, and adjust this number by adding any students who transfer into the cohort after 9th grade and subtracting any students who transfer out.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ACGR is the percentage of the students in this cohort who graduate within four years.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States calculate the ACGR for individual schools, districts, charter schools sponsors and for the state as a whole using detailed data that track each student over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Graduation rate is calculated using the following formula: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(Number of graduates) / (Sum of graduates + Non graduates)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Graduation rate is included in NSPF for High Schools.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maximum number of points possible for the NSPF Graduation Indicator is 30 points out of a 100.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NRS 388.330(e)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126" y="6272784"/>
            <a:ext cx="1543574" cy="5356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0B04-1B5A-4566-A6B8-4BCC2A05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0629" y="649499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5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7508" cy="14996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SPCSA GRADUATION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828" y="6209359"/>
            <a:ext cx="1543574" cy="53565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322682"/>
              </p:ext>
            </p:extLst>
          </p:nvPr>
        </p:nvGraphicFramePr>
        <p:xfrm>
          <a:off x="-312516" y="1412111"/>
          <a:ext cx="11644132" cy="538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81DD5B-8D7C-4119-8A71-4F78750B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905" y="647718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1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Graduation rate comparison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6992"/>
              </p:ext>
            </p:extLst>
          </p:nvPr>
        </p:nvGraphicFramePr>
        <p:xfrm>
          <a:off x="-474561" y="1551008"/>
          <a:ext cx="12666562" cy="528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DC56F-731F-4D4A-A794-F96B5E46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7480" y="6566313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4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Graduation rate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426" y="6244178"/>
            <a:ext cx="1543574" cy="535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48019-14DD-442E-AE0A-7C713BAF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98" y="3232269"/>
            <a:ext cx="2904370" cy="1650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80BE73-BF65-4928-B4E1-28B93C7E8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1244623"/>
            <a:ext cx="3310370" cy="314441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328930"/>
              </p:ext>
            </p:extLst>
          </p:nvPr>
        </p:nvGraphicFramePr>
        <p:xfrm>
          <a:off x="4861366" y="1480459"/>
          <a:ext cx="6189007" cy="537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9FD72D41-45D1-4DA6-A9FB-E7BAEF056B6F}"/>
              </a:ext>
            </a:extLst>
          </p:cNvPr>
          <p:cNvSpPr/>
          <p:nvPr/>
        </p:nvSpPr>
        <p:spPr>
          <a:xfrm>
            <a:off x="7146701" y="3310359"/>
            <a:ext cx="191648" cy="1300760"/>
          </a:xfrm>
          <a:prstGeom prst="rightBrac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F688A-C17B-4C04-9487-6044376C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5871" y="645103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9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Graduation rate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628" y="6282651"/>
            <a:ext cx="1543574" cy="535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FE64F1-1847-4080-8309-1C5059F885D6}"/>
              </a:ext>
            </a:extLst>
          </p:cNvPr>
          <p:cNvSpPr txBox="1"/>
          <p:nvPr/>
        </p:nvSpPr>
        <p:spPr>
          <a:xfrm>
            <a:off x="737927" y="6304853"/>
            <a:ext cx="787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Eureka County’s graduation rate was 100% in both 2017 and 2018.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0919F-8AD3-41BF-A14D-C2DDE6AA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4331" y="654398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C36B4-54B1-40DC-85B4-59F32CAA5AA1}"/>
              </a:ext>
            </a:extLst>
          </p:cNvPr>
          <p:cNvSpPr txBox="1"/>
          <p:nvPr/>
        </p:nvSpPr>
        <p:spPr>
          <a:xfrm>
            <a:off x="709221" y="5979493"/>
            <a:ext cx="8631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*http://www.doe.nv.gov/News__Media/Press_Releases/2018/Nevada_Posts_Highest_Graduation_Rate_Ever/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22636"/>
              </p:ext>
            </p:extLst>
          </p:nvPr>
        </p:nvGraphicFramePr>
        <p:xfrm>
          <a:off x="0" y="1435260"/>
          <a:ext cx="12038202" cy="452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06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56718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Class of 2017-2018 Graduation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272" y="6272784"/>
            <a:ext cx="1543574" cy="53565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790530"/>
              </p:ext>
            </p:extLst>
          </p:nvPr>
        </p:nvGraphicFramePr>
        <p:xfrm>
          <a:off x="-377384" y="1478210"/>
          <a:ext cx="13144260" cy="482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AB7DB-980A-458C-BE02-661BFF5740F3}"/>
              </a:ext>
            </a:extLst>
          </p:cNvPr>
          <p:cNvCxnSpPr>
            <a:cxnSpLocks/>
          </p:cNvCxnSpPr>
          <p:nvPr/>
        </p:nvCxnSpPr>
        <p:spPr>
          <a:xfrm>
            <a:off x="1536520" y="2546047"/>
            <a:ext cx="10544326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7E4C5D-5FD9-44A1-BB8F-E9F9B5BE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27AF3-9676-416E-83C7-2DDD7D1D950C}"/>
              </a:ext>
            </a:extLst>
          </p:cNvPr>
          <p:cNvSpPr txBox="1"/>
          <p:nvPr/>
        </p:nvSpPr>
        <p:spPr>
          <a:xfrm>
            <a:off x="269846" y="6239871"/>
            <a:ext cx="102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</a:t>
            </a:r>
            <a:r>
              <a:rPr lang="en-US" sz="1200" dirty="0"/>
              <a:t>Beacon Academy of Nevada’s validated graduation rate for the class of 2017 – 2018 was 33.21%, but the school will have these results reported against the Alternative Performance Framework (APF) moving forward. Beacon Academy will provide more information and detail on their results in February.</a:t>
            </a:r>
          </a:p>
        </p:txBody>
      </p:sp>
    </p:spTree>
    <p:extLst>
      <p:ext uri="{BB962C8B-B14F-4D97-AF65-F5344CB8AC3E}">
        <p14:creationId xmlns:p14="http://schemas.microsoft.com/office/powerpoint/2010/main" val="111885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72B-E31A-4E2D-9055-4ADAF3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Graduation rate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D7C7-B366-466B-A6CB-1066B416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607" y="6242701"/>
            <a:ext cx="1543574" cy="5356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BDDDA-318E-4CEA-9770-EDD33EBE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A8158F-F841-42A5-935B-7CA3774C3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099805"/>
              </p:ext>
            </p:extLst>
          </p:nvPr>
        </p:nvGraphicFramePr>
        <p:xfrm>
          <a:off x="159760" y="1746582"/>
          <a:ext cx="11971421" cy="452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3985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2805</TotalTime>
  <Words>439</Words>
  <Application>Microsoft Office PowerPoint</Application>
  <PresentationFormat>Widescreen</PresentationFormat>
  <Paragraphs>72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Tw Cen MT Condensed Extra Bold</vt:lpstr>
      <vt:lpstr>Wingdings</vt:lpstr>
      <vt:lpstr>Wingdings 3</vt:lpstr>
      <vt:lpstr>Integral</vt:lpstr>
      <vt:lpstr>4 YEAR Adjusted Cohort Graduation Rate for the CLASS OF 2017-2018 </vt:lpstr>
      <vt:lpstr>OVERVIEW</vt:lpstr>
      <vt:lpstr>graduation rate CALCULATION</vt:lpstr>
      <vt:lpstr>SPCSA GRADUATION RATES</vt:lpstr>
      <vt:lpstr>Graduation rate comparison</vt:lpstr>
      <vt:lpstr>Graduation rate comparison</vt:lpstr>
      <vt:lpstr>Graduation rate comparison</vt:lpstr>
      <vt:lpstr>Class of 2017-2018 Graduation Rates</vt:lpstr>
      <vt:lpstr>Graduation rate comparison</vt:lpstr>
      <vt:lpstr>Graduation rate comparison -  STATEWIDE VIRTUAL SCHOOLS</vt:lpstr>
      <vt:lpstr>Subgroup graduation rates</vt:lpstr>
      <vt:lpstr>SUBGROUP COMPARISON – Class of 2016-17 vs. 2017-18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EVALUATIONS</dc:title>
  <dc:creator>Sandra Kinne</dc:creator>
  <cp:lastModifiedBy>Danny Peltier</cp:lastModifiedBy>
  <cp:revision>162</cp:revision>
  <cp:lastPrinted>2019-01-09T23:27:57Z</cp:lastPrinted>
  <dcterms:created xsi:type="dcterms:W3CDTF">2018-11-15T18:41:08Z</dcterms:created>
  <dcterms:modified xsi:type="dcterms:W3CDTF">2019-01-11T21:25:23Z</dcterms:modified>
</cp:coreProperties>
</file>