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80" r:id="rId3"/>
    <p:sldId id="257" r:id="rId4"/>
    <p:sldId id="279" r:id="rId5"/>
    <p:sldId id="258" r:id="rId6"/>
    <p:sldId id="260" r:id="rId7"/>
    <p:sldId id="259" r:id="rId8"/>
    <p:sldId id="282" r:id="rId9"/>
    <p:sldId id="283" r:id="rId10"/>
    <p:sldId id="275" r:id="rId11"/>
    <p:sldId id="284" r:id="rId12"/>
    <p:sldId id="277" r:id="rId13"/>
    <p:sldId id="285" r:id="rId14"/>
    <p:sldId id="286" r:id="rId15"/>
    <p:sldId id="278" r:id="rId16"/>
    <p:sldId id="287" r:id="rId17"/>
    <p:sldId id="276" r:id="rId18"/>
    <p:sldId id="270" r:id="rId19"/>
    <p:sldId id="271" r:id="rId20"/>
    <p:sldId id="288" r:id="rId21"/>
    <p:sldId id="27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29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ndoe\shares\Groups\SPCSA\Monitoring\Performance%20Framework\Financial%20Framework\FY17%20Financial%20Performance%20Results\2016-17%20Financial%20Framework%20Data%204-27-18%20Board%20Meeting%20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ndoe\shares\Groups\SPCSA\Monitoring\Performance%20Framework\Financial%20Framework\FY17%20Financial%20Performance%20Results\2016-17%20Financial%20Framework%20Data%204-27-18%20Board%20Meeting%20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a:t>Summary of Near Term Measures Across All Schools</a:t>
            </a:r>
          </a:p>
        </c:rich>
      </c:tx>
      <c:overlay val="0"/>
    </c:title>
    <c:autoTitleDeleted val="0"/>
    <c:plotArea>
      <c:layout/>
      <c:barChart>
        <c:barDir val="bar"/>
        <c:grouping val="percentStacked"/>
        <c:varyColors val="0"/>
        <c:ser>
          <c:idx val="0"/>
          <c:order val="0"/>
          <c:tx>
            <c:v>Meets Standard</c:v>
          </c:tx>
          <c:spPr>
            <a:solidFill>
              <a:srgbClr val="92D050"/>
            </a:solidFill>
            <a:effectLst/>
          </c:spPr>
          <c:invertIfNegative val="0"/>
          <c:dLbls>
            <c:numFmt formatCode="0%;0%;&quot; &quot;" sourceLinked="0"/>
            <c:spPr>
              <a:noFill/>
              <a:ln>
                <a:noFill/>
              </a:ln>
              <a:effectLst/>
            </c:spPr>
            <c:txPr>
              <a:bodyPr wrap="square" lIns="38100" tIns="19050" rIns="38100" bIns="19050" anchor="ctr">
                <a:spAutoFit/>
              </a:bodyPr>
              <a:lstStyle/>
              <a:p>
                <a:pPr>
                  <a:defRPr b="1" i="0"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'Results-% (2)'!$A$18:$B$29</c:f>
              <c:multiLvlStrCache>
                <c:ptCount val="12"/>
                <c:lvl>
                  <c:pt idx="0">
                    <c:v>2017</c:v>
                  </c:pt>
                  <c:pt idx="1">
                    <c:v>2016</c:v>
                  </c:pt>
                  <c:pt idx="2">
                    <c:v>2015</c:v>
                  </c:pt>
                  <c:pt idx="3">
                    <c:v>2017</c:v>
                  </c:pt>
                  <c:pt idx="4">
                    <c:v>2016</c:v>
                  </c:pt>
                  <c:pt idx="5">
                    <c:v>2015</c:v>
                  </c:pt>
                  <c:pt idx="6">
                    <c:v>2017</c:v>
                  </c:pt>
                  <c:pt idx="7">
                    <c:v>2016</c:v>
                  </c:pt>
                  <c:pt idx="8">
                    <c:v>2015</c:v>
                  </c:pt>
                  <c:pt idx="9">
                    <c:v>2017</c:v>
                  </c:pt>
                  <c:pt idx="10">
                    <c:v>2016</c:v>
                  </c:pt>
                  <c:pt idx="11">
                    <c:v>2015</c:v>
                  </c:pt>
                </c:lvl>
                <c:lvl>
                  <c:pt idx="0">
                    <c:v>Debt Default</c:v>
                  </c:pt>
                  <c:pt idx="3">
                    <c:v>Enrollment Forecast Accuracy</c:v>
                  </c:pt>
                  <c:pt idx="6">
                    <c:v>Days of Cash-on-Hand</c:v>
                  </c:pt>
                  <c:pt idx="9">
                    <c:v>Current Ratio</c:v>
                  </c:pt>
                </c:lvl>
              </c:multiLvlStrCache>
            </c:multiLvlStrRef>
          </c:cat>
          <c:val>
            <c:numRef>
              <c:f>'Results-% (2)'!$C$18:$C$29</c:f>
              <c:numCache>
                <c:formatCode>0.00%</c:formatCode>
                <c:ptCount val="12"/>
                <c:pt idx="0">
                  <c:v>1</c:v>
                </c:pt>
                <c:pt idx="1">
                  <c:v>1</c:v>
                </c:pt>
                <c:pt idx="2">
                  <c:v>1</c:v>
                </c:pt>
                <c:pt idx="3">
                  <c:v>0.57999999999999996</c:v>
                </c:pt>
                <c:pt idx="4">
                  <c:v>0.35</c:v>
                </c:pt>
                <c:pt idx="5">
                  <c:v>0.36</c:v>
                </c:pt>
                <c:pt idx="6">
                  <c:v>0.79</c:v>
                </c:pt>
                <c:pt idx="7">
                  <c:v>0.52</c:v>
                </c:pt>
                <c:pt idx="8">
                  <c:v>0.77</c:v>
                </c:pt>
                <c:pt idx="9">
                  <c:v>0.92</c:v>
                </c:pt>
                <c:pt idx="10">
                  <c:v>0.91</c:v>
                </c:pt>
                <c:pt idx="11">
                  <c:v>0.82</c:v>
                </c:pt>
              </c:numCache>
            </c:numRef>
          </c:val>
          <c:extLst>
            <c:ext xmlns:c16="http://schemas.microsoft.com/office/drawing/2014/chart" uri="{C3380CC4-5D6E-409C-BE32-E72D297353CC}">
              <c16:uniqueId val="{00000000-B901-40BE-8F63-E2DDA8598E80}"/>
            </c:ext>
          </c:extLst>
        </c:ser>
        <c:ser>
          <c:idx val="1"/>
          <c:order val="1"/>
          <c:tx>
            <c:v>Does Not Meet Standard</c:v>
          </c:tx>
          <c:spPr>
            <a:solidFill>
              <a:srgbClr val="FFC000"/>
            </a:solidFill>
            <a:effectLst/>
          </c:spPr>
          <c:invertIfNegative val="0"/>
          <c:dLbls>
            <c:numFmt formatCode="0%;0%;&quot; &quot;" sourceLinked="0"/>
            <c:spPr>
              <a:noFill/>
              <a:ln>
                <a:noFill/>
              </a:ln>
              <a:effectLst/>
            </c:spPr>
            <c:txPr>
              <a:bodyPr wrap="square" lIns="38100" tIns="19050" rIns="38100" bIns="19050" anchor="ctr">
                <a:spAutoFit/>
              </a:bodyPr>
              <a:lstStyle/>
              <a:p>
                <a:pPr>
                  <a:defRPr b="1" i="0"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'Results-% (2)'!$A$18:$B$29</c:f>
              <c:multiLvlStrCache>
                <c:ptCount val="12"/>
                <c:lvl>
                  <c:pt idx="0">
                    <c:v>2017</c:v>
                  </c:pt>
                  <c:pt idx="1">
                    <c:v>2016</c:v>
                  </c:pt>
                  <c:pt idx="2">
                    <c:v>2015</c:v>
                  </c:pt>
                  <c:pt idx="3">
                    <c:v>2017</c:v>
                  </c:pt>
                  <c:pt idx="4">
                    <c:v>2016</c:v>
                  </c:pt>
                  <c:pt idx="5">
                    <c:v>2015</c:v>
                  </c:pt>
                  <c:pt idx="6">
                    <c:v>2017</c:v>
                  </c:pt>
                  <c:pt idx="7">
                    <c:v>2016</c:v>
                  </c:pt>
                  <c:pt idx="8">
                    <c:v>2015</c:v>
                  </c:pt>
                  <c:pt idx="9">
                    <c:v>2017</c:v>
                  </c:pt>
                  <c:pt idx="10">
                    <c:v>2016</c:v>
                  </c:pt>
                  <c:pt idx="11">
                    <c:v>2015</c:v>
                  </c:pt>
                </c:lvl>
                <c:lvl>
                  <c:pt idx="0">
                    <c:v>Debt Default</c:v>
                  </c:pt>
                  <c:pt idx="3">
                    <c:v>Enrollment Forecast Accuracy</c:v>
                  </c:pt>
                  <c:pt idx="6">
                    <c:v>Days of Cash-on-Hand</c:v>
                  </c:pt>
                  <c:pt idx="9">
                    <c:v>Current Ratio</c:v>
                  </c:pt>
                </c:lvl>
              </c:multiLvlStrCache>
            </c:multiLvlStrRef>
          </c:cat>
          <c:val>
            <c:numRef>
              <c:f>'Results-% (2)'!$D$18:$D$29</c:f>
              <c:numCache>
                <c:formatCode>0.00%</c:formatCode>
                <c:ptCount val="12"/>
                <c:pt idx="0">
                  <c:v>0</c:v>
                </c:pt>
                <c:pt idx="1">
                  <c:v>0</c:v>
                </c:pt>
                <c:pt idx="2">
                  <c:v>0</c:v>
                </c:pt>
                <c:pt idx="3">
                  <c:v>0.28999999999999998</c:v>
                </c:pt>
                <c:pt idx="4">
                  <c:v>0.61</c:v>
                </c:pt>
                <c:pt idx="5">
                  <c:v>0.45</c:v>
                </c:pt>
                <c:pt idx="6">
                  <c:v>0.13</c:v>
                </c:pt>
                <c:pt idx="7">
                  <c:v>0.39</c:v>
                </c:pt>
                <c:pt idx="8">
                  <c:v>0.09</c:v>
                </c:pt>
                <c:pt idx="9">
                  <c:v>0.08</c:v>
                </c:pt>
                <c:pt idx="10">
                  <c:v>0</c:v>
                </c:pt>
                <c:pt idx="11">
                  <c:v>0.05</c:v>
                </c:pt>
              </c:numCache>
            </c:numRef>
          </c:val>
          <c:extLst>
            <c:ext xmlns:c16="http://schemas.microsoft.com/office/drawing/2014/chart" uri="{C3380CC4-5D6E-409C-BE32-E72D297353CC}">
              <c16:uniqueId val="{00000001-B901-40BE-8F63-E2DDA8598E80}"/>
            </c:ext>
          </c:extLst>
        </c:ser>
        <c:ser>
          <c:idx val="2"/>
          <c:order val="2"/>
          <c:tx>
            <c:v>Falls Far Below Standard</c:v>
          </c:tx>
          <c:spPr>
            <a:solidFill>
              <a:srgbClr val="FF0000"/>
            </a:solidFill>
            <a:effectLst/>
          </c:spPr>
          <c:invertIfNegative val="0"/>
          <c:dLbls>
            <c:numFmt formatCode="0%;0%;&quot; &quot;" sourceLinked="0"/>
            <c:spPr>
              <a:effectLst/>
            </c:spPr>
            <c:txPr>
              <a:bodyPr wrap="square" lIns="38100" tIns="19050" rIns="38100" bIns="19050" anchor="ctr">
                <a:spAutoFit/>
              </a:bodyPr>
              <a:lstStyle/>
              <a:p>
                <a:pPr>
                  <a:defRPr b="1" i="0" baseline="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'Results-% (2)'!$A$18:$B$29</c:f>
              <c:multiLvlStrCache>
                <c:ptCount val="12"/>
                <c:lvl>
                  <c:pt idx="0">
                    <c:v>2017</c:v>
                  </c:pt>
                  <c:pt idx="1">
                    <c:v>2016</c:v>
                  </c:pt>
                  <c:pt idx="2">
                    <c:v>2015</c:v>
                  </c:pt>
                  <c:pt idx="3">
                    <c:v>2017</c:v>
                  </c:pt>
                  <c:pt idx="4">
                    <c:v>2016</c:v>
                  </c:pt>
                  <c:pt idx="5">
                    <c:v>2015</c:v>
                  </c:pt>
                  <c:pt idx="6">
                    <c:v>2017</c:v>
                  </c:pt>
                  <c:pt idx="7">
                    <c:v>2016</c:v>
                  </c:pt>
                  <c:pt idx="8">
                    <c:v>2015</c:v>
                  </c:pt>
                  <c:pt idx="9">
                    <c:v>2017</c:v>
                  </c:pt>
                  <c:pt idx="10">
                    <c:v>2016</c:v>
                  </c:pt>
                  <c:pt idx="11">
                    <c:v>2015</c:v>
                  </c:pt>
                </c:lvl>
                <c:lvl>
                  <c:pt idx="0">
                    <c:v>Debt Default</c:v>
                  </c:pt>
                  <c:pt idx="3">
                    <c:v>Enrollment Forecast Accuracy</c:v>
                  </c:pt>
                  <c:pt idx="6">
                    <c:v>Days of Cash-on-Hand</c:v>
                  </c:pt>
                  <c:pt idx="9">
                    <c:v>Current Ratio</c:v>
                  </c:pt>
                </c:lvl>
              </c:multiLvlStrCache>
            </c:multiLvlStrRef>
          </c:cat>
          <c:val>
            <c:numRef>
              <c:f>'Results-% (2)'!$E$18:$E$29</c:f>
              <c:numCache>
                <c:formatCode>0.00%</c:formatCode>
                <c:ptCount val="12"/>
                <c:pt idx="0">
                  <c:v>0</c:v>
                </c:pt>
                <c:pt idx="1">
                  <c:v>0</c:v>
                </c:pt>
                <c:pt idx="2">
                  <c:v>0</c:v>
                </c:pt>
                <c:pt idx="3">
                  <c:v>0.13</c:v>
                </c:pt>
                <c:pt idx="4">
                  <c:v>0.04</c:v>
                </c:pt>
                <c:pt idx="5">
                  <c:v>0.18</c:v>
                </c:pt>
                <c:pt idx="6">
                  <c:v>0.08</c:v>
                </c:pt>
                <c:pt idx="7">
                  <c:v>0.09</c:v>
                </c:pt>
                <c:pt idx="8">
                  <c:v>0.14000000000000001</c:v>
                </c:pt>
                <c:pt idx="9">
                  <c:v>0</c:v>
                </c:pt>
                <c:pt idx="10">
                  <c:v>0.09</c:v>
                </c:pt>
                <c:pt idx="11">
                  <c:v>0.14000000000000001</c:v>
                </c:pt>
              </c:numCache>
            </c:numRef>
          </c:val>
          <c:extLst>
            <c:ext xmlns:c16="http://schemas.microsoft.com/office/drawing/2014/chart" uri="{C3380CC4-5D6E-409C-BE32-E72D297353CC}">
              <c16:uniqueId val="{00000002-B901-40BE-8F63-E2DDA8598E80}"/>
            </c:ext>
          </c:extLst>
        </c:ser>
        <c:ser>
          <c:idx val="3"/>
          <c:order val="3"/>
          <c:tx>
            <c:v>N/A</c:v>
          </c:tx>
          <c:spPr>
            <a:solidFill>
              <a:srgbClr val="00B0F0"/>
            </a:solidFill>
            <a:effectLst/>
          </c:spPr>
          <c:invertIfNegative val="0"/>
          <c:dLbls>
            <c:numFmt formatCode="0%;0%;&quot; &quot;"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'Results-% (2)'!$A$18:$B$29</c:f>
              <c:multiLvlStrCache>
                <c:ptCount val="12"/>
                <c:lvl>
                  <c:pt idx="0">
                    <c:v>2017</c:v>
                  </c:pt>
                  <c:pt idx="1">
                    <c:v>2016</c:v>
                  </c:pt>
                  <c:pt idx="2">
                    <c:v>2015</c:v>
                  </c:pt>
                  <c:pt idx="3">
                    <c:v>2017</c:v>
                  </c:pt>
                  <c:pt idx="4">
                    <c:v>2016</c:v>
                  </c:pt>
                  <c:pt idx="5">
                    <c:v>2015</c:v>
                  </c:pt>
                  <c:pt idx="6">
                    <c:v>2017</c:v>
                  </c:pt>
                  <c:pt idx="7">
                    <c:v>2016</c:v>
                  </c:pt>
                  <c:pt idx="8">
                    <c:v>2015</c:v>
                  </c:pt>
                  <c:pt idx="9">
                    <c:v>2017</c:v>
                  </c:pt>
                  <c:pt idx="10">
                    <c:v>2016</c:v>
                  </c:pt>
                  <c:pt idx="11">
                    <c:v>2015</c:v>
                  </c:pt>
                </c:lvl>
                <c:lvl>
                  <c:pt idx="0">
                    <c:v>Debt Default</c:v>
                  </c:pt>
                  <c:pt idx="3">
                    <c:v>Enrollment Forecast Accuracy</c:v>
                  </c:pt>
                  <c:pt idx="6">
                    <c:v>Days of Cash-on-Hand</c:v>
                  </c:pt>
                  <c:pt idx="9">
                    <c:v>Current Ratio</c:v>
                  </c:pt>
                </c:lvl>
              </c:multiLvlStrCache>
            </c:multiLvlStrRef>
          </c:cat>
          <c:val>
            <c:numRef>
              <c:f>'Results-% (2)'!$F$18:$F$29</c:f>
              <c:numCache>
                <c:formatCode>0.00%</c:formatCode>
                <c:ptCount val="12"/>
                <c:pt idx="0">
                  <c:v>0</c:v>
                </c:pt>
                <c:pt idx="1">
                  <c:v>0</c:v>
                </c:pt>
                <c:pt idx="2">
                  <c:v>0</c:v>
                </c:pt>
                <c:pt idx="3">
                  <c:v>0</c:v>
                </c:pt>
                <c:pt idx="4">
                  <c:v>0</c:v>
                </c:pt>
                <c:pt idx="5">
                  <c:v>0</c:v>
                </c:pt>
                <c:pt idx="6">
                  <c:v>0</c:v>
                </c:pt>
                <c:pt idx="7">
                  <c:v>0</c:v>
                </c:pt>
                <c:pt idx="8">
                  <c:v>0</c:v>
                </c:pt>
                <c:pt idx="9">
                  <c:v>0</c:v>
                </c:pt>
                <c:pt idx="10">
                  <c:v>0</c:v>
                </c:pt>
                <c:pt idx="11">
                  <c:v>0</c:v>
                </c:pt>
              </c:numCache>
            </c:numRef>
          </c:val>
          <c:extLst>
            <c:ext xmlns:c16="http://schemas.microsoft.com/office/drawing/2014/chart" uri="{C3380CC4-5D6E-409C-BE32-E72D297353CC}">
              <c16:uniqueId val="{00000003-B901-40BE-8F63-E2DDA8598E80}"/>
            </c:ext>
          </c:extLst>
        </c:ser>
        <c:dLbls>
          <c:showLegendKey val="0"/>
          <c:showVal val="1"/>
          <c:showCatName val="0"/>
          <c:showSerName val="0"/>
          <c:showPercent val="0"/>
          <c:showBubbleSize val="0"/>
        </c:dLbls>
        <c:gapWidth val="95"/>
        <c:overlap val="100"/>
        <c:axId val="157779456"/>
        <c:axId val="157780992"/>
      </c:barChart>
      <c:catAx>
        <c:axId val="157779456"/>
        <c:scaling>
          <c:orientation val="minMax"/>
        </c:scaling>
        <c:delete val="0"/>
        <c:axPos val="l"/>
        <c:numFmt formatCode="General" sourceLinked="0"/>
        <c:majorTickMark val="none"/>
        <c:minorTickMark val="none"/>
        <c:tickLblPos val="nextTo"/>
        <c:txPr>
          <a:bodyPr/>
          <a:lstStyle/>
          <a:p>
            <a:pPr>
              <a:defRPr b="1" i="0" baseline="0"/>
            </a:pPr>
            <a:endParaRPr lang="en-US"/>
          </a:p>
        </c:txPr>
        <c:crossAx val="157780992"/>
        <c:crosses val="autoZero"/>
        <c:auto val="1"/>
        <c:lblAlgn val="ctr"/>
        <c:lblOffset val="100"/>
        <c:tickLblSkip val="1"/>
        <c:noMultiLvlLbl val="0"/>
      </c:catAx>
      <c:valAx>
        <c:axId val="157780992"/>
        <c:scaling>
          <c:orientation val="minMax"/>
        </c:scaling>
        <c:delete val="1"/>
        <c:axPos val="b"/>
        <c:numFmt formatCode="0%" sourceLinked="1"/>
        <c:majorTickMark val="out"/>
        <c:minorTickMark val="none"/>
        <c:tickLblPos val="nextTo"/>
        <c:crossAx val="157779456"/>
        <c:crosses val="autoZero"/>
        <c:crossBetween val="between"/>
      </c:valAx>
    </c:plotArea>
    <c:legend>
      <c:legendPos val="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a:t>Summary of Sustainability Measures Across All Schools</a:t>
            </a:r>
          </a:p>
        </c:rich>
      </c:tx>
      <c:overlay val="0"/>
    </c:title>
    <c:autoTitleDeleted val="0"/>
    <c:plotArea>
      <c:layout/>
      <c:barChart>
        <c:barDir val="bar"/>
        <c:grouping val="percentStacked"/>
        <c:varyColors val="0"/>
        <c:ser>
          <c:idx val="0"/>
          <c:order val="0"/>
          <c:tx>
            <c:v>Meets Standard</c:v>
          </c:tx>
          <c:spPr>
            <a:solidFill>
              <a:srgbClr val="92D050"/>
            </a:solidFill>
            <a:effectLst/>
          </c:spPr>
          <c:invertIfNegative val="0"/>
          <c:dLbls>
            <c:numFmt formatCode="0%;0%;&quot; &quot;" sourceLinked="0"/>
            <c:spPr>
              <a:noFill/>
              <a:ln>
                <a:noFill/>
              </a:ln>
              <a:effectLst/>
            </c:spPr>
            <c:txPr>
              <a:bodyPr wrap="square" lIns="38100" tIns="19050" rIns="38100" bIns="19050" anchor="ctr">
                <a:spAutoFit/>
              </a:bodyPr>
              <a:lstStyle/>
              <a:p>
                <a:pPr>
                  <a:defRPr b="1" i="0"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'Results-% (2)'!$A$6:$B$17</c:f>
              <c:multiLvlStrCache>
                <c:ptCount val="12"/>
                <c:lvl>
                  <c:pt idx="0">
                    <c:v>2017</c:v>
                  </c:pt>
                  <c:pt idx="1">
                    <c:v>2016</c:v>
                  </c:pt>
                  <c:pt idx="2">
                    <c:v>2015</c:v>
                  </c:pt>
                  <c:pt idx="3">
                    <c:v>2017</c:v>
                  </c:pt>
                  <c:pt idx="4">
                    <c:v>2016</c:v>
                  </c:pt>
                  <c:pt idx="5">
                    <c:v>2015</c:v>
                  </c:pt>
                  <c:pt idx="6">
                    <c:v>2017</c:v>
                  </c:pt>
                  <c:pt idx="7">
                    <c:v>2016</c:v>
                  </c:pt>
                  <c:pt idx="8">
                    <c:v>2015</c:v>
                  </c:pt>
                  <c:pt idx="9">
                    <c:v>2017</c:v>
                  </c:pt>
                  <c:pt idx="10">
                    <c:v>2016</c:v>
                  </c:pt>
                  <c:pt idx="11">
                    <c:v>2015</c:v>
                  </c:pt>
                </c:lvl>
                <c:lvl>
                  <c:pt idx="0">
                    <c:v>Debt Service Coverage Ratio</c:v>
                  </c:pt>
                  <c:pt idx="3">
                    <c:v>Cash Flow</c:v>
                  </c:pt>
                  <c:pt idx="6">
                    <c:v>Debt to Asset Ratio</c:v>
                  </c:pt>
                  <c:pt idx="9">
                    <c:v>Total Margin</c:v>
                  </c:pt>
                </c:lvl>
              </c:multiLvlStrCache>
            </c:multiLvlStrRef>
          </c:cat>
          <c:val>
            <c:numRef>
              <c:f>'Results-% (2)'!$C$6:$C$17</c:f>
              <c:numCache>
                <c:formatCode>0.00%</c:formatCode>
                <c:ptCount val="12"/>
                <c:pt idx="0">
                  <c:v>0.83</c:v>
                </c:pt>
                <c:pt idx="1">
                  <c:v>0.52</c:v>
                </c:pt>
                <c:pt idx="2">
                  <c:v>0.41</c:v>
                </c:pt>
                <c:pt idx="3">
                  <c:v>0.83</c:v>
                </c:pt>
                <c:pt idx="4">
                  <c:v>0.56999999999999995</c:v>
                </c:pt>
                <c:pt idx="5">
                  <c:v>0.68</c:v>
                </c:pt>
                <c:pt idx="6">
                  <c:v>0.96</c:v>
                </c:pt>
                <c:pt idx="7">
                  <c:v>0.83</c:v>
                </c:pt>
                <c:pt idx="8">
                  <c:v>0.73</c:v>
                </c:pt>
                <c:pt idx="9">
                  <c:v>0.67</c:v>
                </c:pt>
                <c:pt idx="10">
                  <c:v>0.61</c:v>
                </c:pt>
                <c:pt idx="11">
                  <c:v>0.68</c:v>
                </c:pt>
              </c:numCache>
            </c:numRef>
          </c:val>
          <c:extLst>
            <c:ext xmlns:c16="http://schemas.microsoft.com/office/drawing/2014/chart" uri="{C3380CC4-5D6E-409C-BE32-E72D297353CC}">
              <c16:uniqueId val="{00000000-A6F0-44D4-813D-ABFBFEFE66FC}"/>
            </c:ext>
          </c:extLst>
        </c:ser>
        <c:ser>
          <c:idx val="1"/>
          <c:order val="1"/>
          <c:tx>
            <c:v>Does Not Meet Standard</c:v>
          </c:tx>
          <c:spPr>
            <a:solidFill>
              <a:srgbClr val="FFC000"/>
            </a:solidFill>
            <a:effectLst/>
          </c:spPr>
          <c:invertIfNegative val="0"/>
          <c:dLbls>
            <c:numFmt formatCode="0%;0%;&quot; &quot;" sourceLinked="0"/>
            <c:spPr>
              <a:noFill/>
              <a:ln>
                <a:noFill/>
              </a:ln>
              <a:effectLst/>
            </c:spPr>
            <c:txPr>
              <a:bodyPr wrap="square" lIns="38100" tIns="19050" rIns="38100" bIns="19050" anchor="ctr">
                <a:spAutoFit/>
              </a:bodyPr>
              <a:lstStyle/>
              <a:p>
                <a:pPr>
                  <a:defRPr b="1" i="0"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'Results-% (2)'!$A$6:$B$17</c:f>
              <c:multiLvlStrCache>
                <c:ptCount val="12"/>
                <c:lvl>
                  <c:pt idx="0">
                    <c:v>2017</c:v>
                  </c:pt>
                  <c:pt idx="1">
                    <c:v>2016</c:v>
                  </c:pt>
                  <c:pt idx="2">
                    <c:v>2015</c:v>
                  </c:pt>
                  <c:pt idx="3">
                    <c:v>2017</c:v>
                  </c:pt>
                  <c:pt idx="4">
                    <c:v>2016</c:v>
                  </c:pt>
                  <c:pt idx="5">
                    <c:v>2015</c:v>
                  </c:pt>
                  <c:pt idx="6">
                    <c:v>2017</c:v>
                  </c:pt>
                  <c:pt idx="7">
                    <c:v>2016</c:v>
                  </c:pt>
                  <c:pt idx="8">
                    <c:v>2015</c:v>
                  </c:pt>
                  <c:pt idx="9">
                    <c:v>2017</c:v>
                  </c:pt>
                  <c:pt idx="10">
                    <c:v>2016</c:v>
                  </c:pt>
                  <c:pt idx="11">
                    <c:v>2015</c:v>
                  </c:pt>
                </c:lvl>
                <c:lvl>
                  <c:pt idx="0">
                    <c:v>Debt Service Coverage Ratio</c:v>
                  </c:pt>
                  <c:pt idx="3">
                    <c:v>Cash Flow</c:v>
                  </c:pt>
                  <c:pt idx="6">
                    <c:v>Debt to Asset Ratio</c:v>
                  </c:pt>
                  <c:pt idx="9">
                    <c:v>Total Margin</c:v>
                  </c:pt>
                </c:lvl>
              </c:multiLvlStrCache>
            </c:multiLvlStrRef>
          </c:cat>
          <c:val>
            <c:numRef>
              <c:f>'Results-% (2)'!$D$6:$D$17</c:f>
              <c:numCache>
                <c:formatCode>0.00%</c:formatCode>
                <c:ptCount val="12"/>
                <c:pt idx="0">
                  <c:v>0.17</c:v>
                </c:pt>
                <c:pt idx="1">
                  <c:v>0.13</c:v>
                </c:pt>
                <c:pt idx="2">
                  <c:v>0.23</c:v>
                </c:pt>
                <c:pt idx="3">
                  <c:v>0.08</c:v>
                </c:pt>
                <c:pt idx="4">
                  <c:v>0.17</c:v>
                </c:pt>
                <c:pt idx="5">
                  <c:v>0.05</c:v>
                </c:pt>
                <c:pt idx="6">
                  <c:v>0.04</c:v>
                </c:pt>
                <c:pt idx="7">
                  <c:v>0.09</c:v>
                </c:pt>
                <c:pt idx="8">
                  <c:v>0.14000000000000001</c:v>
                </c:pt>
                <c:pt idx="9">
                  <c:v>0.17</c:v>
                </c:pt>
                <c:pt idx="10">
                  <c:v>0.22</c:v>
                </c:pt>
                <c:pt idx="11">
                  <c:v>0.18</c:v>
                </c:pt>
              </c:numCache>
            </c:numRef>
          </c:val>
          <c:extLst>
            <c:ext xmlns:c16="http://schemas.microsoft.com/office/drawing/2014/chart" uri="{C3380CC4-5D6E-409C-BE32-E72D297353CC}">
              <c16:uniqueId val="{00000001-A6F0-44D4-813D-ABFBFEFE66FC}"/>
            </c:ext>
          </c:extLst>
        </c:ser>
        <c:ser>
          <c:idx val="2"/>
          <c:order val="2"/>
          <c:tx>
            <c:v>Falls Far Below Standard</c:v>
          </c:tx>
          <c:spPr>
            <a:solidFill>
              <a:srgbClr val="FF0000"/>
            </a:solidFill>
            <a:effectLst/>
          </c:spPr>
          <c:invertIfNegative val="0"/>
          <c:dLbls>
            <c:numFmt formatCode="0%;0%;&quot; &quot;" sourceLinked="0"/>
            <c:spPr>
              <a:effectLst/>
            </c:spPr>
            <c:txPr>
              <a:bodyPr wrap="square" lIns="38100" tIns="19050" rIns="38100" bIns="19050" anchor="ctr">
                <a:spAutoFit/>
              </a:bodyPr>
              <a:lstStyle/>
              <a:p>
                <a:pPr>
                  <a:defRPr b="1" i="0" baseline="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'Results-% (2)'!$A$6:$B$17</c:f>
              <c:multiLvlStrCache>
                <c:ptCount val="12"/>
                <c:lvl>
                  <c:pt idx="0">
                    <c:v>2017</c:v>
                  </c:pt>
                  <c:pt idx="1">
                    <c:v>2016</c:v>
                  </c:pt>
                  <c:pt idx="2">
                    <c:v>2015</c:v>
                  </c:pt>
                  <c:pt idx="3">
                    <c:v>2017</c:v>
                  </c:pt>
                  <c:pt idx="4">
                    <c:v>2016</c:v>
                  </c:pt>
                  <c:pt idx="5">
                    <c:v>2015</c:v>
                  </c:pt>
                  <c:pt idx="6">
                    <c:v>2017</c:v>
                  </c:pt>
                  <c:pt idx="7">
                    <c:v>2016</c:v>
                  </c:pt>
                  <c:pt idx="8">
                    <c:v>2015</c:v>
                  </c:pt>
                  <c:pt idx="9">
                    <c:v>2017</c:v>
                  </c:pt>
                  <c:pt idx="10">
                    <c:v>2016</c:v>
                  </c:pt>
                  <c:pt idx="11">
                    <c:v>2015</c:v>
                  </c:pt>
                </c:lvl>
                <c:lvl>
                  <c:pt idx="0">
                    <c:v>Debt Service Coverage Ratio</c:v>
                  </c:pt>
                  <c:pt idx="3">
                    <c:v>Cash Flow</c:v>
                  </c:pt>
                  <c:pt idx="6">
                    <c:v>Debt to Asset Ratio</c:v>
                  </c:pt>
                  <c:pt idx="9">
                    <c:v>Total Margin</c:v>
                  </c:pt>
                </c:lvl>
              </c:multiLvlStrCache>
            </c:multiLvlStrRef>
          </c:cat>
          <c:val>
            <c:numRef>
              <c:f>'Results-% (2)'!$E$6:$E$17</c:f>
              <c:numCache>
                <c:formatCode>0.00%</c:formatCode>
                <c:ptCount val="12"/>
                <c:pt idx="0">
                  <c:v>0</c:v>
                </c:pt>
                <c:pt idx="1">
                  <c:v>0</c:v>
                </c:pt>
                <c:pt idx="2">
                  <c:v>0</c:v>
                </c:pt>
                <c:pt idx="3">
                  <c:v>0.04</c:v>
                </c:pt>
                <c:pt idx="4">
                  <c:v>0.22</c:v>
                </c:pt>
                <c:pt idx="5">
                  <c:v>0.23</c:v>
                </c:pt>
                <c:pt idx="6">
                  <c:v>0</c:v>
                </c:pt>
                <c:pt idx="7">
                  <c:v>0.09</c:v>
                </c:pt>
                <c:pt idx="8">
                  <c:v>0.14000000000000001</c:v>
                </c:pt>
                <c:pt idx="9">
                  <c:v>0.17</c:v>
                </c:pt>
                <c:pt idx="10">
                  <c:v>0.09</c:v>
                </c:pt>
                <c:pt idx="11">
                  <c:v>0.14000000000000001</c:v>
                </c:pt>
              </c:numCache>
            </c:numRef>
          </c:val>
          <c:extLst>
            <c:ext xmlns:c16="http://schemas.microsoft.com/office/drawing/2014/chart" uri="{C3380CC4-5D6E-409C-BE32-E72D297353CC}">
              <c16:uniqueId val="{00000002-A6F0-44D4-813D-ABFBFEFE66FC}"/>
            </c:ext>
          </c:extLst>
        </c:ser>
        <c:ser>
          <c:idx val="3"/>
          <c:order val="3"/>
          <c:tx>
            <c:v>N/A</c:v>
          </c:tx>
          <c:spPr>
            <a:solidFill>
              <a:srgbClr val="00B0F0"/>
            </a:solidFill>
            <a:effectLst/>
          </c:spPr>
          <c:invertIfNegative val="0"/>
          <c:dLbls>
            <c:numFmt formatCode="0%;0%;&quot; &quot;" sourceLinked="0"/>
            <c:spPr>
              <a:noFill/>
              <a:ln>
                <a:noFill/>
              </a:ln>
              <a:effectLst/>
            </c:spPr>
            <c:txPr>
              <a:bodyPr wrap="square" lIns="38100" tIns="19050" rIns="38100" bIns="19050" anchor="ctr">
                <a:spAutoFit/>
              </a:bodyPr>
              <a:lstStyle/>
              <a:p>
                <a:pPr>
                  <a:defRPr b="1" i="0" baseline="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'Results-% (2)'!$A$6:$B$17</c:f>
              <c:multiLvlStrCache>
                <c:ptCount val="12"/>
                <c:lvl>
                  <c:pt idx="0">
                    <c:v>2017</c:v>
                  </c:pt>
                  <c:pt idx="1">
                    <c:v>2016</c:v>
                  </c:pt>
                  <c:pt idx="2">
                    <c:v>2015</c:v>
                  </c:pt>
                  <c:pt idx="3">
                    <c:v>2017</c:v>
                  </c:pt>
                  <c:pt idx="4">
                    <c:v>2016</c:v>
                  </c:pt>
                  <c:pt idx="5">
                    <c:v>2015</c:v>
                  </c:pt>
                  <c:pt idx="6">
                    <c:v>2017</c:v>
                  </c:pt>
                  <c:pt idx="7">
                    <c:v>2016</c:v>
                  </c:pt>
                  <c:pt idx="8">
                    <c:v>2015</c:v>
                  </c:pt>
                  <c:pt idx="9">
                    <c:v>2017</c:v>
                  </c:pt>
                  <c:pt idx="10">
                    <c:v>2016</c:v>
                  </c:pt>
                  <c:pt idx="11">
                    <c:v>2015</c:v>
                  </c:pt>
                </c:lvl>
                <c:lvl>
                  <c:pt idx="0">
                    <c:v>Debt Service Coverage Ratio</c:v>
                  </c:pt>
                  <c:pt idx="3">
                    <c:v>Cash Flow</c:v>
                  </c:pt>
                  <c:pt idx="6">
                    <c:v>Debt to Asset Ratio</c:v>
                  </c:pt>
                  <c:pt idx="9">
                    <c:v>Total Margin</c:v>
                  </c:pt>
                </c:lvl>
              </c:multiLvlStrCache>
            </c:multiLvlStrRef>
          </c:cat>
          <c:val>
            <c:numRef>
              <c:f>'Results-% (2)'!$F$6:$F$17</c:f>
              <c:numCache>
                <c:formatCode>0.00%</c:formatCode>
                <c:ptCount val="12"/>
                <c:pt idx="0">
                  <c:v>0</c:v>
                </c:pt>
                <c:pt idx="1">
                  <c:v>0.35</c:v>
                </c:pt>
                <c:pt idx="2">
                  <c:v>0.36</c:v>
                </c:pt>
                <c:pt idx="3">
                  <c:v>0.04</c:v>
                </c:pt>
                <c:pt idx="4">
                  <c:v>0.04</c:v>
                </c:pt>
                <c:pt idx="5">
                  <c:v>0.05</c:v>
                </c:pt>
                <c:pt idx="6">
                  <c:v>0</c:v>
                </c:pt>
                <c:pt idx="7">
                  <c:v>0</c:v>
                </c:pt>
                <c:pt idx="8">
                  <c:v>0</c:v>
                </c:pt>
                <c:pt idx="9">
                  <c:v>0</c:v>
                </c:pt>
                <c:pt idx="10">
                  <c:v>0.09</c:v>
                </c:pt>
                <c:pt idx="11">
                  <c:v>0</c:v>
                </c:pt>
              </c:numCache>
            </c:numRef>
          </c:val>
          <c:extLst>
            <c:ext xmlns:c16="http://schemas.microsoft.com/office/drawing/2014/chart" uri="{C3380CC4-5D6E-409C-BE32-E72D297353CC}">
              <c16:uniqueId val="{00000003-A6F0-44D4-813D-ABFBFEFE66FC}"/>
            </c:ext>
          </c:extLst>
        </c:ser>
        <c:dLbls>
          <c:showLegendKey val="0"/>
          <c:showVal val="1"/>
          <c:showCatName val="0"/>
          <c:showSerName val="0"/>
          <c:showPercent val="0"/>
          <c:showBubbleSize val="0"/>
        </c:dLbls>
        <c:gapWidth val="95"/>
        <c:overlap val="100"/>
        <c:axId val="157841280"/>
        <c:axId val="157863936"/>
      </c:barChart>
      <c:catAx>
        <c:axId val="157841280"/>
        <c:scaling>
          <c:orientation val="minMax"/>
        </c:scaling>
        <c:delete val="0"/>
        <c:axPos val="l"/>
        <c:numFmt formatCode="General" sourceLinked="0"/>
        <c:majorTickMark val="none"/>
        <c:minorTickMark val="none"/>
        <c:tickLblPos val="nextTo"/>
        <c:txPr>
          <a:bodyPr/>
          <a:lstStyle/>
          <a:p>
            <a:pPr>
              <a:defRPr b="1" i="0" baseline="0"/>
            </a:pPr>
            <a:endParaRPr lang="en-US"/>
          </a:p>
        </c:txPr>
        <c:crossAx val="157863936"/>
        <c:crosses val="autoZero"/>
        <c:auto val="1"/>
        <c:lblAlgn val="ctr"/>
        <c:lblOffset val="100"/>
        <c:noMultiLvlLbl val="0"/>
      </c:catAx>
      <c:valAx>
        <c:axId val="157863936"/>
        <c:scaling>
          <c:orientation val="minMax"/>
        </c:scaling>
        <c:delete val="1"/>
        <c:axPos val="b"/>
        <c:numFmt formatCode="0%" sourceLinked="1"/>
        <c:majorTickMark val="out"/>
        <c:minorTickMark val="none"/>
        <c:tickLblPos val="nextTo"/>
        <c:crossAx val="157841280"/>
        <c:crosses val="autoZero"/>
        <c:crossBetween val="between"/>
      </c:valAx>
    </c:plotArea>
    <c:legend>
      <c:legendPos val="t"/>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E15911-7B80-4DC0-87F6-D52E97BCC110}" type="datetimeFigureOut">
              <a:rPr lang="en-US" smtClean="0"/>
              <a:t>5/8/2018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0E45AA-0B35-4B7B-BC5A-5E4512F760FA}" type="slidenum">
              <a:rPr lang="en-US" smtClean="0"/>
              <a:t>‹#›</a:t>
            </a:fld>
            <a:endParaRPr lang="en-US"/>
          </a:p>
        </p:txBody>
      </p:sp>
    </p:spTree>
    <p:extLst>
      <p:ext uri="{BB962C8B-B14F-4D97-AF65-F5344CB8AC3E}">
        <p14:creationId xmlns:p14="http://schemas.microsoft.com/office/powerpoint/2010/main" val="31510215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0E45AA-0B35-4B7B-BC5A-5E4512F760FA}" type="slidenum">
              <a:rPr lang="en-US" smtClean="0"/>
              <a:t>15</a:t>
            </a:fld>
            <a:endParaRPr lang="en-US"/>
          </a:p>
        </p:txBody>
      </p:sp>
    </p:spTree>
    <p:extLst>
      <p:ext uri="{BB962C8B-B14F-4D97-AF65-F5344CB8AC3E}">
        <p14:creationId xmlns:p14="http://schemas.microsoft.com/office/powerpoint/2010/main" val="158801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AC7F04A-3E7E-4ED2-A8B9-18A5248B264D}" type="datetimeFigureOut">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70BCE-3DA2-4EBB-9984-FD72BF43CD09}" type="slidenum">
              <a:rPr lang="en-US" smtClean="0"/>
              <a:t>‹#›</a:t>
            </a:fld>
            <a:endParaRPr lang="en-US"/>
          </a:p>
        </p:txBody>
      </p:sp>
    </p:spTree>
    <p:extLst>
      <p:ext uri="{BB962C8B-B14F-4D97-AF65-F5344CB8AC3E}">
        <p14:creationId xmlns:p14="http://schemas.microsoft.com/office/powerpoint/2010/main" val="447564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C7F04A-3E7E-4ED2-A8B9-18A5248B264D}" type="datetimeFigureOut">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70BCE-3DA2-4EBB-9984-FD72BF43CD09}" type="slidenum">
              <a:rPr lang="en-US" smtClean="0"/>
              <a:t>‹#›</a:t>
            </a:fld>
            <a:endParaRPr lang="en-US"/>
          </a:p>
        </p:txBody>
      </p:sp>
    </p:spTree>
    <p:extLst>
      <p:ext uri="{BB962C8B-B14F-4D97-AF65-F5344CB8AC3E}">
        <p14:creationId xmlns:p14="http://schemas.microsoft.com/office/powerpoint/2010/main" val="1186715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C7F04A-3E7E-4ED2-A8B9-18A5248B264D}" type="datetimeFigureOut">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70BCE-3DA2-4EBB-9984-FD72BF43CD09}" type="slidenum">
              <a:rPr lang="en-US" smtClean="0"/>
              <a:t>‹#›</a:t>
            </a:fld>
            <a:endParaRPr lang="en-US"/>
          </a:p>
        </p:txBody>
      </p:sp>
    </p:spTree>
    <p:extLst>
      <p:ext uri="{BB962C8B-B14F-4D97-AF65-F5344CB8AC3E}">
        <p14:creationId xmlns:p14="http://schemas.microsoft.com/office/powerpoint/2010/main" val="2890268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C7F04A-3E7E-4ED2-A8B9-18A5248B264D}" type="datetimeFigureOut">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70BCE-3DA2-4EBB-9984-FD72BF43CD09}" type="slidenum">
              <a:rPr lang="en-US" smtClean="0"/>
              <a:t>‹#›</a:t>
            </a:fld>
            <a:endParaRPr lang="en-US"/>
          </a:p>
        </p:txBody>
      </p:sp>
    </p:spTree>
    <p:extLst>
      <p:ext uri="{BB962C8B-B14F-4D97-AF65-F5344CB8AC3E}">
        <p14:creationId xmlns:p14="http://schemas.microsoft.com/office/powerpoint/2010/main" val="184366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AC7F04A-3E7E-4ED2-A8B9-18A5248B264D}" type="datetimeFigureOut">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70BCE-3DA2-4EBB-9984-FD72BF43CD09}" type="slidenum">
              <a:rPr lang="en-US" smtClean="0"/>
              <a:t>‹#›</a:t>
            </a:fld>
            <a:endParaRPr lang="en-US"/>
          </a:p>
        </p:txBody>
      </p:sp>
    </p:spTree>
    <p:extLst>
      <p:ext uri="{BB962C8B-B14F-4D97-AF65-F5344CB8AC3E}">
        <p14:creationId xmlns:p14="http://schemas.microsoft.com/office/powerpoint/2010/main" val="803423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AC7F04A-3E7E-4ED2-A8B9-18A5248B264D}" type="datetimeFigureOut">
              <a:rPr lang="en-US" smtClean="0"/>
              <a:t>5/8/2018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E70BCE-3DA2-4EBB-9984-FD72BF43CD09}" type="slidenum">
              <a:rPr lang="en-US" smtClean="0"/>
              <a:t>‹#›</a:t>
            </a:fld>
            <a:endParaRPr lang="en-US"/>
          </a:p>
        </p:txBody>
      </p:sp>
    </p:spTree>
    <p:extLst>
      <p:ext uri="{BB962C8B-B14F-4D97-AF65-F5344CB8AC3E}">
        <p14:creationId xmlns:p14="http://schemas.microsoft.com/office/powerpoint/2010/main" val="4014016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AC7F04A-3E7E-4ED2-A8B9-18A5248B264D}" type="datetimeFigureOut">
              <a:rPr lang="en-US" smtClean="0"/>
              <a:t>5/8/2018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E70BCE-3DA2-4EBB-9984-FD72BF43CD09}" type="slidenum">
              <a:rPr lang="en-US" smtClean="0"/>
              <a:t>‹#›</a:t>
            </a:fld>
            <a:endParaRPr lang="en-US"/>
          </a:p>
        </p:txBody>
      </p:sp>
    </p:spTree>
    <p:extLst>
      <p:ext uri="{BB962C8B-B14F-4D97-AF65-F5344CB8AC3E}">
        <p14:creationId xmlns:p14="http://schemas.microsoft.com/office/powerpoint/2010/main" val="3109017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AC7F04A-3E7E-4ED2-A8B9-18A5248B264D}" type="datetimeFigureOut">
              <a:rPr lang="en-US" smtClean="0"/>
              <a:t>5/8/2018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E70BCE-3DA2-4EBB-9984-FD72BF43CD09}" type="slidenum">
              <a:rPr lang="en-US" smtClean="0"/>
              <a:t>‹#›</a:t>
            </a:fld>
            <a:endParaRPr lang="en-US"/>
          </a:p>
        </p:txBody>
      </p:sp>
    </p:spTree>
    <p:extLst>
      <p:ext uri="{BB962C8B-B14F-4D97-AF65-F5344CB8AC3E}">
        <p14:creationId xmlns:p14="http://schemas.microsoft.com/office/powerpoint/2010/main" val="439409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C7F04A-3E7E-4ED2-A8B9-18A5248B264D}" type="datetimeFigureOut">
              <a:rPr lang="en-US" smtClean="0"/>
              <a:t>5/8/2018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E70BCE-3DA2-4EBB-9984-FD72BF43CD09}" type="slidenum">
              <a:rPr lang="en-US" smtClean="0"/>
              <a:t>‹#›</a:t>
            </a:fld>
            <a:endParaRPr lang="en-US"/>
          </a:p>
        </p:txBody>
      </p:sp>
    </p:spTree>
    <p:extLst>
      <p:ext uri="{BB962C8B-B14F-4D97-AF65-F5344CB8AC3E}">
        <p14:creationId xmlns:p14="http://schemas.microsoft.com/office/powerpoint/2010/main" val="222880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C7F04A-3E7E-4ED2-A8B9-18A5248B264D}" type="datetimeFigureOut">
              <a:rPr lang="en-US" smtClean="0"/>
              <a:t>5/8/2018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E70BCE-3DA2-4EBB-9984-FD72BF43CD09}" type="slidenum">
              <a:rPr lang="en-US" smtClean="0"/>
              <a:t>‹#›</a:t>
            </a:fld>
            <a:endParaRPr lang="en-US"/>
          </a:p>
        </p:txBody>
      </p:sp>
    </p:spTree>
    <p:extLst>
      <p:ext uri="{BB962C8B-B14F-4D97-AF65-F5344CB8AC3E}">
        <p14:creationId xmlns:p14="http://schemas.microsoft.com/office/powerpoint/2010/main" val="1739660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C7F04A-3E7E-4ED2-A8B9-18A5248B264D}" type="datetimeFigureOut">
              <a:rPr lang="en-US" smtClean="0"/>
              <a:t>5/8/2018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E70BCE-3DA2-4EBB-9984-FD72BF43CD09}" type="slidenum">
              <a:rPr lang="en-US" smtClean="0"/>
              <a:t>‹#›</a:t>
            </a:fld>
            <a:endParaRPr lang="en-US"/>
          </a:p>
        </p:txBody>
      </p:sp>
    </p:spTree>
    <p:extLst>
      <p:ext uri="{BB962C8B-B14F-4D97-AF65-F5344CB8AC3E}">
        <p14:creationId xmlns:p14="http://schemas.microsoft.com/office/powerpoint/2010/main" val="3234257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C7F04A-3E7E-4ED2-A8B9-18A5248B264D}" type="datetimeFigureOut">
              <a:rPr lang="en-US" smtClean="0"/>
              <a:t>5/8/2018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E70BCE-3DA2-4EBB-9984-FD72BF43CD09}" type="slidenum">
              <a:rPr lang="en-US" smtClean="0"/>
              <a:t>‹#›</a:t>
            </a:fld>
            <a:endParaRPr lang="en-US"/>
          </a:p>
        </p:txBody>
      </p:sp>
    </p:spTree>
    <p:extLst>
      <p:ext uri="{BB962C8B-B14F-4D97-AF65-F5344CB8AC3E}">
        <p14:creationId xmlns:p14="http://schemas.microsoft.com/office/powerpoint/2010/main" val="1589763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1"/>
            <a:ext cx="7772400" cy="1924050"/>
          </a:xfrm>
        </p:spPr>
        <p:txBody>
          <a:bodyPr>
            <a:normAutofit/>
          </a:bodyPr>
          <a:lstStyle/>
          <a:p>
            <a:r>
              <a:rPr lang="en-US" b="1" u="sng" dirty="0">
                <a:solidFill>
                  <a:schemeClr val="accent2">
                    <a:lumMod val="75000"/>
                  </a:schemeClr>
                </a:solidFill>
              </a:rPr>
              <a:t>Financial Performance Overview</a:t>
            </a:r>
            <a:br>
              <a:rPr lang="en-US" b="1" u="sng" dirty="0">
                <a:solidFill>
                  <a:schemeClr val="accent2">
                    <a:lumMod val="75000"/>
                  </a:schemeClr>
                </a:solidFill>
              </a:rPr>
            </a:br>
            <a:endParaRPr lang="en-US" dirty="0"/>
          </a:p>
        </p:txBody>
      </p:sp>
      <p:sp>
        <p:nvSpPr>
          <p:cNvPr id="3" name="Subtitle 2"/>
          <p:cNvSpPr>
            <a:spLocks noGrp="1"/>
          </p:cNvSpPr>
          <p:nvPr>
            <p:ph type="subTitle" idx="1"/>
          </p:nvPr>
        </p:nvSpPr>
        <p:spPr/>
        <p:txBody>
          <a:bodyPr/>
          <a:lstStyle/>
          <a:p>
            <a:r>
              <a:rPr lang="en-US" b="1" u="sng" dirty="0">
                <a:solidFill>
                  <a:schemeClr val="accent2">
                    <a:lumMod val="75000"/>
                  </a:schemeClr>
                </a:solidFill>
              </a:rPr>
              <a:t>2016-17 Fiscal Year</a:t>
            </a:r>
            <a:endParaRPr lang="en-US" dirty="0"/>
          </a:p>
        </p:txBody>
      </p:sp>
    </p:spTree>
    <p:extLst>
      <p:ext uri="{BB962C8B-B14F-4D97-AF65-F5344CB8AC3E}">
        <p14:creationId xmlns:p14="http://schemas.microsoft.com/office/powerpoint/2010/main" val="1904527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275E3D3-2B9F-4403-AFB0-8DF5AA4A2767}"/>
              </a:ext>
            </a:extLst>
          </p:cNvPr>
          <p:cNvPicPr>
            <a:picLocks noChangeAspect="1"/>
          </p:cNvPicPr>
          <p:nvPr/>
        </p:nvPicPr>
        <p:blipFill>
          <a:blip r:embed="rId2"/>
          <a:stretch>
            <a:fillRect/>
          </a:stretch>
        </p:blipFill>
        <p:spPr>
          <a:xfrm>
            <a:off x="533400" y="152400"/>
            <a:ext cx="8077200" cy="6553200"/>
          </a:xfrm>
          <a:prstGeom prst="rect">
            <a:avLst/>
          </a:prstGeom>
        </p:spPr>
      </p:pic>
    </p:spTree>
    <p:extLst>
      <p:ext uri="{BB962C8B-B14F-4D97-AF65-F5344CB8AC3E}">
        <p14:creationId xmlns:p14="http://schemas.microsoft.com/office/powerpoint/2010/main" val="2162791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92A0A-AD44-4F20-A8C0-BAD4EBB2EF70}"/>
              </a:ext>
            </a:extLst>
          </p:cNvPr>
          <p:cNvSpPr>
            <a:spLocks noGrp="1"/>
          </p:cNvSpPr>
          <p:nvPr>
            <p:ph type="title"/>
          </p:nvPr>
        </p:nvSpPr>
        <p:spPr/>
        <p:txBody>
          <a:bodyPr/>
          <a:lstStyle/>
          <a:p>
            <a:r>
              <a:rPr lang="en-US" b="1" u="sng" dirty="0">
                <a:solidFill>
                  <a:schemeClr val="accent2">
                    <a:lumMod val="75000"/>
                  </a:schemeClr>
                </a:solidFill>
              </a:rPr>
              <a:t>Near-Term Measures (cont.)</a:t>
            </a:r>
            <a:endParaRPr lang="en-US" dirty="0"/>
          </a:p>
        </p:txBody>
      </p:sp>
      <p:sp>
        <p:nvSpPr>
          <p:cNvPr id="3" name="Content Placeholder 2">
            <a:extLst>
              <a:ext uri="{FF2B5EF4-FFF2-40B4-BE49-F238E27FC236}">
                <a16:creationId xmlns:a16="http://schemas.microsoft.com/office/drawing/2014/main" id="{13545C54-1079-4A06-B31C-6C09DE59B372}"/>
              </a:ext>
            </a:extLst>
          </p:cNvPr>
          <p:cNvSpPr>
            <a:spLocks noGrp="1"/>
          </p:cNvSpPr>
          <p:nvPr>
            <p:ph idx="1"/>
          </p:nvPr>
        </p:nvSpPr>
        <p:spPr/>
        <p:txBody>
          <a:bodyPr/>
          <a:lstStyle/>
          <a:p>
            <a:r>
              <a:rPr lang="en-US" dirty="0"/>
              <a:t>Enrollment Forecast Accuracy:  tells sponsors whether or not the school is meeting its enrollment projections, thereby generating sufficient revenue to fund ongoing operations.</a:t>
            </a:r>
          </a:p>
          <a:p>
            <a:endParaRPr lang="en-US" dirty="0"/>
          </a:p>
          <a:p>
            <a:r>
              <a:rPr lang="en-US" dirty="0"/>
              <a:t>Debt Default:  addresses whether or not a school is meeting its loan obligations and/or is delinquent with its debt service payments.</a:t>
            </a:r>
          </a:p>
        </p:txBody>
      </p:sp>
    </p:spTree>
    <p:extLst>
      <p:ext uri="{BB962C8B-B14F-4D97-AF65-F5344CB8AC3E}">
        <p14:creationId xmlns:p14="http://schemas.microsoft.com/office/powerpoint/2010/main" val="4053724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CF20027-B922-4FCA-8F66-C78B23B25B14}"/>
              </a:ext>
            </a:extLst>
          </p:cNvPr>
          <p:cNvPicPr>
            <a:picLocks noChangeAspect="1"/>
          </p:cNvPicPr>
          <p:nvPr/>
        </p:nvPicPr>
        <p:blipFill>
          <a:blip r:embed="rId2"/>
          <a:stretch>
            <a:fillRect/>
          </a:stretch>
        </p:blipFill>
        <p:spPr>
          <a:xfrm>
            <a:off x="533400" y="152400"/>
            <a:ext cx="8077200" cy="6553200"/>
          </a:xfrm>
          <a:prstGeom prst="rect">
            <a:avLst/>
          </a:prstGeom>
        </p:spPr>
      </p:pic>
    </p:spTree>
    <p:extLst>
      <p:ext uri="{BB962C8B-B14F-4D97-AF65-F5344CB8AC3E}">
        <p14:creationId xmlns:p14="http://schemas.microsoft.com/office/powerpoint/2010/main" val="3447899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92A0A-AD44-4F20-A8C0-BAD4EBB2EF70}"/>
              </a:ext>
            </a:extLst>
          </p:cNvPr>
          <p:cNvSpPr>
            <a:spLocks noGrp="1"/>
          </p:cNvSpPr>
          <p:nvPr>
            <p:ph type="title"/>
          </p:nvPr>
        </p:nvSpPr>
        <p:spPr/>
        <p:txBody>
          <a:bodyPr/>
          <a:lstStyle/>
          <a:p>
            <a:r>
              <a:rPr lang="en-US" b="1" u="sng" dirty="0">
                <a:solidFill>
                  <a:schemeClr val="accent2">
                    <a:lumMod val="75000"/>
                  </a:schemeClr>
                </a:solidFill>
              </a:rPr>
              <a:t>Sustainability Measures</a:t>
            </a:r>
            <a:endParaRPr lang="en-US" dirty="0"/>
          </a:p>
        </p:txBody>
      </p:sp>
      <p:sp>
        <p:nvSpPr>
          <p:cNvPr id="3" name="Content Placeholder 2">
            <a:extLst>
              <a:ext uri="{FF2B5EF4-FFF2-40B4-BE49-F238E27FC236}">
                <a16:creationId xmlns:a16="http://schemas.microsoft.com/office/drawing/2014/main" id="{13545C54-1079-4A06-B31C-6C09DE59B372}"/>
              </a:ext>
            </a:extLst>
          </p:cNvPr>
          <p:cNvSpPr>
            <a:spLocks noGrp="1"/>
          </p:cNvSpPr>
          <p:nvPr>
            <p:ph idx="1"/>
          </p:nvPr>
        </p:nvSpPr>
        <p:spPr/>
        <p:txBody>
          <a:bodyPr>
            <a:normAutofit fontScale="92500" lnSpcReduction="10000"/>
          </a:bodyPr>
          <a:lstStyle/>
          <a:p>
            <a:r>
              <a:rPr lang="en-US" dirty="0"/>
              <a:t>Designed to predict a school’s financial position and viability over time.</a:t>
            </a:r>
          </a:p>
          <a:p>
            <a:endParaRPr lang="en-US" dirty="0"/>
          </a:p>
          <a:p>
            <a:r>
              <a:rPr lang="en-US" dirty="0"/>
              <a:t>Schools that meet the desired standards demonstrate a low risk of financial distress in the future.</a:t>
            </a:r>
          </a:p>
          <a:p>
            <a:endParaRPr lang="en-US" dirty="0"/>
          </a:p>
          <a:p>
            <a:r>
              <a:rPr lang="en-US" dirty="0"/>
              <a:t>Schools that fail to meet the standards may be at risk for financial hardship in the future.</a:t>
            </a:r>
          </a:p>
        </p:txBody>
      </p:sp>
    </p:spTree>
    <p:extLst>
      <p:ext uri="{BB962C8B-B14F-4D97-AF65-F5344CB8AC3E}">
        <p14:creationId xmlns:p14="http://schemas.microsoft.com/office/powerpoint/2010/main" val="2003046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92A0A-AD44-4F20-A8C0-BAD4EBB2EF70}"/>
              </a:ext>
            </a:extLst>
          </p:cNvPr>
          <p:cNvSpPr>
            <a:spLocks noGrp="1"/>
          </p:cNvSpPr>
          <p:nvPr>
            <p:ph type="title"/>
          </p:nvPr>
        </p:nvSpPr>
        <p:spPr/>
        <p:txBody>
          <a:bodyPr/>
          <a:lstStyle/>
          <a:p>
            <a:r>
              <a:rPr lang="en-US" b="1" u="sng" dirty="0">
                <a:solidFill>
                  <a:schemeClr val="accent2">
                    <a:lumMod val="75000"/>
                  </a:schemeClr>
                </a:solidFill>
              </a:rPr>
              <a:t>Sustainability Measures (cont.)</a:t>
            </a:r>
            <a:endParaRPr lang="en-US" dirty="0"/>
          </a:p>
        </p:txBody>
      </p:sp>
      <p:sp>
        <p:nvSpPr>
          <p:cNvPr id="3" name="Content Placeholder 2">
            <a:extLst>
              <a:ext uri="{FF2B5EF4-FFF2-40B4-BE49-F238E27FC236}">
                <a16:creationId xmlns:a16="http://schemas.microsoft.com/office/drawing/2014/main" id="{13545C54-1079-4A06-B31C-6C09DE59B372}"/>
              </a:ext>
            </a:extLst>
          </p:cNvPr>
          <p:cNvSpPr>
            <a:spLocks noGrp="1"/>
          </p:cNvSpPr>
          <p:nvPr>
            <p:ph idx="1"/>
          </p:nvPr>
        </p:nvSpPr>
        <p:spPr/>
        <p:txBody>
          <a:bodyPr>
            <a:normAutofit fontScale="92500" lnSpcReduction="10000"/>
          </a:bodyPr>
          <a:lstStyle/>
          <a:p>
            <a:r>
              <a:rPr lang="en-US" dirty="0"/>
              <a:t>Total Margin:  measures the deficit or surplus a school yields out of its total revenues, which indicates whether or not the school is operating within its available resources.</a:t>
            </a:r>
          </a:p>
          <a:p>
            <a:endParaRPr lang="en-US" dirty="0"/>
          </a:p>
          <a:p>
            <a:r>
              <a:rPr lang="en-US" dirty="0"/>
              <a:t>Debt to Asset Ratio:  measures the amount of debt a school owes versus the assets they own; in other words, it measures the extent to which the school relies on borrowed funds to finance its operations.</a:t>
            </a:r>
          </a:p>
        </p:txBody>
      </p:sp>
    </p:spTree>
    <p:extLst>
      <p:ext uri="{BB962C8B-B14F-4D97-AF65-F5344CB8AC3E}">
        <p14:creationId xmlns:p14="http://schemas.microsoft.com/office/powerpoint/2010/main" val="40452415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B24427E-C221-4FDA-B0AE-694C167DA043}"/>
              </a:ext>
            </a:extLst>
          </p:cNvPr>
          <p:cNvPicPr>
            <a:picLocks noChangeAspect="1"/>
          </p:cNvPicPr>
          <p:nvPr/>
        </p:nvPicPr>
        <p:blipFill>
          <a:blip r:embed="rId3"/>
          <a:stretch>
            <a:fillRect/>
          </a:stretch>
        </p:blipFill>
        <p:spPr>
          <a:xfrm>
            <a:off x="540645" y="152400"/>
            <a:ext cx="8062709" cy="6553200"/>
          </a:xfrm>
          <a:prstGeom prst="rect">
            <a:avLst/>
          </a:prstGeom>
        </p:spPr>
      </p:pic>
    </p:spTree>
    <p:extLst>
      <p:ext uri="{BB962C8B-B14F-4D97-AF65-F5344CB8AC3E}">
        <p14:creationId xmlns:p14="http://schemas.microsoft.com/office/powerpoint/2010/main" val="20027226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92A0A-AD44-4F20-A8C0-BAD4EBB2EF70}"/>
              </a:ext>
            </a:extLst>
          </p:cNvPr>
          <p:cNvSpPr>
            <a:spLocks noGrp="1"/>
          </p:cNvSpPr>
          <p:nvPr>
            <p:ph type="title"/>
          </p:nvPr>
        </p:nvSpPr>
        <p:spPr/>
        <p:txBody>
          <a:bodyPr/>
          <a:lstStyle/>
          <a:p>
            <a:r>
              <a:rPr lang="en-US" b="1" u="sng" dirty="0">
                <a:solidFill>
                  <a:schemeClr val="accent2">
                    <a:lumMod val="75000"/>
                  </a:schemeClr>
                </a:solidFill>
              </a:rPr>
              <a:t>Sustainability Measures (cont.)</a:t>
            </a:r>
            <a:endParaRPr lang="en-US" dirty="0"/>
          </a:p>
        </p:txBody>
      </p:sp>
      <p:sp>
        <p:nvSpPr>
          <p:cNvPr id="3" name="Content Placeholder 2">
            <a:extLst>
              <a:ext uri="{FF2B5EF4-FFF2-40B4-BE49-F238E27FC236}">
                <a16:creationId xmlns:a16="http://schemas.microsoft.com/office/drawing/2014/main" id="{13545C54-1079-4A06-B31C-6C09DE59B372}"/>
              </a:ext>
            </a:extLst>
          </p:cNvPr>
          <p:cNvSpPr>
            <a:spLocks noGrp="1"/>
          </p:cNvSpPr>
          <p:nvPr>
            <p:ph idx="1"/>
          </p:nvPr>
        </p:nvSpPr>
        <p:spPr/>
        <p:txBody>
          <a:bodyPr>
            <a:normAutofit/>
          </a:bodyPr>
          <a:lstStyle/>
          <a:p>
            <a:r>
              <a:rPr lang="en-US" dirty="0"/>
              <a:t>Cash Flow: indicates a school’s change in cash balance from one period to another.</a:t>
            </a:r>
          </a:p>
          <a:p>
            <a:endParaRPr lang="en-US" dirty="0"/>
          </a:p>
          <a:p>
            <a:r>
              <a:rPr lang="en-US" dirty="0"/>
              <a:t>Debt Service Coverage Ratio:  indicates a school’s ability to cover its debt obligations in the current year.</a:t>
            </a:r>
          </a:p>
        </p:txBody>
      </p:sp>
    </p:spTree>
    <p:extLst>
      <p:ext uri="{BB962C8B-B14F-4D97-AF65-F5344CB8AC3E}">
        <p14:creationId xmlns:p14="http://schemas.microsoft.com/office/powerpoint/2010/main" val="21449737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C3C161A-7C08-4524-9DF6-8EF802FC83C7}"/>
              </a:ext>
            </a:extLst>
          </p:cNvPr>
          <p:cNvPicPr>
            <a:picLocks noChangeAspect="1"/>
          </p:cNvPicPr>
          <p:nvPr/>
        </p:nvPicPr>
        <p:blipFill>
          <a:blip r:embed="rId2"/>
          <a:stretch>
            <a:fillRect/>
          </a:stretch>
        </p:blipFill>
        <p:spPr>
          <a:xfrm>
            <a:off x="591675" y="152400"/>
            <a:ext cx="7960649" cy="6629400"/>
          </a:xfrm>
          <a:prstGeom prst="rect">
            <a:avLst/>
          </a:prstGeom>
        </p:spPr>
      </p:pic>
    </p:spTree>
    <p:extLst>
      <p:ext uri="{BB962C8B-B14F-4D97-AF65-F5344CB8AC3E}">
        <p14:creationId xmlns:p14="http://schemas.microsoft.com/office/powerpoint/2010/main" val="6976072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00000000-0008-0000-0600-000002000000}"/>
              </a:ext>
            </a:extLst>
          </p:cNvPr>
          <p:cNvGraphicFramePr>
            <a:graphicFrameLocks noGrp="1"/>
          </p:cNvGraphicFramePr>
          <p:nvPr>
            <p:extLst>
              <p:ext uri="{D42A27DB-BD31-4B8C-83A1-F6EECF244321}">
                <p14:modId xmlns:p14="http://schemas.microsoft.com/office/powerpoint/2010/main" val="666928730"/>
              </p:ext>
            </p:extLst>
          </p:nvPr>
        </p:nvGraphicFramePr>
        <p:xfrm>
          <a:off x="239389" y="293336"/>
          <a:ext cx="8665221" cy="627132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286039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00000000-0008-0000-0700-000002000000}"/>
              </a:ext>
            </a:extLst>
          </p:cNvPr>
          <p:cNvGraphicFramePr>
            <a:graphicFrameLocks noGrp="1"/>
          </p:cNvGraphicFramePr>
          <p:nvPr>
            <p:extLst>
              <p:ext uri="{D42A27DB-BD31-4B8C-83A1-F6EECF244321}">
                <p14:modId xmlns:p14="http://schemas.microsoft.com/office/powerpoint/2010/main" val="1378478347"/>
              </p:ext>
            </p:extLst>
          </p:nvPr>
        </p:nvGraphicFramePr>
        <p:xfrm>
          <a:off x="239389" y="293336"/>
          <a:ext cx="8665221" cy="627132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90951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50D96-27A7-4914-97E6-AAE118320B39}"/>
              </a:ext>
            </a:extLst>
          </p:cNvPr>
          <p:cNvSpPr>
            <a:spLocks noGrp="1"/>
          </p:cNvSpPr>
          <p:nvPr>
            <p:ph type="title"/>
          </p:nvPr>
        </p:nvSpPr>
        <p:spPr/>
        <p:txBody>
          <a:bodyPr>
            <a:normAutofit/>
          </a:bodyPr>
          <a:lstStyle/>
          <a:p>
            <a:r>
              <a:rPr lang="en-US" b="1" u="sng" dirty="0">
                <a:solidFill>
                  <a:schemeClr val="accent2">
                    <a:lumMod val="75000"/>
                  </a:schemeClr>
                </a:solidFill>
              </a:rPr>
              <a:t>Financial Performance Framework</a:t>
            </a:r>
            <a:endParaRPr lang="en-US" dirty="0"/>
          </a:p>
        </p:txBody>
      </p:sp>
      <p:sp>
        <p:nvSpPr>
          <p:cNvPr id="3" name="Content Placeholder 2">
            <a:extLst>
              <a:ext uri="{FF2B5EF4-FFF2-40B4-BE49-F238E27FC236}">
                <a16:creationId xmlns:a16="http://schemas.microsoft.com/office/drawing/2014/main" id="{C8E22BED-C33A-452E-89CA-6C31CF5A9D8D}"/>
              </a:ext>
            </a:extLst>
          </p:cNvPr>
          <p:cNvSpPr>
            <a:spLocks noGrp="1"/>
          </p:cNvSpPr>
          <p:nvPr>
            <p:ph idx="1"/>
          </p:nvPr>
        </p:nvSpPr>
        <p:spPr/>
        <p:txBody>
          <a:bodyPr>
            <a:normAutofit fontScale="77500" lnSpcReduction="20000"/>
          </a:bodyPr>
          <a:lstStyle/>
          <a:p>
            <a:r>
              <a:rPr lang="en-US" dirty="0"/>
              <a:t>A starting point for charter school sponsors to evaluate a charter schools’ financial performance as part of ongoing monitoring and the renewal decision making process.</a:t>
            </a:r>
          </a:p>
          <a:p>
            <a:endParaRPr lang="en-US" dirty="0"/>
          </a:p>
          <a:p>
            <a:r>
              <a:rPr lang="en-US" dirty="0"/>
              <a:t>Charter schools have the autonomy to manage their finances consistent with state and federal law; however, sponsors must ensure the schools are financially stable.</a:t>
            </a:r>
          </a:p>
          <a:p>
            <a:endParaRPr lang="en-US" dirty="0"/>
          </a:p>
          <a:p>
            <a:r>
              <a:rPr lang="en-US" dirty="0"/>
              <a:t>Provides sponsors with a tool to help identify schools currently in, or trending towards, financial difficulty and to proactively evaluate and address the problem.</a:t>
            </a:r>
          </a:p>
        </p:txBody>
      </p:sp>
    </p:spTree>
    <p:extLst>
      <p:ext uri="{BB962C8B-B14F-4D97-AF65-F5344CB8AC3E}">
        <p14:creationId xmlns:p14="http://schemas.microsoft.com/office/powerpoint/2010/main" val="41077603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solidFill>
                  <a:schemeClr val="accent2">
                    <a:lumMod val="75000"/>
                  </a:schemeClr>
                </a:solidFill>
              </a:rPr>
              <a:t>Next Steps</a:t>
            </a:r>
            <a:endParaRPr lang="en-US" dirty="0"/>
          </a:p>
        </p:txBody>
      </p:sp>
      <p:sp>
        <p:nvSpPr>
          <p:cNvPr id="3" name="Content Placeholder 2"/>
          <p:cNvSpPr>
            <a:spLocks noGrp="1"/>
          </p:cNvSpPr>
          <p:nvPr>
            <p:ph idx="1"/>
          </p:nvPr>
        </p:nvSpPr>
        <p:spPr>
          <a:xfrm>
            <a:off x="457200" y="1600200"/>
            <a:ext cx="8229600" cy="4525963"/>
          </a:xfrm>
        </p:spPr>
        <p:txBody>
          <a:bodyPr>
            <a:normAutofit fontScale="92500" lnSpcReduction="10000"/>
          </a:bodyPr>
          <a:lstStyle/>
          <a:p>
            <a:r>
              <a:rPr lang="en-US" dirty="0"/>
              <a:t>Implementation of Nevada Department of Education Charter School Audit Guide to provide guidance and clarification regarding the minimal requirements of charter schools and the CPA firms that wish to audit them.</a:t>
            </a:r>
          </a:p>
          <a:p>
            <a:endParaRPr lang="en-US" dirty="0"/>
          </a:p>
          <a:p>
            <a:r>
              <a:rPr lang="en-US" dirty="0"/>
              <a:t>Developing a weighted rating system to help standardize the scoring of the eight financial measures and produce one overall score for the financial performance framework.</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6603353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solidFill>
                  <a:schemeClr val="accent2">
                    <a:lumMod val="75000"/>
                  </a:schemeClr>
                </a:solidFill>
              </a:rPr>
              <a:t>Next Steps (cont.)</a:t>
            </a:r>
            <a:endParaRPr lang="en-US" dirty="0"/>
          </a:p>
        </p:txBody>
      </p:sp>
      <p:sp>
        <p:nvSpPr>
          <p:cNvPr id="3" name="Content Placeholder 2"/>
          <p:cNvSpPr>
            <a:spLocks noGrp="1"/>
          </p:cNvSpPr>
          <p:nvPr>
            <p:ph idx="1"/>
          </p:nvPr>
        </p:nvSpPr>
        <p:spPr>
          <a:xfrm>
            <a:off x="457200" y="1600200"/>
            <a:ext cx="8229600" cy="4525963"/>
          </a:xfrm>
        </p:spPr>
        <p:txBody>
          <a:bodyPr>
            <a:normAutofit fontScale="92500" lnSpcReduction="20000"/>
          </a:bodyPr>
          <a:lstStyle/>
          <a:p>
            <a:r>
              <a:rPr lang="en-US" dirty="0"/>
              <a:t>New Quarterly Budget template developed for 2018-19 to help evaluate a charter schools’ financial performance throughout the school year.</a:t>
            </a:r>
          </a:p>
          <a:p>
            <a:endParaRPr lang="en-US" dirty="0"/>
          </a:p>
          <a:p>
            <a:r>
              <a:rPr lang="en-US" dirty="0"/>
              <a:t>Will utilize the Projected Cash Flow from the Final Annual Budget.</a:t>
            </a:r>
          </a:p>
          <a:p>
            <a:endParaRPr lang="en-US" dirty="0"/>
          </a:p>
          <a:p>
            <a:r>
              <a:rPr lang="en-US" dirty="0"/>
              <a:t>Focus on Budget to Actuals by quarter and identify variances in the Year-to-Date spend.</a:t>
            </a:r>
          </a:p>
          <a:p>
            <a:endParaRPr lang="en-US" dirty="0"/>
          </a:p>
          <a:p>
            <a:endParaRPr lang="en-US" dirty="0"/>
          </a:p>
          <a:p>
            <a:endParaRPr lang="en-US" dirty="0"/>
          </a:p>
        </p:txBody>
      </p:sp>
    </p:spTree>
    <p:extLst>
      <p:ext uri="{BB962C8B-B14F-4D97-AF65-F5344CB8AC3E}">
        <p14:creationId xmlns:p14="http://schemas.microsoft.com/office/powerpoint/2010/main" val="3219713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solidFill>
                  <a:schemeClr val="accent2">
                    <a:lumMod val="75000"/>
                  </a:schemeClr>
                </a:solidFill>
              </a:rPr>
              <a:t>Considerations of the Financial Performance Overview</a:t>
            </a:r>
            <a:endParaRPr lang="en-US" dirty="0"/>
          </a:p>
        </p:txBody>
      </p:sp>
      <p:sp>
        <p:nvSpPr>
          <p:cNvPr id="3" name="Content Placeholder 2"/>
          <p:cNvSpPr>
            <a:spLocks noGrp="1"/>
          </p:cNvSpPr>
          <p:nvPr>
            <p:ph idx="1"/>
          </p:nvPr>
        </p:nvSpPr>
        <p:spPr/>
        <p:txBody>
          <a:bodyPr>
            <a:normAutofit/>
          </a:bodyPr>
          <a:lstStyle/>
          <a:p>
            <a:endParaRPr lang="en-US" dirty="0"/>
          </a:p>
          <a:p>
            <a:r>
              <a:rPr lang="en-US" dirty="0"/>
              <a:t>Information is based on the audited financial statements submitted to the SPCSA by authorized personnel from each charter school.</a:t>
            </a:r>
          </a:p>
          <a:p>
            <a:endParaRPr lang="en-US" dirty="0"/>
          </a:p>
          <a:p>
            <a:r>
              <a:rPr lang="en-US" dirty="0"/>
              <a:t>Data represents our final findings.</a:t>
            </a:r>
          </a:p>
          <a:p>
            <a:endParaRPr lang="en-US" dirty="0"/>
          </a:p>
          <a:p>
            <a:endParaRPr lang="en-US" dirty="0"/>
          </a:p>
        </p:txBody>
      </p:sp>
    </p:spTree>
    <p:extLst>
      <p:ext uri="{BB962C8B-B14F-4D97-AF65-F5344CB8AC3E}">
        <p14:creationId xmlns:p14="http://schemas.microsoft.com/office/powerpoint/2010/main" val="317932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solidFill>
                  <a:schemeClr val="accent2">
                    <a:lumMod val="75000"/>
                  </a:schemeClr>
                </a:solidFill>
              </a:rPr>
              <a:t>Timeline</a:t>
            </a:r>
            <a:endParaRPr lang="en-US" dirty="0"/>
          </a:p>
        </p:txBody>
      </p:sp>
      <p:sp>
        <p:nvSpPr>
          <p:cNvPr id="3" name="Content Placeholder 2"/>
          <p:cNvSpPr>
            <a:spLocks noGrp="1"/>
          </p:cNvSpPr>
          <p:nvPr>
            <p:ph idx="1"/>
          </p:nvPr>
        </p:nvSpPr>
        <p:spPr/>
        <p:txBody>
          <a:bodyPr>
            <a:normAutofit fontScale="77500" lnSpcReduction="20000"/>
          </a:bodyPr>
          <a:lstStyle/>
          <a:p>
            <a:r>
              <a:rPr lang="en-US" dirty="0"/>
              <a:t>Preliminary financial framework profiles were sent on 1/12/18 to all SPCSA sponsored charter schools.</a:t>
            </a:r>
          </a:p>
          <a:p>
            <a:endParaRPr lang="en-US" dirty="0"/>
          </a:p>
          <a:p>
            <a:r>
              <a:rPr lang="en-US" dirty="0"/>
              <a:t>Concerns submitted to the SPCSA by 2/12/18 were researched and if necessary revised.</a:t>
            </a:r>
          </a:p>
          <a:p>
            <a:endParaRPr lang="en-US" dirty="0"/>
          </a:p>
          <a:p>
            <a:r>
              <a:rPr lang="en-US" dirty="0"/>
              <a:t>Revised financial framework results were sent to the affected schools no later than 2/16/18 for approval.</a:t>
            </a:r>
          </a:p>
          <a:p>
            <a:endParaRPr lang="en-US" dirty="0"/>
          </a:p>
          <a:p>
            <a:r>
              <a:rPr lang="en-US" dirty="0"/>
              <a:t>Narratives have been written for each school and will be distributed along with the final financial framework profile the day after board presentation.</a:t>
            </a:r>
          </a:p>
          <a:p>
            <a:endParaRPr lang="en-US" dirty="0"/>
          </a:p>
          <a:p>
            <a:endParaRPr lang="en-US" dirty="0"/>
          </a:p>
        </p:txBody>
      </p:sp>
    </p:spTree>
    <p:extLst>
      <p:ext uri="{BB962C8B-B14F-4D97-AF65-F5344CB8AC3E}">
        <p14:creationId xmlns:p14="http://schemas.microsoft.com/office/powerpoint/2010/main" val="1768891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solidFill>
                  <a:schemeClr val="accent2">
                    <a:lumMod val="75000"/>
                  </a:schemeClr>
                </a:solidFill>
              </a:rPr>
              <a:t>Two Year Financial Measure Summary </a:t>
            </a:r>
            <a:endParaRPr lang="en-US" dirty="0"/>
          </a:p>
        </p:txBody>
      </p:sp>
      <p:sp>
        <p:nvSpPr>
          <p:cNvPr id="5" name="Content Placeholder 4">
            <a:extLst>
              <a:ext uri="{FF2B5EF4-FFF2-40B4-BE49-F238E27FC236}">
                <a16:creationId xmlns:a16="http://schemas.microsoft.com/office/drawing/2014/main" id="{0B84AC2D-11BE-4E1C-9BA4-24DDA1920D55}"/>
              </a:ext>
            </a:extLst>
          </p:cNvPr>
          <p:cNvSpPr>
            <a:spLocks noGrp="1"/>
          </p:cNvSpPr>
          <p:nvPr>
            <p:ph idx="1"/>
          </p:nvPr>
        </p:nvSpPr>
        <p:spPr/>
        <p:txBody>
          <a:bodyPr>
            <a:normAutofit fontScale="70000" lnSpcReduction="20000"/>
          </a:bodyPr>
          <a:lstStyle/>
          <a:p>
            <a:r>
              <a:rPr lang="en-US" dirty="0"/>
              <a:t>A comparison of the 2015-16 versus the 2016-17 school year (detail provided in the Board Meeting Support Docs).</a:t>
            </a:r>
          </a:p>
          <a:p>
            <a:endParaRPr lang="en-US" dirty="0"/>
          </a:p>
          <a:p>
            <a:r>
              <a:rPr lang="en-US" dirty="0"/>
              <a:t>The financial performance measurement results are presented individually by school.</a:t>
            </a:r>
          </a:p>
          <a:p>
            <a:endParaRPr lang="en-US" dirty="0"/>
          </a:p>
          <a:p>
            <a:r>
              <a:rPr lang="en-US" dirty="0"/>
              <a:t>Some of the measures result in “N/A” due to schools not having data to measure.</a:t>
            </a:r>
          </a:p>
          <a:p>
            <a:endParaRPr lang="en-US" dirty="0"/>
          </a:p>
          <a:p>
            <a:r>
              <a:rPr lang="en-US" dirty="0"/>
              <a:t>Some of the measures result in “N/A” due to the results not falling into a specified range as stated in the Financial Performance Framework Workbook.</a:t>
            </a:r>
          </a:p>
          <a:p>
            <a:endParaRPr lang="en-US" dirty="0"/>
          </a:p>
          <a:p>
            <a:pPr marL="346075" lvl="1" indent="0">
              <a:buNone/>
            </a:pPr>
            <a:r>
              <a:rPr lang="en-US" sz="2300" b="1" dirty="0">
                <a:solidFill>
                  <a:srgbClr val="00B050"/>
                </a:solidFill>
              </a:rPr>
              <a:t>Meets Standard &lt; 5        </a:t>
            </a:r>
            <a:r>
              <a:rPr lang="en-US" sz="2300" b="1" dirty="0">
                <a:solidFill>
                  <a:srgbClr val="FFC000"/>
                </a:solidFill>
              </a:rPr>
              <a:t>Does Not Meet Standard 5&gt;10        </a:t>
            </a:r>
            <a:r>
              <a:rPr lang="en-US" sz="2300" b="1" dirty="0">
                <a:solidFill>
                  <a:srgbClr val="FF0000"/>
                </a:solidFill>
              </a:rPr>
              <a:t>Falls Far Below Standard &gt;10</a:t>
            </a:r>
          </a:p>
          <a:p>
            <a:endParaRPr lang="en-US" dirty="0"/>
          </a:p>
        </p:txBody>
      </p:sp>
    </p:spTree>
    <p:extLst>
      <p:ext uri="{BB962C8B-B14F-4D97-AF65-F5344CB8AC3E}">
        <p14:creationId xmlns:p14="http://schemas.microsoft.com/office/powerpoint/2010/main" val="3944422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u="sng" dirty="0">
                <a:solidFill>
                  <a:schemeClr val="accent2">
                    <a:lumMod val="75000"/>
                  </a:schemeClr>
                </a:solidFill>
              </a:rPr>
              <a:t>Two Year Financial Measure Summary  (cont.)</a:t>
            </a:r>
            <a:endParaRPr lang="en-US" sz="3600" dirty="0"/>
          </a:p>
        </p:txBody>
      </p:sp>
      <p:sp>
        <p:nvSpPr>
          <p:cNvPr id="3" name="Content Placeholder 2"/>
          <p:cNvSpPr>
            <a:spLocks noGrp="1"/>
          </p:cNvSpPr>
          <p:nvPr>
            <p:ph idx="1"/>
          </p:nvPr>
        </p:nvSpPr>
        <p:spPr/>
        <p:txBody>
          <a:bodyPr>
            <a:normAutofit fontScale="25000" lnSpcReduction="20000"/>
          </a:bodyPr>
          <a:lstStyle/>
          <a:p>
            <a:pPr marL="0" indent="0" algn="ctr">
              <a:buNone/>
            </a:pPr>
            <a:r>
              <a:rPr lang="en-US" sz="11200" b="1" u="sng" dirty="0">
                <a:ea typeface="Times New Roman"/>
              </a:rPr>
              <a:t>Ratings</a:t>
            </a:r>
          </a:p>
          <a:p>
            <a:pPr marL="0" indent="0" algn="ctr">
              <a:buNone/>
            </a:pPr>
            <a:endParaRPr lang="en-US" sz="8000" b="1" u="sng" dirty="0">
              <a:ea typeface="Times New Roman"/>
            </a:endParaRPr>
          </a:p>
          <a:p>
            <a:pPr marL="0" indent="0">
              <a:buNone/>
            </a:pPr>
            <a:r>
              <a:rPr lang="en-US" sz="8000" b="1" i="1" u="sng" dirty="0">
                <a:solidFill>
                  <a:srgbClr val="00B050"/>
                </a:solidFill>
                <a:ea typeface="Times New Roman"/>
              </a:rPr>
              <a:t>Meets Standard:</a:t>
            </a:r>
            <a:r>
              <a:rPr lang="en-US" sz="8000" u="sng" dirty="0">
                <a:solidFill>
                  <a:srgbClr val="000000"/>
                </a:solidFill>
                <a:ea typeface="Times New Roman"/>
              </a:rPr>
              <a:t> </a:t>
            </a:r>
            <a:r>
              <a:rPr lang="en-US" sz="8000" dirty="0">
                <a:solidFill>
                  <a:srgbClr val="000000"/>
                </a:solidFill>
                <a:ea typeface="Times New Roman"/>
              </a:rPr>
              <a:t> The school’s performance on this component does not signal a financial risk to the school and meets the authorizer’s standard.  Meeting the standard requires no follow up action by the authorizer.</a:t>
            </a:r>
            <a:br>
              <a:rPr lang="en-US" sz="8000" dirty="0">
                <a:solidFill>
                  <a:srgbClr val="000000"/>
                </a:solidFill>
                <a:ea typeface="Times New Roman"/>
              </a:rPr>
            </a:br>
            <a:br>
              <a:rPr lang="en-US" sz="6200" dirty="0">
                <a:effectLst/>
                <a:latin typeface="Times New Roman"/>
                <a:ea typeface="Times New Roman"/>
              </a:rPr>
            </a:br>
            <a:r>
              <a:rPr lang="en-US" sz="8000" b="1" i="1" u="sng" dirty="0">
                <a:solidFill>
                  <a:srgbClr val="FFC000"/>
                </a:solidFill>
                <a:ea typeface="Times New Roman"/>
              </a:rPr>
              <a:t>Does Not Meet Standard:</a:t>
            </a:r>
            <a:r>
              <a:rPr lang="en-US" sz="8000" dirty="0">
                <a:solidFill>
                  <a:srgbClr val="000000"/>
                </a:solidFill>
                <a:ea typeface="Times New Roman"/>
              </a:rPr>
              <a:t>  The school’s performance on this component signals a moderate financial risk to the school and does not meet the authorizer’s expectation.  This indicator may require follow up depending on the interplay with other indicators.  Schools may be eligible for a notice of concern, breach or revocation.</a:t>
            </a:r>
            <a:br>
              <a:rPr lang="en-US" sz="8000" dirty="0">
                <a:solidFill>
                  <a:srgbClr val="000000"/>
                </a:solidFill>
                <a:ea typeface="Times New Roman"/>
              </a:rPr>
            </a:br>
            <a:br>
              <a:rPr lang="en-US" sz="6200" dirty="0">
                <a:effectLst/>
                <a:latin typeface="Times New Roman"/>
                <a:ea typeface="Times New Roman"/>
              </a:rPr>
            </a:br>
            <a:r>
              <a:rPr lang="en-US" sz="8000" b="1" i="1" u="sng" dirty="0">
                <a:solidFill>
                  <a:srgbClr val="FF0000"/>
                </a:solidFill>
                <a:ea typeface="Times New Roman"/>
              </a:rPr>
              <a:t>Falls Far Below Standard:</a:t>
            </a:r>
            <a:r>
              <a:rPr lang="en-US" sz="8000" dirty="0">
                <a:solidFill>
                  <a:srgbClr val="FF0000"/>
                </a:solidFill>
                <a:ea typeface="Times New Roman"/>
              </a:rPr>
              <a:t> </a:t>
            </a:r>
            <a:r>
              <a:rPr lang="en-US" sz="8000" dirty="0">
                <a:solidFill>
                  <a:srgbClr val="000000"/>
                </a:solidFill>
                <a:ea typeface="Times New Roman"/>
              </a:rPr>
              <a:t> The school’s performance on this component signals a significant financial risk to the school and does not meet the authorizer’s expectation.  Follow up is necessary to determine notice of concern, breach or possible revocation.</a:t>
            </a:r>
            <a:endParaRPr lang="en-US" sz="8000" dirty="0"/>
          </a:p>
        </p:txBody>
      </p:sp>
    </p:spTree>
    <p:extLst>
      <p:ext uri="{BB962C8B-B14F-4D97-AF65-F5344CB8AC3E}">
        <p14:creationId xmlns:p14="http://schemas.microsoft.com/office/powerpoint/2010/main" val="1669859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solidFill>
                  <a:schemeClr val="accent2">
                    <a:lumMod val="75000"/>
                  </a:schemeClr>
                </a:solidFill>
              </a:rPr>
              <a:t>Two Year Financial Measure Summary  (cont.)</a:t>
            </a:r>
            <a:endParaRPr lang="en-US" dirty="0"/>
          </a:p>
        </p:txBody>
      </p:sp>
      <p:sp>
        <p:nvSpPr>
          <p:cNvPr id="3" name="Content Placeholder 2"/>
          <p:cNvSpPr>
            <a:spLocks noGrp="1"/>
          </p:cNvSpPr>
          <p:nvPr>
            <p:ph idx="1"/>
          </p:nvPr>
        </p:nvSpPr>
        <p:spPr/>
        <p:txBody>
          <a:bodyPr>
            <a:normAutofit fontScale="77500" lnSpcReduction="20000"/>
          </a:bodyPr>
          <a:lstStyle/>
          <a:p>
            <a:r>
              <a:rPr lang="en-US" dirty="0"/>
              <a:t>Schools Meeting Standards in all financial measures </a:t>
            </a:r>
            <a:r>
              <a:rPr lang="en-US" dirty="0">
                <a:solidFill>
                  <a:srgbClr val="000000"/>
                </a:solidFill>
                <a:ea typeface="Times New Roman"/>
              </a:rPr>
              <a:t>require no follow up action</a:t>
            </a:r>
            <a:r>
              <a:rPr lang="en-US" dirty="0"/>
              <a:t>.</a:t>
            </a:r>
          </a:p>
          <a:p>
            <a:endParaRPr lang="en-US" dirty="0"/>
          </a:p>
          <a:p>
            <a:r>
              <a:rPr lang="en-US" dirty="0"/>
              <a:t>Schools with one or more measure resulting in Falls Far Below Standards may receive a Notice of Concern.</a:t>
            </a:r>
          </a:p>
          <a:p>
            <a:endParaRPr lang="en-US" dirty="0"/>
          </a:p>
          <a:p>
            <a:r>
              <a:rPr lang="en-US" dirty="0"/>
              <a:t>Schools with three or more measures resulting in Does Not Meet Standards may receive a Notice of Concern.</a:t>
            </a:r>
          </a:p>
          <a:p>
            <a:endParaRPr lang="en-US" dirty="0"/>
          </a:p>
          <a:p>
            <a:r>
              <a:rPr lang="en-US" dirty="0"/>
              <a:t>Schools that received a Notice of Concern in the previous year may receive a Notice of Breach if their financial standing has declined or not improved.</a:t>
            </a:r>
          </a:p>
        </p:txBody>
      </p:sp>
    </p:spTree>
    <p:extLst>
      <p:ext uri="{BB962C8B-B14F-4D97-AF65-F5344CB8AC3E}">
        <p14:creationId xmlns:p14="http://schemas.microsoft.com/office/powerpoint/2010/main" val="2813768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92A0A-AD44-4F20-A8C0-BAD4EBB2EF70}"/>
              </a:ext>
            </a:extLst>
          </p:cNvPr>
          <p:cNvSpPr>
            <a:spLocks noGrp="1"/>
          </p:cNvSpPr>
          <p:nvPr>
            <p:ph type="title"/>
          </p:nvPr>
        </p:nvSpPr>
        <p:spPr/>
        <p:txBody>
          <a:bodyPr/>
          <a:lstStyle/>
          <a:p>
            <a:r>
              <a:rPr lang="en-US" b="1" u="sng" dirty="0">
                <a:solidFill>
                  <a:schemeClr val="accent2">
                    <a:lumMod val="75000"/>
                  </a:schemeClr>
                </a:solidFill>
              </a:rPr>
              <a:t>Near-Term Measures</a:t>
            </a:r>
            <a:endParaRPr lang="en-US" dirty="0"/>
          </a:p>
        </p:txBody>
      </p:sp>
      <p:sp>
        <p:nvSpPr>
          <p:cNvPr id="3" name="Content Placeholder 2">
            <a:extLst>
              <a:ext uri="{FF2B5EF4-FFF2-40B4-BE49-F238E27FC236}">
                <a16:creationId xmlns:a16="http://schemas.microsoft.com/office/drawing/2014/main" id="{13545C54-1079-4A06-B31C-6C09DE59B372}"/>
              </a:ext>
            </a:extLst>
          </p:cNvPr>
          <p:cNvSpPr>
            <a:spLocks noGrp="1"/>
          </p:cNvSpPr>
          <p:nvPr>
            <p:ph idx="1"/>
          </p:nvPr>
        </p:nvSpPr>
        <p:spPr/>
        <p:txBody>
          <a:bodyPr>
            <a:normAutofit fontScale="92500" lnSpcReduction="20000"/>
          </a:bodyPr>
          <a:lstStyle/>
          <a:p>
            <a:r>
              <a:rPr lang="en-US" dirty="0"/>
              <a:t>Designed to predict the school’s financial position and viability in the upcoming year.</a:t>
            </a:r>
          </a:p>
          <a:p>
            <a:endParaRPr lang="en-US" dirty="0"/>
          </a:p>
          <a:p>
            <a:r>
              <a:rPr lang="en-US" dirty="0"/>
              <a:t>Schools meeting the desired standards demonstrate a low risk of financial distress for the coming year.</a:t>
            </a:r>
          </a:p>
          <a:p>
            <a:endParaRPr lang="en-US" dirty="0"/>
          </a:p>
          <a:p>
            <a:r>
              <a:rPr lang="en-US" dirty="0"/>
              <a:t>Schools that fail to meet the standards may currently be experiencing financial difficulties and/or are at risk for financial hardship in the near term.</a:t>
            </a:r>
          </a:p>
        </p:txBody>
      </p:sp>
    </p:spTree>
    <p:extLst>
      <p:ext uri="{BB962C8B-B14F-4D97-AF65-F5344CB8AC3E}">
        <p14:creationId xmlns:p14="http://schemas.microsoft.com/office/powerpoint/2010/main" val="3479057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92A0A-AD44-4F20-A8C0-BAD4EBB2EF70}"/>
              </a:ext>
            </a:extLst>
          </p:cNvPr>
          <p:cNvSpPr>
            <a:spLocks noGrp="1"/>
          </p:cNvSpPr>
          <p:nvPr>
            <p:ph type="title"/>
          </p:nvPr>
        </p:nvSpPr>
        <p:spPr/>
        <p:txBody>
          <a:bodyPr/>
          <a:lstStyle/>
          <a:p>
            <a:r>
              <a:rPr lang="en-US" b="1" u="sng" dirty="0">
                <a:solidFill>
                  <a:schemeClr val="accent2">
                    <a:lumMod val="75000"/>
                  </a:schemeClr>
                </a:solidFill>
              </a:rPr>
              <a:t>Near-Term Measures (cont.)</a:t>
            </a:r>
            <a:endParaRPr lang="en-US" dirty="0"/>
          </a:p>
        </p:txBody>
      </p:sp>
      <p:sp>
        <p:nvSpPr>
          <p:cNvPr id="3" name="Content Placeholder 2">
            <a:extLst>
              <a:ext uri="{FF2B5EF4-FFF2-40B4-BE49-F238E27FC236}">
                <a16:creationId xmlns:a16="http://schemas.microsoft.com/office/drawing/2014/main" id="{13545C54-1079-4A06-B31C-6C09DE59B372}"/>
              </a:ext>
            </a:extLst>
          </p:cNvPr>
          <p:cNvSpPr>
            <a:spLocks noGrp="1"/>
          </p:cNvSpPr>
          <p:nvPr>
            <p:ph idx="1"/>
          </p:nvPr>
        </p:nvSpPr>
        <p:spPr/>
        <p:txBody>
          <a:bodyPr/>
          <a:lstStyle/>
          <a:p>
            <a:r>
              <a:rPr lang="en-US" dirty="0"/>
              <a:t>Current Ratio:  measures whether or not a school has enough resources to pay its debts over the next 12 months.</a:t>
            </a:r>
          </a:p>
          <a:p>
            <a:endParaRPr lang="en-US" dirty="0"/>
          </a:p>
          <a:p>
            <a:r>
              <a:rPr lang="en-US" dirty="0"/>
              <a:t>Unrestricted Days Cash-On-Hand Ratio:  indicates how many days a school can pay its operating expenses without an inflow of cash.</a:t>
            </a:r>
          </a:p>
        </p:txBody>
      </p:sp>
    </p:spTree>
    <p:extLst>
      <p:ext uri="{BB962C8B-B14F-4D97-AF65-F5344CB8AC3E}">
        <p14:creationId xmlns:p14="http://schemas.microsoft.com/office/powerpoint/2010/main" val="42125089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672</TotalTime>
  <Words>851</Words>
  <Application>Microsoft Office PowerPoint</Application>
  <PresentationFormat>On-screen Show (4:3)</PresentationFormat>
  <Paragraphs>91</Paragraphs>
  <Slides>21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Times New Roman</vt:lpstr>
      <vt:lpstr>Office Theme</vt:lpstr>
      <vt:lpstr>Financial Performance Overview </vt:lpstr>
      <vt:lpstr>Financial Performance Framework</vt:lpstr>
      <vt:lpstr>Considerations of the Financial Performance Overview</vt:lpstr>
      <vt:lpstr>Timeline</vt:lpstr>
      <vt:lpstr>Two Year Financial Measure Summary </vt:lpstr>
      <vt:lpstr>Two Year Financial Measure Summary  (cont.)</vt:lpstr>
      <vt:lpstr>Two Year Financial Measure Summary  (cont.)</vt:lpstr>
      <vt:lpstr>Near-Term Measures</vt:lpstr>
      <vt:lpstr>Near-Term Measures (cont.)</vt:lpstr>
      <vt:lpstr>PowerPoint Presentation</vt:lpstr>
      <vt:lpstr>Near-Term Measures (cont.)</vt:lpstr>
      <vt:lpstr>PowerPoint Presentation</vt:lpstr>
      <vt:lpstr>Sustainability Measures</vt:lpstr>
      <vt:lpstr>Sustainability Measures (cont.)</vt:lpstr>
      <vt:lpstr>PowerPoint Presentation</vt:lpstr>
      <vt:lpstr>Sustainability Measures (cont.)</vt:lpstr>
      <vt:lpstr>PowerPoint Presentation</vt:lpstr>
      <vt:lpstr>PowerPoint Presentation</vt:lpstr>
      <vt:lpstr>PowerPoint Presentation</vt:lpstr>
      <vt:lpstr>Next Steps</vt:lpstr>
      <vt:lpstr>Next Steps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Performance Framework Overview</dc:title>
  <dc:creator>Duffy Chagoya</dc:creator>
  <cp:lastModifiedBy>Danny Peltier</cp:lastModifiedBy>
  <cp:revision>61</cp:revision>
  <dcterms:created xsi:type="dcterms:W3CDTF">2017-02-23T23:41:46Z</dcterms:created>
  <dcterms:modified xsi:type="dcterms:W3CDTF">2018-05-08T17:55:08Z</dcterms:modified>
</cp:coreProperties>
</file>