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9"/>
  </p:notesMasterIdLst>
  <p:sldIdLst>
    <p:sldId id="256" r:id="rId2"/>
    <p:sldId id="262" r:id="rId3"/>
    <p:sldId id="259" r:id="rId4"/>
    <p:sldId id="261" r:id="rId5"/>
    <p:sldId id="263" r:id="rId6"/>
    <p:sldId id="265" r:id="rId7"/>
    <p:sldId id="260"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ra Kinne" initials="SK" lastIdx="2" clrIdx="0">
    <p:extLst>
      <p:ext uri="{19B8F6BF-5375-455C-9EA6-DF929625EA0E}">
        <p15:presenceInfo xmlns:p15="http://schemas.microsoft.com/office/powerpoint/2012/main" userId="S-1-5-21-2299061036-1456400898-4236979735-11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397" autoAdjust="0"/>
    <p:restoredTop sz="94660"/>
  </p:normalViewPr>
  <p:slideViewPr>
    <p:cSldViewPr snapToGrid="0">
      <p:cViewPr varScale="1">
        <p:scale>
          <a:sx n="114" d="100"/>
          <a:sy n="114" d="100"/>
        </p:scale>
        <p:origin x="10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53C6E7-AED8-4005-B002-1610A6B92B4B}" type="datetimeFigureOut">
              <a:rPr lang="en-US" smtClean="0"/>
              <a:t>12/6/2018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891A5AE-6D8B-4755-BD26-7B172FDF339D}" type="slidenum">
              <a:rPr lang="en-US" smtClean="0"/>
              <a:t>‹#›</a:t>
            </a:fld>
            <a:endParaRPr lang="en-US"/>
          </a:p>
        </p:txBody>
      </p:sp>
    </p:spTree>
    <p:extLst>
      <p:ext uri="{BB962C8B-B14F-4D97-AF65-F5344CB8AC3E}">
        <p14:creationId xmlns:p14="http://schemas.microsoft.com/office/powerpoint/2010/main" val="948382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6A576CD-EB54-45DC-93DF-8EBCE724DF00}" type="datetime1">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3A362E-85D3-4743-B3AA-92712B2CF407}" type="datetime1">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DBBAB5-F65A-4FB9-A0D1-CD823324A134}" type="datetime1">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E4BD8A-FFDB-48D8-BB03-855D58A81625}" type="datetime1">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0D3E6A-027A-4B3F-85B5-BF9AE8CEF7A6}" type="datetime1">
              <a:rPr lang="en-US" smtClean="0"/>
              <a:t>12/6/2018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B659D9-2FA8-486E-A3DB-F601656EE6BE}" type="datetime1">
              <a:rPr lang="en-US" smtClean="0"/>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E7F58F-3AC2-4196-8795-CF360A104306}" type="datetime1">
              <a:rPr lang="en-US" smtClean="0"/>
              <a:t>12/6/2018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D38CE1-71F4-4330-86C2-9AC00A4F180F}" type="datetime1">
              <a:rPr lang="en-US" smtClean="0"/>
              <a:t>12/6/2018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AB2E9-AEB5-4566-AC82-BD2A8DA7E29E}" type="datetime1">
              <a:rPr lang="en-US" smtClean="0"/>
              <a:t>12/6/2018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6C72905-DF71-4BFC-BF4E-7B325B1640BF}" type="datetime1">
              <a:rPr lang="en-US" smtClean="0"/>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E76F88-B444-4DC0-9CD7-333135ADCDB3}" type="datetime1">
              <a:rPr lang="en-US" smtClean="0"/>
              <a:t>12/6/2018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B3BDFA8-4A92-414E-904C-DD56BE417A3E}" type="datetime1">
              <a:rPr lang="en-US" smtClean="0"/>
              <a:t>12/6/2018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hf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openclipart.org/detail/28725/icon-with-question-mark-by-purzen" TargetMode="Externa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CD2E6-1B9D-499E-AC00-CDC99A94EAC7}"/>
              </a:ext>
            </a:extLst>
          </p:cNvPr>
          <p:cNvSpPr>
            <a:spLocks noGrp="1"/>
          </p:cNvSpPr>
          <p:nvPr>
            <p:ph type="title"/>
          </p:nvPr>
        </p:nvSpPr>
        <p:spPr/>
        <p:txBody>
          <a:bodyPr/>
          <a:lstStyle/>
          <a:p>
            <a:r>
              <a:rPr lang="en-US" dirty="0">
                <a:solidFill>
                  <a:srgbClr val="002060"/>
                </a:solidFill>
                <a:latin typeface="Tw Cen MT Condensed Extra Bold" panose="020B0803020202020204" pitchFamily="34" charset="0"/>
              </a:rPr>
              <a:t>Year in Review</a:t>
            </a:r>
          </a:p>
        </p:txBody>
      </p:sp>
      <p:sp>
        <p:nvSpPr>
          <p:cNvPr id="3" name="Subtitle 2">
            <a:extLst>
              <a:ext uri="{FF2B5EF4-FFF2-40B4-BE49-F238E27FC236}">
                <a16:creationId xmlns:a16="http://schemas.microsoft.com/office/drawing/2014/main" id="{EB32DA9E-7437-4E75-8856-E59DDA0EB9F5}"/>
              </a:ext>
            </a:extLst>
          </p:cNvPr>
          <p:cNvSpPr>
            <a:spLocks noGrp="1"/>
          </p:cNvSpPr>
          <p:nvPr>
            <p:ph type="body" sz="half" idx="2"/>
          </p:nvPr>
        </p:nvSpPr>
        <p:spPr>
          <a:xfrm>
            <a:off x="8534400" y="4960138"/>
            <a:ext cx="3200400" cy="1346913"/>
          </a:xfrm>
        </p:spPr>
        <p:txBody>
          <a:bodyPr/>
          <a:lstStyle/>
          <a:p>
            <a:r>
              <a:rPr lang="en-US" dirty="0"/>
              <a:t>SPCSA presentation to Board</a:t>
            </a:r>
          </a:p>
          <a:p>
            <a:r>
              <a:rPr lang="en-US" dirty="0"/>
              <a:t>14 December 2018</a:t>
            </a:r>
          </a:p>
        </p:txBody>
      </p:sp>
      <p:pic>
        <p:nvPicPr>
          <p:cNvPr id="31" name="Picture Placeholder 30">
            <a:extLst>
              <a:ext uri="{FF2B5EF4-FFF2-40B4-BE49-F238E27FC236}">
                <a16:creationId xmlns:a16="http://schemas.microsoft.com/office/drawing/2014/main" id="{D55F8567-0BAD-4F10-BA03-18741B9CEA8F}"/>
              </a:ext>
            </a:extLst>
          </p:cNvPr>
          <p:cNvPicPr>
            <a:picLocks noGrp="1" noChangeAspect="1"/>
          </p:cNvPicPr>
          <p:nvPr>
            <p:ph type="pic" idx="1"/>
          </p:nvPr>
        </p:nvPicPr>
        <p:blipFill>
          <a:blip r:embed="rId2"/>
          <a:stretch>
            <a:fillRect/>
          </a:stretch>
        </p:blipFill>
        <p:spPr>
          <a:xfrm>
            <a:off x="457200" y="275589"/>
            <a:ext cx="11242766" cy="3901480"/>
          </a:xfrm>
        </p:spPr>
      </p:pic>
      <p:cxnSp>
        <p:nvCxnSpPr>
          <p:cNvPr id="33" name="Straight Connector 32">
            <a:extLst>
              <a:ext uri="{FF2B5EF4-FFF2-40B4-BE49-F238E27FC236}">
                <a16:creationId xmlns:a16="http://schemas.microsoft.com/office/drawing/2014/main" id="{981B6D6B-C1AD-4A91-9C2E-8E8A8FF76F9E}"/>
              </a:ext>
            </a:extLst>
          </p:cNvPr>
          <p:cNvCxnSpPr>
            <a:cxnSpLocks/>
          </p:cNvCxnSpPr>
          <p:nvPr/>
        </p:nvCxnSpPr>
        <p:spPr>
          <a:xfrm>
            <a:off x="293615" y="4767191"/>
            <a:ext cx="11441185" cy="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D8689387-1380-473F-82AC-31C7C38B967A}"/>
              </a:ext>
            </a:extLst>
          </p:cNvPr>
          <p:cNvSpPr>
            <a:spLocks noGrp="1"/>
          </p:cNvSpPr>
          <p:nvPr>
            <p:ph type="sldNum" sz="quarter" idx="12"/>
          </p:nvPr>
        </p:nvSpPr>
        <p:spPr/>
        <p:txBody>
          <a:bodyPr/>
          <a:lstStyle/>
          <a:p>
            <a:fld id="{867E5644-1E61-4311-A31E-84CB9C7AA8A9}" type="slidenum">
              <a:rPr lang="en-US" smtClean="0"/>
              <a:t>1</a:t>
            </a:fld>
            <a:endParaRPr lang="en-US" dirty="0"/>
          </a:p>
        </p:txBody>
      </p:sp>
    </p:spTree>
    <p:extLst>
      <p:ext uri="{BB962C8B-B14F-4D97-AF65-F5344CB8AC3E}">
        <p14:creationId xmlns:p14="http://schemas.microsoft.com/office/powerpoint/2010/main" val="3957972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D2256-6119-4CEC-B8A1-969EDB2DA313}"/>
              </a:ext>
            </a:extLst>
          </p:cNvPr>
          <p:cNvSpPr>
            <a:spLocks noGrp="1"/>
          </p:cNvSpPr>
          <p:nvPr>
            <p:ph type="title"/>
          </p:nvPr>
        </p:nvSpPr>
        <p:spPr>
          <a:xfrm>
            <a:off x="1024128" y="514184"/>
            <a:ext cx="9720072" cy="1499616"/>
          </a:xfrm>
        </p:spPr>
        <p:txBody>
          <a:bodyPr/>
          <a:lstStyle/>
          <a:p>
            <a:r>
              <a:rPr lang="en-US" dirty="0">
                <a:solidFill>
                  <a:srgbClr val="002060"/>
                </a:solidFill>
                <a:latin typeface="Tw Cen MT Condensed Extra Bold" panose="020B0803020202020204" pitchFamily="34" charset="0"/>
              </a:rPr>
              <a:t>PURPOSE</a:t>
            </a:r>
          </a:p>
        </p:txBody>
      </p:sp>
      <p:sp>
        <p:nvSpPr>
          <p:cNvPr id="3" name="Content Placeholder 2">
            <a:extLst>
              <a:ext uri="{FF2B5EF4-FFF2-40B4-BE49-F238E27FC236}">
                <a16:creationId xmlns:a16="http://schemas.microsoft.com/office/drawing/2014/main" id="{D499D077-29CC-417C-A3F6-7856BF1C6347}"/>
              </a:ext>
            </a:extLst>
          </p:cNvPr>
          <p:cNvSpPr>
            <a:spLocks noGrp="1"/>
          </p:cNvSpPr>
          <p:nvPr>
            <p:ph idx="1"/>
          </p:nvPr>
        </p:nvSpPr>
        <p:spPr>
          <a:xfrm>
            <a:off x="856348" y="1862356"/>
            <a:ext cx="9720072" cy="4362275"/>
          </a:xfrm>
        </p:spPr>
        <p:txBody>
          <a:bodyPr>
            <a:normAutofit/>
          </a:bodyPr>
          <a:lstStyle/>
          <a:p>
            <a:pPr marL="0" indent="0">
              <a:buNone/>
            </a:pPr>
            <a:r>
              <a:rPr lang="en-US" b="1" dirty="0"/>
              <a:t>LEGISLATIVE INTENT &amp; STRATEGIC PLAN include the following:</a:t>
            </a:r>
          </a:p>
          <a:p>
            <a:pPr>
              <a:buFont typeface="Wingdings" panose="05000000000000000000" pitchFamily="2" charset="2"/>
              <a:buChar char="Ø"/>
            </a:pPr>
            <a:r>
              <a:rPr lang="en-US" dirty="0"/>
              <a:t>Improve the learning of pupils and, by extension, improve the system of public education;</a:t>
            </a:r>
          </a:p>
          <a:p>
            <a:pPr>
              <a:buFont typeface="Wingdings" panose="05000000000000000000" pitchFamily="2" charset="2"/>
              <a:buChar char="Ø"/>
            </a:pPr>
            <a:r>
              <a:rPr lang="en-US" dirty="0"/>
              <a:t>Encourage the use of different and innovative teaching methods;</a:t>
            </a:r>
          </a:p>
          <a:p>
            <a:pPr>
              <a:buFont typeface="Wingdings" panose="05000000000000000000" pitchFamily="2" charset="2"/>
              <a:buChar char="Ø"/>
            </a:pPr>
            <a:r>
              <a:rPr lang="en-US" dirty="0"/>
              <a:t>Create new professional opportunities for teachers and other educational personnel, including, without limitation, the opportunity to increase the accessibility and responsibility of teachers and other educational personnel for the program of learning offered.</a:t>
            </a:r>
          </a:p>
          <a:p>
            <a:pPr>
              <a:buFont typeface="Wingdings" panose="05000000000000000000" pitchFamily="2" charset="2"/>
              <a:buChar char="Ø"/>
            </a:pPr>
            <a:r>
              <a:rPr lang="en-US" dirty="0"/>
              <a:t> </a:t>
            </a:r>
            <a:r>
              <a:rPr lang="en-US" b="1" i="1" dirty="0"/>
              <a:t>Build a culture of innovation and collaboration.</a:t>
            </a:r>
          </a:p>
          <a:p>
            <a:pPr marL="0" indent="0" algn="ctr">
              <a:buNone/>
            </a:pPr>
            <a:r>
              <a:rPr lang="en-US" b="1" u="sng" dirty="0"/>
              <a:t>Sharing Best Practices is just good practice.</a:t>
            </a:r>
          </a:p>
          <a:p>
            <a:pPr marL="0" indent="0">
              <a:buNone/>
            </a:pPr>
            <a:endParaRPr lang="en-US" dirty="0"/>
          </a:p>
        </p:txBody>
      </p:sp>
      <p:pic>
        <p:nvPicPr>
          <p:cNvPr id="4" name="Picture 3">
            <a:extLst>
              <a:ext uri="{FF2B5EF4-FFF2-40B4-BE49-F238E27FC236}">
                <a16:creationId xmlns:a16="http://schemas.microsoft.com/office/drawing/2014/main" id="{1BC83CEC-E321-4175-A2EF-2BC496592E41}"/>
              </a:ext>
            </a:extLst>
          </p:cNvPr>
          <p:cNvPicPr>
            <a:picLocks noChangeAspect="1"/>
          </p:cNvPicPr>
          <p:nvPr/>
        </p:nvPicPr>
        <p:blipFill>
          <a:blip r:embed="rId2"/>
          <a:stretch>
            <a:fillRect/>
          </a:stretch>
        </p:blipFill>
        <p:spPr>
          <a:xfrm>
            <a:off x="10648426" y="6283484"/>
            <a:ext cx="1543574" cy="535653"/>
          </a:xfrm>
          <a:prstGeom prst="rect">
            <a:avLst/>
          </a:prstGeom>
        </p:spPr>
      </p:pic>
      <p:sp>
        <p:nvSpPr>
          <p:cNvPr id="7" name="Slide Number Placeholder 6">
            <a:extLst>
              <a:ext uri="{FF2B5EF4-FFF2-40B4-BE49-F238E27FC236}">
                <a16:creationId xmlns:a16="http://schemas.microsoft.com/office/drawing/2014/main" id="{B94D636F-EE19-4C32-B62F-594D43686906}"/>
              </a:ext>
            </a:extLst>
          </p:cNvPr>
          <p:cNvSpPr>
            <a:spLocks noGrp="1"/>
          </p:cNvSpPr>
          <p:nvPr>
            <p:ph type="sldNum" sz="quarter" idx="12"/>
          </p:nvPr>
        </p:nvSpPr>
        <p:spPr>
          <a:xfrm>
            <a:off x="11674732" y="6499580"/>
            <a:ext cx="356848" cy="274320"/>
          </a:xfrm>
        </p:spPr>
        <p:txBody>
          <a:bodyPr/>
          <a:lstStyle/>
          <a:p>
            <a:fld id="{4FAB73BC-B049-4115-A692-8D63A059BFB8}" type="slidenum">
              <a:rPr lang="en-US" smtClean="0"/>
              <a:t>2</a:t>
            </a:fld>
            <a:endParaRPr lang="en-US" dirty="0"/>
          </a:p>
        </p:txBody>
      </p:sp>
    </p:spTree>
    <p:extLst>
      <p:ext uri="{BB962C8B-B14F-4D97-AF65-F5344CB8AC3E}">
        <p14:creationId xmlns:p14="http://schemas.microsoft.com/office/powerpoint/2010/main" val="4192439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D2256-6119-4CEC-B8A1-969EDB2DA313}"/>
              </a:ext>
            </a:extLst>
          </p:cNvPr>
          <p:cNvSpPr>
            <a:spLocks noGrp="1"/>
          </p:cNvSpPr>
          <p:nvPr>
            <p:ph type="title"/>
          </p:nvPr>
        </p:nvSpPr>
        <p:spPr>
          <a:xfrm>
            <a:off x="1024128" y="514184"/>
            <a:ext cx="9720072" cy="1499616"/>
          </a:xfrm>
        </p:spPr>
        <p:txBody>
          <a:bodyPr/>
          <a:lstStyle/>
          <a:p>
            <a:r>
              <a:rPr lang="en-US" dirty="0">
                <a:solidFill>
                  <a:srgbClr val="002060"/>
                </a:solidFill>
                <a:latin typeface="Tw Cen MT Condensed Extra Bold" panose="020B0803020202020204" pitchFamily="34" charset="0"/>
              </a:rPr>
              <a:t>2018 </a:t>
            </a:r>
            <a:r>
              <a:rPr lang="en-US" dirty="0" err="1">
                <a:solidFill>
                  <a:srgbClr val="002060"/>
                </a:solidFill>
                <a:latin typeface="Tw Cen MT Condensed Extra Bold" panose="020B0803020202020204" pitchFamily="34" charset="0"/>
              </a:rPr>
              <a:t>FoCUS</a:t>
            </a:r>
            <a:r>
              <a:rPr lang="en-US" dirty="0">
                <a:solidFill>
                  <a:srgbClr val="002060"/>
                </a:solidFill>
                <a:latin typeface="Tw Cen MT Condensed Extra Bold" panose="020B0803020202020204" pitchFamily="34" charset="0"/>
              </a:rPr>
              <a:t> on SCHOOLS</a:t>
            </a:r>
          </a:p>
        </p:txBody>
      </p:sp>
      <p:sp>
        <p:nvSpPr>
          <p:cNvPr id="3" name="Content Placeholder 2">
            <a:extLst>
              <a:ext uri="{FF2B5EF4-FFF2-40B4-BE49-F238E27FC236}">
                <a16:creationId xmlns:a16="http://schemas.microsoft.com/office/drawing/2014/main" id="{D499D077-29CC-417C-A3F6-7856BF1C6347}"/>
              </a:ext>
            </a:extLst>
          </p:cNvPr>
          <p:cNvSpPr>
            <a:spLocks noGrp="1"/>
          </p:cNvSpPr>
          <p:nvPr>
            <p:ph idx="1"/>
          </p:nvPr>
        </p:nvSpPr>
        <p:spPr>
          <a:xfrm>
            <a:off x="1024128" y="1839256"/>
            <a:ext cx="8941507" cy="2413964"/>
          </a:xfrm>
        </p:spPr>
        <p:txBody>
          <a:bodyPr>
            <a:normAutofit fontScale="92500" lnSpcReduction="10000"/>
          </a:bodyPr>
          <a:lstStyle/>
          <a:p>
            <a:pPr>
              <a:buFont typeface="Wingdings" panose="05000000000000000000" pitchFamily="2" charset="2"/>
              <a:buChar char="Ø"/>
            </a:pPr>
            <a:r>
              <a:rPr lang="en-US" sz="2800" dirty="0"/>
              <a:t>Honors Academy: March 23</a:t>
            </a:r>
          </a:p>
          <a:p>
            <a:pPr>
              <a:buFont typeface="Wingdings" panose="05000000000000000000" pitchFamily="2" charset="2"/>
              <a:buChar char="Ø"/>
            </a:pPr>
            <a:endParaRPr lang="en-US" sz="2800" dirty="0"/>
          </a:p>
          <a:p>
            <a:pPr>
              <a:buFont typeface="Wingdings" panose="05000000000000000000" pitchFamily="2" charset="2"/>
              <a:buChar char="Ø"/>
            </a:pPr>
            <a:r>
              <a:rPr lang="en-US" sz="2800" dirty="0"/>
              <a:t>Doral Academy: May 14</a:t>
            </a:r>
          </a:p>
          <a:p>
            <a:pPr>
              <a:buFont typeface="Wingdings" panose="05000000000000000000" pitchFamily="2" charset="2"/>
              <a:buChar char="Ø"/>
            </a:pPr>
            <a:endParaRPr lang="en-US" sz="2800" dirty="0"/>
          </a:p>
          <a:p>
            <a:pPr>
              <a:buFont typeface="Wingdings" panose="05000000000000000000" pitchFamily="2" charset="2"/>
              <a:buChar char="Ø"/>
            </a:pPr>
            <a:r>
              <a:rPr lang="en-US" sz="2800" dirty="0"/>
              <a:t>Coral Academy: August 24</a:t>
            </a:r>
          </a:p>
        </p:txBody>
      </p:sp>
      <p:pic>
        <p:nvPicPr>
          <p:cNvPr id="4" name="Picture 3">
            <a:extLst>
              <a:ext uri="{FF2B5EF4-FFF2-40B4-BE49-F238E27FC236}">
                <a16:creationId xmlns:a16="http://schemas.microsoft.com/office/drawing/2014/main" id="{1BC83CEC-E321-4175-A2EF-2BC496592E41}"/>
              </a:ext>
            </a:extLst>
          </p:cNvPr>
          <p:cNvPicPr>
            <a:picLocks noChangeAspect="1"/>
          </p:cNvPicPr>
          <p:nvPr/>
        </p:nvPicPr>
        <p:blipFill>
          <a:blip r:embed="rId2"/>
          <a:stretch>
            <a:fillRect/>
          </a:stretch>
        </p:blipFill>
        <p:spPr>
          <a:xfrm>
            <a:off x="10648426" y="6283484"/>
            <a:ext cx="1543574" cy="535653"/>
          </a:xfrm>
          <a:prstGeom prst="rect">
            <a:avLst/>
          </a:prstGeom>
        </p:spPr>
      </p:pic>
      <p:sp>
        <p:nvSpPr>
          <p:cNvPr id="7" name="Slide Number Placeholder 6">
            <a:extLst>
              <a:ext uri="{FF2B5EF4-FFF2-40B4-BE49-F238E27FC236}">
                <a16:creationId xmlns:a16="http://schemas.microsoft.com/office/drawing/2014/main" id="{B94D636F-EE19-4C32-B62F-594D43686906}"/>
              </a:ext>
            </a:extLst>
          </p:cNvPr>
          <p:cNvSpPr>
            <a:spLocks noGrp="1"/>
          </p:cNvSpPr>
          <p:nvPr>
            <p:ph type="sldNum" sz="quarter" idx="12"/>
          </p:nvPr>
        </p:nvSpPr>
        <p:spPr>
          <a:xfrm>
            <a:off x="11674732" y="6499580"/>
            <a:ext cx="356848" cy="274320"/>
          </a:xfrm>
        </p:spPr>
        <p:txBody>
          <a:bodyPr/>
          <a:lstStyle/>
          <a:p>
            <a:fld id="{4FAB73BC-B049-4115-A692-8D63A059BFB8}" type="slidenum">
              <a:rPr lang="en-US" smtClean="0"/>
              <a:t>3</a:t>
            </a:fld>
            <a:endParaRPr lang="en-US" dirty="0"/>
          </a:p>
        </p:txBody>
      </p:sp>
      <p:pic>
        <p:nvPicPr>
          <p:cNvPr id="6" name="Picture 5">
            <a:extLst>
              <a:ext uri="{FF2B5EF4-FFF2-40B4-BE49-F238E27FC236}">
                <a16:creationId xmlns:a16="http://schemas.microsoft.com/office/drawing/2014/main" id="{A2E35BC4-C74D-41F8-BDB1-08B1755CEBC8}"/>
              </a:ext>
            </a:extLst>
          </p:cNvPr>
          <p:cNvPicPr>
            <a:picLocks noChangeAspect="1"/>
          </p:cNvPicPr>
          <p:nvPr/>
        </p:nvPicPr>
        <p:blipFill>
          <a:blip r:embed="rId3"/>
          <a:stretch>
            <a:fillRect/>
          </a:stretch>
        </p:blipFill>
        <p:spPr>
          <a:xfrm>
            <a:off x="9264957" y="1536787"/>
            <a:ext cx="1069794" cy="1069794"/>
          </a:xfrm>
          <a:prstGeom prst="rect">
            <a:avLst/>
          </a:prstGeom>
        </p:spPr>
      </p:pic>
      <p:pic>
        <p:nvPicPr>
          <p:cNvPr id="9" name="Picture 8">
            <a:extLst>
              <a:ext uri="{FF2B5EF4-FFF2-40B4-BE49-F238E27FC236}">
                <a16:creationId xmlns:a16="http://schemas.microsoft.com/office/drawing/2014/main" id="{92699EC1-E433-4030-A1FF-C7FD5F41F1F4}"/>
              </a:ext>
            </a:extLst>
          </p:cNvPr>
          <p:cNvPicPr>
            <a:picLocks noChangeAspect="1"/>
          </p:cNvPicPr>
          <p:nvPr/>
        </p:nvPicPr>
        <p:blipFill>
          <a:blip r:embed="rId4"/>
          <a:stretch>
            <a:fillRect/>
          </a:stretch>
        </p:blipFill>
        <p:spPr>
          <a:xfrm>
            <a:off x="7323370" y="1421019"/>
            <a:ext cx="1195442" cy="1185562"/>
          </a:xfrm>
          <a:prstGeom prst="rect">
            <a:avLst/>
          </a:prstGeom>
        </p:spPr>
      </p:pic>
      <p:pic>
        <p:nvPicPr>
          <p:cNvPr id="11" name="Picture 10">
            <a:extLst>
              <a:ext uri="{FF2B5EF4-FFF2-40B4-BE49-F238E27FC236}">
                <a16:creationId xmlns:a16="http://schemas.microsoft.com/office/drawing/2014/main" id="{39F94904-F1C8-4EDC-9E8A-434B90ACAD07}"/>
              </a:ext>
            </a:extLst>
          </p:cNvPr>
          <p:cNvPicPr>
            <a:picLocks noChangeAspect="1"/>
          </p:cNvPicPr>
          <p:nvPr/>
        </p:nvPicPr>
        <p:blipFill>
          <a:blip r:embed="rId5"/>
          <a:stretch>
            <a:fillRect/>
          </a:stretch>
        </p:blipFill>
        <p:spPr>
          <a:xfrm>
            <a:off x="7764815" y="3134933"/>
            <a:ext cx="2262052" cy="588133"/>
          </a:xfrm>
          <a:prstGeom prst="rect">
            <a:avLst/>
          </a:prstGeom>
        </p:spPr>
      </p:pic>
    </p:spTree>
    <p:extLst>
      <p:ext uri="{BB962C8B-B14F-4D97-AF65-F5344CB8AC3E}">
        <p14:creationId xmlns:p14="http://schemas.microsoft.com/office/powerpoint/2010/main" val="2166828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D2256-6119-4CEC-B8A1-969EDB2DA313}"/>
              </a:ext>
            </a:extLst>
          </p:cNvPr>
          <p:cNvSpPr>
            <a:spLocks noGrp="1"/>
          </p:cNvSpPr>
          <p:nvPr>
            <p:ph type="title"/>
          </p:nvPr>
        </p:nvSpPr>
        <p:spPr>
          <a:xfrm>
            <a:off x="1024128" y="514184"/>
            <a:ext cx="9720072" cy="1499616"/>
          </a:xfrm>
        </p:spPr>
        <p:txBody>
          <a:bodyPr/>
          <a:lstStyle/>
          <a:p>
            <a:r>
              <a:rPr lang="en-US" dirty="0">
                <a:solidFill>
                  <a:srgbClr val="002060"/>
                </a:solidFill>
                <a:latin typeface="Tw Cen MT Condensed Extra Bold" panose="020B0803020202020204" pitchFamily="34" charset="0"/>
              </a:rPr>
              <a:t>Key </a:t>
            </a:r>
            <a:r>
              <a:rPr lang="en-US" dirty="0" err="1">
                <a:solidFill>
                  <a:srgbClr val="002060"/>
                </a:solidFill>
                <a:latin typeface="Tw Cen MT Condensed Extra Bold" panose="020B0803020202020204" pitchFamily="34" charset="0"/>
              </a:rPr>
              <a:t>tAKe-AWAYs</a:t>
            </a:r>
            <a:r>
              <a:rPr lang="en-US" dirty="0">
                <a:solidFill>
                  <a:srgbClr val="002060"/>
                </a:solidFill>
                <a:latin typeface="Tw Cen MT Condensed Extra Bold" panose="020B0803020202020204" pitchFamily="34" charset="0"/>
              </a:rPr>
              <a:t> &amp; BEST </a:t>
            </a:r>
            <a:r>
              <a:rPr lang="en-US" dirty="0" err="1">
                <a:solidFill>
                  <a:srgbClr val="002060"/>
                </a:solidFill>
                <a:latin typeface="Tw Cen MT Condensed Extra Bold" panose="020B0803020202020204" pitchFamily="34" charset="0"/>
              </a:rPr>
              <a:t>PRACTIcES</a:t>
            </a:r>
            <a:endParaRPr lang="en-US" dirty="0">
              <a:solidFill>
                <a:srgbClr val="002060"/>
              </a:solidFill>
              <a:latin typeface="Tw Cen MT Condensed Extra Bold" panose="020B0803020202020204" pitchFamily="34" charset="0"/>
            </a:endParaRPr>
          </a:p>
        </p:txBody>
      </p:sp>
      <p:sp>
        <p:nvSpPr>
          <p:cNvPr id="3" name="Content Placeholder 2">
            <a:extLst>
              <a:ext uri="{FF2B5EF4-FFF2-40B4-BE49-F238E27FC236}">
                <a16:creationId xmlns:a16="http://schemas.microsoft.com/office/drawing/2014/main" id="{D499D077-29CC-417C-A3F6-7856BF1C6347}"/>
              </a:ext>
            </a:extLst>
          </p:cNvPr>
          <p:cNvSpPr>
            <a:spLocks noGrp="1"/>
          </p:cNvSpPr>
          <p:nvPr>
            <p:ph idx="1"/>
          </p:nvPr>
        </p:nvSpPr>
        <p:spPr>
          <a:xfrm>
            <a:off x="1024128" y="1828800"/>
            <a:ext cx="8941507" cy="4784034"/>
          </a:xfrm>
        </p:spPr>
        <p:txBody>
          <a:bodyPr>
            <a:normAutofit/>
          </a:bodyPr>
          <a:lstStyle/>
          <a:p>
            <a:pPr marL="0" indent="0">
              <a:buNone/>
            </a:pPr>
            <a:r>
              <a:rPr lang="en-US" sz="2600" b="1" dirty="0"/>
              <a:t>1. DATA DRIVEN INSTRUCTION &amp; INQUIRY</a:t>
            </a:r>
          </a:p>
          <a:p>
            <a:pPr>
              <a:buFont typeface="Wingdings" panose="05000000000000000000" pitchFamily="2" charset="2"/>
              <a:buChar char="Ø"/>
            </a:pPr>
            <a:r>
              <a:rPr lang="en-US" sz="2600" b="1" dirty="0"/>
              <a:t>Use of </a:t>
            </a:r>
            <a:r>
              <a:rPr lang="en-US" sz="2600" b="1" dirty="0" err="1"/>
              <a:t>DataWise</a:t>
            </a:r>
            <a:r>
              <a:rPr lang="en-US" sz="2600" b="1" dirty="0"/>
              <a:t> </a:t>
            </a:r>
            <a:r>
              <a:rPr lang="en-US" sz="2600" dirty="0"/>
              <a:t>-</a:t>
            </a:r>
            <a:r>
              <a:rPr lang="en-US" sz="2600" b="1" dirty="0"/>
              <a:t> </a:t>
            </a:r>
            <a:r>
              <a:rPr lang="en-US" sz="2600" dirty="0"/>
              <a:t>Honors</a:t>
            </a:r>
          </a:p>
          <a:p>
            <a:pPr lvl="1">
              <a:buFont typeface="Arial" panose="020B0604020202020204" pitchFamily="34" charset="0"/>
              <a:buChar char="•"/>
            </a:pPr>
            <a:r>
              <a:rPr lang="en-US" sz="2200" dirty="0"/>
              <a:t> 8-step process</a:t>
            </a:r>
          </a:p>
          <a:p>
            <a:pPr lvl="1">
              <a:buFont typeface="Arial" panose="020B0604020202020204" pitchFamily="34" charset="0"/>
              <a:buChar char="•"/>
            </a:pPr>
            <a:r>
              <a:rPr lang="en-US" sz="2200" dirty="0"/>
              <a:t> Developed at Harvard Graduate School of Education</a:t>
            </a:r>
          </a:p>
          <a:p>
            <a:pPr lvl="1">
              <a:buFont typeface="Arial" panose="020B0604020202020204" pitchFamily="34" charset="0"/>
              <a:buChar char="•"/>
            </a:pPr>
            <a:r>
              <a:rPr lang="en-US" sz="2200" dirty="0"/>
              <a:t> Provides systematic way of looking at data and assessment results</a:t>
            </a:r>
          </a:p>
          <a:p>
            <a:pPr>
              <a:buFont typeface="Wingdings" panose="05000000000000000000" pitchFamily="2" charset="2"/>
              <a:buChar char="Ø"/>
            </a:pPr>
            <a:r>
              <a:rPr lang="en-US" sz="2600" b="1" dirty="0"/>
              <a:t>Professional Learning Communities (PLCs) </a:t>
            </a:r>
            <a:r>
              <a:rPr lang="en-US" sz="2600" dirty="0"/>
              <a:t>- Doral</a:t>
            </a:r>
          </a:p>
          <a:p>
            <a:pPr lvl="1">
              <a:buFont typeface="Arial" panose="020B0604020202020204" pitchFamily="34" charset="0"/>
              <a:buChar char="•"/>
            </a:pPr>
            <a:r>
              <a:rPr lang="en-US" sz="2200" dirty="0"/>
              <a:t> Analyze student assessments, results, and data</a:t>
            </a:r>
          </a:p>
          <a:p>
            <a:pPr lvl="1">
              <a:buFont typeface="Arial" panose="020B0604020202020204" pitchFamily="34" charset="0"/>
              <a:buChar char="•"/>
            </a:pPr>
            <a:r>
              <a:rPr lang="en-US" sz="2200" dirty="0"/>
              <a:t> Meet regularly to assess progress to goals</a:t>
            </a:r>
          </a:p>
          <a:p>
            <a:pPr>
              <a:buFont typeface="Wingdings" panose="05000000000000000000" pitchFamily="2" charset="2"/>
              <a:buChar char="Ø"/>
            </a:pPr>
            <a:r>
              <a:rPr lang="en-US" sz="2600" b="1" dirty="0"/>
              <a:t>MAP testing &amp; PSAT in 8</a:t>
            </a:r>
            <a:r>
              <a:rPr lang="en-US" sz="2600" b="1" baseline="30000" dirty="0"/>
              <a:t>th</a:t>
            </a:r>
            <a:r>
              <a:rPr lang="en-US" sz="2600" b="1" dirty="0"/>
              <a:t> grade </a:t>
            </a:r>
            <a:r>
              <a:rPr lang="en-US" sz="2600" dirty="0"/>
              <a:t>- Coral</a:t>
            </a:r>
          </a:p>
          <a:p>
            <a:pPr lvl="1">
              <a:buFont typeface="Arial" panose="020B0604020202020204" pitchFamily="34" charset="0"/>
              <a:buChar char="•"/>
            </a:pPr>
            <a:r>
              <a:rPr lang="en-US" sz="2200" dirty="0"/>
              <a:t> Identifies the pace at which students can thrive</a:t>
            </a:r>
          </a:p>
          <a:p>
            <a:pPr lvl="1">
              <a:buFont typeface="Wingdings" panose="05000000000000000000" pitchFamily="2" charset="2"/>
              <a:buChar char="Ø"/>
            </a:pPr>
            <a:endParaRPr lang="en-US" sz="2200" dirty="0"/>
          </a:p>
        </p:txBody>
      </p:sp>
      <p:pic>
        <p:nvPicPr>
          <p:cNvPr id="4" name="Picture 3">
            <a:extLst>
              <a:ext uri="{FF2B5EF4-FFF2-40B4-BE49-F238E27FC236}">
                <a16:creationId xmlns:a16="http://schemas.microsoft.com/office/drawing/2014/main" id="{1BC83CEC-E321-4175-A2EF-2BC496592E41}"/>
              </a:ext>
            </a:extLst>
          </p:cNvPr>
          <p:cNvPicPr>
            <a:picLocks noChangeAspect="1"/>
          </p:cNvPicPr>
          <p:nvPr/>
        </p:nvPicPr>
        <p:blipFill>
          <a:blip r:embed="rId2"/>
          <a:stretch>
            <a:fillRect/>
          </a:stretch>
        </p:blipFill>
        <p:spPr>
          <a:xfrm>
            <a:off x="10648426" y="6283484"/>
            <a:ext cx="1543574" cy="535653"/>
          </a:xfrm>
          <a:prstGeom prst="rect">
            <a:avLst/>
          </a:prstGeom>
        </p:spPr>
      </p:pic>
      <p:sp>
        <p:nvSpPr>
          <p:cNvPr id="7" name="Slide Number Placeholder 6">
            <a:extLst>
              <a:ext uri="{FF2B5EF4-FFF2-40B4-BE49-F238E27FC236}">
                <a16:creationId xmlns:a16="http://schemas.microsoft.com/office/drawing/2014/main" id="{B94D636F-EE19-4C32-B62F-594D43686906}"/>
              </a:ext>
            </a:extLst>
          </p:cNvPr>
          <p:cNvSpPr>
            <a:spLocks noGrp="1"/>
          </p:cNvSpPr>
          <p:nvPr>
            <p:ph type="sldNum" sz="quarter" idx="12"/>
          </p:nvPr>
        </p:nvSpPr>
        <p:spPr>
          <a:xfrm>
            <a:off x="11674732" y="6499580"/>
            <a:ext cx="356848" cy="274320"/>
          </a:xfrm>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3580764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D2256-6119-4CEC-B8A1-969EDB2DA313}"/>
              </a:ext>
            </a:extLst>
          </p:cNvPr>
          <p:cNvSpPr>
            <a:spLocks noGrp="1"/>
          </p:cNvSpPr>
          <p:nvPr>
            <p:ph type="title"/>
          </p:nvPr>
        </p:nvSpPr>
        <p:spPr>
          <a:xfrm>
            <a:off x="1024128" y="514184"/>
            <a:ext cx="9720072" cy="1499616"/>
          </a:xfrm>
        </p:spPr>
        <p:txBody>
          <a:bodyPr/>
          <a:lstStyle/>
          <a:p>
            <a:r>
              <a:rPr lang="en-US" dirty="0">
                <a:solidFill>
                  <a:srgbClr val="002060"/>
                </a:solidFill>
                <a:latin typeface="Tw Cen MT Condensed Extra Bold" panose="020B0803020202020204" pitchFamily="34" charset="0"/>
              </a:rPr>
              <a:t>Key </a:t>
            </a:r>
            <a:r>
              <a:rPr lang="en-US" dirty="0" err="1">
                <a:solidFill>
                  <a:srgbClr val="002060"/>
                </a:solidFill>
                <a:latin typeface="Tw Cen MT Condensed Extra Bold" panose="020B0803020202020204" pitchFamily="34" charset="0"/>
              </a:rPr>
              <a:t>tAKe-AWAYs</a:t>
            </a:r>
            <a:r>
              <a:rPr lang="en-US" dirty="0">
                <a:solidFill>
                  <a:srgbClr val="002060"/>
                </a:solidFill>
                <a:latin typeface="Tw Cen MT Condensed Extra Bold" panose="020B0803020202020204" pitchFamily="34" charset="0"/>
              </a:rPr>
              <a:t> &amp; BEST </a:t>
            </a:r>
            <a:r>
              <a:rPr lang="en-US" dirty="0" err="1">
                <a:solidFill>
                  <a:srgbClr val="002060"/>
                </a:solidFill>
                <a:latin typeface="Tw Cen MT Condensed Extra Bold" panose="020B0803020202020204" pitchFamily="34" charset="0"/>
              </a:rPr>
              <a:t>PRACTIcES</a:t>
            </a:r>
            <a:endParaRPr lang="en-US" dirty="0">
              <a:solidFill>
                <a:srgbClr val="002060"/>
              </a:solidFill>
              <a:latin typeface="Tw Cen MT Condensed Extra Bold" panose="020B0803020202020204" pitchFamily="34" charset="0"/>
            </a:endParaRPr>
          </a:p>
        </p:txBody>
      </p:sp>
      <p:sp>
        <p:nvSpPr>
          <p:cNvPr id="3" name="Content Placeholder 2">
            <a:extLst>
              <a:ext uri="{FF2B5EF4-FFF2-40B4-BE49-F238E27FC236}">
                <a16:creationId xmlns:a16="http://schemas.microsoft.com/office/drawing/2014/main" id="{D499D077-29CC-417C-A3F6-7856BF1C6347}"/>
              </a:ext>
            </a:extLst>
          </p:cNvPr>
          <p:cNvSpPr>
            <a:spLocks noGrp="1"/>
          </p:cNvSpPr>
          <p:nvPr>
            <p:ph idx="1"/>
          </p:nvPr>
        </p:nvSpPr>
        <p:spPr>
          <a:xfrm>
            <a:off x="1024128" y="1828800"/>
            <a:ext cx="8941507" cy="4784034"/>
          </a:xfrm>
        </p:spPr>
        <p:txBody>
          <a:bodyPr>
            <a:normAutofit/>
          </a:bodyPr>
          <a:lstStyle/>
          <a:p>
            <a:pPr marL="0" indent="0">
              <a:buNone/>
            </a:pPr>
            <a:r>
              <a:rPr lang="en-US" sz="2600" b="1" dirty="0"/>
              <a:t>2. COLLABORATION</a:t>
            </a:r>
          </a:p>
          <a:p>
            <a:pPr lvl="1">
              <a:buFont typeface="Wingdings" panose="05000000000000000000" pitchFamily="2" charset="2"/>
              <a:buChar char="Ø"/>
            </a:pPr>
            <a:r>
              <a:rPr lang="en-US" sz="2600" b="1" dirty="0"/>
              <a:t> Grade Level/Content Teams Teamwork</a:t>
            </a:r>
          </a:p>
          <a:p>
            <a:pPr lvl="2">
              <a:buFont typeface="Arial" panose="020B0604020202020204" pitchFamily="34" charset="0"/>
              <a:buChar char="•"/>
            </a:pPr>
            <a:r>
              <a:rPr lang="en-US" sz="2200" dirty="0"/>
              <a:t> Designated time weekly during contract hours</a:t>
            </a:r>
          </a:p>
          <a:p>
            <a:pPr lvl="2">
              <a:buFont typeface="Arial" panose="020B0604020202020204" pitchFamily="34" charset="0"/>
              <a:buChar char="•"/>
            </a:pPr>
            <a:r>
              <a:rPr lang="en-US" sz="2200" dirty="0"/>
              <a:t> Focus on working together and producing strong outcomes</a:t>
            </a:r>
          </a:p>
          <a:p>
            <a:pPr>
              <a:buFont typeface="Wingdings" panose="05000000000000000000" pitchFamily="2" charset="2"/>
              <a:buChar char="Ø"/>
            </a:pPr>
            <a:r>
              <a:rPr lang="en-US" sz="2600" b="1" dirty="0"/>
              <a:t>School Design</a:t>
            </a:r>
          </a:p>
          <a:p>
            <a:pPr lvl="2">
              <a:buFont typeface="Arial" panose="020B0604020202020204" pitchFamily="34" charset="0"/>
              <a:buChar char="•"/>
            </a:pPr>
            <a:r>
              <a:rPr lang="en-US" sz="2200" dirty="0"/>
              <a:t> Teacher Evaluation system</a:t>
            </a:r>
          </a:p>
          <a:p>
            <a:pPr lvl="5">
              <a:buFont typeface="Arial" panose="020B0604020202020204" pitchFamily="34" charset="0"/>
              <a:buChar char="•"/>
            </a:pPr>
            <a:r>
              <a:rPr lang="en-US" sz="2200" dirty="0"/>
              <a:t>Designed with teachers and administration</a:t>
            </a:r>
          </a:p>
          <a:p>
            <a:pPr lvl="5">
              <a:buFont typeface="Arial" panose="020B0604020202020204" pitchFamily="34" charset="0"/>
              <a:buChar char="•"/>
            </a:pPr>
            <a:r>
              <a:rPr lang="en-US" sz="2200" dirty="0"/>
              <a:t>Strong use of Student Data, Pre- &amp; Post-Conferences around observations</a:t>
            </a:r>
          </a:p>
          <a:p>
            <a:pPr lvl="5">
              <a:buFont typeface="Arial" panose="020B0604020202020204" pitchFamily="34" charset="0"/>
              <a:buChar char="•"/>
            </a:pPr>
            <a:r>
              <a:rPr lang="en-US" sz="2200" dirty="0"/>
              <a:t>Key, critical areas of evaluation that focus on priorities of mission</a:t>
            </a:r>
          </a:p>
          <a:p>
            <a:pPr lvl="4">
              <a:buFont typeface="Arial" panose="020B0604020202020204" pitchFamily="34" charset="0"/>
              <a:buChar char="•"/>
            </a:pPr>
            <a:r>
              <a:rPr lang="en-US" sz="2200" dirty="0"/>
              <a:t>Principal Evaluation system</a:t>
            </a:r>
          </a:p>
          <a:p>
            <a:pPr lvl="5">
              <a:buFont typeface="Arial" panose="020B0604020202020204" pitchFamily="34" charset="0"/>
              <a:buChar char="•"/>
            </a:pPr>
            <a:r>
              <a:rPr lang="en-US" sz="2200" dirty="0"/>
              <a:t>Completed with same level of collaboration and rigor</a:t>
            </a:r>
          </a:p>
          <a:p>
            <a:pPr>
              <a:buFont typeface="Wingdings" panose="05000000000000000000" pitchFamily="2" charset="2"/>
              <a:buChar char="Ø"/>
            </a:pPr>
            <a:endParaRPr lang="en-US" sz="3000" b="1" dirty="0"/>
          </a:p>
        </p:txBody>
      </p:sp>
      <p:pic>
        <p:nvPicPr>
          <p:cNvPr id="4" name="Picture 3">
            <a:extLst>
              <a:ext uri="{FF2B5EF4-FFF2-40B4-BE49-F238E27FC236}">
                <a16:creationId xmlns:a16="http://schemas.microsoft.com/office/drawing/2014/main" id="{1BC83CEC-E321-4175-A2EF-2BC496592E41}"/>
              </a:ext>
            </a:extLst>
          </p:cNvPr>
          <p:cNvPicPr>
            <a:picLocks noChangeAspect="1"/>
          </p:cNvPicPr>
          <p:nvPr/>
        </p:nvPicPr>
        <p:blipFill>
          <a:blip r:embed="rId2"/>
          <a:stretch>
            <a:fillRect/>
          </a:stretch>
        </p:blipFill>
        <p:spPr>
          <a:xfrm>
            <a:off x="10648426" y="6283484"/>
            <a:ext cx="1543574" cy="535653"/>
          </a:xfrm>
          <a:prstGeom prst="rect">
            <a:avLst/>
          </a:prstGeom>
        </p:spPr>
      </p:pic>
      <p:sp>
        <p:nvSpPr>
          <p:cNvPr id="7" name="Slide Number Placeholder 6">
            <a:extLst>
              <a:ext uri="{FF2B5EF4-FFF2-40B4-BE49-F238E27FC236}">
                <a16:creationId xmlns:a16="http://schemas.microsoft.com/office/drawing/2014/main" id="{B94D636F-EE19-4C32-B62F-594D43686906}"/>
              </a:ext>
            </a:extLst>
          </p:cNvPr>
          <p:cNvSpPr>
            <a:spLocks noGrp="1"/>
          </p:cNvSpPr>
          <p:nvPr>
            <p:ph type="sldNum" sz="quarter" idx="12"/>
          </p:nvPr>
        </p:nvSpPr>
        <p:spPr>
          <a:xfrm>
            <a:off x="11674732" y="6499580"/>
            <a:ext cx="356848" cy="274320"/>
          </a:xfrm>
        </p:spPr>
        <p:txBody>
          <a:bodyPr/>
          <a:lstStyle/>
          <a:p>
            <a:fld id="{4FAB73BC-B049-4115-A692-8D63A059BFB8}" type="slidenum">
              <a:rPr lang="en-US" smtClean="0"/>
              <a:t>5</a:t>
            </a:fld>
            <a:endParaRPr lang="en-US" dirty="0"/>
          </a:p>
        </p:txBody>
      </p:sp>
    </p:spTree>
    <p:extLst>
      <p:ext uri="{BB962C8B-B14F-4D97-AF65-F5344CB8AC3E}">
        <p14:creationId xmlns:p14="http://schemas.microsoft.com/office/powerpoint/2010/main" val="2530797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D2256-6119-4CEC-B8A1-969EDB2DA313}"/>
              </a:ext>
            </a:extLst>
          </p:cNvPr>
          <p:cNvSpPr>
            <a:spLocks noGrp="1"/>
          </p:cNvSpPr>
          <p:nvPr>
            <p:ph type="title"/>
          </p:nvPr>
        </p:nvSpPr>
        <p:spPr>
          <a:xfrm>
            <a:off x="1024128" y="514184"/>
            <a:ext cx="9720072" cy="1499616"/>
          </a:xfrm>
        </p:spPr>
        <p:txBody>
          <a:bodyPr/>
          <a:lstStyle/>
          <a:p>
            <a:r>
              <a:rPr lang="en-US" dirty="0">
                <a:solidFill>
                  <a:srgbClr val="002060"/>
                </a:solidFill>
                <a:latin typeface="Tw Cen MT Condensed Extra Bold" panose="020B0803020202020204" pitchFamily="34" charset="0"/>
              </a:rPr>
              <a:t>Key </a:t>
            </a:r>
            <a:r>
              <a:rPr lang="en-US" dirty="0" err="1">
                <a:solidFill>
                  <a:srgbClr val="002060"/>
                </a:solidFill>
                <a:latin typeface="Tw Cen MT Condensed Extra Bold" panose="020B0803020202020204" pitchFamily="34" charset="0"/>
              </a:rPr>
              <a:t>tAKe-AWAYs</a:t>
            </a:r>
            <a:r>
              <a:rPr lang="en-US" dirty="0">
                <a:solidFill>
                  <a:srgbClr val="002060"/>
                </a:solidFill>
                <a:latin typeface="Tw Cen MT Condensed Extra Bold" panose="020B0803020202020204" pitchFamily="34" charset="0"/>
              </a:rPr>
              <a:t> &amp; BEST </a:t>
            </a:r>
            <a:r>
              <a:rPr lang="en-US" dirty="0" err="1">
                <a:solidFill>
                  <a:srgbClr val="002060"/>
                </a:solidFill>
                <a:latin typeface="Tw Cen MT Condensed Extra Bold" panose="020B0803020202020204" pitchFamily="34" charset="0"/>
              </a:rPr>
              <a:t>PRACTIcES</a:t>
            </a:r>
            <a:endParaRPr lang="en-US" dirty="0">
              <a:solidFill>
                <a:srgbClr val="002060"/>
              </a:solidFill>
              <a:latin typeface="Tw Cen MT Condensed Extra Bold" panose="020B0803020202020204" pitchFamily="34" charset="0"/>
            </a:endParaRPr>
          </a:p>
        </p:txBody>
      </p:sp>
      <p:sp>
        <p:nvSpPr>
          <p:cNvPr id="3" name="Content Placeholder 2">
            <a:extLst>
              <a:ext uri="{FF2B5EF4-FFF2-40B4-BE49-F238E27FC236}">
                <a16:creationId xmlns:a16="http://schemas.microsoft.com/office/drawing/2014/main" id="{D499D077-29CC-417C-A3F6-7856BF1C6347}"/>
              </a:ext>
            </a:extLst>
          </p:cNvPr>
          <p:cNvSpPr>
            <a:spLocks noGrp="1"/>
          </p:cNvSpPr>
          <p:nvPr>
            <p:ph idx="1"/>
          </p:nvPr>
        </p:nvSpPr>
        <p:spPr>
          <a:xfrm>
            <a:off x="1024128" y="1828800"/>
            <a:ext cx="8941507" cy="4784034"/>
          </a:xfrm>
        </p:spPr>
        <p:txBody>
          <a:bodyPr>
            <a:normAutofit/>
          </a:bodyPr>
          <a:lstStyle/>
          <a:p>
            <a:pPr marL="0" indent="-45720">
              <a:buNone/>
            </a:pPr>
            <a:r>
              <a:rPr lang="en-US" sz="2600" b="1" dirty="0"/>
              <a:t>3. STRONG PROFESSIONAL DEVELOPMENT</a:t>
            </a:r>
          </a:p>
          <a:p>
            <a:pPr marL="0" indent="-45720">
              <a:buNone/>
            </a:pPr>
            <a:endParaRPr lang="en-US" sz="2600" b="1" dirty="0"/>
          </a:p>
          <a:p>
            <a:pPr>
              <a:buFont typeface="Wingdings" panose="05000000000000000000" pitchFamily="2" charset="2"/>
              <a:buChar char="Ø"/>
            </a:pPr>
            <a:r>
              <a:rPr lang="en-US" b="1" dirty="0"/>
              <a:t> Frequent Staff Development Days led by designated staff</a:t>
            </a:r>
          </a:p>
          <a:p>
            <a:pPr marL="0" indent="0">
              <a:buNone/>
            </a:pPr>
            <a:endParaRPr lang="en-US" b="1" dirty="0"/>
          </a:p>
          <a:p>
            <a:pPr>
              <a:buFont typeface="Wingdings" panose="05000000000000000000" pitchFamily="2" charset="2"/>
              <a:buChar char="Ø"/>
            </a:pPr>
            <a:r>
              <a:rPr lang="en-US" b="1" dirty="0"/>
              <a:t> Consistent PLCs</a:t>
            </a:r>
          </a:p>
          <a:p>
            <a:pPr lvl="1">
              <a:buFont typeface="Arial" panose="020B0604020202020204" pitchFamily="34" charset="0"/>
              <a:buChar char="•"/>
            </a:pPr>
            <a:r>
              <a:rPr lang="en-US" dirty="0"/>
              <a:t> In addition to data analysis, developing the skills of teachers</a:t>
            </a:r>
          </a:p>
          <a:p>
            <a:pPr lvl="1">
              <a:buFont typeface="Arial" panose="020B0604020202020204" pitchFamily="34" charset="0"/>
              <a:buChar char="•"/>
            </a:pPr>
            <a:r>
              <a:rPr lang="en-US" dirty="0"/>
              <a:t>Build upon the collaboration</a:t>
            </a:r>
          </a:p>
        </p:txBody>
      </p:sp>
      <p:pic>
        <p:nvPicPr>
          <p:cNvPr id="4" name="Picture 3">
            <a:extLst>
              <a:ext uri="{FF2B5EF4-FFF2-40B4-BE49-F238E27FC236}">
                <a16:creationId xmlns:a16="http://schemas.microsoft.com/office/drawing/2014/main" id="{1BC83CEC-E321-4175-A2EF-2BC496592E41}"/>
              </a:ext>
            </a:extLst>
          </p:cNvPr>
          <p:cNvPicPr>
            <a:picLocks noChangeAspect="1"/>
          </p:cNvPicPr>
          <p:nvPr/>
        </p:nvPicPr>
        <p:blipFill>
          <a:blip r:embed="rId2"/>
          <a:stretch>
            <a:fillRect/>
          </a:stretch>
        </p:blipFill>
        <p:spPr>
          <a:xfrm>
            <a:off x="10648426" y="6283484"/>
            <a:ext cx="1543574" cy="535653"/>
          </a:xfrm>
          <a:prstGeom prst="rect">
            <a:avLst/>
          </a:prstGeom>
        </p:spPr>
      </p:pic>
      <p:sp>
        <p:nvSpPr>
          <p:cNvPr id="7" name="Slide Number Placeholder 6">
            <a:extLst>
              <a:ext uri="{FF2B5EF4-FFF2-40B4-BE49-F238E27FC236}">
                <a16:creationId xmlns:a16="http://schemas.microsoft.com/office/drawing/2014/main" id="{B94D636F-EE19-4C32-B62F-594D43686906}"/>
              </a:ext>
            </a:extLst>
          </p:cNvPr>
          <p:cNvSpPr>
            <a:spLocks noGrp="1"/>
          </p:cNvSpPr>
          <p:nvPr>
            <p:ph type="sldNum" sz="quarter" idx="12"/>
          </p:nvPr>
        </p:nvSpPr>
        <p:spPr>
          <a:xfrm>
            <a:off x="11674732" y="6499580"/>
            <a:ext cx="356848" cy="274320"/>
          </a:xfrm>
        </p:spPr>
        <p:txBody>
          <a:bodyPr/>
          <a:lstStyle/>
          <a:p>
            <a:fld id="{4FAB73BC-B049-4115-A692-8D63A059BFB8}" type="slidenum">
              <a:rPr lang="en-US" smtClean="0"/>
              <a:t>6</a:t>
            </a:fld>
            <a:endParaRPr lang="en-US" dirty="0"/>
          </a:p>
        </p:txBody>
      </p:sp>
    </p:spTree>
    <p:extLst>
      <p:ext uri="{BB962C8B-B14F-4D97-AF65-F5344CB8AC3E}">
        <p14:creationId xmlns:p14="http://schemas.microsoft.com/office/powerpoint/2010/main" val="1423877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B0AF3-2CF1-4F25-A434-7C8045A561CF}"/>
              </a:ext>
            </a:extLst>
          </p:cNvPr>
          <p:cNvSpPr>
            <a:spLocks noGrp="1"/>
          </p:cNvSpPr>
          <p:nvPr>
            <p:ph type="title"/>
          </p:nvPr>
        </p:nvSpPr>
        <p:spPr>
          <a:xfrm>
            <a:off x="1024128" y="585216"/>
            <a:ext cx="9720072" cy="1499616"/>
          </a:xfrm>
        </p:spPr>
        <p:txBody>
          <a:bodyPr/>
          <a:lstStyle/>
          <a:p>
            <a:r>
              <a:rPr lang="en-US" dirty="0">
                <a:solidFill>
                  <a:srgbClr val="002060"/>
                </a:solidFill>
                <a:latin typeface="Tw Cen MT Condensed Extra Bold" panose="020B0803020202020204" pitchFamily="34" charset="0"/>
              </a:rPr>
              <a:t>Questions</a:t>
            </a:r>
          </a:p>
        </p:txBody>
      </p:sp>
      <p:pic>
        <p:nvPicPr>
          <p:cNvPr id="6" name="Content Placeholder 5">
            <a:extLst>
              <a:ext uri="{FF2B5EF4-FFF2-40B4-BE49-F238E27FC236}">
                <a16:creationId xmlns:a16="http://schemas.microsoft.com/office/drawing/2014/main" id="{AB5BDDC9-B097-42F2-B0F4-C0E656F5882B}"/>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4038014" y="1908287"/>
            <a:ext cx="3851951" cy="3851951"/>
          </a:xfrm>
        </p:spPr>
      </p:pic>
      <p:pic>
        <p:nvPicPr>
          <p:cNvPr id="4" name="Picture 3">
            <a:extLst>
              <a:ext uri="{FF2B5EF4-FFF2-40B4-BE49-F238E27FC236}">
                <a16:creationId xmlns:a16="http://schemas.microsoft.com/office/drawing/2014/main" id="{638EDBBB-1B45-437C-A1A9-F1A864684B46}"/>
              </a:ext>
            </a:extLst>
          </p:cNvPr>
          <p:cNvPicPr>
            <a:picLocks noChangeAspect="1"/>
          </p:cNvPicPr>
          <p:nvPr/>
        </p:nvPicPr>
        <p:blipFill>
          <a:blip r:embed="rId4"/>
          <a:stretch>
            <a:fillRect/>
          </a:stretch>
        </p:blipFill>
        <p:spPr>
          <a:xfrm>
            <a:off x="10648426" y="6241378"/>
            <a:ext cx="1543574" cy="535653"/>
          </a:xfrm>
          <a:prstGeom prst="rect">
            <a:avLst/>
          </a:prstGeom>
        </p:spPr>
      </p:pic>
      <p:sp>
        <p:nvSpPr>
          <p:cNvPr id="7" name="Slide Number Placeholder 6">
            <a:extLst>
              <a:ext uri="{FF2B5EF4-FFF2-40B4-BE49-F238E27FC236}">
                <a16:creationId xmlns:a16="http://schemas.microsoft.com/office/drawing/2014/main" id="{31333163-188E-47E2-A5E4-6445D8B9913B}"/>
              </a:ext>
            </a:extLst>
          </p:cNvPr>
          <p:cNvSpPr>
            <a:spLocks noGrp="1"/>
          </p:cNvSpPr>
          <p:nvPr>
            <p:ph type="sldNum" sz="quarter" idx="12"/>
          </p:nvPr>
        </p:nvSpPr>
        <p:spPr>
          <a:xfrm>
            <a:off x="11674731" y="6509205"/>
            <a:ext cx="347223" cy="274320"/>
          </a:xfrm>
        </p:spPr>
        <p:txBody>
          <a:bodyPr/>
          <a:lstStyle/>
          <a:p>
            <a:fld id="{4FAB73BC-B049-4115-A692-8D63A059BFB8}" type="slidenum">
              <a:rPr lang="en-US" smtClean="0"/>
              <a:t>7</a:t>
            </a:fld>
            <a:endParaRPr lang="en-US" dirty="0"/>
          </a:p>
        </p:txBody>
      </p:sp>
    </p:spTree>
    <p:extLst>
      <p:ext uri="{BB962C8B-B14F-4D97-AF65-F5344CB8AC3E}">
        <p14:creationId xmlns:p14="http://schemas.microsoft.com/office/powerpoint/2010/main" val="35585970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786</TotalTime>
  <Words>324</Words>
  <Application>Microsoft Office PowerPoint</Application>
  <PresentationFormat>Widescreen</PresentationFormat>
  <Paragraphs>55</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Tw Cen MT</vt:lpstr>
      <vt:lpstr>Tw Cen MT Condensed</vt:lpstr>
      <vt:lpstr>Tw Cen MT Condensed Extra Bold</vt:lpstr>
      <vt:lpstr>Wingdings</vt:lpstr>
      <vt:lpstr>Wingdings 3</vt:lpstr>
      <vt:lpstr>Integral</vt:lpstr>
      <vt:lpstr>Year in Review</vt:lpstr>
      <vt:lpstr>PURPOSE</vt:lpstr>
      <vt:lpstr>2018 FoCUS on SCHOOLS</vt:lpstr>
      <vt:lpstr>Key tAKe-AWAYs &amp; BEST PRACTIcES</vt:lpstr>
      <vt:lpstr>Key tAKe-AWAYs &amp; BEST PRACTIcES</vt:lpstr>
      <vt:lpstr>Key tAKe-AWAYs &amp; BEST PRACTIcES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SITE EVALUATIONS</dc:title>
  <dc:creator>Sandra Kinne</dc:creator>
  <cp:lastModifiedBy>Mark Modrcin</cp:lastModifiedBy>
  <cp:revision>191</cp:revision>
  <cp:lastPrinted>2018-11-20T15:59:44Z</cp:lastPrinted>
  <dcterms:created xsi:type="dcterms:W3CDTF">2018-11-15T18:41:08Z</dcterms:created>
  <dcterms:modified xsi:type="dcterms:W3CDTF">2018-12-06T15:54:14Z</dcterms:modified>
</cp:coreProperties>
</file>