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8EB840CE-BCBC-4C12-9857-1A1829EEA2FC}">
  <a:tblStyle styleId="{8EB840CE-BCBC-4C12-9857-1A1829EEA2FC}"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489faf1beb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489faf1beb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489faf1beb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489faf1beb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489b331101_1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489b331101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489faf1beb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489faf1beb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89faf1beb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89faf1beb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489b331101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89b331101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489b331101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489b331101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33a19a2e9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3a19a2e9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489faf1be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489faf1be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489b331101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89b33110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489b331101_1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89b331101_1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33a19a2e9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33a19a2e9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s://drive.google.com/open?id=0B_FOJlLljcVKQmVZbWtlek0zWm8yVVhCUnBIQm1nblZKaHNJ"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scstatehouse.gov/code/t59c040.php" TargetMode="External"/><Relationship Id="rId4" Type="http://schemas.openxmlformats.org/officeDocument/2006/relationships/hyperlink" Target="http://www.lpdirect.net/casb/crs/22-30_5-112.html" TargetMode="External"/><Relationship Id="rId5" Type="http://schemas.openxmlformats.org/officeDocument/2006/relationships/hyperlink" Target="https://drive.google.com/open?id=14v_MuKLWqHJ7F_rMMrk5hxOAQpYRZa_q"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3400">
                <a:latin typeface="Times New Roman"/>
                <a:ea typeface="Times New Roman"/>
                <a:cs typeface="Times New Roman"/>
                <a:sym typeface="Times New Roman"/>
              </a:rPr>
              <a:t>Nevada SPCSA</a:t>
            </a:r>
            <a:r>
              <a:rPr b="1" lang="en" sz="3400">
                <a:latin typeface="Times New Roman"/>
                <a:ea typeface="Times New Roman"/>
                <a:cs typeface="Times New Roman"/>
                <a:sym typeface="Times New Roman"/>
              </a:rPr>
              <a:t>: </a:t>
            </a:r>
            <a:r>
              <a:rPr b="1" lang="en" sz="3400">
                <a:latin typeface="Times New Roman"/>
                <a:ea typeface="Times New Roman"/>
                <a:cs typeface="Times New Roman"/>
                <a:sym typeface="Times New Roman"/>
              </a:rPr>
              <a:t>Options for Structuring LEA Responsibilities </a:t>
            </a:r>
            <a:endParaRPr b="1" sz="3400">
              <a:latin typeface="Times New Roman"/>
              <a:ea typeface="Times New Roman"/>
              <a:cs typeface="Times New Roman"/>
              <a:sym typeface="Times New Roman"/>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200">
                <a:solidFill>
                  <a:srgbClr val="000000"/>
                </a:solidFill>
                <a:latin typeface="Times New Roman"/>
                <a:ea typeface="Times New Roman"/>
                <a:cs typeface="Times New Roman"/>
                <a:sym typeface="Times New Roman"/>
              </a:rPr>
              <a:t>Revised 12</a:t>
            </a:r>
            <a:r>
              <a:rPr lang="en" sz="2200">
                <a:solidFill>
                  <a:srgbClr val="000000"/>
                </a:solidFill>
                <a:latin typeface="Times New Roman"/>
                <a:ea typeface="Times New Roman"/>
                <a:cs typeface="Times New Roman"/>
                <a:sym typeface="Times New Roman"/>
              </a:rPr>
              <a:t> December 2018</a:t>
            </a:r>
            <a:endParaRPr sz="2200">
              <a:solidFill>
                <a:srgbClr val="000000"/>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latin typeface="Times New Roman"/>
                <a:ea typeface="Times New Roman"/>
                <a:cs typeface="Times New Roman"/>
                <a:sym typeface="Times New Roman"/>
              </a:rPr>
              <a:t>Objective 2: Lessons Learned from OPSB’s Charter LEA Transitions</a:t>
            </a:r>
            <a:endParaRPr sz="2200">
              <a:latin typeface="Times New Roman"/>
              <a:ea typeface="Times New Roman"/>
              <a:cs typeface="Times New Roman"/>
              <a:sym typeface="Times New Roman"/>
            </a:endParaRPr>
          </a:p>
        </p:txBody>
      </p:sp>
      <p:graphicFrame>
        <p:nvGraphicFramePr>
          <p:cNvPr id="110" name="Google Shape;110;p22"/>
          <p:cNvGraphicFramePr/>
          <p:nvPr/>
        </p:nvGraphicFramePr>
        <p:xfrm>
          <a:off x="425788" y="1017725"/>
          <a:ext cx="3000000" cy="3000000"/>
        </p:xfrm>
        <a:graphic>
          <a:graphicData uri="http://schemas.openxmlformats.org/drawingml/2006/table">
            <a:tbl>
              <a:tblPr>
                <a:noFill/>
                <a:tableStyleId>{8EB840CE-BCBC-4C12-9857-1A1829EEA2FC}</a:tableStyleId>
              </a:tblPr>
              <a:tblGrid>
                <a:gridCol w="2374500"/>
                <a:gridCol w="5900700"/>
              </a:tblGrid>
              <a:tr h="220450">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Questions</a:t>
                      </a:r>
                      <a:endParaRPr sz="1100">
                        <a:latin typeface="Times New Roman"/>
                        <a:ea typeface="Times New Roman"/>
                        <a:cs typeface="Times New Roman"/>
                        <a:sym typeface="Times New Roman"/>
                      </a:endParaRPr>
                    </a:p>
                  </a:txBody>
                  <a:tcPr marT="63500" marB="63500" marR="63500" marL="63500">
                    <a:solidFill>
                      <a:srgbClr val="C9DAF8"/>
                    </a:solidFill>
                  </a:tcPr>
                </a:tc>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Lessons Learned</a:t>
                      </a:r>
                      <a:endParaRPr sz="1100">
                        <a:latin typeface="Times New Roman"/>
                        <a:ea typeface="Times New Roman"/>
                        <a:cs typeface="Times New Roman"/>
                        <a:sym typeface="Times New Roman"/>
                      </a:endParaRPr>
                    </a:p>
                  </a:txBody>
                  <a:tcPr marT="63500" marB="63500" marR="63500" marL="63500">
                    <a:solidFill>
                      <a:srgbClr val="C9DAF8"/>
                    </a:solidFill>
                  </a:tcPr>
                </a:tc>
              </a:tr>
              <a:tr h="707550">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How can the SPCSA provide clarity on the distribution of responsibilities between schools, the authorizer, and the State?</a:t>
                      </a:r>
                      <a:endParaRPr sz="11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The authorizer (district) and the charters schools within its LEA need to enter into an explicit contractual agreement (</a:t>
                      </a:r>
                      <a:r>
                        <a:rPr b="1" lang="en" sz="1100" u="sng">
                          <a:solidFill>
                            <a:srgbClr val="1155CC"/>
                          </a:solidFill>
                          <a:latin typeface="Times New Roman"/>
                          <a:ea typeface="Times New Roman"/>
                          <a:cs typeface="Times New Roman"/>
                          <a:sym typeface="Times New Roman"/>
                          <a:hlinkClick r:id="rId3"/>
                        </a:rPr>
                        <a:t>LEA Agreement</a:t>
                      </a:r>
                      <a:r>
                        <a:rPr b="1" lang="en" sz="1100">
                          <a:latin typeface="Times New Roman"/>
                          <a:ea typeface="Times New Roman"/>
                          <a:cs typeface="Times New Roman"/>
                          <a:sym typeface="Times New Roman"/>
                        </a:rPr>
                        <a:t>) </a:t>
                      </a:r>
                      <a:r>
                        <a:rPr lang="en" sz="1100">
                          <a:latin typeface="Times New Roman"/>
                          <a:ea typeface="Times New Roman"/>
                          <a:cs typeface="Times New Roman"/>
                          <a:sym typeface="Times New Roman"/>
                        </a:rPr>
                        <a:t> that explains the roles and responsibilities of each party. The State is not a party to this agreement for the Orleans Parish School Board but it likely makes sense for Nevada that the NDE participate. </a:t>
                      </a:r>
                      <a:endParaRPr sz="1100">
                        <a:latin typeface="Times New Roman"/>
                        <a:ea typeface="Times New Roman"/>
                        <a:cs typeface="Times New Roman"/>
                        <a:sym typeface="Times New Roman"/>
                      </a:endParaRPr>
                    </a:p>
                  </a:txBody>
                  <a:tcPr marT="63500" marB="63500" marR="63500" marL="63500"/>
                </a:tc>
              </a:tr>
              <a:tr h="616125">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How can the SPCSA ensure that staff know how to differentiate the services and oversight they are providing schools?</a:t>
                      </a:r>
                      <a:endParaRPr sz="11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The OPSB established a separate LEA office, specifically structured and staffed to fulfill the LEA service-level agreement. This office operated in parallel to, and separate from, the existing administrative and authorization functions. Some staff within the organization had to be split (e.g. 50/50) between the LEA office and their original function. </a:t>
                      </a:r>
                      <a:endParaRPr sz="1100">
                        <a:latin typeface="Times New Roman"/>
                        <a:ea typeface="Times New Roman"/>
                        <a:cs typeface="Times New Roman"/>
                        <a:sym typeface="Times New Roman"/>
                      </a:endParaRPr>
                    </a:p>
                  </a:txBody>
                  <a:tcPr marT="63500" marB="63500" marR="63500" marL="63500"/>
                </a:tc>
              </a:tr>
              <a:tr h="1360250">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How can the SPCSA provide appropriately differentiated, adequate, and transparent administrative fees?</a:t>
                      </a:r>
                      <a:endParaRPr sz="11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The OPSB projected a full budget for the LEA function and allocated it on a per pupil basis to determine an “LEA fee” of approximately $500 per pupil per year that is paid by those schools who are parties to the LEA service-level agreement. This fee is updated on an annual basis as part of the process by which charter schools within OPSB’s LEA have the right to seek independent LEA status. </a:t>
                      </a:r>
                      <a:endParaRPr sz="1100">
                        <a:latin typeface="Times New Roman"/>
                        <a:ea typeface="Times New Roman"/>
                        <a:cs typeface="Times New Roman"/>
                        <a:sym typeface="Times New Roman"/>
                      </a:endParaRPr>
                    </a:p>
                    <a:p>
                      <a:pPr indent="0" lvl="0" marL="0" rtl="0" algn="l">
                        <a:spcBef>
                          <a:spcPts val="0"/>
                        </a:spcBef>
                        <a:spcAft>
                          <a:spcPts val="0"/>
                        </a:spcAft>
                        <a:buNone/>
                      </a:pPr>
                      <a:r>
                        <a:t/>
                      </a:r>
                      <a:endParaRPr sz="1100">
                        <a:latin typeface="Times New Roman"/>
                        <a:ea typeface="Times New Roman"/>
                        <a:cs typeface="Times New Roman"/>
                        <a:sym typeface="Times New Roman"/>
                      </a:endParaRPr>
                    </a:p>
                    <a:p>
                      <a:pPr indent="0" lvl="0" marL="0" rtl="0" algn="l">
                        <a:spcBef>
                          <a:spcPts val="0"/>
                        </a:spcBef>
                        <a:spcAft>
                          <a:spcPts val="0"/>
                        </a:spcAft>
                        <a:buNone/>
                      </a:pPr>
                      <a:r>
                        <a:rPr lang="en" sz="1100">
                          <a:latin typeface="Times New Roman"/>
                          <a:ea typeface="Times New Roman"/>
                          <a:cs typeface="Times New Roman"/>
                          <a:sym typeface="Times New Roman"/>
                        </a:rPr>
                        <a:t>While it is difficult to estimate the potential cost for the SPCSA without identifying the specific staffing and services, it is likely that the sponsorship fee would need to increase to at least 2% to cover these supplemental costs. It would likely be appropriate for LEA charter schools would pay a higher administrative fee - potentially much higher - than non-LEA charter schools and this will require segmentation of SPCSA activities and careful cost accounting.</a:t>
                      </a:r>
                      <a:endParaRPr sz="1100">
                        <a:latin typeface="Times New Roman"/>
                        <a:ea typeface="Times New Roman"/>
                        <a:cs typeface="Times New Roman"/>
                        <a:sym typeface="Times New Roman"/>
                      </a:endParaRPr>
                    </a:p>
                  </a:txBody>
                  <a:tcPr marT="63500" marB="63500" marR="63500" marL="6350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latin typeface="Times New Roman"/>
                <a:ea typeface="Times New Roman"/>
                <a:cs typeface="Times New Roman"/>
                <a:sym typeface="Times New Roman"/>
              </a:rPr>
              <a:t>Objective 2: Roadmap to Prepare for Charter LEA Transitions</a:t>
            </a:r>
            <a:endParaRPr sz="2200">
              <a:latin typeface="Times New Roman"/>
              <a:ea typeface="Times New Roman"/>
              <a:cs typeface="Times New Roman"/>
              <a:sym typeface="Times New Roman"/>
            </a:endParaRPr>
          </a:p>
        </p:txBody>
      </p:sp>
      <p:graphicFrame>
        <p:nvGraphicFramePr>
          <p:cNvPr id="116" name="Google Shape;116;p23"/>
          <p:cNvGraphicFramePr/>
          <p:nvPr/>
        </p:nvGraphicFramePr>
        <p:xfrm>
          <a:off x="366238" y="1017725"/>
          <a:ext cx="3000000" cy="3000000"/>
        </p:xfrm>
        <a:graphic>
          <a:graphicData uri="http://schemas.openxmlformats.org/drawingml/2006/table">
            <a:tbl>
              <a:tblPr>
                <a:noFill/>
                <a:tableStyleId>{8EB840CE-BCBC-4C12-9857-1A1829EEA2FC}</a:tableStyleId>
              </a:tblPr>
              <a:tblGrid>
                <a:gridCol w="928575"/>
                <a:gridCol w="5058775"/>
                <a:gridCol w="2478700"/>
              </a:tblGrid>
              <a:tr h="180025">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Issue</a:t>
                      </a:r>
                      <a:endParaRPr sz="1100">
                        <a:latin typeface="Times New Roman"/>
                        <a:ea typeface="Times New Roman"/>
                        <a:cs typeface="Times New Roman"/>
                        <a:sym typeface="Times New Roman"/>
                      </a:endParaRPr>
                    </a:p>
                  </a:txBody>
                  <a:tcPr marT="63500" marB="63500" marR="63500" marL="63500">
                    <a:solidFill>
                      <a:srgbClr val="C9DAF8"/>
                    </a:solidFill>
                  </a:tcPr>
                </a:tc>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Questions</a:t>
                      </a:r>
                      <a:endParaRPr sz="1100">
                        <a:latin typeface="Times New Roman"/>
                        <a:ea typeface="Times New Roman"/>
                        <a:cs typeface="Times New Roman"/>
                        <a:sym typeface="Times New Roman"/>
                      </a:endParaRPr>
                    </a:p>
                  </a:txBody>
                  <a:tcPr marT="63500" marB="63500" marR="63500" marL="63500">
                    <a:solidFill>
                      <a:srgbClr val="C9DAF8"/>
                    </a:solidFill>
                  </a:tcPr>
                </a:tc>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Need</a:t>
                      </a:r>
                      <a:endParaRPr sz="1100">
                        <a:latin typeface="Times New Roman"/>
                        <a:ea typeface="Times New Roman"/>
                        <a:cs typeface="Times New Roman"/>
                        <a:sym typeface="Times New Roman"/>
                      </a:endParaRPr>
                    </a:p>
                  </a:txBody>
                  <a:tcPr marT="63500" marB="63500" marR="63500" marL="63500">
                    <a:solidFill>
                      <a:srgbClr val="C9DAF8"/>
                    </a:solidFill>
                  </a:tcPr>
                </a:tc>
              </a:tr>
              <a:tr h="440950">
                <a:tc rowSpan="2">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Building Capacity </a:t>
                      </a:r>
                      <a:endParaRPr sz="11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lnSpc>
                          <a:spcPct val="115000"/>
                        </a:lnSpc>
                        <a:spcBef>
                          <a:spcPts val="0"/>
                        </a:spcBef>
                        <a:spcAft>
                          <a:spcPts val="0"/>
                        </a:spcAft>
                        <a:buNone/>
                      </a:pPr>
                      <a:r>
                        <a:rPr lang="en" sz="1100">
                          <a:latin typeface="Times New Roman"/>
                          <a:ea typeface="Times New Roman"/>
                          <a:cs typeface="Times New Roman"/>
                          <a:sym typeface="Times New Roman"/>
                        </a:rPr>
                        <a:t>How will the SPCSA and the NDE collaborate to provide SPSCSA charter schools with training and development regarding the LEA functions they would need to fulfill if they became independent LEAs?</a:t>
                      </a:r>
                      <a:endParaRPr sz="1100">
                        <a:latin typeface="Times New Roman"/>
                        <a:ea typeface="Times New Roman"/>
                        <a:cs typeface="Times New Roman"/>
                        <a:sym typeface="Times New Roman"/>
                      </a:endParaRPr>
                    </a:p>
                  </a:txBody>
                  <a:tcPr marT="63500" marB="63500" marR="63500" marL="63500"/>
                </a:tc>
                <a:tc>
                  <a:txBody>
                    <a:bodyPr>
                      <a:noAutofit/>
                    </a:bodyPr>
                    <a:lstStyle/>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Roles &amp; Responsibilities </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Training Plan</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Calendar of PD</a:t>
                      </a:r>
                      <a:endParaRPr sz="1100">
                        <a:latin typeface="Times New Roman"/>
                        <a:ea typeface="Times New Roman"/>
                        <a:cs typeface="Times New Roman"/>
                        <a:sym typeface="Times New Roman"/>
                      </a:endParaRPr>
                    </a:p>
                  </a:txBody>
                  <a:tcPr marT="63500" marB="63500" marR="63500" marL="63500"/>
                </a:tc>
              </a:tr>
              <a:tr h="421350">
                <a:tc vMerge="1"/>
                <a:tc>
                  <a:txBody>
                    <a:bodyPr>
                      <a:noAutofit/>
                    </a:bodyPr>
                    <a:lstStyle/>
                    <a:p>
                      <a:pPr indent="0" lvl="0" marL="0" rtl="0" algn="l">
                        <a:lnSpc>
                          <a:spcPct val="115000"/>
                        </a:lnSpc>
                        <a:spcBef>
                          <a:spcPts val="0"/>
                        </a:spcBef>
                        <a:spcAft>
                          <a:spcPts val="0"/>
                        </a:spcAft>
                        <a:buNone/>
                      </a:pPr>
                      <a:r>
                        <a:rPr lang="en" sz="1100">
                          <a:latin typeface="Times New Roman"/>
                          <a:ea typeface="Times New Roman"/>
                          <a:cs typeface="Times New Roman"/>
                          <a:sym typeface="Times New Roman"/>
                        </a:rPr>
                        <a:t>How will the NDE augment its staffing, structure, and/or strategies to </a:t>
                      </a:r>
                      <a:r>
                        <a:rPr lang="en" sz="1100">
                          <a:latin typeface="Times New Roman"/>
                          <a:ea typeface="Times New Roman"/>
                          <a:cs typeface="Times New Roman"/>
                          <a:sym typeface="Times New Roman"/>
                        </a:rPr>
                        <a:t>accommodate</a:t>
                      </a:r>
                      <a:r>
                        <a:rPr lang="en" sz="1100">
                          <a:latin typeface="Times New Roman"/>
                          <a:ea typeface="Times New Roman"/>
                          <a:cs typeface="Times New Roman"/>
                          <a:sym typeface="Times New Roman"/>
                        </a:rPr>
                        <a:t> independent LEA status for SPSCSA schools?</a:t>
                      </a:r>
                      <a:endParaRPr sz="1100">
                        <a:latin typeface="Times New Roman"/>
                        <a:ea typeface="Times New Roman"/>
                        <a:cs typeface="Times New Roman"/>
                        <a:sym typeface="Times New Roman"/>
                      </a:endParaRPr>
                    </a:p>
                  </a:txBody>
                  <a:tcPr marT="63500" marB="63500" marR="63500" marL="63500"/>
                </a:tc>
                <a:tc>
                  <a:txBody>
                    <a:bodyPr>
                      <a:noAutofit/>
                    </a:bodyPr>
                    <a:lstStyle/>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Analysis of work independent LEAs will require</a:t>
                      </a:r>
                      <a:endParaRPr sz="1100">
                        <a:latin typeface="Times New Roman"/>
                        <a:ea typeface="Times New Roman"/>
                        <a:cs typeface="Times New Roman"/>
                        <a:sym typeface="Times New Roman"/>
                      </a:endParaRPr>
                    </a:p>
                  </a:txBody>
                  <a:tcPr marT="63500" marB="63500" marR="63500" marL="63500"/>
                </a:tc>
              </a:tr>
              <a:tr h="346450">
                <a:tc rowSpan="2">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Assessing Readiness</a:t>
                      </a:r>
                      <a:endParaRPr sz="11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lnSpc>
                          <a:spcPct val="115000"/>
                        </a:lnSpc>
                        <a:spcBef>
                          <a:spcPts val="0"/>
                        </a:spcBef>
                        <a:spcAft>
                          <a:spcPts val="0"/>
                        </a:spcAft>
                        <a:buNone/>
                      </a:pPr>
                      <a:r>
                        <a:rPr lang="en" sz="1100">
                          <a:latin typeface="Times New Roman"/>
                          <a:ea typeface="Times New Roman"/>
                          <a:cs typeface="Times New Roman"/>
                          <a:sym typeface="Times New Roman"/>
                        </a:rPr>
                        <a:t>What are the decision rights between the SPCSA and the NDE in determining whether SPCSA schools are permitted to become (and remain) independent LEAs?</a:t>
                      </a:r>
                      <a:endParaRPr sz="1100">
                        <a:latin typeface="Times New Roman"/>
                        <a:ea typeface="Times New Roman"/>
                        <a:cs typeface="Times New Roman"/>
                        <a:sym typeface="Times New Roman"/>
                      </a:endParaRPr>
                    </a:p>
                  </a:txBody>
                  <a:tcPr marT="63500" marB="63500" marR="63500" marL="63500"/>
                </a:tc>
                <a:tc>
                  <a:txBody>
                    <a:bodyPr>
                      <a:noAutofit/>
                    </a:bodyPr>
                    <a:lstStyle/>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Decision rights document </a:t>
                      </a:r>
                      <a:endParaRPr sz="1100">
                        <a:latin typeface="Times New Roman"/>
                        <a:ea typeface="Times New Roman"/>
                        <a:cs typeface="Times New Roman"/>
                        <a:sym typeface="Times New Roman"/>
                      </a:endParaRPr>
                    </a:p>
                  </a:txBody>
                  <a:tcPr marT="63500" marB="63500" marR="63500" marL="63500"/>
                </a:tc>
              </a:tr>
              <a:tr h="421350">
                <a:tc vMerge="1"/>
                <a:tc>
                  <a:txBody>
                    <a:bodyPr>
                      <a:noAutofit/>
                    </a:bodyPr>
                    <a:lstStyle/>
                    <a:p>
                      <a:pPr indent="0" lvl="0" marL="0" rtl="0" algn="l">
                        <a:lnSpc>
                          <a:spcPct val="115000"/>
                        </a:lnSpc>
                        <a:spcBef>
                          <a:spcPts val="0"/>
                        </a:spcBef>
                        <a:spcAft>
                          <a:spcPts val="0"/>
                        </a:spcAft>
                        <a:buNone/>
                      </a:pPr>
                      <a:r>
                        <a:rPr lang="en" sz="1100">
                          <a:latin typeface="Times New Roman"/>
                          <a:ea typeface="Times New Roman"/>
                          <a:cs typeface="Times New Roman"/>
                          <a:sym typeface="Times New Roman"/>
                        </a:rPr>
                        <a:t>What are the details of the application process for SPCSA schools and the decision process for reviewing requests?</a:t>
                      </a:r>
                      <a:endParaRPr sz="1100">
                        <a:latin typeface="Times New Roman"/>
                        <a:ea typeface="Times New Roman"/>
                        <a:cs typeface="Times New Roman"/>
                        <a:sym typeface="Times New Roman"/>
                      </a:endParaRPr>
                    </a:p>
                  </a:txBody>
                  <a:tcPr marT="63500" marB="63500" marR="63500" marL="63500"/>
                </a:tc>
                <a:tc>
                  <a:txBody>
                    <a:bodyPr>
                      <a:noAutofit/>
                    </a:bodyPr>
                    <a:lstStyle/>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Application, timeline and process </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Transparent rubric</a:t>
                      </a:r>
                      <a:endParaRPr sz="1100">
                        <a:latin typeface="Times New Roman"/>
                        <a:ea typeface="Times New Roman"/>
                        <a:cs typeface="Times New Roman"/>
                        <a:sym typeface="Times New Roman"/>
                      </a:endParaRPr>
                    </a:p>
                  </a:txBody>
                  <a:tcPr marT="63500" marB="63500" marR="63500" marL="63500"/>
                </a:tc>
              </a:tr>
              <a:tr h="346450">
                <a:tc rowSpan="2">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Ensuring Success</a:t>
                      </a:r>
                      <a:endParaRPr sz="11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lnSpc>
                          <a:spcPct val="115000"/>
                        </a:lnSpc>
                        <a:spcBef>
                          <a:spcPts val="0"/>
                        </a:spcBef>
                        <a:spcAft>
                          <a:spcPts val="0"/>
                        </a:spcAft>
                        <a:buNone/>
                      </a:pPr>
                      <a:r>
                        <a:rPr lang="en" sz="1100">
                          <a:latin typeface="Times New Roman"/>
                          <a:ea typeface="Times New Roman"/>
                          <a:cs typeface="Times New Roman"/>
                          <a:sym typeface="Times New Roman"/>
                        </a:rPr>
                        <a:t>How will the SPCSA and NDE to collaborate in providing post-transition oversight to SPCSA charter schools that become their own LEA?</a:t>
                      </a:r>
                      <a:endParaRPr sz="1100">
                        <a:latin typeface="Times New Roman"/>
                        <a:ea typeface="Times New Roman"/>
                        <a:cs typeface="Times New Roman"/>
                        <a:sym typeface="Times New Roman"/>
                      </a:endParaRPr>
                    </a:p>
                  </a:txBody>
                  <a:tcPr marT="63500" marB="63500" marR="63500" marL="63500"/>
                </a:tc>
                <a:tc>
                  <a:txBody>
                    <a:bodyPr>
                      <a:noAutofit/>
                    </a:bodyPr>
                    <a:lstStyle/>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MOU between NDE and SPCSA</a:t>
                      </a:r>
                      <a:endParaRPr sz="1100">
                        <a:latin typeface="Times New Roman"/>
                        <a:ea typeface="Times New Roman"/>
                        <a:cs typeface="Times New Roman"/>
                        <a:sym typeface="Times New Roman"/>
                      </a:endParaRPr>
                    </a:p>
                  </a:txBody>
                  <a:tcPr marT="63500" marB="63500" marR="63500" marL="63500"/>
                </a:tc>
              </a:tr>
              <a:tr h="348000">
                <a:tc vMerge="1"/>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What must be changed in policy/regulation to accommodate the existence of independent LEA SPCSA charter schools? </a:t>
                      </a:r>
                      <a:endParaRPr sz="1100">
                        <a:latin typeface="Times New Roman"/>
                        <a:ea typeface="Times New Roman"/>
                        <a:cs typeface="Times New Roman"/>
                        <a:sym typeface="Times New Roman"/>
                      </a:endParaRPr>
                    </a:p>
                  </a:txBody>
                  <a:tcPr marT="63500" marB="63500" marR="63500" marL="63500"/>
                </a:tc>
                <a:tc>
                  <a:txBody>
                    <a:bodyPr>
                      <a:noAutofit/>
                    </a:bodyPr>
                    <a:lstStyle/>
                    <a:p>
                      <a:pPr indent="-298450" lvl="0" marL="457200" rtl="0" algn="l">
                        <a:spcBef>
                          <a:spcPts val="0"/>
                        </a:spcBef>
                        <a:spcAft>
                          <a:spcPts val="0"/>
                        </a:spcAft>
                        <a:buSzPts val="1100"/>
                        <a:buFont typeface="Times New Roman"/>
                        <a:buChar char="●"/>
                      </a:pPr>
                      <a:r>
                        <a:rPr lang="en" sz="1100">
                          <a:latin typeface="Times New Roman"/>
                          <a:ea typeface="Times New Roman"/>
                          <a:cs typeface="Times New Roman"/>
                          <a:sym typeface="Times New Roman"/>
                        </a:rPr>
                        <a:t>List of policy and regulation changes</a:t>
                      </a:r>
                      <a:endParaRPr sz="1100">
                        <a:latin typeface="Times New Roman"/>
                        <a:ea typeface="Times New Roman"/>
                        <a:cs typeface="Times New Roman"/>
                        <a:sym typeface="Times New Roman"/>
                      </a:endParaRPr>
                    </a:p>
                  </a:txBody>
                  <a:tcPr marT="63500" marB="63500" marR="63500" marL="6350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latin typeface="Times New Roman"/>
                <a:ea typeface="Times New Roman"/>
                <a:cs typeface="Times New Roman"/>
                <a:sym typeface="Times New Roman"/>
              </a:rPr>
              <a:t>Objective 2: Preliminary Recommendations</a:t>
            </a:r>
            <a:endParaRPr sz="2200">
              <a:latin typeface="Times New Roman"/>
              <a:ea typeface="Times New Roman"/>
              <a:cs typeface="Times New Roman"/>
              <a:sym typeface="Times New Roman"/>
            </a:endParaRPr>
          </a:p>
        </p:txBody>
      </p:sp>
      <p:sp>
        <p:nvSpPr>
          <p:cNvPr id="122" name="Google Shape;122;p24"/>
          <p:cNvSpPr txBox="1"/>
          <p:nvPr>
            <p:ph idx="1" type="body"/>
          </p:nvPr>
        </p:nvSpPr>
        <p:spPr>
          <a:xfrm>
            <a:off x="425400" y="1229825"/>
            <a:ext cx="84069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600">
                <a:solidFill>
                  <a:srgbClr val="000000"/>
                </a:solidFill>
                <a:latin typeface="Times New Roman"/>
                <a:ea typeface="Times New Roman"/>
                <a:cs typeface="Times New Roman"/>
                <a:sym typeface="Times New Roman"/>
              </a:rPr>
              <a:t>We recommend that the SPCSA work with the NDE to develop a process according to which all current SPCSA schools have an opportunity to learn about independent LEA status, receive topical professional development and technical assistance, demonstrate the capacity to serve as their own LEA, and transition to independent LEA status no earlier than the 2021-22 academic year. </a:t>
            </a:r>
            <a:endParaRPr sz="16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8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1600">
                <a:solidFill>
                  <a:srgbClr val="000000"/>
                </a:solidFill>
                <a:latin typeface="Times New Roman"/>
                <a:ea typeface="Times New Roman"/>
                <a:cs typeface="Times New Roman"/>
                <a:sym typeface="Times New Roman"/>
              </a:rPr>
              <a:t>We recommend that the SPCSA defer to the NDE as to what is an appropriate volume of independent LEA transitions to undergo each year; given the work associated with creating and overseeing a new LEA, it could be that it is best to limit LEA transitions to only a few organizations per year. </a:t>
            </a:r>
            <a:endParaRPr sz="16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6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600">
              <a:solidFill>
                <a:srgbClr val="000000"/>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latin typeface="Times New Roman"/>
                <a:ea typeface="Times New Roman"/>
                <a:cs typeface="Times New Roman"/>
                <a:sym typeface="Times New Roman"/>
              </a:rPr>
              <a:t>Questions &amp; Discussion</a:t>
            </a:r>
            <a:endParaRPr sz="2200">
              <a:latin typeface="Times New Roman"/>
              <a:ea typeface="Times New Roman"/>
              <a:cs typeface="Times New Roman"/>
              <a:sym typeface="Times New Roman"/>
            </a:endParaRPr>
          </a:p>
        </p:txBody>
      </p:sp>
      <p:sp>
        <p:nvSpPr>
          <p:cNvPr id="128" name="Google Shape;128;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000000"/>
              </a:buClr>
              <a:buSzPts val="1600"/>
              <a:buFont typeface="Times New Roman"/>
              <a:buAutoNum type="arabicPeriod"/>
            </a:pPr>
            <a:r>
              <a:rPr lang="en" sz="1600">
                <a:solidFill>
                  <a:srgbClr val="000000"/>
                </a:solidFill>
                <a:latin typeface="Times New Roman"/>
                <a:ea typeface="Times New Roman"/>
                <a:cs typeface="Times New Roman"/>
                <a:sym typeface="Times New Roman"/>
              </a:rPr>
              <a:t>What initial questions do you have? </a:t>
            </a:r>
            <a:endParaRPr sz="1600">
              <a:solidFill>
                <a:srgbClr val="000000"/>
              </a:solidFill>
              <a:latin typeface="Times New Roman"/>
              <a:ea typeface="Times New Roman"/>
              <a:cs typeface="Times New Roman"/>
              <a:sym typeface="Times New Roman"/>
            </a:endParaRPr>
          </a:p>
          <a:p>
            <a:pPr indent="-330200" lvl="0" marL="457200" rtl="0" algn="l">
              <a:spcBef>
                <a:spcPts val="0"/>
              </a:spcBef>
              <a:spcAft>
                <a:spcPts val="0"/>
              </a:spcAft>
              <a:buClr>
                <a:srgbClr val="000000"/>
              </a:buClr>
              <a:buSzPts val="1600"/>
              <a:buFont typeface="Times New Roman"/>
              <a:buAutoNum type="arabicPeriod"/>
            </a:pPr>
            <a:r>
              <a:rPr lang="en" sz="1600">
                <a:solidFill>
                  <a:srgbClr val="000000"/>
                </a:solidFill>
                <a:latin typeface="Times New Roman"/>
                <a:ea typeface="Times New Roman"/>
                <a:cs typeface="Times New Roman"/>
                <a:sym typeface="Times New Roman"/>
              </a:rPr>
              <a:t>Where would you like to drill down and review supporting documentation?</a:t>
            </a:r>
            <a:endParaRPr sz="1600">
              <a:solidFill>
                <a:srgbClr val="000000"/>
              </a:solidFill>
              <a:latin typeface="Times New Roman"/>
              <a:ea typeface="Times New Roman"/>
              <a:cs typeface="Times New Roman"/>
              <a:sym typeface="Times New Roman"/>
            </a:endParaRPr>
          </a:p>
          <a:p>
            <a:pPr indent="-330200" lvl="0" marL="457200" rtl="0" algn="l">
              <a:spcBef>
                <a:spcPts val="0"/>
              </a:spcBef>
              <a:spcAft>
                <a:spcPts val="0"/>
              </a:spcAft>
              <a:buClr>
                <a:srgbClr val="000000"/>
              </a:buClr>
              <a:buSzPts val="1600"/>
              <a:buFont typeface="Times New Roman"/>
              <a:buAutoNum type="arabicPeriod"/>
            </a:pPr>
            <a:r>
              <a:rPr lang="en" sz="1600">
                <a:solidFill>
                  <a:srgbClr val="000000"/>
                </a:solidFill>
                <a:latin typeface="Times New Roman"/>
                <a:ea typeface="Times New Roman"/>
                <a:cs typeface="Times New Roman"/>
                <a:sym typeface="Times New Roman"/>
              </a:rPr>
              <a:t>What would you like us to explore further?</a:t>
            </a:r>
            <a:endParaRPr sz="1600">
              <a:solidFill>
                <a:srgbClr val="000000"/>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latin typeface="Times New Roman"/>
                <a:ea typeface="Times New Roman"/>
                <a:cs typeface="Times New Roman"/>
                <a:sym typeface="Times New Roman"/>
              </a:rPr>
              <a:t>Agenda for Today</a:t>
            </a:r>
            <a:endParaRPr sz="2200">
              <a:latin typeface="Times New Roman"/>
              <a:ea typeface="Times New Roman"/>
              <a:cs typeface="Times New Roman"/>
              <a:sym typeface="Times New Roman"/>
            </a:endParaRPr>
          </a:p>
        </p:txBody>
      </p:sp>
      <p:sp>
        <p:nvSpPr>
          <p:cNvPr id="61" name="Google Shape;61;p14"/>
          <p:cNvSpPr txBox="1"/>
          <p:nvPr>
            <p:ph idx="1" type="body"/>
          </p:nvPr>
        </p:nvSpPr>
        <p:spPr>
          <a:xfrm>
            <a:off x="408400" y="1152475"/>
            <a:ext cx="8244600" cy="3416400"/>
          </a:xfrm>
          <a:prstGeom prst="rect">
            <a:avLst/>
          </a:prstGeom>
        </p:spPr>
        <p:txBody>
          <a:bodyPr anchorCtr="0" anchor="t" bIns="91425" lIns="91425" spcFirstLastPara="1" rIns="91425" wrap="square" tIns="91425">
            <a:noAutofit/>
          </a:bodyPr>
          <a:lstStyle/>
          <a:p>
            <a:pPr indent="-330200" lvl="0" marL="457200" rtl="0" algn="l">
              <a:lnSpc>
                <a:spcPct val="150000"/>
              </a:lnSpc>
              <a:spcBef>
                <a:spcPts val="0"/>
              </a:spcBef>
              <a:spcAft>
                <a:spcPts val="0"/>
              </a:spcAft>
              <a:buClr>
                <a:schemeClr val="dk1"/>
              </a:buClr>
              <a:buSzPts val="1600"/>
              <a:buFont typeface="Times New Roman"/>
              <a:buAutoNum type="arabicPeriod"/>
            </a:pPr>
            <a:r>
              <a:rPr lang="en" sz="1600">
                <a:solidFill>
                  <a:schemeClr val="dk1"/>
                </a:solidFill>
                <a:latin typeface="Times New Roman"/>
                <a:ea typeface="Times New Roman"/>
                <a:cs typeface="Times New Roman"/>
                <a:sym typeface="Times New Roman"/>
              </a:rPr>
              <a:t>Review Project Context &amp; Objectives</a:t>
            </a:r>
            <a:endParaRPr sz="1600">
              <a:solidFill>
                <a:schemeClr val="dk1"/>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chemeClr val="dk1"/>
              </a:buClr>
              <a:buSzPts val="1600"/>
              <a:buFont typeface="Times New Roman"/>
              <a:buAutoNum type="arabicPeriod"/>
            </a:pPr>
            <a:r>
              <a:rPr lang="en" sz="1600">
                <a:solidFill>
                  <a:schemeClr val="dk1"/>
                </a:solidFill>
                <a:latin typeface="Times New Roman"/>
                <a:ea typeface="Times New Roman"/>
                <a:cs typeface="Times New Roman"/>
                <a:sym typeface="Times New Roman"/>
              </a:rPr>
              <a:t>Overview of Objective 1</a:t>
            </a:r>
            <a:endParaRPr sz="1600">
              <a:solidFill>
                <a:schemeClr val="dk1"/>
              </a:solidFill>
              <a:latin typeface="Times New Roman"/>
              <a:ea typeface="Times New Roman"/>
              <a:cs typeface="Times New Roman"/>
              <a:sym typeface="Times New Roman"/>
            </a:endParaRPr>
          </a:p>
          <a:p>
            <a:pPr indent="-330200" lvl="1" marL="914400" rtl="0" algn="l">
              <a:lnSpc>
                <a:spcPct val="150000"/>
              </a:lnSpc>
              <a:spcBef>
                <a:spcPts val="0"/>
              </a:spcBef>
              <a:spcAft>
                <a:spcPts val="0"/>
              </a:spcAft>
              <a:buClr>
                <a:schemeClr val="dk1"/>
              </a:buClr>
              <a:buSzPts val="1600"/>
              <a:buFont typeface="Times New Roman"/>
              <a:buAutoNum type="alphaLcPeriod"/>
            </a:pPr>
            <a:r>
              <a:rPr lang="en" sz="1600">
                <a:solidFill>
                  <a:schemeClr val="dk1"/>
                </a:solidFill>
                <a:latin typeface="Times New Roman"/>
                <a:ea typeface="Times New Roman"/>
                <a:cs typeface="Times New Roman"/>
                <a:sym typeface="Times New Roman"/>
              </a:rPr>
              <a:t>Key Activities</a:t>
            </a:r>
            <a:endParaRPr sz="1600">
              <a:solidFill>
                <a:schemeClr val="dk1"/>
              </a:solidFill>
              <a:latin typeface="Times New Roman"/>
              <a:ea typeface="Times New Roman"/>
              <a:cs typeface="Times New Roman"/>
              <a:sym typeface="Times New Roman"/>
            </a:endParaRPr>
          </a:p>
          <a:p>
            <a:pPr indent="-330200" lvl="1" marL="914400" rtl="0" algn="l">
              <a:lnSpc>
                <a:spcPct val="150000"/>
              </a:lnSpc>
              <a:spcBef>
                <a:spcPts val="0"/>
              </a:spcBef>
              <a:spcAft>
                <a:spcPts val="0"/>
              </a:spcAft>
              <a:buClr>
                <a:schemeClr val="dk1"/>
              </a:buClr>
              <a:buSzPts val="1600"/>
              <a:buFont typeface="Times New Roman"/>
              <a:buAutoNum type="alphaLcPeriod"/>
            </a:pPr>
            <a:r>
              <a:rPr lang="en" sz="1600">
                <a:solidFill>
                  <a:schemeClr val="dk1"/>
                </a:solidFill>
                <a:latin typeface="Times New Roman"/>
                <a:ea typeface="Times New Roman"/>
                <a:cs typeface="Times New Roman"/>
                <a:sym typeface="Times New Roman"/>
              </a:rPr>
              <a:t>Key Findings &amp; Exhibits</a:t>
            </a:r>
            <a:endParaRPr sz="1600">
              <a:solidFill>
                <a:schemeClr val="dk1"/>
              </a:solidFill>
              <a:latin typeface="Times New Roman"/>
              <a:ea typeface="Times New Roman"/>
              <a:cs typeface="Times New Roman"/>
              <a:sym typeface="Times New Roman"/>
            </a:endParaRPr>
          </a:p>
          <a:p>
            <a:pPr indent="-330200" lvl="1" marL="914400" rtl="0" algn="l">
              <a:lnSpc>
                <a:spcPct val="150000"/>
              </a:lnSpc>
              <a:spcBef>
                <a:spcPts val="0"/>
              </a:spcBef>
              <a:spcAft>
                <a:spcPts val="0"/>
              </a:spcAft>
              <a:buClr>
                <a:schemeClr val="dk1"/>
              </a:buClr>
              <a:buSzPts val="1600"/>
              <a:buFont typeface="Times New Roman"/>
              <a:buAutoNum type="alphaLcPeriod"/>
            </a:pPr>
            <a:r>
              <a:rPr lang="en" sz="1600">
                <a:solidFill>
                  <a:schemeClr val="dk1"/>
                </a:solidFill>
                <a:latin typeface="Times New Roman"/>
                <a:ea typeface="Times New Roman"/>
                <a:cs typeface="Times New Roman"/>
                <a:sym typeface="Times New Roman"/>
              </a:rPr>
              <a:t>Preliminary Recommendations</a:t>
            </a:r>
            <a:endParaRPr sz="1600">
              <a:solidFill>
                <a:schemeClr val="dk1"/>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chemeClr val="dk1"/>
              </a:buClr>
              <a:buSzPts val="1600"/>
              <a:buFont typeface="Times New Roman"/>
              <a:buAutoNum type="arabicPeriod"/>
            </a:pPr>
            <a:r>
              <a:rPr lang="en" sz="1600">
                <a:solidFill>
                  <a:schemeClr val="dk1"/>
                </a:solidFill>
                <a:latin typeface="Times New Roman"/>
                <a:ea typeface="Times New Roman"/>
                <a:cs typeface="Times New Roman"/>
                <a:sym typeface="Times New Roman"/>
              </a:rPr>
              <a:t>Overview of Objective 2</a:t>
            </a:r>
            <a:endParaRPr sz="1600">
              <a:solidFill>
                <a:schemeClr val="dk1"/>
              </a:solidFill>
              <a:latin typeface="Times New Roman"/>
              <a:ea typeface="Times New Roman"/>
              <a:cs typeface="Times New Roman"/>
              <a:sym typeface="Times New Roman"/>
            </a:endParaRPr>
          </a:p>
          <a:p>
            <a:pPr indent="-330200" lvl="1" marL="914400" rtl="0" algn="l">
              <a:lnSpc>
                <a:spcPct val="150000"/>
              </a:lnSpc>
              <a:spcBef>
                <a:spcPts val="0"/>
              </a:spcBef>
              <a:spcAft>
                <a:spcPts val="0"/>
              </a:spcAft>
              <a:buClr>
                <a:schemeClr val="dk1"/>
              </a:buClr>
              <a:buSzPts val="1600"/>
              <a:buFont typeface="Times New Roman"/>
              <a:buAutoNum type="alphaLcPeriod"/>
            </a:pPr>
            <a:r>
              <a:rPr lang="en" sz="1600">
                <a:solidFill>
                  <a:schemeClr val="dk1"/>
                </a:solidFill>
                <a:latin typeface="Times New Roman"/>
                <a:ea typeface="Times New Roman"/>
                <a:cs typeface="Times New Roman"/>
                <a:sym typeface="Times New Roman"/>
              </a:rPr>
              <a:t>Key Activities</a:t>
            </a:r>
            <a:endParaRPr sz="1600">
              <a:solidFill>
                <a:schemeClr val="dk1"/>
              </a:solidFill>
              <a:latin typeface="Times New Roman"/>
              <a:ea typeface="Times New Roman"/>
              <a:cs typeface="Times New Roman"/>
              <a:sym typeface="Times New Roman"/>
            </a:endParaRPr>
          </a:p>
          <a:p>
            <a:pPr indent="-330200" lvl="1" marL="914400" rtl="0" algn="l">
              <a:lnSpc>
                <a:spcPct val="150000"/>
              </a:lnSpc>
              <a:spcBef>
                <a:spcPts val="0"/>
              </a:spcBef>
              <a:spcAft>
                <a:spcPts val="0"/>
              </a:spcAft>
              <a:buClr>
                <a:schemeClr val="dk1"/>
              </a:buClr>
              <a:buSzPts val="1600"/>
              <a:buFont typeface="Times New Roman"/>
              <a:buAutoNum type="alphaLcPeriod"/>
            </a:pPr>
            <a:r>
              <a:rPr lang="en" sz="1600">
                <a:solidFill>
                  <a:schemeClr val="dk1"/>
                </a:solidFill>
                <a:latin typeface="Times New Roman"/>
                <a:ea typeface="Times New Roman"/>
                <a:cs typeface="Times New Roman"/>
                <a:sym typeface="Times New Roman"/>
              </a:rPr>
              <a:t>Key Findings &amp; Exhibits</a:t>
            </a:r>
            <a:endParaRPr sz="1600">
              <a:solidFill>
                <a:schemeClr val="dk1"/>
              </a:solidFill>
              <a:latin typeface="Times New Roman"/>
              <a:ea typeface="Times New Roman"/>
              <a:cs typeface="Times New Roman"/>
              <a:sym typeface="Times New Roman"/>
            </a:endParaRPr>
          </a:p>
          <a:p>
            <a:pPr indent="-330200" lvl="1" marL="914400" rtl="0" algn="l">
              <a:lnSpc>
                <a:spcPct val="150000"/>
              </a:lnSpc>
              <a:spcBef>
                <a:spcPts val="0"/>
              </a:spcBef>
              <a:spcAft>
                <a:spcPts val="0"/>
              </a:spcAft>
              <a:buClr>
                <a:schemeClr val="dk1"/>
              </a:buClr>
              <a:buSzPts val="1600"/>
              <a:buFont typeface="Times New Roman"/>
              <a:buAutoNum type="alphaLcPeriod"/>
            </a:pPr>
            <a:r>
              <a:rPr lang="en" sz="1600">
                <a:solidFill>
                  <a:schemeClr val="dk1"/>
                </a:solidFill>
                <a:latin typeface="Times New Roman"/>
                <a:ea typeface="Times New Roman"/>
                <a:cs typeface="Times New Roman"/>
                <a:sym typeface="Times New Roman"/>
              </a:rPr>
              <a:t>Preliminary Recommendations</a:t>
            </a:r>
            <a:endParaRPr sz="1600">
              <a:solidFill>
                <a:schemeClr val="dk1"/>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chemeClr val="dk1"/>
              </a:buClr>
              <a:buSzPts val="1600"/>
              <a:buFont typeface="Times New Roman"/>
              <a:buAutoNum type="arabicPeriod"/>
            </a:pPr>
            <a:r>
              <a:rPr lang="en" sz="1600">
                <a:solidFill>
                  <a:schemeClr val="dk1"/>
                </a:solidFill>
                <a:latin typeface="Times New Roman"/>
                <a:ea typeface="Times New Roman"/>
                <a:cs typeface="Times New Roman"/>
                <a:sym typeface="Times New Roman"/>
              </a:rPr>
              <a:t>Questions &amp; Discussion</a:t>
            </a:r>
            <a:endParaRPr sz="1600">
              <a:solidFill>
                <a:schemeClr val="dk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latin typeface="Times New Roman"/>
                <a:ea typeface="Times New Roman"/>
                <a:cs typeface="Times New Roman"/>
                <a:sym typeface="Times New Roman"/>
              </a:rPr>
              <a:t>Project Context &amp; Objectives</a:t>
            </a:r>
            <a:endParaRPr sz="2200">
              <a:latin typeface="Times New Roman"/>
              <a:ea typeface="Times New Roman"/>
              <a:cs typeface="Times New Roman"/>
              <a:sym typeface="Times New Roman"/>
            </a:endParaRPr>
          </a:p>
        </p:txBody>
      </p:sp>
      <p:sp>
        <p:nvSpPr>
          <p:cNvPr id="67" name="Google Shape;67;p15"/>
          <p:cNvSpPr txBox="1"/>
          <p:nvPr>
            <p:ph idx="1" type="body"/>
          </p:nvPr>
        </p:nvSpPr>
        <p:spPr>
          <a:xfrm>
            <a:off x="408400" y="1152475"/>
            <a:ext cx="82446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600">
                <a:solidFill>
                  <a:schemeClr val="dk1"/>
                </a:solidFill>
                <a:latin typeface="Times New Roman"/>
                <a:ea typeface="Times New Roman"/>
                <a:cs typeface="Times New Roman"/>
                <a:sym typeface="Times New Roman"/>
              </a:rPr>
              <a:t>This presentation outlines the preliminary findings from a scope of work that we have undertaken as contractors for the Nevada State Public Charter School Authority.  The SPCSA initiated this project at the urging of the Governor’s Office and in collaboration with the Nevada Department of Education.</a:t>
            </a:r>
            <a:endParaRPr sz="1600">
              <a:solidFill>
                <a:schemeClr val="dk1"/>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800">
              <a:solidFill>
                <a:schemeClr val="dk1"/>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600">
                <a:solidFill>
                  <a:schemeClr val="dk1"/>
                </a:solidFill>
                <a:latin typeface="Times New Roman"/>
                <a:ea typeface="Times New Roman"/>
                <a:cs typeface="Times New Roman"/>
                <a:sym typeface="Times New Roman"/>
              </a:rPr>
              <a:t>Our initial project objectives were to:</a:t>
            </a:r>
            <a:endParaRPr sz="1600">
              <a:solidFill>
                <a:schemeClr val="dk1"/>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chemeClr val="dk1"/>
              </a:buClr>
              <a:buSzPts val="1600"/>
              <a:buFont typeface="Times New Roman"/>
              <a:buAutoNum type="arabicPeriod"/>
            </a:pPr>
            <a:r>
              <a:rPr lang="en" sz="1600">
                <a:solidFill>
                  <a:schemeClr val="dk1"/>
                </a:solidFill>
                <a:latin typeface="Times New Roman"/>
                <a:ea typeface="Times New Roman"/>
                <a:cs typeface="Times New Roman"/>
                <a:sym typeface="Times New Roman"/>
              </a:rPr>
              <a:t>Articulate a best-practice service delivery model for the SPCSA and NV charter schools, and </a:t>
            </a:r>
            <a:endParaRPr sz="1600">
              <a:solidFill>
                <a:schemeClr val="dk1"/>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chemeClr val="dk1"/>
              </a:buClr>
              <a:buSzPts val="1600"/>
              <a:buFont typeface="Times New Roman"/>
              <a:buAutoNum type="arabicPeriod"/>
            </a:pPr>
            <a:r>
              <a:rPr lang="en" sz="1600">
                <a:solidFill>
                  <a:schemeClr val="dk1"/>
                </a:solidFill>
                <a:latin typeface="Times New Roman"/>
                <a:ea typeface="Times New Roman"/>
                <a:cs typeface="Times New Roman"/>
                <a:sym typeface="Times New Roman"/>
              </a:rPr>
              <a:t>Recommend a process by which individual SPCSA-sponsored charter schools could qualify for and transition to independent local education agency status. </a:t>
            </a:r>
            <a:endParaRPr sz="1600">
              <a:solidFill>
                <a:schemeClr val="dk1"/>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600">
              <a:solidFill>
                <a:schemeClr val="dk1"/>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600">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latin typeface="Times New Roman"/>
                <a:ea typeface="Times New Roman"/>
                <a:cs typeface="Times New Roman"/>
                <a:sym typeface="Times New Roman"/>
              </a:rPr>
              <a:t>Objective 1: Key Activities Undertaken</a:t>
            </a:r>
            <a:endParaRPr sz="2200">
              <a:latin typeface="Times New Roman"/>
              <a:ea typeface="Times New Roman"/>
              <a:cs typeface="Times New Roman"/>
              <a:sym typeface="Times New Roman"/>
            </a:endParaRPr>
          </a:p>
        </p:txBody>
      </p:sp>
      <p:sp>
        <p:nvSpPr>
          <p:cNvPr id="73" name="Google Shape;73;p16"/>
          <p:cNvSpPr txBox="1"/>
          <p:nvPr>
            <p:ph idx="1" type="body"/>
          </p:nvPr>
        </p:nvSpPr>
        <p:spPr>
          <a:xfrm>
            <a:off x="311700" y="1152475"/>
            <a:ext cx="8215800" cy="3416400"/>
          </a:xfrm>
          <a:prstGeom prst="rect">
            <a:avLst/>
          </a:prstGeom>
        </p:spPr>
        <p:txBody>
          <a:bodyPr anchorCtr="0" anchor="t" bIns="91425" lIns="91425" spcFirstLastPara="1" rIns="91425" wrap="square" tIns="91425">
            <a:noAutofit/>
          </a:bodyPr>
          <a:lstStyle/>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Review of local context to understand how SPCSA operates today</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Review of national landscape to understand how other states have addressed the question of LEA responsibilities</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Benchmarking exercise with national peers to assess structure, staffing, resources, legal standing, and other factors for the SPCSA</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Articulation of likely SPCSA responsibilities in the case that SPCSA must serve as the full LEA for its schools;</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Analysis of SPSCA’s proposed staffing model for 2019-20 </a:t>
            </a:r>
            <a:endParaRPr sz="1600">
              <a:solidFill>
                <a:srgbClr val="000000"/>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latin typeface="Times New Roman"/>
                <a:ea typeface="Times New Roman"/>
                <a:cs typeface="Times New Roman"/>
                <a:sym typeface="Times New Roman"/>
              </a:rPr>
              <a:t>Objective 1: Key Findings</a:t>
            </a:r>
            <a:endParaRPr sz="2200">
              <a:latin typeface="Times New Roman"/>
              <a:ea typeface="Times New Roman"/>
              <a:cs typeface="Times New Roman"/>
              <a:sym typeface="Times New Roman"/>
            </a:endParaRPr>
          </a:p>
        </p:txBody>
      </p:sp>
      <p:sp>
        <p:nvSpPr>
          <p:cNvPr id="79" name="Google Shape;79;p17"/>
          <p:cNvSpPr txBox="1"/>
          <p:nvPr>
            <p:ph idx="2" type="body"/>
          </p:nvPr>
        </p:nvSpPr>
        <p:spPr>
          <a:xfrm>
            <a:off x="252575" y="1152475"/>
            <a:ext cx="8579700" cy="3416400"/>
          </a:xfrm>
          <a:prstGeom prst="rect">
            <a:avLst/>
          </a:prstGeom>
        </p:spPr>
        <p:txBody>
          <a:bodyPr anchorCtr="0" anchor="t" bIns="91425" lIns="91425" spcFirstLastPara="1" rIns="91425" wrap="square" tIns="91425">
            <a:noAutofit/>
          </a:bodyPr>
          <a:lstStyle/>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There is no perfect model for distributing LEA responsibilities and, as a result, local context is key to developing a sound plan for Nevada</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Most national peers do not serve as the full LEA for their authorized charter schools </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The two organizations that do serve as the full LEA (the South Carolina Public Charter School District and the Colorado Charter Schools Institute) have significantly higher levels of staffing </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To serve as a full LEA, the SPCSA will need to build significant capacity - in particular, a team of up to six individuals to work with SPCSA schools on matters of special education services and compliance</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To transition to a full LEA will take time and require significant change management because it will have a material impact on not just the SPCSA but also the charter schools and the NDE </a:t>
            </a:r>
            <a:endParaRPr sz="1600">
              <a:solidFill>
                <a:srgbClr val="000000"/>
              </a:solidFill>
              <a:latin typeface="Times New Roman"/>
              <a:ea typeface="Times New Roman"/>
              <a:cs typeface="Times New Roman"/>
              <a:sym typeface="Times New Roman"/>
            </a:endParaRPr>
          </a:p>
          <a:p>
            <a:pPr indent="0" lvl="0" marL="0" rtl="0" algn="l">
              <a:lnSpc>
                <a:spcPct val="150000"/>
              </a:lnSpc>
              <a:spcBef>
                <a:spcPts val="1600"/>
              </a:spcBef>
              <a:spcAft>
                <a:spcPts val="1600"/>
              </a:spcAft>
              <a:buNone/>
            </a:pPr>
            <a:r>
              <a:t/>
            </a:r>
            <a:endParaRPr sz="1600">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200">
                <a:latin typeface="Times New Roman"/>
                <a:ea typeface="Times New Roman"/>
                <a:cs typeface="Times New Roman"/>
                <a:sym typeface="Times New Roman"/>
              </a:rPr>
              <a:t>Objective 1: </a:t>
            </a:r>
            <a:r>
              <a:rPr lang="en" sz="2200">
                <a:latin typeface="Times New Roman"/>
                <a:ea typeface="Times New Roman"/>
                <a:cs typeface="Times New Roman"/>
                <a:sym typeface="Times New Roman"/>
              </a:rPr>
              <a:t>National</a:t>
            </a:r>
            <a:r>
              <a:rPr lang="en" sz="2200">
                <a:latin typeface="Times New Roman"/>
                <a:ea typeface="Times New Roman"/>
                <a:cs typeface="Times New Roman"/>
                <a:sym typeface="Times New Roman"/>
              </a:rPr>
              <a:t> Peer Staffing &amp; Budget Comparison</a:t>
            </a:r>
            <a:endParaRPr sz="2200"/>
          </a:p>
        </p:txBody>
      </p:sp>
      <p:sp>
        <p:nvSpPr>
          <p:cNvPr id="85" name="Google Shape;85;p18"/>
          <p:cNvSpPr txBox="1"/>
          <p:nvPr/>
        </p:nvSpPr>
        <p:spPr>
          <a:xfrm>
            <a:off x="311675" y="811100"/>
            <a:ext cx="8407500" cy="800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i="1" lang="en" sz="1200">
                <a:solidFill>
                  <a:schemeClr val="dk1"/>
                </a:solidFill>
                <a:latin typeface="Times New Roman"/>
                <a:ea typeface="Times New Roman"/>
                <a:cs typeface="Times New Roman"/>
                <a:sym typeface="Times New Roman"/>
              </a:rPr>
              <a:t>This staffing comparison demonstrates that the Nevada SPCSA is staffed at low levels compared to the staffing for those statewide authorizers that also serve as a full LEA. The OPSB’s LEA office is also included for comparison.</a:t>
            </a:r>
            <a:endParaRPr sz="1200">
              <a:solidFill>
                <a:schemeClr val="dk1"/>
              </a:solidFill>
            </a:endParaRPr>
          </a:p>
        </p:txBody>
      </p:sp>
      <p:graphicFrame>
        <p:nvGraphicFramePr>
          <p:cNvPr id="86" name="Google Shape;86;p18"/>
          <p:cNvGraphicFramePr/>
          <p:nvPr/>
        </p:nvGraphicFramePr>
        <p:xfrm>
          <a:off x="696475" y="1535300"/>
          <a:ext cx="3000000" cy="3000000"/>
        </p:xfrm>
        <a:graphic>
          <a:graphicData uri="http://schemas.openxmlformats.org/drawingml/2006/table">
            <a:tbl>
              <a:tblPr>
                <a:noFill/>
                <a:tableStyleId>{8EB840CE-BCBC-4C12-9857-1A1829EEA2FC}</a:tableStyleId>
              </a:tblPr>
              <a:tblGrid>
                <a:gridCol w="1010325"/>
                <a:gridCol w="1624850"/>
                <a:gridCol w="762625"/>
                <a:gridCol w="845175"/>
                <a:gridCol w="1349275"/>
                <a:gridCol w="809750"/>
                <a:gridCol w="1349050"/>
              </a:tblGrid>
              <a:tr h="189950">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Entity</a:t>
                      </a:r>
                      <a:endParaRPr sz="1100">
                        <a:latin typeface="Times New Roman"/>
                        <a:ea typeface="Times New Roman"/>
                        <a:cs typeface="Times New Roman"/>
                        <a:sym typeface="Times New Roman"/>
                      </a:endParaRPr>
                    </a:p>
                  </a:txBody>
                  <a:tcPr marT="63500" marB="63500" marR="63500" marL="63500">
                    <a:solidFill>
                      <a:srgbClr val="C9DAF8"/>
                    </a:solidFill>
                  </a:tcPr>
                </a:tc>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Budget</a:t>
                      </a:r>
                      <a:endParaRPr sz="1100">
                        <a:latin typeface="Times New Roman"/>
                        <a:ea typeface="Times New Roman"/>
                        <a:cs typeface="Times New Roman"/>
                        <a:sym typeface="Times New Roman"/>
                      </a:endParaRPr>
                    </a:p>
                  </a:txBody>
                  <a:tcPr marT="63500" marB="63500" marR="63500" marL="63500">
                    <a:solidFill>
                      <a:srgbClr val="C9DAF8"/>
                    </a:solidFill>
                  </a:tcPr>
                </a:tc>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Staff Budgeted</a:t>
                      </a:r>
                      <a:endParaRPr sz="1100">
                        <a:latin typeface="Times New Roman"/>
                        <a:ea typeface="Times New Roman"/>
                        <a:cs typeface="Times New Roman"/>
                        <a:sym typeface="Times New Roman"/>
                      </a:endParaRPr>
                    </a:p>
                  </a:txBody>
                  <a:tcPr marT="63500" marB="63500" marR="63500" marL="63500">
                    <a:solidFill>
                      <a:srgbClr val="C9DAF8"/>
                    </a:solidFill>
                  </a:tcPr>
                </a:tc>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Campuses</a:t>
                      </a:r>
                      <a:endParaRPr sz="1100">
                        <a:latin typeface="Times New Roman"/>
                        <a:ea typeface="Times New Roman"/>
                        <a:cs typeface="Times New Roman"/>
                        <a:sym typeface="Times New Roman"/>
                      </a:endParaRPr>
                    </a:p>
                  </a:txBody>
                  <a:tcPr marT="63500" marB="63500" marR="63500" marL="63500">
                    <a:solidFill>
                      <a:srgbClr val="C9DAF8"/>
                    </a:solidFill>
                  </a:tcPr>
                </a:tc>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Campuses per Staff Budgeted</a:t>
                      </a:r>
                      <a:endParaRPr sz="1100">
                        <a:latin typeface="Times New Roman"/>
                        <a:ea typeface="Times New Roman"/>
                        <a:cs typeface="Times New Roman"/>
                        <a:sym typeface="Times New Roman"/>
                      </a:endParaRPr>
                    </a:p>
                  </a:txBody>
                  <a:tcPr marT="63500" marB="63500" marR="63500" marL="63500">
                    <a:solidFill>
                      <a:srgbClr val="C9DAF8"/>
                    </a:solidFill>
                  </a:tcPr>
                </a:tc>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Students</a:t>
                      </a:r>
                      <a:endParaRPr sz="1100">
                        <a:latin typeface="Times New Roman"/>
                        <a:ea typeface="Times New Roman"/>
                        <a:cs typeface="Times New Roman"/>
                        <a:sym typeface="Times New Roman"/>
                      </a:endParaRPr>
                    </a:p>
                  </a:txBody>
                  <a:tcPr marT="63500" marB="63500" marR="63500" marL="63500">
                    <a:solidFill>
                      <a:srgbClr val="C9DAF8"/>
                    </a:solidFill>
                  </a:tcPr>
                </a:tc>
                <a:tc>
                  <a:txBody>
                    <a:bodyPr>
                      <a:noAutofit/>
                    </a:bodyPr>
                    <a:lstStyle/>
                    <a:p>
                      <a:pPr indent="0" lvl="0" marL="0" rtl="0" algn="l">
                        <a:spcBef>
                          <a:spcPts val="0"/>
                        </a:spcBef>
                        <a:spcAft>
                          <a:spcPts val="0"/>
                        </a:spcAft>
                        <a:buNone/>
                      </a:pPr>
                      <a:r>
                        <a:rPr lang="en" sz="1100">
                          <a:latin typeface="Times New Roman"/>
                          <a:ea typeface="Times New Roman"/>
                          <a:cs typeface="Times New Roman"/>
                          <a:sym typeface="Times New Roman"/>
                        </a:rPr>
                        <a:t>Students per FTE</a:t>
                      </a:r>
                      <a:endParaRPr sz="1100">
                        <a:latin typeface="Times New Roman"/>
                        <a:ea typeface="Times New Roman"/>
                        <a:cs typeface="Times New Roman"/>
                        <a:sym typeface="Times New Roman"/>
                      </a:endParaRPr>
                    </a:p>
                  </a:txBody>
                  <a:tcPr marT="63500" marB="63500" marR="63500" marL="63500">
                    <a:solidFill>
                      <a:srgbClr val="C9DAF8"/>
                    </a:solidFill>
                  </a:tcPr>
                </a:tc>
              </a:tr>
              <a:tr h="456825">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NV SPCSA</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Sponsorship fee of up to 2% but ~1% in practice</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17</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53</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3.11</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42,333</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2,490</a:t>
                      </a:r>
                      <a:endParaRPr sz="1050">
                        <a:latin typeface="Times New Roman"/>
                        <a:ea typeface="Times New Roman"/>
                        <a:cs typeface="Times New Roman"/>
                        <a:sym typeface="Times New Roman"/>
                      </a:endParaRPr>
                    </a:p>
                  </a:txBody>
                  <a:tcPr marT="63500" marB="63500" marR="63500" marL="63500"/>
                </a:tc>
              </a:tr>
              <a:tr h="334700">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SC PCSD</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u="sng">
                          <a:solidFill>
                            <a:srgbClr val="1155CC"/>
                          </a:solidFill>
                          <a:latin typeface="Times New Roman"/>
                          <a:ea typeface="Times New Roman"/>
                          <a:cs typeface="Times New Roman"/>
                          <a:sym typeface="Times New Roman"/>
                          <a:hlinkClick r:id="rId3"/>
                        </a:rPr>
                        <a:t>Up to 2%</a:t>
                      </a:r>
                      <a:r>
                        <a:rPr lang="en" sz="1050">
                          <a:latin typeface="Times New Roman"/>
                          <a:ea typeface="Times New Roman"/>
                          <a:cs typeface="Times New Roman"/>
                          <a:sym typeface="Times New Roman"/>
                        </a:rPr>
                        <a:t> and ~2% in practice</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21</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39</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1.85</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25,566</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1,000</a:t>
                      </a:r>
                      <a:endParaRPr sz="1050">
                        <a:latin typeface="Times New Roman"/>
                        <a:ea typeface="Times New Roman"/>
                        <a:cs typeface="Times New Roman"/>
                        <a:sym typeface="Times New Roman"/>
                      </a:endParaRPr>
                    </a:p>
                  </a:txBody>
                  <a:tcPr marT="63500" marB="63500" marR="63500" marL="63500"/>
                </a:tc>
              </a:tr>
              <a:tr h="334700">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Colorado CSI</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u="sng">
                          <a:solidFill>
                            <a:srgbClr val="1155CC"/>
                          </a:solidFill>
                          <a:latin typeface="Times New Roman"/>
                          <a:ea typeface="Times New Roman"/>
                          <a:cs typeface="Times New Roman"/>
                          <a:sym typeface="Times New Roman"/>
                          <a:hlinkClick r:id="rId4"/>
                        </a:rPr>
                        <a:t>Up to 5%</a:t>
                      </a:r>
                      <a:r>
                        <a:rPr lang="en" sz="1050">
                          <a:latin typeface="Times New Roman"/>
                          <a:ea typeface="Times New Roman"/>
                          <a:cs typeface="Times New Roman"/>
                          <a:sym typeface="Times New Roman"/>
                        </a:rPr>
                        <a:t> and ~2.5% in practice</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21</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39</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1.85</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17,500</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833</a:t>
                      </a:r>
                      <a:endParaRPr sz="1050">
                        <a:latin typeface="Times New Roman"/>
                        <a:ea typeface="Times New Roman"/>
                        <a:cs typeface="Times New Roman"/>
                        <a:sym typeface="Times New Roman"/>
                      </a:endParaRPr>
                    </a:p>
                  </a:txBody>
                  <a:tcPr marT="63500" marB="63500" marR="63500" marL="63500"/>
                </a:tc>
              </a:tr>
              <a:tr h="1315175">
                <a:tc>
                  <a:txBody>
                    <a:bodyPr>
                      <a:noAutofit/>
                    </a:bodyPr>
                    <a:lstStyle/>
                    <a:p>
                      <a:pPr indent="0" lvl="0" marL="0" rtl="0" algn="l">
                        <a:spcBef>
                          <a:spcPts val="0"/>
                        </a:spcBef>
                        <a:spcAft>
                          <a:spcPts val="0"/>
                        </a:spcAft>
                        <a:buNone/>
                      </a:pPr>
                      <a:r>
                        <a:rPr lang="en" sz="1050" u="sng">
                          <a:solidFill>
                            <a:srgbClr val="1155CC"/>
                          </a:solidFill>
                          <a:latin typeface="Times New Roman"/>
                          <a:ea typeface="Times New Roman"/>
                          <a:cs typeface="Times New Roman"/>
                          <a:sym typeface="Times New Roman"/>
                          <a:hlinkClick r:id="rId5"/>
                        </a:rPr>
                        <a:t>OPSB LEA Office (2018-19)</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LEA schools pay an additional 0.25% admin fee (2% instead of 1.75%)  plus an LEA chargeback based on actual costs (~$475 per pupil in 2018-19 or ~4.5% of recurring revenue)</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30</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13</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0.43</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5,000 (in  LEA out of 45,000 total)</a:t>
                      </a:r>
                      <a:endParaRPr sz="1050">
                        <a:latin typeface="Times New Roman"/>
                        <a:ea typeface="Times New Roman"/>
                        <a:cs typeface="Times New Roman"/>
                        <a:sym typeface="Times New Roman"/>
                      </a:endParaRPr>
                    </a:p>
                  </a:txBody>
                  <a:tcPr marT="63500" marB="63500" marR="63500" marL="63500"/>
                </a:tc>
                <a:tc>
                  <a:txBody>
                    <a:bodyPr>
                      <a:noAutofit/>
                    </a:bodyPr>
                    <a:lstStyle/>
                    <a:p>
                      <a:pPr indent="0" lvl="0" marL="0" rtl="0" algn="l">
                        <a:spcBef>
                          <a:spcPts val="0"/>
                        </a:spcBef>
                        <a:spcAft>
                          <a:spcPts val="0"/>
                        </a:spcAft>
                        <a:buNone/>
                      </a:pPr>
                      <a:r>
                        <a:rPr lang="en" sz="1050">
                          <a:latin typeface="Times New Roman"/>
                          <a:ea typeface="Times New Roman"/>
                          <a:cs typeface="Times New Roman"/>
                          <a:sym typeface="Times New Roman"/>
                        </a:rPr>
                        <a:t>167</a:t>
                      </a:r>
                      <a:endParaRPr sz="1050">
                        <a:latin typeface="Times New Roman"/>
                        <a:ea typeface="Times New Roman"/>
                        <a:cs typeface="Times New Roman"/>
                        <a:sym typeface="Times New Roman"/>
                      </a:endParaRPr>
                    </a:p>
                  </a:txBody>
                  <a:tcPr marT="63500" marB="63500" marR="63500" marL="6350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200">
                <a:latin typeface="Times New Roman"/>
                <a:ea typeface="Times New Roman"/>
                <a:cs typeface="Times New Roman"/>
                <a:sym typeface="Times New Roman"/>
              </a:rPr>
              <a:t>Objective 1: Preliminary Recommendations</a:t>
            </a:r>
            <a:endParaRPr sz="2200">
              <a:latin typeface="Times New Roman"/>
              <a:ea typeface="Times New Roman"/>
              <a:cs typeface="Times New Roman"/>
              <a:sym typeface="Times New Roman"/>
            </a:endParaRPr>
          </a:p>
          <a:p>
            <a:pPr indent="0" lvl="0" marL="0" rtl="0" algn="l">
              <a:spcBef>
                <a:spcPts val="0"/>
              </a:spcBef>
              <a:spcAft>
                <a:spcPts val="0"/>
              </a:spcAft>
              <a:buNone/>
            </a:pPr>
            <a:r>
              <a:t/>
            </a:r>
            <a:endParaRPr sz="2200">
              <a:latin typeface="Times New Roman"/>
              <a:ea typeface="Times New Roman"/>
              <a:cs typeface="Times New Roman"/>
              <a:sym typeface="Times New Roman"/>
            </a:endParaRPr>
          </a:p>
        </p:txBody>
      </p:sp>
      <p:sp>
        <p:nvSpPr>
          <p:cNvPr id="92" name="Google Shape;92;p19"/>
          <p:cNvSpPr txBox="1"/>
          <p:nvPr>
            <p:ph idx="1" type="body"/>
          </p:nvPr>
        </p:nvSpPr>
        <p:spPr>
          <a:xfrm>
            <a:off x="311700" y="1297500"/>
            <a:ext cx="85206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600">
                <a:solidFill>
                  <a:srgbClr val="000000"/>
                </a:solidFill>
                <a:latin typeface="Times New Roman"/>
                <a:ea typeface="Times New Roman"/>
                <a:cs typeface="Times New Roman"/>
                <a:sym typeface="Times New Roman"/>
              </a:rPr>
              <a:t>In order to achieve success as a full LEA, the SPCSA will need to meaningfully enhance its staffing and may need to undertake significant restructuring activities - for this reason, we recommend:</a:t>
            </a:r>
            <a:endParaRPr sz="1600">
              <a:solidFill>
                <a:srgbClr val="000000"/>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AutoNum type="arabicPeriod"/>
            </a:pPr>
            <a:r>
              <a:rPr lang="en" sz="1600">
                <a:solidFill>
                  <a:srgbClr val="000000"/>
                </a:solidFill>
                <a:latin typeface="Times New Roman"/>
                <a:ea typeface="Times New Roman"/>
                <a:cs typeface="Times New Roman"/>
                <a:sym typeface="Times New Roman"/>
              </a:rPr>
              <a:t>The SPCSA should work in partnership with the NDE according to operationalize full LEA responsibilities over the course of the next two to three years.</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AutoNum type="arabicPeriod"/>
            </a:pPr>
            <a:r>
              <a:rPr lang="en" sz="1600">
                <a:solidFill>
                  <a:srgbClr val="000000"/>
                </a:solidFill>
                <a:latin typeface="Times New Roman"/>
                <a:ea typeface="Times New Roman"/>
                <a:cs typeface="Times New Roman"/>
                <a:sym typeface="Times New Roman"/>
              </a:rPr>
              <a:t>T</a:t>
            </a:r>
            <a:r>
              <a:rPr lang="en" sz="1600">
                <a:solidFill>
                  <a:srgbClr val="000000"/>
                </a:solidFill>
                <a:latin typeface="Times New Roman"/>
                <a:ea typeface="Times New Roman"/>
                <a:cs typeface="Times New Roman"/>
                <a:sym typeface="Times New Roman"/>
              </a:rPr>
              <a:t>he SPCSA should be restructured to operate in the long run with two parallel portfolios of charter schools: one portfolio of schools that have achieved independent LEA status, and another that is not eligible for independent status due to capacity, scale, or other considerations. </a:t>
            </a:r>
            <a:endParaRPr sz="1600">
              <a:solidFill>
                <a:srgbClr val="000000"/>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br>
              <a:rPr lang="en" sz="1600">
                <a:solidFill>
                  <a:srgbClr val="000000"/>
                </a:solidFill>
                <a:latin typeface="Times New Roman"/>
                <a:ea typeface="Times New Roman"/>
                <a:cs typeface="Times New Roman"/>
                <a:sym typeface="Times New Roman"/>
              </a:rPr>
            </a:br>
            <a:endParaRPr sz="1600">
              <a:solidFill>
                <a:srgbClr val="000000"/>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600">
              <a:solidFill>
                <a:srgbClr val="000000"/>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600">
              <a:solidFill>
                <a:srgbClr val="000000"/>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600">
              <a:solidFill>
                <a:srgbClr val="000000"/>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latin typeface="Times New Roman"/>
                <a:ea typeface="Times New Roman"/>
                <a:cs typeface="Times New Roman"/>
                <a:sym typeface="Times New Roman"/>
              </a:rPr>
              <a:t>Objective 2: Key Activities Undertaken</a:t>
            </a:r>
            <a:endParaRPr sz="2200">
              <a:latin typeface="Times New Roman"/>
              <a:ea typeface="Times New Roman"/>
              <a:cs typeface="Times New Roman"/>
              <a:sym typeface="Times New Roman"/>
            </a:endParaRPr>
          </a:p>
        </p:txBody>
      </p:sp>
      <p:sp>
        <p:nvSpPr>
          <p:cNvPr id="98" name="Google Shape;98;p20"/>
          <p:cNvSpPr txBox="1"/>
          <p:nvPr>
            <p:ph idx="1" type="body"/>
          </p:nvPr>
        </p:nvSpPr>
        <p:spPr>
          <a:xfrm>
            <a:off x="444750" y="1287825"/>
            <a:ext cx="8072700" cy="3416400"/>
          </a:xfrm>
          <a:prstGeom prst="rect">
            <a:avLst/>
          </a:prstGeom>
        </p:spPr>
        <p:txBody>
          <a:bodyPr anchorCtr="0" anchor="t" bIns="91425" lIns="91425" spcFirstLastPara="1" rIns="91425" wrap="square" tIns="91425">
            <a:noAutofit/>
          </a:bodyPr>
          <a:lstStyle/>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Review of SPCSA survey findings regarding LEA transition; </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Discussion with staff at NDE, SPCSA, a large NV charter school organization, and others </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Review of national landscape for LEA transitions;</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Analysis of Orleans Parish School Board (Louisiana) experience with permitting schools to become their own LEA; </a:t>
            </a:r>
            <a:endParaRPr sz="1600">
              <a:solidFill>
                <a:srgbClr val="000000"/>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latin typeface="Times New Roman"/>
                <a:ea typeface="Times New Roman"/>
                <a:cs typeface="Times New Roman"/>
                <a:sym typeface="Times New Roman"/>
              </a:rPr>
              <a:t>Objective 2: Key Findings</a:t>
            </a:r>
            <a:endParaRPr sz="2200">
              <a:latin typeface="Times New Roman"/>
              <a:ea typeface="Times New Roman"/>
              <a:cs typeface="Times New Roman"/>
              <a:sym typeface="Times New Roman"/>
            </a:endParaRPr>
          </a:p>
        </p:txBody>
      </p:sp>
      <p:sp>
        <p:nvSpPr>
          <p:cNvPr id="104" name="Google Shape;104;p21"/>
          <p:cNvSpPr txBox="1"/>
          <p:nvPr>
            <p:ph idx="2" type="body"/>
          </p:nvPr>
        </p:nvSpPr>
        <p:spPr>
          <a:xfrm>
            <a:off x="454500" y="1229800"/>
            <a:ext cx="8377800" cy="3416400"/>
          </a:xfrm>
          <a:prstGeom prst="rect">
            <a:avLst/>
          </a:prstGeom>
        </p:spPr>
        <p:txBody>
          <a:bodyPr anchorCtr="0" anchor="t" bIns="91425" lIns="91425" spcFirstLastPara="1" rIns="91425" wrap="square" tIns="91425">
            <a:noAutofit/>
          </a:bodyPr>
          <a:lstStyle/>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SPCSA charter schools need the opportunity to learn what it means to serve as their own LEA; </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Prior to any transition, the SPCSA and the NDE need to reach an explicit agreement on how each party will engage with independent LEA charter schools on questions of support and oversight;</a:t>
            </a:r>
            <a:endParaRPr sz="1600">
              <a:solidFill>
                <a:srgbClr val="000000"/>
              </a:solidFill>
              <a:latin typeface="Times New Roman"/>
              <a:ea typeface="Times New Roman"/>
              <a:cs typeface="Times New Roman"/>
              <a:sym typeface="Times New Roman"/>
            </a:endParaRPr>
          </a:p>
          <a:p>
            <a:pPr indent="-330200" lvl="0" marL="457200" rtl="0" algn="l">
              <a:lnSpc>
                <a:spcPct val="150000"/>
              </a:lnSpc>
              <a:spcBef>
                <a:spcPts val="0"/>
              </a:spcBef>
              <a:spcAft>
                <a:spcPts val="0"/>
              </a:spcAft>
              <a:buClr>
                <a:srgbClr val="000000"/>
              </a:buClr>
              <a:buSzPts val="1600"/>
              <a:buFont typeface="Times New Roman"/>
              <a:buChar char="●"/>
            </a:pPr>
            <a:r>
              <a:rPr lang="en" sz="1600">
                <a:solidFill>
                  <a:srgbClr val="000000"/>
                </a:solidFill>
                <a:latin typeface="Times New Roman"/>
                <a:ea typeface="Times New Roman"/>
                <a:cs typeface="Times New Roman"/>
                <a:sym typeface="Times New Roman"/>
              </a:rPr>
              <a:t>The SPCSA may always need to serve as the LEA some of its schools and will need to develop the appropriate structure and staffing to accommodate a mixed portfolio of schools (some but not all as independent LEAs)</a:t>
            </a:r>
            <a:endParaRPr sz="1600">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