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2" r:id="rId6"/>
    <p:sldId id="259" r:id="rId7"/>
    <p:sldId id="260"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74" d="100"/>
          <a:sy n="74" d="100"/>
        </p:scale>
        <p:origin x="90"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026BB286-E57A-40C5-B162-5B66F177CA10}" type="datetimeFigureOut">
              <a:rPr lang="en-US" smtClean="0"/>
              <a:t>12/12/2018</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300A4D47-DA59-43E1-B698-0824003299CB}" type="slidenum">
              <a:rPr lang="en-US" smtClean="0"/>
              <a:t>‹#›</a:t>
            </a:fld>
            <a:endParaRPr lang="en-US"/>
          </a:p>
        </p:txBody>
      </p:sp>
    </p:spTree>
    <p:extLst>
      <p:ext uri="{BB962C8B-B14F-4D97-AF65-F5344CB8AC3E}">
        <p14:creationId xmlns:p14="http://schemas.microsoft.com/office/powerpoint/2010/main" val="3494093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26BB286-E57A-40C5-B162-5B66F177CA10}"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0A4D47-DA59-43E1-B698-0824003299CB}" type="slidenum">
              <a:rPr lang="en-US" smtClean="0"/>
              <a:t>‹#›</a:t>
            </a:fld>
            <a:endParaRPr lang="en-US"/>
          </a:p>
        </p:txBody>
      </p:sp>
    </p:spTree>
    <p:extLst>
      <p:ext uri="{BB962C8B-B14F-4D97-AF65-F5344CB8AC3E}">
        <p14:creationId xmlns:p14="http://schemas.microsoft.com/office/powerpoint/2010/main" val="4105845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26BB286-E57A-40C5-B162-5B66F177CA10}"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0A4D47-DA59-43E1-B698-0824003299CB}" type="slidenum">
              <a:rPr lang="en-US" smtClean="0"/>
              <a:t>‹#›</a:t>
            </a:fld>
            <a:endParaRPr lang="en-US"/>
          </a:p>
        </p:txBody>
      </p:sp>
    </p:spTree>
    <p:extLst>
      <p:ext uri="{BB962C8B-B14F-4D97-AF65-F5344CB8AC3E}">
        <p14:creationId xmlns:p14="http://schemas.microsoft.com/office/powerpoint/2010/main" val="21697728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26BB286-E57A-40C5-B162-5B66F177CA10}"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0A4D47-DA59-43E1-B698-0824003299CB}"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6830752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26BB286-E57A-40C5-B162-5B66F177CA10}"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0A4D47-DA59-43E1-B698-0824003299CB}" type="slidenum">
              <a:rPr lang="en-US" smtClean="0"/>
              <a:t>‹#›</a:t>
            </a:fld>
            <a:endParaRPr lang="en-US"/>
          </a:p>
        </p:txBody>
      </p:sp>
    </p:spTree>
    <p:extLst>
      <p:ext uri="{BB962C8B-B14F-4D97-AF65-F5344CB8AC3E}">
        <p14:creationId xmlns:p14="http://schemas.microsoft.com/office/powerpoint/2010/main" val="2862538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026BB286-E57A-40C5-B162-5B66F177CA10}"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0A4D47-DA59-43E1-B698-0824003299CB}" type="slidenum">
              <a:rPr lang="en-US" smtClean="0"/>
              <a:t>‹#›</a:t>
            </a:fld>
            <a:endParaRPr lang="en-US"/>
          </a:p>
        </p:txBody>
      </p:sp>
    </p:spTree>
    <p:extLst>
      <p:ext uri="{BB962C8B-B14F-4D97-AF65-F5344CB8AC3E}">
        <p14:creationId xmlns:p14="http://schemas.microsoft.com/office/powerpoint/2010/main" val="25547792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026BB286-E57A-40C5-B162-5B66F177CA10}"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0A4D47-DA59-43E1-B698-0824003299CB}" type="slidenum">
              <a:rPr lang="en-US" smtClean="0"/>
              <a:t>‹#›</a:t>
            </a:fld>
            <a:endParaRPr lang="en-US"/>
          </a:p>
        </p:txBody>
      </p:sp>
    </p:spTree>
    <p:extLst>
      <p:ext uri="{BB962C8B-B14F-4D97-AF65-F5344CB8AC3E}">
        <p14:creationId xmlns:p14="http://schemas.microsoft.com/office/powerpoint/2010/main" val="36583584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6BB286-E57A-40C5-B162-5B66F177CA10}"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A4D47-DA59-43E1-B698-0824003299CB}" type="slidenum">
              <a:rPr lang="en-US" smtClean="0"/>
              <a:t>‹#›</a:t>
            </a:fld>
            <a:endParaRPr lang="en-US"/>
          </a:p>
        </p:txBody>
      </p:sp>
    </p:spTree>
    <p:extLst>
      <p:ext uri="{BB962C8B-B14F-4D97-AF65-F5344CB8AC3E}">
        <p14:creationId xmlns:p14="http://schemas.microsoft.com/office/powerpoint/2010/main" val="4750773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6BB286-E57A-40C5-B162-5B66F177CA10}"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A4D47-DA59-43E1-B698-0824003299CB}" type="slidenum">
              <a:rPr lang="en-US" smtClean="0"/>
              <a:t>‹#›</a:t>
            </a:fld>
            <a:endParaRPr lang="en-US"/>
          </a:p>
        </p:txBody>
      </p:sp>
    </p:spTree>
    <p:extLst>
      <p:ext uri="{BB962C8B-B14F-4D97-AF65-F5344CB8AC3E}">
        <p14:creationId xmlns:p14="http://schemas.microsoft.com/office/powerpoint/2010/main" val="1931750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6BB286-E57A-40C5-B162-5B66F177CA10}"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A4D47-DA59-43E1-B698-0824003299CB}" type="slidenum">
              <a:rPr lang="en-US" smtClean="0"/>
              <a:t>‹#›</a:t>
            </a:fld>
            <a:endParaRPr lang="en-US"/>
          </a:p>
        </p:txBody>
      </p:sp>
    </p:spTree>
    <p:extLst>
      <p:ext uri="{BB962C8B-B14F-4D97-AF65-F5344CB8AC3E}">
        <p14:creationId xmlns:p14="http://schemas.microsoft.com/office/powerpoint/2010/main" val="2299207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26BB286-E57A-40C5-B162-5B66F177CA10}"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A4D47-DA59-43E1-B698-0824003299CB}" type="slidenum">
              <a:rPr lang="en-US" smtClean="0"/>
              <a:t>‹#›</a:t>
            </a:fld>
            <a:endParaRPr lang="en-US"/>
          </a:p>
        </p:txBody>
      </p:sp>
    </p:spTree>
    <p:extLst>
      <p:ext uri="{BB962C8B-B14F-4D97-AF65-F5344CB8AC3E}">
        <p14:creationId xmlns:p14="http://schemas.microsoft.com/office/powerpoint/2010/main" val="2033128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6BB286-E57A-40C5-B162-5B66F177CA10}"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0A4D47-DA59-43E1-B698-0824003299CB}" type="slidenum">
              <a:rPr lang="en-US" smtClean="0"/>
              <a:t>‹#›</a:t>
            </a:fld>
            <a:endParaRPr lang="en-US"/>
          </a:p>
        </p:txBody>
      </p:sp>
    </p:spTree>
    <p:extLst>
      <p:ext uri="{BB962C8B-B14F-4D97-AF65-F5344CB8AC3E}">
        <p14:creationId xmlns:p14="http://schemas.microsoft.com/office/powerpoint/2010/main" val="3417464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BB286-E57A-40C5-B162-5B66F177CA10}"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0A4D47-DA59-43E1-B698-0824003299CB}" type="slidenum">
              <a:rPr lang="en-US" smtClean="0"/>
              <a:t>‹#›</a:t>
            </a:fld>
            <a:endParaRPr lang="en-US"/>
          </a:p>
        </p:txBody>
      </p:sp>
    </p:spTree>
    <p:extLst>
      <p:ext uri="{BB962C8B-B14F-4D97-AF65-F5344CB8AC3E}">
        <p14:creationId xmlns:p14="http://schemas.microsoft.com/office/powerpoint/2010/main" val="2197418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6BB286-E57A-40C5-B162-5B66F177CA10}"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0A4D47-DA59-43E1-B698-0824003299CB}" type="slidenum">
              <a:rPr lang="en-US" smtClean="0"/>
              <a:t>‹#›</a:t>
            </a:fld>
            <a:endParaRPr lang="en-US"/>
          </a:p>
        </p:txBody>
      </p:sp>
    </p:spTree>
    <p:extLst>
      <p:ext uri="{BB962C8B-B14F-4D97-AF65-F5344CB8AC3E}">
        <p14:creationId xmlns:p14="http://schemas.microsoft.com/office/powerpoint/2010/main" val="3903809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6BB286-E57A-40C5-B162-5B66F177CA10}"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0A4D47-DA59-43E1-B698-0824003299CB}" type="slidenum">
              <a:rPr lang="en-US" smtClean="0"/>
              <a:t>‹#›</a:t>
            </a:fld>
            <a:endParaRPr lang="en-US"/>
          </a:p>
        </p:txBody>
      </p:sp>
    </p:spTree>
    <p:extLst>
      <p:ext uri="{BB962C8B-B14F-4D97-AF65-F5344CB8AC3E}">
        <p14:creationId xmlns:p14="http://schemas.microsoft.com/office/powerpoint/2010/main" val="983374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26BB286-E57A-40C5-B162-5B66F177CA10}"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0A4D47-DA59-43E1-B698-0824003299CB}" type="slidenum">
              <a:rPr lang="en-US" smtClean="0"/>
              <a:t>‹#›</a:t>
            </a:fld>
            <a:endParaRPr lang="en-US"/>
          </a:p>
        </p:txBody>
      </p:sp>
    </p:spTree>
    <p:extLst>
      <p:ext uri="{BB962C8B-B14F-4D97-AF65-F5344CB8AC3E}">
        <p14:creationId xmlns:p14="http://schemas.microsoft.com/office/powerpoint/2010/main" val="2163329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26BB286-E57A-40C5-B162-5B66F177CA10}"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0A4D47-DA59-43E1-B698-0824003299CB}" type="slidenum">
              <a:rPr lang="en-US" smtClean="0"/>
              <a:t>‹#›</a:t>
            </a:fld>
            <a:endParaRPr lang="en-US"/>
          </a:p>
        </p:txBody>
      </p:sp>
    </p:spTree>
    <p:extLst>
      <p:ext uri="{BB962C8B-B14F-4D97-AF65-F5344CB8AC3E}">
        <p14:creationId xmlns:p14="http://schemas.microsoft.com/office/powerpoint/2010/main" val="2662346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26BB286-E57A-40C5-B162-5B66F177CA10}" type="datetimeFigureOut">
              <a:rPr lang="en-US" smtClean="0"/>
              <a:t>12/12/2018</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0A4D47-DA59-43E1-B698-0824003299CB}" type="slidenum">
              <a:rPr lang="en-US" smtClean="0"/>
              <a:t>‹#›</a:t>
            </a:fld>
            <a:endParaRPr lang="en-US"/>
          </a:p>
        </p:txBody>
      </p:sp>
    </p:spTree>
    <p:extLst>
      <p:ext uri="{BB962C8B-B14F-4D97-AF65-F5344CB8AC3E}">
        <p14:creationId xmlns:p14="http://schemas.microsoft.com/office/powerpoint/2010/main" val="270198676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mailto:justin.gardner@innov8reanalysis.com" TargetMode="External"/><Relationship Id="rId4" Type="http://schemas.openxmlformats.org/officeDocument/2006/relationships/hyperlink" Target="mailto:cyndy@strategicprogress.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8000"/>
                <a:hueMod val="94000"/>
                <a:satMod val="148000"/>
                <a:lumMod val="150000"/>
              </a:schemeClr>
            </a:gs>
            <a:gs pos="100000">
              <a:schemeClr val="bg1">
                <a:shade val="92000"/>
                <a:hueMod val="104000"/>
                <a:satMod val="140000"/>
                <a:lumMod val="68000"/>
              </a:schemeClr>
            </a:gs>
          </a:gsLst>
          <a:lin ang="5040000" scaled="0"/>
        </a:gra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BE10567-6165-46A7-867D-4690A16B46D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12192003" cy="6858001"/>
            <a:chOff x="0" y="-1"/>
            <a:chExt cx="12192003" cy="6858001"/>
          </a:xfrm>
        </p:grpSpPr>
        <p:sp useBgFill="1">
          <p:nvSpPr>
            <p:cNvPr id="9" name="Rectangle 8">
              <a:extLst>
                <a:ext uri="{FF2B5EF4-FFF2-40B4-BE49-F238E27FC236}">
                  <a16:creationId xmlns:a16="http://schemas.microsoft.com/office/drawing/2014/main" id="{0F4DB1F4-429C-4C85-85D7-C4D81996D3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a:extLst>
                <a:ext uri="{FF2B5EF4-FFF2-40B4-BE49-F238E27FC236}">
                  <a16:creationId xmlns:a16="http://schemas.microsoft.com/office/drawing/2014/main" id="{159C0DA6-71D9-4C96-A774-7FADF5E0A4C4}"/>
                </a:ext>
                <a:ext uri="{C183D7F6-B498-43B3-948B-1728B52AA6E4}">
                  <adec:decorative xmlns:adec="http://schemas.microsoft.com/office/drawing/2017/decorative" val="1"/>
                </a:ext>
              </a:extLst>
            </p:cNvPr>
            <p:cNvPicPr>
              <a:picLocks noChangeAspect="1" noChangeArrowheads="1"/>
            </p:cNvPicPr>
            <p:nvPr>
              <p:extLst>
                <p:ext uri="{386F3935-93C4-4BCD-93E2-E3B085C9AB24}">
                  <p16:designElem xmlns:p16="http://schemas.microsoft.com/office/powerpoint/2015/main" val="1"/>
                </p:ext>
              </p:extLst>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grpSp>
      <p:sp>
        <p:nvSpPr>
          <p:cNvPr id="12" name="Round Diagonal Corner Rectangle 7">
            <a:extLst>
              <a:ext uri="{FF2B5EF4-FFF2-40B4-BE49-F238E27FC236}">
                <a16:creationId xmlns:a16="http://schemas.microsoft.com/office/drawing/2014/main" id="{4B24F6DB-F114-44A7-BB56-D401884E4E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82333" y="2235200"/>
            <a:ext cx="7027334" cy="2396067"/>
          </a:xfrm>
          <a:prstGeom prst="round2DiagRect">
            <a:avLst>
              <a:gd name="adj1" fmla="val 9246"/>
              <a:gd name="adj2" fmla="val 0"/>
            </a:avLst>
          </a:prstGeom>
          <a:solidFill>
            <a:srgbClr val="000000">
              <a:alpha val="80000"/>
            </a:srgbClr>
          </a:solidFill>
          <a:ln w="19050" cap="sq">
            <a:solidFill>
              <a:schemeClr val="tx2">
                <a:alpha val="60000"/>
              </a:schemeClr>
            </a:solidFill>
            <a:miter lim="800000"/>
          </a:ln>
          <a:effectLst>
            <a:outerShdw blurRad="889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4DB50ECD-225E-4F81-AF7B-706DD05F3BA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5895" y="2900097"/>
            <a:ext cx="10982062" cy="1211524"/>
            <a:chOff x="605895" y="2900097"/>
            <a:chExt cx="10982062" cy="1211524"/>
          </a:xfrm>
          <a:effectLst/>
        </p:grpSpPr>
        <p:sp>
          <p:nvSpPr>
            <p:cNvPr id="15" name="Freeform 32">
              <a:extLst>
                <a:ext uri="{FF2B5EF4-FFF2-40B4-BE49-F238E27FC236}">
                  <a16:creationId xmlns:a16="http://schemas.microsoft.com/office/drawing/2014/main" id="{CBC3B006-1357-4969-BC3D-CDD91E492B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5400000" flipV="1">
              <a:off x="9653587" y="3379784"/>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16" name="Freeform 33">
              <a:extLst>
                <a:ext uri="{FF2B5EF4-FFF2-40B4-BE49-F238E27FC236}">
                  <a16:creationId xmlns:a16="http://schemas.microsoft.com/office/drawing/2014/main" id="{0D6E4F1D-B331-41B5-90EF-2236C1EE155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flipV="1">
              <a:off x="10078244" y="3310728"/>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17" name="Freeform 34">
              <a:extLst>
                <a:ext uri="{FF2B5EF4-FFF2-40B4-BE49-F238E27FC236}">
                  <a16:creationId xmlns:a16="http://schemas.microsoft.com/office/drawing/2014/main" id="{54A60014-21DF-44E5-9137-43357188501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flipV="1">
              <a:off x="11146631" y="3574253"/>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18" name="Freeform 37">
              <a:extLst>
                <a:ext uri="{FF2B5EF4-FFF2-40B4-BE49-F238E27FC236}">
                  <a16:creationId xmlns:a16="http://schemas.microsoft.com/office/drawing/2014/main" id="{40B768C0-B003-45F4-9A06-EA3509A90B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5400000" flipV="1">
              <a:off x="10230644" y="3034502"/>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19" name="Freeform 35">
              <a:extLst>
                <a:ext uri="{FF2B5EF4-FFF2-40B4-BE49-F238E27FC236}">
                  <a16:creationId xmlns:a16="http://schemas.microsoft.com/office/drawing/2014/main" id="{5E479182-2054-4AD9-823D-81CFAD7F2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5400000">
              <a:off x="10034587" y="256275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20" name="Freeform 36">
              <a:extLst>
                <a:ext uri="{FF2B5EF4-FFF2-40B4-BE49-F238E27FC236}">
                  <a16:creationId xmlns:a16="http://schemas.microsoft.com/office/drawing/2014/main" id="{A7D912CF-756A-41F1-8BF1-5BA7D1BD052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a:off x="10747375" y="3232679"/>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21" name="Freeform 38">
              <a:extLst>
                <a:ext uri="{FF2B5EF4-FFF2-40B4-BE49-F238E27FC236}">
                  <a16:creationId xmlns:a16="http://schemas.microsoft.com/office/drawing/2014/main" id="{734B6F35-2160-44B1-AB00-F628C84B14F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a:off x="11399044" y="3095360"/>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22" name="Freeform 39">
              <a:extLst>
                <a:ext uri="{FF2B5EF4-FFF2-40B4-BE49-F238E27FC236}">
                  <a16:creationId xmlns:a16="http://schemas.microsoft.com/office/drawing/2014/main" id="{D8657E76-4F63-44FE-86C5-54CA174FCB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5400000">
              <a:off x="10353675" y="2153178"/>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23" name="Freeform 40">
              <a:extLst>
                <a:ext uri="{FF2B5EF4-FFF2-40B4-BE49-F238E27FC236}">
                  <a16:creationId xmlns:a16="http://schemas.microsoft.com/office/drawing/2014/main" id="{482CEB8C-90E5-4152-8B52-A2881B98A3B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a:off x="9848850" y="330887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24" name="Rectangle 41">
              <a:extLst>
                <a:ext uri="{FF2B5EF4-FFF2-40B4-BE49-F238E27FC236}">
                  <a16:creationId xmlns:a16="http://schemas.microsoft.com/office/drawing/2014/main" id="{85010FC2-BC4C-4692-876D-7FE363BFC63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rot="5400000">
              <a:off x="9721056" y="3284272"/>
              <a:ext cx="23813" cy="252413"/>
            </a:xfrm>
            <a:prstGeom prst="rect">
              <a:avLst/>
            </a:prstGeom>
            <a:solidFill>
              <a:schemeClr val="tx2">
                <a:alpha val="60000"/>
              </a:schemeClr>
            </a:solidFill>
            <a:ln>
              <a:noFill/>
            </a:ln>
            <a:effectLst>
              <a:outerShdw blurRad="50800" dist="38100" dir="2700000" algn="tl" rotWithShape="0">
                <a:srgbClr val="000000">
                  <a:alpha val="58000"/>
                </a:srgbClr>
              </a:outerShdw>
            </a:effectLst>
            <a:extLst/>
          </p:spPr>
        </p:sp>
        <p:sp>
          <p:nvSpPr>
            <p:cNvPr id="25" name="Freeform 32">
              <a:extLst>
                <a:ext uri="{FF2B5EF4-FFF2-40B4-BE49-F238E27FC236}">
                  <a16:creationId xmlns:a16="http://schemas.microsoft.com/office/drawing/2014/main" id="{714C1223-2B78-4715-9ACB-079A60D16D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16200000" flipH="1" flipV="1">
              <a:off x="2122751" y="3532184"/>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26" name="Freeform 33">
              <a:extLst>
                <a:ext uri="{FF2B5EF4-FFF2-40B4-BE49-F238E27FC236}">
                  <a16:creationId xmlns:a16="http://schemas.microsoft.com/office/drawing/2014/main" id="{1D9109D3-C92A-410B-9B43-5F02B2D84EE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flipV="1">
              <a:off x="1958445" y="3463128"/>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27" name="Freeform 34">
              <a:extLst>
                <a:ext uri="{FF2B5EF4-FFF2-40B4-BE49-F238E27FC236}">
                  <a16:creationId xmlns:a16="http://schemas.microsoft.com/office/drawing/2014/main" id="{EF5B327A-A1AE-42F3-815E-84F4AA2948C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flipV="1">
              <a:off x="858308" y="3726653"/>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28" name="Freeform 37">
              <a:extLst>
                <a:ext uri="{FF2B5EF4-FFF2-40B4-BE49-F238E27FC236}">
                  <a16:creationId xmlns:a16="http://schemas.microsoft.com/office/drawing/2014/main" id="{77738BDE-751F-4D4C-B4C4-C9DF3EA29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16200000" flipH="1" flipV="1">
              <a:off x="1658407" y="3186902"/>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29" name="Freeform 35">
              <a:extLst>
                <a:ext uri="{FF2B5EF4-FFF2-40B4-BE49-F238E27FC236}">
                  <a16:creationId xmlns:a16="http://schemas.microsoft.com/office/drawing/2014/main" id="{9C8C4AD6-72BF-490C-963C-97C7FD7E7E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16200000" flipH="1">
              <a:off x="1860814" y="271515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30" name="Freeform 36">
              <a:extLst>
                <a:ext uri="{FF2B5EF4-FFF2-40B4-BE49-F238E27FC236}">
                  <a16:creationId xmlns:a16="http://schemas.microsoft.com/office/drawing/2014/main" id="{94990E31-5AA8-4502-A963-CE1B539DAC4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a:off x="1289314" y="3385079"/>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31" name="Freeform 38">
              <a:extLst>
                <a:ext uri="{FF2B5EF4-FFF2-40B4-BE49-F238E27FC236}">
                  <a16:creationId xmlns:a16="http://schemas.microsoft.com/office/drawing/2014/main" id="{9E703E9D-ED76-449C-A8C0-7A1E24B8B2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a:off x="605895" y="3247760"/>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32" name="Freeform 39">
              <a:extLst>
                <a:ext uri="{FF2B5EF4-FFF2-40B4-BE49-F238E27FC236}">
                  <a16:creationId xmlns:a16="http://schemas.microsoft.com/office/drawing/2014/main" id="{C70A75E8-C815-4CCF-ABEE-83F19BFE05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16200000" flipH="1">
              <a:off x="1532202" y="2305578"/>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33" name="Freeform 40">
              <a:extLst>
                <a:ext uri="{FF2B5EF4-FFF2-40B4-BE49-F238E27FC236}">
                  <a16:creationId xmlns:a16="http://schemas.microsoft.com/office/drawing/2014/main" id="{E15638E1-6A92-4D31-A034-853A65A754E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a:off x="2154501" y="346127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34" name="Rectangle 41">
              <a:extLst>
                <a:ext uri="{FF2B5EF4-FFF2-40B4-BE49-F238E27FC236}">
                  <a16:creationId xmlns:a16="http://schemas.microsoft.com/office/drawing/2014/main" id="{EA3E8D58-D52B-4300-8A50-5696430D1A6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rot="16200000" flipH="1">
              <a:off x="2448983" y="3436672"/>
              <a:ext cx="23813" cy="252413"/>
            </a:xfrm>
            <a:prstGeom prst="rect">
              <a:avLst/>
            </a:prstGeom>
            <a:solidFill>
              <a:schemeClr val="tx2">
                <a:alpha val="60000"/>
              </a:schemeClr>
            </a:solidFill>
            <a:ln>
              <a:noFill/>
            </a:ln>
            <a:effectLst>
              <a:outerShdw blurRad="50800" dist="38100" dir="2700000" algn="tl" rotWithShape="0">
                <a:srgbClr val="000000">
                  <a:alpha val="58000"/>
                </a:srgbClr>
              </a:outerShdw>
            </a:effectLst>
            <a:extLst/>
          </p:spPr>
        </p:sp>
      </p:grpSp>
      <p:sp>
        <p:nvSpPr>
          <p:cNvPr id="2" name="Title 1">
            <a:extLst>
              <a:ext uri="{FF2B5EF4-FFF2-40B4-BE49-F238E27FC236}">
                <a16:creationId xmlns:a16="http://schemas.microsoft.com/office/drawing/2014/main" id="{B249D880-D39B-4FE6-90FB-BE781C08AB7C}"/>
              </a:ext>
            </a:extLst>
          </p:cNvPr>
          <p:cNvSpPr>
            <a:spLocks noGrp="1"/>
          </p:cNvSpPr>
          <p:nvPr>
            <p:ph type="ctrTitle"/>
          </p:nvPr>
        </p:nvSpPr>
        <p:spPr>
          <a:xfrm>
            <a:off x="2667000" y="2328334"/>
            <a:ext cx="6858000" cy="1367896"/>
          </a:xfrm>
        </p:spPr>
        <p:txBody>
          <a:bodyPr anchor="ctr">
            <a:normAutofit/>
          </a:bodyPr>
          <a:lstStyle/>
          <a:p>
            <a:pPr algn="ctr"/>
            <a:r>
              <a:rPr lang="en-US" dirty="0">
                <a:solidFill>
                  <a:srgbClr val="FFFFFF"/>
                </a:solidFill>
              </a:rPr>
              <a:t>Nevada SPCSA</a:t>
            </a:r>
          </a:p>
        </p:txBody>
      </p:sp>
      <p:sp>
        <p:nvSpPr>
          <p:cNvPr id="3" name="Subtitle 2">
            <a:extLst>
              <a:ext uri="{FF2B5EF4-FFF2-40B4-BE49-F238E27FC236}">
                <a16:creationId xmlns:a16="http://schemas.microsoft.com/office/drawing/2014/main" id="{F0C2E074-2B7A-4866-8AF2-93889C2644E2}"/>
              </a:ext>
            </a:extLst>
          </p:cNvPr>
          <p:cNvSpPr>
            <a:spLocks noGrp="1"/>
          </p:cNvSpPr>
          <p:nvPr>
            <p:ph type="subTitle" idx="1"/>
          </p:nvPr>
        </p:nvSpPr>
        <p:spPr>
          <a:xfrm>
            <a:off x="2667001" y="3602038"/>
            <a:ext cx="6857999" cy="953029"/>
          </a:xfrm>
        </p:spPr>
        <p:txBody>
          <a:bodyPr>
            <a:normAutofit/>
          </a:bodyPr>
          <a:lstStyle/>
          <a:p>
            <a:pPr algn="ctr"/>
            <a:r>
              <a:rPr lang="en-US" dirty="0">
                <a:solidFill>
                  <a:srgbClr val="82FFFF"/>
                </a:solidFill>
              </a:rPr>
              <a:t>Grants Administration and Funding Innovation Presentation, December 2018</a:t>
            </a:r>
          </a:p>
        </p:txBody>
      </p:sp>
      <p:pic>
        <p:nvPicPr>
          <p:cNvPr id="35" name="Picture 34">
            <a:extLst>
              <a:ext uri="{FF2B5EF4-FFF2-40B4-BE49-F238E27FC236}">
                <a16:creationId xmlns:a16="http://schemas.microsoft.com/office/drawing/2014/main" id="{5FC49A33-5335-48E0-8EC3-B010DA40BD1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62043" y="5983893"/>
            <a:ext cx="2367280" cy="731520"/>
          </a:xfrm>
          <a:prstGeom prst="rect">
            <a:avLst/>
          </a:prstGeom>
          <a:noFill/>
          <a:ln>
            <a:noFill/>
          </a:ln>
        </p:spPr>
      </p:pic>
      <p:pic>
        <p:nvPicPr>
          <p:cNvPr id="36" name="Picture 35" descr="A picture containing clipart&#10;&#10;Description automatically generated">
            <a:extLst>
              <a:ext uri="{FF2B5EF4-FFF2-40B4-BE49-F238E27FC236}">
                <a16:creationId xmlns:a16="http://schemas.microsoft.com/office/drawing/2014/main" id="{33D4895C-47F0-4118-B8A3-21A774A1AC7C}"/>
              </a:ext>
            </a:extLst>
          </p:cNvPr>
          <p:cNvPicPr/>
          <p:nvPr/>
        </p:nvPicPr>
        <p:blipFill>
          <a:blip r:embed="rId4">
            <a:extLst>
              <a:ext uri="{28A0092B-C50C-407E-A947-70E740481C1C}">
                <a14:useLocalDpi xmlns:a14="http://schemas.microsoft.com/office/drawing/2010/main" val="0"/>
              </a:ext>
            </a:extLst>
          </a:blip>
          <a:stretch>
            <a:fillRect/>
          </a:stretch>
        </p:blipFill>
        <p:spPr>
          <a:xfrm>
            <a:off x="9782016" y="5983893"/>
            <a:ext cx="1957705" cy="731520"/>
          </a:xfrm>
          <a:prstGeom prst="rect">
            <a:avLst/>
          </a:prstGeom>
        </p:spPr>
      </p:pic>
      <p:sp>
        <p:nvSpPr>
          <p:cNvPr id="4" name="TextBox 3">
            <a:extLst>
              <a:ext uri="{FF2B5EF4-FFF2-40B4-BE49-F238E27FC236}">
                <a16:creationId xmlns:a16="http://schemas.microsoft.com/office/drawing/2014/main" id="{F3813EBB-CA8A-474A-B2F9-C9A1C7EA5670}"/>
              </a:ext>
            </a:extLst>
          </p:cNvPr>
          <p:cNvSpPr txBox="1"/>
          <p:nvPr/>
        </p:nvSpPr>
        <p:spPr>
          <a:xfrm>
            <a:off x="3123249" y="5904971"/>
            <a:ext cx="5945501" cy="923330"/>
          </a:xfrm>
          <a:prstGeom prst="rect">
            <a:avLst/>
          </a:prstGeom>
          <a:noFill/>
        </p:spPr>
        <p:txBody>
          <a:bodyPr wrap="square" rtlCol="0">
            <a:spAutoFit/>
          </a:bodyPr>
          <a:lstStyle/>
          <a:p>
            <a:pPr algn="ctr"/>
            <a:r>
              <a:rPr lang="en-US" dirty="0"/>
              <a:t>Developed by the Strategic Progress Team Principal Investigator, Dr. Justin S Gardner of anchor partner Innovative Research and Analysis LLC </a:t>
            </a:r>
          </a:p>
        </p:txBody>
      </p:sp>
    </p:spTree>
    <p:extLst>
      <p:ext uri="{BB962C8B-B14F-4D97-AF65-F5344CB8AC3E}">
        <p14:creationId xmlns:p14="http://schemas.microsoft.com/office/powerpoint/2010/main" val="190841692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duotone>
              <a:schemeClr val="bg1">
                <a:shade val="88000"/>
                <a:hueMod val="106000"/>
                <a:satMod val="140000"/>
                <a:lumMod val="54000"/>
              </a:schemeClr>
              <a:schemeClr val="bg1">
                <a:tint val="98000"/>
                <a:hueMod val="90000"/>
                <a:satMod val="150000"/>
                <a:lumMod val="160000"/>
              </a:schemeClr>
            </a:duotone>
            <a:extLst/>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B448F0-DA06-4165-AB5F-4330A20E06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a:extLst>
              <a:ext uri="{FF2B5EF4-FFF2-40B4-BE49-F238E27FC236}">
                <a16:creationId xmlns:a16="http://schemas.microsoft.com/office/drawing/2014/main" id="{92D83638-A467-411A-9C31-FE9A111CD88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grpSp>
        <p:nvGrpSpPr>
          <p:cNvPr id="12" name="Group 11">
            <a:extLst>
              <a:ext uri="{FF2B5EF4-FFF2-40B4-BE49-F238E27FC236}">
                <a16:creationId xmlns:a16="http://schemas.microsoft.com/office/drawing/2014/main" id="{2576BCDF-119F-4EB5-83D7-ED823C93EB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0788" cy="6858001"/>
            <a:chOff x="-14288" y="0"/>
            <a:chExt cx="1220788" cy="6858001"/>
          </a:xfrm>
          <a:solidFill>
            <a:schemeClr val="tx2">
              <a:alpha val="45000"/>
            </a:schemeClr>
          </a:solidFill>
        </p:grpSpPr>
        <p:sp>
          <p:nvSpPr>
            <p:cNvPr id="13" name="Rectangle 5">
              <a:extLst>
                <a:ext uri="{FF2B5EF4-FFF2-40B4-BE49-F238E27FC236}">
                  <a16:creationId xmlns:a16="http://schemas.microsoft.com/office/drawing/2014/main" id="{43D63E8F-FD8A-4CE3-B7C9-3E9E2B66B5F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4" name="Freeform 6">
              <a:extLst>
                <a:ext uri="{FF2B5EF4-FFF2-40B4-BE49-F238E27FC236}">
                  <a16:creationId xmlns:a16="http://schemas.microsoft.com/office/drawing/2014/main" id="{D107D890-1831-46D8-90FB-F2FC0B28841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7">
              <a:extLst>
                <a:ext uri="{FF2B5EF4-FFF2-40B4-BE49-F238E27FC236}">
                  <a16:creationId xmlns:a16="http://schemas.microsoft.com/office/drawing/2014/main" id="{02440904-A4EC-4F72-8E22-AAF4D9DB5C1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8">
              <a:extLst>
                <a:ext uri="{FF2B5EF4-FFF2-40B4-BE49-F238E27FC236}">
                  <a16:creationId xmlns:a16="http://schemas.microsoft.com/office/drawing/2014/main" id="{625E9C1F-1569-416B-A85C-FA14348722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9">
              <a:extLst>
                <a:ext uri="{FF2B5EF4-FFF2-40B4-BE49-F238E27FC236}">
                  <a16:creationId xmlns:a16="http://schemas.microsoft.com/office/drawing/2014/main" id="{3A186C77-43BF-4B1B-8170-48944F30575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0">
              <a:extLst>
                <a:ext uri="{FF2B5EF4-FFF2-40B4-BE49-F238E27FC236}">
                  <a16:creationId xmlns:a16="http://schemas.microsoft.com/office/drawing/2014/main" id="{FA8D72C1-8526-44B4-9333-5E0057ECC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1">
              <a:extLst>
                <a:ext uri="{FF2B5EF4-FFF2-40B4-BE49-F238E27FC236}">
                  <a16:creationId xmlns:a16="http://schemas.microsoft.com/office/drawing/2014/main" id="{790E4BA0-9C47-48B6-AA4A-8FC22DA954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2">
              <a:extLst>
                <a:ext uri="{FF2B5EF4-FFF2-40B4-BE49-F238E27FC236}">
                  <a16:creationId xmlns:a16="http://schemas.microsoft.com/office/drawing/2014/main" id="{FD051475-431F-4B9D-94C6-7B49A69582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3">
              <a:extLst>
                <a:ext uri="{FF2B5EF4-FFF2-40B4-BE49-F238E27FC236}">
                  <a16:creationId xmlns:a16="http://schemas.microsoft.com/office/drawing/2014/main" id="{82255D2F-85A1-4A19-8BC4-EB2715F36CC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Freeform 14">
              <a:extLst>
                <a:ext uri="{FF2B5EF4-FFF2-40B4-BE49-F238E27FC236}">
                  <a16:creationId xmlns:a16="http://schemas.microsoft.com/office/drawing/2014/main" id="{EBC3A004-9794-4EFA-83F0-989248797C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3" name="Freeform 15">
              <a:extLst>
                <a:ext uri="{FF2B5EF4-FFF2-40B4-BE49-F238E27FC236}">
                  <a16:creationId xmlns:a16="http://schemas.microsoft.com/office/drawing/2014/main" id="{6EFD9FC3-E11A-44E3-BCAC-A07F3C601F2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Line 16">
              <a:extLst>
                <a:ext uri="{FF2B5EF4-FFF2-40B4-BE49-F238E27FC236}">
                  <a16:creationId xmlns:a16="http://schemas.microsoft.com/office/drawing/2014/main" id="{AB6AB6F7-6592-4028-B349-1C0E53A29CD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5" name="Freeform 17">
              <a:extLst>
                <a:ext uri="{FF2B5EF4-FFF2-40B4-BE49-F238E27FC236}">
                  <a16:creationId xmlns:a16="http://schemas.microsoft.com/office/drawing/2014/main" id="{6C2415E6-F914-4C11-B48B-4910AA6CA6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18">
              <a:extLst>
                <a:ext uri="{FF2B5EF4-FFF2-40B4-BE49-F238E27FC236}">
                  <a16:creationId xmlns:a16="http://schemas.microsoft.com/office/drawing/2014/main" id="{2412013C-072A-489E-851A-CFEF91A9A6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Freeform 19">
              <a:extLst>
                <a:ext uri="{FF2B5EF4-FFF2-40B4-BE49-F238E27FC236}">
                  <a16:creationId xmlns:a16="http://schemas.microsoft.com/office/drawing/2014/main" id="{DE93DF9F-296F-4DE4-8813-D8C04DE4CF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8" name="Freeform 20">
              <a:extLst>
                <a:ext uri="{FF2B5EF4-FFF2-40B4-BE49-F238E27FC236}">
                  <a16:creationId xmlns:a16="http://schemas.microsoft.com/office/drawing/2014/main" id="{F440D966-5030-460C-9916-BF9B9154218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Rectangle 21">
              <a:extLst>
                <a:ext uri="{FF2B5EF4-FFF2-40B4-BE49-F238E27FC236}">
                  <a16:creationId xmlns:a16="http://schemas.microsoft.com/office/drawing/2014/main" id="{1EFE245D-BA05-4F4D-A6E8-40739F48E76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30" name="Freeform 22">
              <a:extLst>
                <a:ext uri="{FF2B5EF4-FFF2-40B4-BE49-F238E27FC236}">
                  <a16:creationId xmlns:a16="http://schemas.microsoft.com/office/drawing/2014/main" id="{ED67811C-F735-441C-98A6-2517EC099A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3">
              <a:extLst>
                <a:ext uri="{FF2B5EF4-FFF2-40B4-BE49-F238E27FC236}">
                  <a16:creationId xmlns:a16="http://schemas.microsoft.com/office/drawing/2014/main" id="{3070FC44-32F9-470F-A131-868F3F1DB72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4">
              <a:extLst>
                <a:ext uri="{FF2B5EF4-FFF2-40B4-BE49-F238E27FC236}">
                  <a16:creationId xmlns:a16="http://schemas.microsoft.com/office/drawing/2014/main" id="{95FB52C7-C779-4E3F-978C-4595FEF868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5">
              <a:extLst>
                <a:ext uri="{FF2B5EF4-FFF2-40B4-BE49-F238E27FC236}">
                  <a16:creationId xmlns:a16="http://schemas.microsoft.com/office/drawing/2014/main" id="{D4EB1759-62AC-4B24-9DC6-E4F8737E898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6">
              <a:extLst>
                <a:ext uri="{FF2B5EF4-FFF2-40B4-BE49-F238E27FC236}">
                  <a16:creationId xmlns:a16="http://schemas.microsoft.com/office/drawing/2014/main" id="{7BF6FB39-864B-4F58-86E8-790E16FB3C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7">
              <a:extLst>
                <a:ext uri="{FF2B5EF4-FFF2-40B4-BE49-F238E27FC236}">
                  <a16:creationId xmlns:a16="http://schemas.microsoft.com/office/drawing/2014/main" id="{5FE4FA46-B51C-43DA-87FC-2644ED117A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28">
              <a:extLst>
                <a:ext uri="{FF2B5EF4-FFF2-40B4-BE49-F238E27FC236}">
                  <a16:creationId xmlns:a16="http://schemas.microsoft.com/office/drawing/2014/main" id="{25DD1322-2D3A-4E7B-B23B-B4F96E02C29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29">
              <a:extLst>
                <a:ext uri="{FF2B5EF4-FFF2-40B4-BE49-F238E27FC236}">
                  <a16:creationId xmlns:a16="http://schemas.microsoft.com/office/drawing/2014/main" id="{6E4FFBEB-52BB-494D-AD99-A0F072AB6F3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8" name="Freeform 30">
              <a:extLst>
                <a:ext uri="{FF2B5EF4-FFF2-40B4-BE49-F238E27FC236}">
                  <a16:creationId xmlns:a16="http://schemas.microsoft.com/office/drawing/2014/main" id="{7DE92406-3F65-4333-BAAA-A9A7B5AEE9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9" name="Freeform 31">
              <a:extLst>
                <a:ext uri="{FF2B5EF4-FFF2-40B4-BE49-F238E27FC236}">
                  <a16:creationId xmlns:a16="http://schemas.microsoft.com/office/drawing/2014/main" id="{B8B0FFC4-D1BB-4BB9-A224-BB78BFD3380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D7B0EBD9-E9BC-455B-822C-2E5F94DE1CF6}"/>
              </a:ext>
            </a:extLst>
          </p:cNvPr>
          <p:cNvSpPr>
            <a:spLocks noGrp="1"/>
          </p:cNvSpPr>
          <p:nvPr>
            <p:ph type="title"/>
          </p:nvPr>
        </p:nvSpPr>
        <p:spPr>
          <a:xfrm>
            <a:off x="347663" y="24396"/>
            <a:ext cx="11496674" cy="1117073"/>
          </a:xfrm>
        </p:spPr>
        <p:txBody>
          <a:bodyPr>
            <a:normAutofit fontScale="90000"/>
          </a:bodyPr>
          <a:lstStyle/>
          <a:p>
            <a:pPr algn="ctr"/>
            <a:r>
              <a:rPr lang="en-US" sz="4000" dirty="0"/>
              <a:t>Pathway towards Sustainable SPCSA LEA Operations</a:t>
            </a:r>
          </a:p>
        </p:txBody>
      </p:sp>
      <p:sp>
        <p:nvSpPr>
          <p:cNvPr id="3" name="Content Placeholder 2">
            <a:extLst>
              <a:ext uri="{FF2B5EF4-FFF2-40B4-BE49-F238E27FC236}">
                <a16:creationId xmlns:a16="http://schemas.microsoft.com/office/drawing/2014/main" id="{11092514-3C88-4118-8166-A5D6EAE09971}"/>
              </a:ext>
            </a:extLst>
          </p:cNvPr>
          <p:cNvSpPr>
            <a:spLocks noGrp="1"/>
          </p:cNvSpPr>
          <p:nvPr>
            <p:ph idx="1"/>
          </p:nvPr>
        </p:nvSpPr>
        <p:spPr>
          <a:xfrm>
            <a:off x="1206500" y="873845"/>
            <a:ext cx="9936162" cy="5625229"/>
          </a:xfrm>
        </p:spPr>
        <p:txBody>
          <a:bodyPr anchor="t">
            <a:noAutofit/>
          </a:bodyPr>
          <a:lstStyle/>
          <a:p>
            <a:pPr>
              <a:lnSpc>
                <a:spcPct val="100000"/>
              </a:lnSpc>
            </a:pPr>
            <a:r>
              <a:rPr lang="en-US" sz="1600" dirty="0"/>
              <a:t>Phased Implementation of SPCSA as a fully operational LEA (as previously presented)</a:t>
            </a:r>
          </a:p>
          <a:p>
            <a:pPr lvl="1">
              <a:lnSpc>
                <a:spcPct val="100000"/>
              </a:lnSpc>
            </a:pPr>
            <a:r>
              <a:rPr lang="en-US" sz="1400" dirty="0"/>
              <a:t>Strategic Implementation Plan development</a:t>
            </a:r>
          </a:p>
          <a:p>
            <a:pPr lvl="1">
              <a:lnSpc>
                <a:spcPct val="100000"/>
              </a:lnSpc>
            </a:pPr>
            <a:r>
              <a:rPr lang="en-US" sz="1400" dirty="0"/>
              <a:t>Strategic Staffing Assessment</a:t>
            </a:r>
          </a:p>
          <a:p>
            <a:pPr lvl="1">
              <a:lnSpc>
                <a:spcPct val="100000"/>
              </a:lnSpc>
            </a:pPr>
            <a:r>
              <a:rPr lang="en-US" sz="1400" dirty="0"/>
              <a:t>Annual Evaluation and Benchmarks</a:t>
            </a:r>
          </a:p>
          <a:p>
            <a:pPr>
              <a:lnSpc>
                <a:spcPct val="100000"/>
              </a:lnSpc>
            </a:pPr>
            <a:r>
              <a:rPr lang="en-US" sz="1600" dirty="0"/>
              <a:t>Data system: </a:t>
            </a:r>
          </a:p>
          <a:p>
            <a:pPr lvl="1">
              <a:lnSpc>
                <a:spcPct val="100000"/>
              </a:lnSpc>
            </a:pPr>
            <a:r>
              <a:rPr lang="en-US" sz="1400" dirty="0"/>
              <a:t>Assessment and integration of all data systems, </a:t>
            </a:r>
          </a:p>
          <a:p>
            <a:pPr lvl="1">
              <a:lnSpc>
                <a:spcPct val="100000"/>
              </a:lnSpc>
            </a:pPr>
            <a:r>
              <a:rPr lang="en-US" sz="1400" dirty="0"/>
              <a:t>Improved data integrity, </a:t>
            </a:r>
          </a:p>
          <a:p>
            <a:pPr lvl="1">
              <a:lnSpc>
                <a:spcPct val="100000"/>
              </a:lnSpc>
            </a:pPr>
            <a:r>
              <a:rPr lang="en-US" sz="1400" dirty="0"/>
              <a:t>Increased data sharing, and </a:t>
            </a:r>
          </a:p>
          <a:p>
            <a:pPr lvl="1">
              <a:lnSpc>
                <a:spcPct val="100000"/>
              </a:lnSpc>
            </a:pPr>
            <a:r>
              <a:rPr lang="en-US" sz="1400" dirty="0"/>
              <a:t>Expanded reporting capacities at SPCSA and individual charter schools</a:t>
            </a:r>
          </a:p>
          <a:p>
            <a:pPr>
              <a:lnSpc>
                <a:spcPct val="100000"/>
              </a:lnSpc>
            </a:pPr>
            <a:r>
              <a:rPr lang="en-US" sz="1600" dirty="0"/>
              <a:t>Increased staffing:</a:t>
            </a:r>
          </a:p>
          <a:p>
            <a:pPr lvl="1">
              <a:lnSpc>
                <a:spcPct val="100000"/>
              </a:lnSpc>
            </a:pPr>
            <a:r>
              <a:rPr lang="en-US" sz="1400" dirty="0"/>
              <a:t>Approval of 9 currently requested positions;</a:t>
            </a:r>
          </a:p>
          <a:p>
            <a:pPr lvl="1">
              <a:lnSpc>
                <a:spcPct val="100000"/>
              </a:lnSpc>
            </a:pPr>
            <a:r>
              <a:rPr lang="en-US" sz="1400" dirty="0"/>
              <a:t>Plans to hire 5-7 additional staff members during implementation (training; compliance and QA/QC; evaluation);</a:t>
            </a:r>
          </a:p>
          <a:p>
            <a:pPr lvl="1">
              <a:lnSpc>
                <a:spcPct val="100000"/>
              </a:lnSpc>
            </a:pPr>
            <a:r>
              <a:rPr lang="en-US" sz="1400" dirty="0"/>
              <a:t>Plans to hire 2-6 additional staff members during implementation for special education services and compliance; and</a:t>
            </a:r>
          </a:p>
          <a:p>
            <a:pPr lvl="1">
              <a:lnSpc>
                <a:spcPct val="100000"/>
              </a:lnSpc>
            </a:pPr>
            <a:r>
              <a:rPr lang="en-US" sz="1400" dirty="0"/>
              <a:t>Third-party contracting agreements for specialized support.</a:t>
            </a:r>
          </a:p>
          <a:p>
            <a:pPr>
              <a:lnSpc>
                <a:spcPct val="100000"/>
              </a:lnSpc>
            </a:pPr>
            <a:r>
              <a:rPr lang="en-US" sz="1600" dirty="0"/>
              <a:t>Standardized Grant Training for SPCSA staff:</a:t>
            </a:r>
          </a:p>
          <a:p>
            <a:pPr lvl="1">
              <a:lnSpc>
                <a:spcPct val="100000"/>
              </a:lnSpc>
            </a:pPr>
            <a:r>
              <a:rPr lang="en-US" sz="1400" dirty="0"/>
              <a:t>Training design and administration should provide scalability to school-level staff training</a:t>
            </a:r>
          </a:p>
          <a:p>
            <a:pPr lvl="1">
              <a:lnSpc>
                <a:spcPct val="100000"/>
              </a:lnSpc>
            </a:pPr>
            <a:r>
              <a:rPr lang="en-US" sz="1400" dirty="0"/>
              <a:t>Administration through online Learning Management System (LMS)</a:t>
            </a:r>
          </a:p>
          <a:p>
            <a:pPr>
              <a:lnSpc>
                <a:spcPct val="100000"/>
              </a:lnSpc>
            </a:pPr>
            <a:r>
              <a:rPr lang="en-US" sz="1600" dirty="0"/>
              <a:t>Compliance, QA/QC, and Grant Evaluation (Policies &amp; Procedures and Implementation Strategy):</a:t>
            </a:r>
          </a:p>
          <a:p>
            <a:pPr lvl="1">
              <a:lnSpc>
                <a:spcPct val="100000"/>
              </a:lnSpc>
            </a:pPr>
            <a:r>
              <a:rPr lang="en-US" sz="1400" dirty="0"/>
              <a:t>Standardized training for staff and schools and/or</a:t>
            </a:r>
          </a:p>
          <a:p>
            <a:pPr lvl="1">
              <a:lnSpc>
                <a:spcPct val="100000"/>
              </a:lnSpc>
            </a:pPr>
            <a:r>
              <a:rPr lang="en-US" sz="1400" dirty="0"/>
              <a:t>Administration by third-party contractor</a:t>
            </a:r>
          </a:p>
        </p:txBody>
      </p:sp>
      <p:grpSp>
        <p:nvGrpSpPr>
          <p:cNvPr id="41" name="Group 40">
            <a:extLst>
              <a:ext uri="{FF2B5EF4-FFF2-40B4-BE49-F238E27FC236}">
                <a16:creationId xmlns:a16="http://schemas.microsoft.com/office/drawing/2014/main" id="{8DB4BB99-C854-45F9-BED1-63D15E3A24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solidFill>
            <a:schemeClr val="tx2">
              <a:alpha val="45000"/>
            </a:schemeClr>
          </a:solidFill>
        </p:grpSpPr>
        <p:sp>
          <p:nvSpPr>
            <p:cNvPr id="42" name="Freeform 32">
              <a:extLst>
                <a:ext uri="{FF2B5EF4-FFF2-40B4-BE49-F238E27FC236}">
                  <a16:creationId xmlns:a16="http://schemas.microsoft.com/office/drawing/2014/main" id="{5D1CCC4C-284C-4BF6-97D9-D974674634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3" name="Freeform 33">
              <a:extLst>
                <a:ext uri="{FF2B5EF4-FFF2-40B4-BE49-F238E27FC236}">
                  <a16:creationId xmlns:a16="http://schemas.microsoft.com/office/drawing/2014/main" id="{35D82D1B-EB09-4028-9107-D60B547C7B4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4" name="Freeform 34">
              <a:extLst>
                <a:ext uri="{FF2B5EF4-FFF2-40B4-BE49-F238E27FC236}">
                  <a16:creationId xmlns:a16="http://schemas.microsoft.com/office/drawing/2014/main" id="{1389EE93-8059-437E-8507-7557AD68FB1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5" name="Freeform 35">
              <a:extLst>
                <a:ext uri="{FF2B5EF4-FFF2-40B4-BE49-F238E27FC236}">
                  <a16:creationId xmlns:a16="http://schemas.microsoft.com/office/drawing/2014/main" id="{377C05DC-75FF-4426-A34F-DBF0C7E7BE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6" name="Freeform 36">
              <a:extLst>
                <a:ext uri="{FF2B5EF4-FFF2-40B4-BE49-F238E27FC236}">
                  <a16:creationId xmlns:a16="http://schemas.microsoft.com/office/drawing/2014/main" id="{03D385C8-866D-437D-91B1-2E3ECDD88E5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7" name="Freeform 37">
              <a:extLst>
                <a:ext uri="{FF2B5EF4-FFF2-40B4-BE49-F238E27FC236}">
                  <a16:creationId xmlns:a16="http://schemas.microsoft.com/office/drawing/2014/main" id="{3F649CBB-748F-4C79-A14F-C531C40B08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8" name="Freeform 38">
              <a:extLst>
                <a:ext uri="{FF2B5EF4-FFF2-40B4-BE49-F238E27FC236}">
                  <a16:creationId xmlns:a16="http://schemas.microsoft.com/office/drawing/2014/main" id="{7F4622C0-84AF-41F1-9128-FE73CADD36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9" name="Freeform 39">
              <a:extLst>
                <a:ext uri="{FF2B5EF4-FFF2-40B4-BE49-F238E27FC236}">
                  <a16:creationId xmlns:a16="http://schemas.microsoft.com/office/drawing/2014/main" id="{CC6F29C1-A471-4CDE-8C21-E4B15C5EF4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0" name="Freeform 40">
              <a:extLst>
                <a:ext uri="{FF2B5EF4-FFF2-40B4-BE49-F238E27FC236}">
                  <a16:creationId xmlns:a16="http://schemas.microsoft.com/office/drawing/2014/main" id="{67F5B7DA-86C7-4AE0-96B6-D7F5AA51E21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1" name="Rectangle 41">
              <a:extLst>
                <a:ext uri="{FF2B5EF4-FFF2-40B4-BE49-F238E27FC236}">
                  <a16:creationId xmlns:a16="http://schemas.microsoft.com/office/drawing/2014/main" id="{0FA481E3-0439-484A-AC9B-19D58B98E49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grpSp>
    </p:spTree>
    <p:extLst>
      <p:ext uri="{BB962C8B-B14F-4D97-AF65-F5344CB8AC3E}">
        <p14:creationId xmlns:p14="http://schemas.microsoft.com/office/powerpoint/2010/main" val="200088819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2000"/>
                                        <p:tgtEl>
                                          <p:spTgt spid="3">
                                            <p:txEl>
                                              <p:pRg st="0" end="0"/>
                                            </p:txEl>
                                          </p:spTgt>
                                        </p:tgtEl>
                                      </p:cBhvr>
                                    </p:animEffect>
                                  </p:childTnLst>
                                </p:cTn>
                              </p:par>
                            </p:childTnLst>
                          </p:cTn>
                        </p:par>
                        <p:par>
                          <p:cTn id="8" fill="hold">
                            <p:stCondLst>
                              <p:cond delay="2000"/>
                            </p:stCondLst>
                            <p:childTnLst>
                              <p:par>
                                <p:cTn id="9" presetID="22" presetClass="entr" presetSubtype="8" fill="hold" nodeType="afterEffect">
                                  <p:stCondLst>
                                    <p:cond delay="1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1500"/>
                                        <p:tgtEl>
                                          <p:spTgt spid="3">
                                            <p:txEl>
                                              <p:pRg st="1" end="1"/>
                                            </p:txEl>
                                          </p:spTgt>
                                        </p:tgtEl>
                                      </p:cBhvr>
                                    </p:animEffect>
                                  </p:childTnLst>
                                </p:cTn>
                              </p:par>
                            </p:childTnLst>
                          </p:cTn>
                        </p:par>
                        <p:par>
                          <p:cTn id="12" fill="hold">
                            <p:stCondLst>
                              <p:cond delay="4500"/>
                            </p:stCondLst>
                            <p:childTnLst>
                              <p:par>
                                <p:cTn id="13" presetID="22" presetClass="entr" presetSubtype="8" fill="hold" nodeType="afterEffect">
                                  <p:stCondLst>
                                    <p:cond delay="10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1500"/>
                                        <p:tgtEl>
                                          <p:spTgt spid="3">
                                            <p:txEl>
                                              <p:pRg st="2" end="2"/>
                                            </p:txEl>
                                          </p:spTgt>
                                        </p:tgtEl>
                                      </p:cBhvr>
                                    </p:animEffect>
                                  </p:childTnLst>
                                </p:cTn>
                              </p:par>
                            </p:childTnLst>
                          </p:cTn>
                        </p:par>
                        <p:par>
                          <p:cTn id="16" fill="hold">
                            <p:stCondLst>
                              <p:cond delay="7000"/>
                            </p:stCondLst>
                            <p:childTnLst>
                              <p:par>
                                <p:cTn id="17" presetID="22" presetClass="entr" presetSubtype="8" fill="hold" nodeType="afterEffect">
                                  <p:stCondLst>
                                    <p:cond delay="75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1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left)">
                                      <p:cBhvr>
                                        <p:cTn id="24" dur="1500"/>
                                        <p:tgtEl>
                                          <p:spTgt spid="3">
                                            <p:txEl>
                                              <p:pRg st="4" end="4"/>
                                            </p:txEl>
                                          </p:spTgt>
                                        </p:tgtEl>
                                      </p:cBhvr>
                                    </p:animEffect>
                                  </p:childTnLst>
                                </p:cTn>
                              </p:par>
                            </p:childTnLst>
                          </p:cTn>
                        </p:par>
                        <p:par>
                          <p:cTn id="25" fill="hold">
                            <p:stCondLst>
                              <p:cond delay="1500"/>
                            </p:stCondLst>
                            <p:childTnLst>
                              <p:par>
                                <p:cTn id="26" presetID="22" presetClass="entr" presetSubtype="8" fill="hold" nodeType="afterEffect">
                                  <p:stCondLst>
                                    <p:cond delay="50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1500"/>
                                        <p:tgtEl>
                                          <p:spTgt spid="3">
                                            <p:txEl>
                                              <p:pRg st="5" end="5"/>
                                            </p:txEl>
                                          </p:spTgt>
                                        </p:tgtEl>
                                      </p:cBhvr>
                                    </p:animEffect>
                                  </p:childTnLst>
                                </p:cTn>
                              </p:par>
                            </p:childTnLst>
                          </p:cTn>
                        </p:par>
                        <p:par>
                          <p:cTn id="29" fill="hold">
                            <p:stCondLst>
                              <p:cond delay="3500"/>
                            </p:stCondLst>
                            <p:childTnLst>
                              <p:par>
                                <p:cTn id="30" presetID="22" presetClass="entr" presetSubtype="8" fill="hold" nodeType="afterEffect">
                                  <p:stCondLst>
                                    <p:cond delay="75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left)">
                                      <p:cBhvr>
                                        <p:cTn id="32" dur="1500"/>
                                        <p:tgtEl>
                                          <p:spTgt spid="3">
                                            <p:txEl>
                                              <p:pRg st="6" end="6"/>
                                            </p:txEl>
                                          </p:spTgt>
                                        </p:tgtEl>
                                      </p:cBhvr>
                                    </p:animEffect>
                                  </p:childTnLst>
                                </p:cTn>
                              </p:par>
                            </p:childTnLst>
                          </p:cTn>
                        </p:par>
                        <p:par>
                          <p:cTn id="33" fill="hold">
                            <p:stCondLst>
                              <p:cond delay="5750"/>
                            </p:stCondLst>
                            <p:childTnLst>
                              <p:par>
                                <p:cTn id="34" presetID="22" presetClass="entr" presetSubtype="8" fill="hold" nodeType="afterEffect">
                                  <p:stCondLst>
                                    <p:cond delay="75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wipe(left)">
                                      <p:cBhvr>
                                        <p:cTn id="36" dur="1500"/>
                                        <p:tgtEl>
                                          <p:spTgt spid="3">
                                            <p:txEl>
                                              <p:pRg st="7" end="7"/>
                                            </p:txEl>
                                          </p:spTgt>
                                        </p:tgtEl>
                                      </p:cBhvr>
                                    </p:animEffect>
                                  </p:childTnLst>
                                </p:cTn>
                              </p:par>
                            </p:childTnLst>
                          </p:cTn>
                        </p:par>
                        <p:par>
                          <p:cTn id="37" fill="hold">
                            <p:stCondLst>
                              <p:cond delay="8000"/>
                            </p:stCondLst>
                            <p:childTnLst>
                              <p:par>
                                <p:cTn id="38" presetID="22" presetClass="entr" presetSubtype="8" fill="hold" nodeType="afterEffect">
                                  <p:stCondLst>
                                    <p:cond delay="75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wipe(left)">
                                      <p:cBhvr>
                                        <p:cTn id="40" dur="2000"/>
                                        <p:tgtEl>
                                          <p:spTgt spid="3">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wipe(left)">
                                      <p:cBhvr>
                                        <p:cTn id="45" dur="1500"/>
                                        <p:tgtEl>
                                          <p:spTgt spid="3">
                                            <p:txEl>
                                              <p:pRg st="9" end="9"/>
                                            </p:txEl>
                                          </p:spTgt>
                                        </p:tgtEl>
                                      </p:cBhvr>
                                    </p:animEffect>
                                  </p:childTnLst>
                                </p:cTn>
                              </p:par>
                            </p:childTnLst>
                          </p:cTn>
                        </p:par>
                        <p:par>
                          <p:cTn id="46" fill="hold">
                            <p:stCondLst>
                              <p:cond delay="1500"/>
                            </p:stCondLst>
                            <p:childTnLst>
                              <p:par>
                                <p:cTn id="47" presetID="22" presetClass="entr" presetSubtype="8" fill="hold" nodeType="afterEffect">
                                  <p:stCondLst>
                                    <p:cond delay="500"/>
                                  </p:stCondLst>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wipe(left)">
                                      <p:cBhvr>
                                        <p:cTn id="49" dur="1500"/>
                                        <p:tgtEl>
                                          <p:spTgt spid="3">
                                            <p:txEl>
                                              <p:pRg st="10" end="10"/>
                                            </p:txEl>
                                          </p:spTgt>
                                        </p:tgtEl>
                                      </p:cBhvr>
                                    </p:animEffect>
                                  </p:childTnLst>
                                </p:cTn>
                              </p:par>
                            </p:childTnLst>
                          </p:cTn>
                        </p:par>
                        <p:par>
                          <p:cTn id="50" fill="hold">
                            <p:stCondLst>
                              <p:cond delay="3500"/>
                            </p:stCondLst>
                            <p:childTnLst>
                              <p:par>
                                <p:cTn id="51" presetID="22" presetClass="entr" presetSubtype="8" fill="hold" nodeType="afterEffect">
                                  <p:stCondLst>
                                    <p:cond delay="750"/>
                                  </p:stCondLst>
                                  <p:childTnLst>
                                    <p:set>
                                      <p:cBhvr>
                                        <p:cTn id="52" dur="1" fill="hold">
                                          <p:stCondLst>
                                            <p:cond delay="0"/>
                                          </p:stCondLst>
                                        </p:cTn>
                                        <p:tgtEl>
                                          <p:spTgt spid="3">
                                            <p:txEl>
                                              <p:pRg st="11" end="11"/>
                                            </p:txEl>
                                          </p:spTgt>
                                        </p:tgtEl>
                                        <p:attrNameLst>
                                          <p:attrName>style.visibility</p:attrName>
                                        </p:attrNameLst>
                                      </p:cBhvr>
                                      <p:to>
                                        <p:strVal val="visible"/>
                                      </p:to>
                                    </p:set>
                                    <p:animEffect transition="in" filter="wipe(left)">
                                      <p:cBhvr>
                                        <p:cTn id="53" dur="2750"/>
                                        <p:tgtEl>
                                          <p:spTgt spid="3">
                                            <p:txEl>
                                              <p:pRg st="11" end="11"/>
                                            </p:txEl>
                                          </p:spTgt>
                                        </p:tgtEl>
                                      </p:cBhvr>
                                    </p:animEffect>
                                  </p:childTnLst>
                                </p:cTn>
                              </p:par>
                            </p:childTnLst>
                          </p:cTn>
                        </p:par>
                        <p:par>
                          <p:cTn id="54" fill="hold">
                            <p:stCondLst>
                              <p:cond delay="7000"/>
                            </p:stCondLst>
                            <p:childTnLst>
                              <p:par>
                                <p:cTn id="55" presetID="22" presetClass="entr" presetSubtype="8" fill="hold" nodeType="afterEffect">
                                  <p:stCondLst>
                                    <p:cond delay="750"/>
                                  </p:stCondLst>
                                  <p:childTnLst>
                                    <p:set>
                                      <p:cBhvr>
                                        <p:cTn id="56" dur="1" fill="hold">
                                          <p:stCondLst>
                                            <p:cond delay="0"/>
                                          </p:stCondLst>
                                        </p:cTn>
                                        <p:tgtEl>
                                          <p:spTgt spid="3">
                                            <p:txEl>
                                              <p:pRg st="12" end="12"/>
                                            </p:txEl>
                                          </p:spTgt>
                                        </p:tgtEl>
                                        <p:attrNameLst>
                                          <p:attrName>style.visibility</p:attrName>
                                        </p:attrNameLst>
                                      </p:cBhvr>
                                      <p:to>
                                        <p:strVal val="visible"/>
                                      </p:to>
                                    </p:set>
                                    <p:animEffect transition="in" filter="wipe(left)">
                                      <p:cBhvr>
                                        <p:cTn id="57" dur="2750"/>
                                        <p:tgtEl>
                                          <p:spTgt spid="3">
                                            <p:txEl>
                                              <p:pRg st="12" end="12"/>
                                            </p:txEl>
                                          </p:spTgt>
                                        </p:tgtEl>
                                      </p:cBhvr>
                                    </p:animEffect>
                                  </p:childTnLst>
                                </p:cTn>
                              </p:par>
                            </p:childTnLst>
                          </p:cTn>
                        </p:par>
                        <p:par>
                          <p:cTn id="58" fill="hold">
                            <p:stCondLst>
                              <p:cond delay="10500"/>
                            </p:stCondLst>
                            <p:childTnLst>
                              <p:par>
                                <p:cTn id="59" presetID="22" presetClass="entr" presetSubtype="8" fill="hold" nodeType="afterEffect">
                                  <p:stCondLst>
                                    <p:cond delay="1000"/>
                                  </p:stCondLst>
                                  <p:childTnLst>
                                    <p:set>
                                      <p:cBhvr>
                                        <p:cTn id="60" dur="1" fill="hold">
                                          <p:stCondLst>
                                            <p:cond delay="0"/>
                                          </p:stCondLst>
                                        </p:cTn>
                                        <p:tgtEl>
                                          <p:spTgt spid="3">
                                            <p:txEl>
                                              <p:pRg st="13" end="13"/>
                                            </p:txEl>
                                          </p:spTgt>
                                        </p:tgtEl>
                                        <p:attrNameLst>
                                          <p:attrName>style.visibility</p:attrName>
                                        </p:attrNameLst>
                                      </p:cBhvr>
                                      <p:to>
                                        <p:strVal val="visible"/>
                                      </p:to>
                                    </p:set>
                                    <p:animEffect transition="in" filter="wipe(left)">
                                      <p:cBhvr>
                                        <p:cTn id="61" dur="1500"/>
                                        <p:tgtEl>
                                          <p:spTgt spid="3">
                                            <p:txEl>
                                              <p:pRg st="13" end="13"/>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nodeType="clickEffect">
                                  <p:stCondLst>
                                    <p:cond delay="0"/>
                                  </p:stCondLst>
                                  <p:childTnLst>
                                    <p:set>
                                      <p:cBhvr>
                                        <p:cTn id="65" dur="1" fill="hold">
                                          <p:stCondLst>
                                            <p:cond delay="0"/>
                                          </p:stCondLst>
                                        </p:cTn>
                                        <p:tgtEl>
                                          <p:spTgt spid="3">
                                            <p:txEl>
                                              <p:pRg st="14" end="14"/>
                                            </p:txEl>
                                          </p:spTgt>
                                        </p:tgtEl>
                                        <p:attrNameLst>
                                          <p:attrName>style.visibility</p:attrName>
                                        </p:attrNameLst>
                                      </p:cBhvr>
                                      <p:to>
                                        <p:strVal val="visible"/>
                                      </p:to>
                                    </p:set>
                                    <p:animEffect transition="in" filter="wipe(left)">
                                      <p:cBhvr>
                                        <p:cTn id="66" dur="1500"/>
                                        <p:tgtEl>
                                          <p:spTgt spid="3">
                                            <p:txEl>
                                              <p:pRg st="14" end="14"/>
                                            </p:txEl>
                                          </p:spTgt>
                                        </p:tgtEl>
                                      </p:cBhvr>
                                    </p:animEffect>
                                  </p:childTnLst>
                                </p:cTn>
                              </p:par>
                            </p:childTnLst>
                          </p:cTn>
                        </p:par>
                        <p:par>
                          <p:cTn id="67" fill="hold">
                            <p:stCondLst>
                              <p:cond delay="1500"/>
                            </p:stCondLst>
                            <p:childTnLst>
                              <p:par>
                                <p:cTn id="68" presetID="22" presetClass="entr" presetSubtype="8" fill="hold" nodeType="afterEffect">
                                  <p:stCondLst>
                                    <p:cond delay="1000"/>
                                  </p:stCondLst>
                                  <p:childTnLst>
                                    <p:set>
                                      <p:cBhvr>
                                        <p:cTn id="69" dur="1" fill="hold">
                                          <p:stCondLst>
                                            <p:cond delay="0"/>
                                          </p:stCondLst>
                                        </p:cTn>
                                        <p:tgtEl>
                                          <p:spTgt spid="3">
                                            <p:txEl>
                                              <p:pRg st="15" end="15"/>
                                            </p:txEl>
                                          </p:spTgt>
                                        </p:tgtEl>
                                        <p:attrNameLst>
                                          <p:attrName>style.visibility</p:attrName>
                                        </p:attrNameLst>
                                      </p:cBhvr>
                                      <p:to>
                                        <p:strVal val="visible"/>
                                      </p:to>
                                    </p:set>
                                    <p:animEffect transition="in" filter="wipe(left)">
                                      <p:cBhvr>
                                        <p:cTn id="70" dur="2250"/>
                                        <p:tgtEl>
                                          <p:spTgt spid="3">
                                            <p:txEl>
                                              <p:pRg st="15" end="15"/>
                                            </p:txEl>
                                          </p:spTgt>
                                        </p:tgtEl>
                                      </p:cBhvr>
                                    </p:animEffect>
                                  </p:childTnLst>
                                </p:cTn>
                              </p:par>
                            </p:childTnLst>
                          </p:cTn>
                        </p:par>
                        <p:par>
                          <p:cTn id="71" fill="hold">
                            <p:stCondLst>
                              <p:cond delay="4750"/>
                            </p:stCondLst>
                            <p:childTnLst>
                              <p:par>
                                <p:cTn id="72" presetID="22" presetClass="entr" presetSubtype="8" fill="hold" nodeType="afterEffect">
                                  <p:stCondLst>
                                    <p:cond delay="1000"/>
                                  </p:stCondLst>
                                  <p:childTnLst>
                                    <p:set>
                                      <p:cBhvr>
                                        <p:cTn id="73" dur="1" fill="hold">
                                          <p:stCondLst>
                                            <p:cond delay="0"/>
                                          </p:stCondLst>
                                        </p:cTn>
                                        <p:tgtEl>
                                          <p:spTgt spid="3">
                                            <p:txEl>
                                              <p:pRg st="16" end="16"/>
                                            </p:txEl>
                                          </p:spTgt>
                                        </p:tgtEl>
                                        <p:attrNameLst>
                                          <p:attrName>style.visibility</p:attrName>
                                        </p:attrNameLst>
                                      </p:cBhvr>
                                      <p:to>
                                        <p:strVal val="visible"/>
                                      </p:to>
                                    </p:set>
                                    <p:animEffect transition="in" filter="wipe(left)">
                                      <p:cBhvr>
                                        <p:cTn id="74" dur="1500"/>
                                        <p:tgtEl>
                                          <p:spTgt spid="3">
                                            <p:txEl>
                                              <p:pRg st="16" end="16"/>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nodeType="clickEffect">
                                  <p:stCondLst>
                                    <p:cond delay="0"/>
                                  </p:stCondLst>
                                  <p:childTnLst>
                                    <p:set>
                                      <p:cBhvr>
                                        <p:cTn id="78" dur="1" fill="hold">
                                          <p:stCondLst>
                                            <p:cond delay="0"/>
                                          </p:stCondLst>
                                        </p:cTn>
                                        <p:tgtEl>
                                          <p:spTgt spid="3">
                                            <p:txEl>
                                              <p:pRg st="17" end="17"/>
                                            </p:txEl>
                                          </p:spTgt>
                                        </p:tgtEl>
                                        <p:attrNameLst>
                                          <p:attrName>style.visibility</p:attrName>
                                        </p:attrNameLst>
                                      </p:cBhvr>
                                      <p:to>
                                        <p:strVal val="visible"/>
                                      </p:to>
                                    </p:set>
                                    <p:animEffect transition="in" filter="wipe(left)">
                                      <p:cBhvr>
                                        <p:cTn id="79" dur="2750"/>
                                        <p:tgtEl>
                                          <p:spTgt spid="3">
                                            <p:txEl>
                                              <p:pRg st="17" end="17"/>
                                            </p:txEl>
                                          </p:spTgt>
                                        </p:tgtEl>
                                      </p:cBhvr>
                                    </p:animEffect>
                                  </p:childTnLst>
                                </p:cTn>
                              </p:par>
                            </p:childTnLst>
                          </p:cTn>
                        </p:par>
                        <p:par>
                          <p:cTn id="80" fill="hold">
                            <p:stCondLst>
                              <p:cond delay="2750"/>
                            </p:stCondLst>
                            <p:childTnLst>
                              <p:par>
                                <p:cTn id="81" presetID="22" presetClass="entr" presetSubtype="8" fill="hold" nodeType="afterEffect">
                                  <p:stCondLst>
                                    <p:cond delay="1250"/>
                                  </p:stCondLst>
                                  <p:childTnLst>
                                    <p:set>
                                      <p:cBhvr>
                                        <p:cTn id="82" dur="1" fill="hold">
                                          <p:stCondLst>
                                            <p:cond delay="0"/>
                                          </p:stCondLst>
                                        </p:cTn>
                                        <p:tgtEl>
                                          <p:spTgt spid="3">
                                            <p:txEl>
                                              <p:pRg st="18" end="18"/>
                                            </p:txEl>
                                          </p:spTgt>
                                        </p:tgtEl>
                                        <p:attrNameLst>
                                          <p:attrName>style.visibility</p:attrName>
                                        </p:attrNameLst>
                                      </p:cBhvr>
                                      <p:to>
                                        <p:strVal val="visible"/>
                                      </p:to>
                                    </p:set>
                                    <p:animEffect transition="in" filter="wipe(left)">
                                      <p:cBhvr>
                                        <p:cTn id="83" dur="1500"/>
                                        <p:tgtEl>
                                          <p:spTgt spid="3">
                                            <p:txEl>
                                              <p:pRg st="18" end="18"/>
                                            </p:txEl>
                                          </p:spTgt>
                                        </p:tgtEl>
                                      </p:cBhvr>
                                    </p:animEffect>
                                  </p:childTnLst>
                                </p:cTn>
                              </p:par>
                            </p:childTnLst>
                          </p:cTn>
                        </p:par>
                        <p:par>
                          <p:cTn id="84" fill="hold">
                            <p:stCondLst>
                              <p:cond delay="5500"/>
                            </p:stCondLst>
                            <p:childTnLst>
                              <p:par>
                                <p:cTn id="85" presetID="22" presetClass="entr" presetSubtype="8" fill="hold" nodeType="afterEffect">
                                  <p:stCondLst>
                                    <p:cond delay="750"/>
                                  </p:stCondLst>
                                  <p:childTnLst>
                                    <p:set>
                                      <p:cBhvr>
                                        <p:cTn id="86" dur="1" fill="hold">
                                          <p:stCondLst>
                                            <p:cond delay="0"/>
                                          </p:stCondLst>
                                        </p:cTn>
                                        <p:tgtEl>
                                          <p:spTgt spid="3">
                                            <p:txEl>
                                              <p:pRg st="19" end="19"/>
                                            </p:txEl>
                                          </p:spTgt>
                                        </p:tgtEl>
                                        <p:attrNameLst>
                                          <p:attrName>style.visibility</p:attrName>
                                        </p:attrNameLst>
                                      </p:cBhvr>
                                      <p:to>
                                        <p:strVal val="visible"/>
                                      </p:to>
                                    </p:set>
                                    <p:animEffect transition="in" filter="wipe(left)">
                                      <p:cBhvr>
                                        <p:cTn id="87" dur="1500"/>
                                        <p:tgtEl>
                                          <p:spTgt spid="3">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duotone>
              <a:schemeClr val="bg1">
                <a:shade val="88000"/>
                <a:hueMod val="106000"/>
                <a:satMod val="140000"/>
                <a:lumMod val="54000"/>
              </a:schemeClr>
              <a:schemeClr val="bg1">
                <a:tint val="98000"/>
                <a:hueMod val="90000"/>
                <a:satMod val="150000"/>
                <a:lumMod val="160000"/>
              </a:schemeClr>
            </a:duotone>
            <a:extLst/>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B448F0-DA06-4165-AB5F-4330A20E06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a:extLst>
              <a:ext uri="{FF2B5EF4-FFF2-40B4-BE49-F238E27FC236}">
                <a16:creationId xmlns:a16="http://schemas.microsoft.com/office/drawing/2014/main" id="{92D83638-A467-411A-9C31-FE9A111CD88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grpSp>
        <p:nvGrpSpPr>
          <p:cNvPr id="12" name="Group 11">
            <a:extLst>
              <a:ext uri="{FF2B5EF4-FFF2-40B4-BE49-F238E27FC236}">
                <a16:creationId xmlns:a16="http://schemas.microsoft.com/office/drawing/2014/main" id="{2576BCDF-119F-4EB5-83D7-ED823C93EB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0788" cy="6858001"/>
            <a:chOff x="-14288" y="0"/>
            <a:chExt cx="1220788" cy="6858001"/>
          </a:xfrm>
          <a:solidFill>
            <a:schemeClr val="tx2">
              <a:alpha val="45000"/>
            </a:schemeClr>
          </a:solidFill>
        </p:grpSpPr>
        <p:sp>
          <p:nvSpPr>
            <p:cNvPr id="13" name="Rectangle 5">
              <a:extLst>
                <a:ext uri="{FF2B5EF4-FFF2-40B4-BE49-F238E27FC236}">
                  <a16:creationId xmlns:a16="http://schemas.microsoft.com/office/drawing/2014/main" id="{43D63E8F-FD8A-4CE3-B7C9-3E9E2B66B5F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4" name="Freeform 6">
              <a:extLst>
                <a:ext uri="{FF2B5EF4-FFF2-40B4-BE49-F238E27FC236}">
                  <a16:creationId xmlns:a16="http://schemas.microsoft.com/office/drawing/2014/main" id="{D107D890-1831-46D8-90FB-F2FC0B28841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7">
              <a:extLst>
                <a:ext uri="{FF2B5EF4-FFF2-40B4-BE49-F238E27FC236}">
                  <a16:creationId xmlns:a16="http://schemas.microsoft.com/office/drawing/2014/main" id="{02440904-A4EC-4F72-8E22-AAF4D9DB5C1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8">
              <a:extLst>
                <a:ext uri="{FF2B5EF4-FFF2-40B4-BE49-F238E27FC236}">
                  <a16:creationId xmlns:a16="http://schemas.microsoft.com/office/drawing/2014/main" id="{625E9C1F-1569-416B-A85C-FA14348722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9">
              <a:extLst>
                <a:ext uri="{FF2B5EF4-FFF2-40B4-BE49-F238E27FC236}">
                  <a16:creationId xmlns:a16="http://schemas.microsoft.com/office/drawing/2014/main" id="{3A186C77-43BF-4B1B-8170-48944F30575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0">
              <a:extLst>
                <a:ext uri="{FF2B5EF4-FFF2-40B4-BE49-F238E27FC236}">
                  <a16:creationId xmlns:a16="http://schemas.microsoft.com/office/drawing/2014/main" id="{FA8D72C1-8526-44B4-9333-5E0057ECC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1">
              <a:extLst>
                <a:ext uri="{FF2B5EF4-FFF2-40B4-BE49-F238E27FC236}">
                  <a16:creationId xmlns:a16="http://schemas.microsoft.com/office/drawing/2014/main" id="{790E4BA0-9C47-48B6-AA4A-8FC22DA954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2">
              <a:extLst>
                <a:ext uri="{FF2B5EF4-FFF2-40B4-BE49-F238E27FC236}">
                  <a16:creationId xmlns:a16="http://schemas.microsoft.com/office/drawing/2014/main" id="{FD051475-431F-4B9D-94C6-7B49A69582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3">
              <a:extLst>
                <a:ext uri="{FF2B5EF4-FFF2-40B4-BE49-F238E27FC236}">
                  <a16:creationId xmlns:a16="http://schemas.microsoft.com/office/drawing/2014/main" id="{82255D2F-85A1-4A19-8BC4-EB2715F36CC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Freeform 14">
              <a:extLst>
                <a:ext uri="{FF2B5EF4-FFF2-40B4-BE49-F238E27FC236}">
                  <a16:creationId xmlns:a16="http://schemas.microsoft.com/office/drawing/2014/main" id="{EBC3A004-9794-4EFA-83F0-989248797C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3" name="Freeform 15">
              <a:extLst>
                <a:ext uri="{FF2B5EF4-FFF2-40B4-BE49-F238E27FC236}">
                  <a16:creationId xmlns:a16="http://schemas.microsoft.com/office/drawing/2014/main" id="{6EFD9FC3-E11A-44E3-BCAC-A07F3C601F2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Line 16">
              <a:extLst>
                <a:ext uri="{FF2B5EF4-FFF2-40B4-BE49-F238E27FC236}">
                  <a16:creationId xmlns:a16="http://schemas.microsoft.com/office/drawing/2014/main" id="{AB6AB6F7-6592-4028-B349-1C0E53A29CD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5" name="Freeform 17">
              <a:extLst>
                <a:ext uri="{FF2B5EF4-FFF2-40B4-BE49-F238E27FC236}">
                  <a16:creationId xmlns:a16="http://schemas.microsoft.com/office/drawing/2014/main" id="{6C2415E6-F914-4C11-B48B-4910AA6CA6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18">
              <a:extLst>
                <a:ext uri="{FF2B5EF4-FFF2-40B4-BE49-F238E27FC236}">
                  <a16:creationId xmlns:a16="http://schemas.microsoft.com/office/drawing/2014/main" id="{2412013C-072A-489E-851A-CFEF91A9A6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Freeform 19">
              <a:extLst>
                <a:ext uri="{FF2B5EF4-FFF2-40B4-BE49-F238E27FC236}">
                  <a16:creationId xmlns:a16="http://schemas.microsoft.com/office/drawing/2014/main" id="{DE93DF9F-296F-4DE4-8813-D8C04DE4CF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8" name="Freeform 20">
              <a:extLst>
                <a:ext uri="{FF2B5EF4-FFF2-40B4-BE49-F238E27FC236}">
                  <a16:creationId xmlns:a16="http://schemas.microsoft.com/office/drawing/2014/main" id="{F440D966-5030-460C-9916-BF9B9154218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Rectangle 21">
              <a:extLst>
                <a:ext uri="{FF2B5EF4-FFF2-40B4-BE49-F238E27FC236}">
                  <a16:creationId xmlns:a16="http://schemas.microsoft.com/office/drawing/2014/main" id="{1EFE245D-BA05-4F4D-A6E8-40739F48E76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30" name="Freeform 22">
              <a:extLst>
                <a:ext uri="{FF2B5EF4-FFF2-40B4-BE49-F238E27FC236}">
                  <a16:creationId xmlns:a16="http://schemas.microsoft.com/office/drawing/2014/main" id="{ED67811C-F735-441C-98A6-2517EC099A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3">
              <a:extLst>
                <a:ext uri="{FF2B5EF4-FFF2-40B4-BE49-F238E27FC236}">
                  <a16:creationId xmlns:a16="http://schemas.microsoft.com/office/drawing/2014/main" id="{3070FC44-32F9-470F-A131-868F3F1DB72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4">
              <a:extLst>
                <a:ext uri="{FF2B5EF4-FFF2-40B4-BE49-F238E27FC236}">
                  <a16:creationId xmlns:a16="http://schemas.microsoft.com/office/drawing/2014/main" id="{95FB52C7-C779-4E3F-978C-4595FEF868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5">
              <a:extLst>
                <a:ext uri="{FF2B5EF4-FFF2-40B4-BE49-F238E27FC236}">
                  <a16:creationId xmlns:a16="http://schemas.microsoft.com/office/drawing/2014/main" id="{D4EB1759-62AC-4B24-9DC6-E4F8737E898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6">
              <a:extLst>
                <a:ext uri="{FF2B5EF4-FFF2-40B4-BE49-F238E27FC236}">
                  <a16:creationId xmlns:a16="http://schemas.microsoft.com/office/drawing/2014/main" id="{7BF6FB39-864B-4F58-86E8-790E16FB3C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7">
              <a:extLst>
                <a:ext uri="{FF2B5EF4-FFF2-40B4-BE49-F238E27FC236}">
                  <a16:creationId xmlns:a16="http://schemas.microsoft.com/office/drawing/2014/main" id="{5FE4FA46-B51C-43DA-87FC-2644ED117A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28">
              <a:extLst>
                <a:ext uri="{FF2B5EF4-FFF2-40B4-BE49-F238E27FC236}">
                  <a16:creationId xmlns:a16="http://schemas.microsoft.com/office/drawing/2014/main" id="{25DD1322-2D3A-4E7B-B23B-B4F96E02C29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29">
              <a:extLst>
                <a:ext uri="{FF2B5EF4-FFF2-40B4-BE49-F238E27FC236}">
                  <a16:creationId xmlns:a16="http://schemas.microsoft.com/office/drawing/2014/main" id="{6E4FFBEB-52BB-494D-AD99-A0F072AB6F3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8" name="Freeform 30">
              <a:extLst>
                <a:ext uri="{FF2B5EF4-FFF2-40B4-BE49-F238E27FC236}">
                  <a16:creationId xmlns:a16="http://schemas.microsoft.com/office/drawing/2014/main" id="{7DE92406-3F65-4333-BAAA-A9A7B5AEE9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9" name="Freeform 31">
              <a:extLst>
                <a:ext uri="{FF2B5EF4-FFF2-40B4-BE49-F238E27FC236}">
                  <a16:creationId xmlns:a16="http://schemas.microsoft.com/office/drawing/2014/main" id="{B8B0FFC4-D1BB-4BB9-A224-BB78BFD3380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E376BBEB-3A85-43D9-894A-CB3BB12A67EE}"/>
              </a:ext>
            </a:extLst>
          </p:cNvPr>
          <p:cNvSpPr>
            <a:spLocks noGrp="1"/>
          </p:cNvSpPr>
          <p:nvPr>
            <p:ph type="title"/>
          </p:nvPr>
        </p:nvSpPr>
        <p:spPr>
          <a:xfrm>
            <a:off x="1141411" y="748240"/>
            <a:ext cx="9906000" cy="1117073"/>
          </a:xfrm>
        </p:spPr>
        <p:txBody>
          <a:bodyPr>
            <a:normAutofit/>
          </a:bodyPr>
          <a:lstStyle/>
          <a:p>
            <a:pPr algn="ctr"/>
            <a:r>
              <a:rPr lang="en-US" sz="4000" dirty="0"/>
              <a:t>Project Team Contacts &amp; Questions</a:t>
            </a:r>
          </a:p>
        </p:txBody>
      </p:sp>
      <p:sp>
        <p:nvSpPr>
          <p:cNvPr id="3" name="Content Placeholder 2">
            <a:extLst>
              <a:ext uri="{FF2B5EF4-FFF2-40B4-BE49-F238E27FC236}">
                <a16:creationId xmlns:a16="http://schemas.microsoft.com/office/drawing/2014/main" id="{DA38EFF1-88D1-406E-BF08-F68EBACED261}"/>
              </a:ext>
            </a:extLst>
          </p:cNvPr>
          <p:cNvSpPr>
            <a:spLocks noGrp="1"/>
          </p:cNvSpPr>
          <p:nvPr>
            <p:ph idx="1"/>
          </p:nvPr>
        </p:nvSpPr>
        <p:spPr>
          <a:xfrm>
            <a:off x="1206500" y="2249487"/>
            <a:ext cx="9840911" cy="3541714"/>
          </a:xfrm>
        </p:spPr>
        <p:txBody>
          <a:bodyPr anchor="t">
            <a:normAutofit fontScale="92500" lnSpcReduction="20000"/>
          </a:bodyPr>
          <a:lstStyle/>
          <a:p>
            <a:r>
              <a:rPr lang="en-US" sz="2800" b="1" dirty="0"/>
              <a:t>Project Team Contacts:</a:t>
            </a:r>
          </a:p>
          <a:p>
            <a:pPr marL="0" indent="0" algn="ctr">
              <a:buNone/>
            </a:pPr>
            <a:r>
              <a:rPr lang="en-US" sz="1900" dirty="0"/>
              <a:t>Ms. Cyndy Ortiz Gustafson, MA: Project Manager </a:t>
            </a:r>
          </a:p>
          <a:p>
            <a:pPr marL="0" indent="0" algn="ctr">
              <a:buNone/>
            </a:pPr>
            <a:r>
              <a:rPr lang="en-US" sz="1900" dirty="0"/>
              <a:t>Founder &amp; CEO, Strategic Progress, LLC </a:t>
            </a:r>
          </a:p>
          <a:p>
            <a:pPr marL="0" indent="0" algn="ctr">
              <a:buNone/>
            </a:pPr>
            <a:r>
              <a:rPr lang="en-US" sz="1900" dirty="0">
                <a:solidFill>
                  <a:schemeClr val="tx2"/>
                </a:solidFill>
                <a:hlinkClick r:id="rId4">
                  <a:extLst>
                    <a:ext uri="{A12FA001-AC4F-418D-AE19-62706E023703}">
                      <ahyp:hlinkClr xmlns:ahyp="http://schemas.microsoft.com/office/drawing/2018/hyperlinkcolor" val="tx"/>
                    </a:ext>
                  </a:extLst>
                </a:hlinkClick>
              </a:rPr>
              <a:t>cyndy@strategicprogress.com</a:t>
            </a:r>
            <a:r>
              <a:rPr lang="en-US" sz="1900" dirty="0">
                <a:solidFill>
                  <a:schemeClr val="tx2"/>
                </a:solidFill>
              </a:rPr>
              <a:t> </a:t>
            </a:r>
          </a:p>
          <a:p>
            <a:pPr marL="0" indent="0" algn="ctr">
              <a:buNone/>
            </a:pPr>
            <a:r>
              <a:rPr lang="en-US" sz="1900" dirty="0"/>
              <a:t>Dr. Justin S Gardner: Principal Investigator and Project Team Lead </a:t>
            </a:r>
          </a:p>
          <a:p>
            <a:pPr marL="0" indent="0" algn="ctr">
              <a:buNone/>
            </a:pPr>
            <a:r>
              <a:rPr lang="en-US" sz="1900" dirty="0"/>
              <a:t>Founder &amp; CEO, Innovative Research and Analysis LLC (Anchor Partner: Strategic Progress, LLC) </a:t>
            </a:r>
          </a:p>
          <a:p>
            <a:pPr marL="0" indent="0" algn="ctr">
              <a:buNone/>
            </a:pPr>
            <a:r>
              <a:rPr lang="en-US" sz="1900" dirty="0">
                <a:solidFill>
                  <a:schemeClr val="tx2"/>
                </a:solidFill>
                <a:hlinkClick r:id="rId5">
                  <a:extLst>
                    <a:ext uri="{A12FA001-AC4F-418D-AE19-62706E023703}">
                      <ahyp:hlinkClr xmlns:ahyp="http://schemas.microsoft.com/office/drawing/2018/hyperlinkcolor" val="tx"/>
                    </a:ext>
                  </a:extLst>
                </a:hlinkClick>
              </a:rPr>
              <a:t>justin.gardner@innov8reanalysis.com</a:t>
            </a:r>
            <a:r>
              <a:rPr lang="en-US" sz="1900" dirty="0">
                <a:solidFill>
                  <a:schemeClr val="tx2"/>
                </a:solidFill>
              </a:rPr>
              <a:t> </a:t>
            </a:r>
          </a:p>
          <a:p>
            <a:r>
              <a:rPr lang="en-US" sz="2800" b="1" dirty="0"/>
              <a:t>Questions?</a:t>
            </a:r>
          </a:p>
        </p:txBody>
      </p:sp>
      <p:grpSp>
        <p:nvGrpSpPr>
          <p:cNvPr id="41" name="Group 40">
            <a:extLst>
              <a:ext uri="{FF2B5EF4-FFF2-40B4-BE49-F238E27FC236}">
                <a16:creationId xmlns:a16="http://schemas.microsoft.com/office/drawing/2014/main" id="{8DB4BB99-C854-45F9-BED1-63D15E3A24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solidFill>
            <a:schemeClr val="tx2">
              <a:alpha val="45000"/>
            </a:schemeClr>
          </a:solidFill>
        </p:grpSpPr>
        <p:sp>
          <p:nvSpPr>
            <p:cNvPr id="42" name="Freeform 32">
              <a:extLst>
                <a:ext uri="{FF2B5EF4-FFF2-40B4-BE49-F238E27FC236}">
                  <a16:creationId xmlns:a16="http://schemas.microsoft.com/office/drawing/2014/main" id="{5D1CCC4C-284C-4BF6-97D9-D974674634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3" name="Freeform 33">
              <a:extLst>
                <a:ext uri="{FF2B5EF4-FFF2-40B4-BE49-F238E27FC236}">
                  <a16:creationId xmlns:a16="http://schemas.microsoft.com/office/drawing/2014/main" id="{35D82D1B-EB09-4028-9107-D60B547C7B4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4" name="Freeform 34">
              <a:extLst>
                <a:ext uri="{FF2B5EF4-FFF2-40B4-BE49-F238E27FC236}">
                  <a16:creationId xmlns:a16="http://schemas.microsoft.com/office/drawing/2014/main" id="{1389EE93-8059-437E-8507-7557AD68FB1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5" name="Freeform 35">
              <a:extLst>
                <a:ext uri="{FF2B5EF4-FFF2-40B4-BE49-F238E27FC236}">
                  <a16:creationId xmlns:a16="http://schemas.microsoft.com/office/drawing/2014/main" id="{377C05DC-75FF-4426-A34F-DBF0C7E7BE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6" name="Freeform 36">
              <a:extLst>
                <a:ext uri="{FF2B5EF4-FFF2-40B4-BE49-F238E27FC236}">
                  <a16:creationId xmlns:a16="http://schemas.microsoft.com/office/drawing/2014/main" id="{03D385C8-866D-437D-91B1-2E3ECDD88E5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7" name="Freeform 37">
              <a:extLst>
                <a:ext uri="{FF2B5EF4-FFF2-40B4-BE49-F238E27FC236}">
                  <a16:creationId xmlns:a16="http://schemas.microsoft.com/office/drawing/2014/main" id="{3F649CBB-748F-4C79-A14F-C531C40B08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8" name="Freeform 38">
              <a:extLst>
                <a:ext uri="{FF2B5EF4-FFF2-40B4-BE49-F238E27FC236}">
                  <a16:creationId xmlns:a16="http://schemas.microsoft.com/office/drawing/2014/main" id="{7F4622C0-84AF-41F1-9128-FE73CADD36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9" name="Freeform 39">
              <a:extLst>
                <a:ext uri="{FF2B5EF4-FFF2-40B4-BE49-F238E27FC236}">
                  <a16:creationId xmlns:a16="http://schemas.microsoft.com/office/drawing/2014/main" id="{CC6F29C1-A471-4CDE-8C21-E4B15C5EF4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0" name="Freeform 40">
              <a:extLst>
                <a:ext uri="{FF2B5EF4-FFF2-40B4-BE49-F238E27FC236}">
                  <a16:creationId xmlns:a16="http://schemas.microsoft.com/office/drawing/2014/main" id="{67F5B7DA-86C7-4AE0-96B6-D7F5AA51E21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1" name="Rectangle 41">
              <a:extLst>
                <a:ext uri="{FF2B5EF4-FFF2-40B4-BE49-F238E27FC236}">
                  <a16:creationId xmlns:a16="http://schemas.microsoft.com/office/drawing/2014/main" id="{0FA481E3-0439-484A-AC9B-19D58B98E49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grpSp>
    </p:spTree>
    <p:extLst>
      <p:ext uri="{BB962C8B-B14F-4D97-AF65-F5344CB8AC3E}">
        <p14:creationId xmlns:p14="http://schemas.microsoft.com/office/powerpoint/2010/main" val="69086905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anim calcmode="lin" valueType="num">
                                      <p:cBhvr>
                                        <p:cTn id="8"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5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500"/>
                                        <p:tgtEl>
                                          <p:spTgt spid="3">
                                            <p:txEl>
                                              <p:pRg st="1" end="1"/>
                                            </p:txEl>
                                          </p:spTgt>
                                        </p:tgtEl>
                                      </p:cBhvr>
                                    </p:animEffect>
                                    <p:anim calcmode="lin" valueType="num">
                                      <p:cBhvr>
                                        <p:cTn id="14" dur="1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3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500"/>
                                        <p:tgtEl>
                                          <p:spTgt spid="3">
                                            <p:txEl>
                                              <p:pRg st="2" end="2"/>
                                            </p:txEl>
                                          </p:spTgt>
                                        </p:tgtEl>
                                      </p:cBhvr>
                                    </p:animEffect>
                                    <p:anim calcmode="lin" valueType="num">
                                      <p:cBhvr>
                                        <p:cTn id="20"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45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500"/>
                                        <p:tgtEl>
                                          <p:spTgt spid="3">
                                            <p:txEl>
                                              <p:pRg st="3" end="3"/>
                                            </p:txEl>
                                          </p:spTgt>
                                        </p:tgtEl>
                                      </p:cBhvr>
                                    </p:animEffect>
                                    <p:anim calcmode="lin" valueType="num">
                                      <p:cBhvr>
                                        <p:cTn id="26" dur="1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6000"/>
                            </p:stCondLst>
                            <p:childTnLst>
                              <p:par>
                                <p:cTn id="29" presetID="42" presetClass="entr" presetSubtype="0" fill="hold" grpId="0" nodeType="afterEffect">
                                  <p:stCondLst>
                                    <p:cond delay="100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500"/>
                                        <p:tgtEl>
                                          <p:spTgt spid="3">
                                            <p:txEl>
                                              <p:pRg st="4" end="4"/>
                                            </p:txEl>
                                          </p:spTgt>
                                        </p:tgtEl>
                                      </p:cBhvr>
                                    </p:animEffect>
                                    <p:anim calcmode="lin" valueType="num">
                                      <p:cBhvr>
                                        <p:cTn id="32" dur="1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8500"/>
                            </p:stCondLst>
                            <p:childTnLst>
                              <p:par>
                                <p:cTn id="35" presetID="42"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500"/>
                                        <p:tgtEl>
                                          <p:spTgt spid="3">
                                            <p:txEl>
                                              <p:pRg st="5" end="5"/>
                                            </p:txEl>
                                          </p:spTgt>
                                        </p:tgtEl>
                                      </p:cBhvr>
                                    </p:animEffect>
                                    <p:anim calcmode="lin" valueType="num">
                                      <p:cBhvr>
                                        <p:cTn id="38" dur="1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10000"/>
                            </p:stCondLst>
                            <p:childTnLst>
                              <p:par>
                                <p:cTn id="41" presetID="42" presetClass="entr" presetSubtype="0" fill="hold" grpId="0"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500"/>
                                        <p:tgtEl>
                                          <p:spTgt spid="3">
                                            <p:txEl>
                                              <p:pRg st="6" end="6"/>
                                            </p:txEl>
                                          </p:spTgt>
                                        </p:tgtEl>
                                      </p:cBhvr>
                                    </p:animEffect>
                                    <p:anim calcmode="lin" valueType="num">
                                      <p:cBhvr>
                                        <p:cTn id="44" dur="1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500"/>
                                        <p:tgtEl>
                                          <p:spTgt spid="3">
                                            <p:txEl>
                                              <p:pRg st="7" end="7"/>
                                            </p:txEl>
                                          </p:spTgt>
                                        </p:tgtEl>
                                      </p:cBhvr>
                                    </p:animEffect>
                                    <p:anim calcmode="lin" valueType="num">
                                      <p:cBhvr>
                                        <p:cTn id="51" dur="1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duotone>
              <a:schemeClr val="bg1">
                <a:shade val="88000"/>
                <a:hueMod val="106000"/>
                <a:satMod val="140000"/>
                <a:lumMod val="54000"/>
              </a:schemeClr>
              <a:schemeClr val="bg1">
                <a:tint val="98000"/>
                <a:hueMod val="90000"/>
                <a:satMod val="150000"/>
                <a:lumMod val="160000"/>
              </a:schemeClr>
            </a:duotone>
            <a:extLst/>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B448F0-DA06-4165-AB5F-4330A20E06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a:extLst>
              <a:ext uri="{FF2B5EF4-FFF2-40B4-BE49-F238E27FC236}">
                <a16:creationId xmlns:a16="http://schemas.microsoft.com/office/drawing/2014/main" id="{92D83638-A467-411A-9C31-FE9A111CD88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grpSp>
        <p:nvGrpSpPr>
          <p:cNvPr id="12" name="Group 11">
            <a:extLst>
              <a:ext uri="{FF2B5EF4-FFF2-40B4-BE49-F238E27FC236}">
                <a16:creationId xmlns:a16="http://schemas.microsoft.com/office/drawing/2014/main" id="{2576BCDF-119F-4EB5-83D7-ED823C93EB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0788" cy="6858001"/>
            <a:chOff x="-14288" y="0"/>
            <a:chExt cx="1220788" cy="6858001"/>
          </a:xfrm>
          <a:solidFill>
            <a:schemeClr val="tx2">
              <a:alpha val="45000"/>
            </a:schemeClr>
          </a:solidFill>
        </p:grpSpPr>
        <p:sp>
          <p:nvSpPr>
            <p:cNvPr id="13" name="Rectangle 5">
              <a:extLst>
                <a:ext uri="{FF2B5EF4-FFF2-40B4-BE49-F238E27FC236}">
                  <a16:creationId xmlns:a16="http://schemas.microsoft.com/office/drawing/2014/main" id="{43D63E8F-FD8A-4CE3-B7C9-3E9E2B66B5F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4" name="Freeform 6">
              <a:extLst>
                <a:ext uri="{FF2B5EF4-FFF2-40B4-BE49-F238E27FC236}">
                  <a16:creationId xmlns:a16="http://schemas.microsoft.com/office/drawing/2014/main" id="{D107D890-1831-46D8-90FB-F2FC0B28841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7">
              <a:extLst>
                <a:ext uri="{FF2B5EF4-FFF2-40B4-BE49-F238E27FC236}">
                  <a16:creationId xmlns:a16="http://schemas.microsoft.com/office/drawing/2014/main" id="{02440904-A4EC-4F72-8E22-AAF4D9DB5C1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8">
              <a:extLst>
                <a:ext uri="{FF2B5EF4-FFF2-40B4-BE49-F238E27FC236}">
                  <a16:creationId xmlns:a16="http://schemas.microsoft.com/office/drawing/2014/main" id="{625E9C1F-1569-416B-A85C-FA14348722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9">
              <a:extLst>
                <a:ext uri="{FF2B5EF4-FFF2-40B4-BE49-F238E27FC236}">
                  <a16:creationId xmlns:a16="http://schemas.microsoft.com/office/drawing/2014/main" id="{3A186C77-43BF-4B1B-8170-48944F30575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0">
              <a:extLst>
                <a:ext uri="{FF2B5EF4-FFF2-40B4-BE49-F238E27FC236}">
                  <a16:creationId xmlns:a16="http://schemas.microsoft.com/office/drawing/2014/main" id="{FA8D72C1-8526-44B4-9333-5E0057ECC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1">
              <a:extLst>
                <a:ext uri="{FF2B5EF4-FFF2-40B4-BE49-F238E27FC236}">
                  <a16:creationId xmlns:a16="http://schemas.microsoft.com/office/drawing/2014/main" id="{790E4BA0-9C47-48B6-AA4A-8FC22DA954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2">
              <a:extLst>
                <a:ext uri="{FF2B5EF4-FFF2-40B4-BE49-F238E27FC236}">
                  <a16:creationId xmlns:a16="http://schemas.microsoft.com/office/drawing/2014/main" id="{FD051475-431F-4B9D-94C6-7B49A69582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3">
              <a:extLst>
                <a:ext uri="{FF2B5EF4-FFF2-40B4-BE49-F238E27FC236}">
                  <a16:creationId xmlns:a16="http://schemas.microsoft.com/office/drawing/2014/main" id="{82255D2F-85A1-4A19-8BC4-EB2715F36CC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Freeform 14">
              <a:extLst>
                <a:ext uri="{FF2B5EF4-FFF2-40B4-BE49-F238E27FC236}">
                  <a16:creationId xmlns:a16="http://schemas.microsoft.com/office/drawing/2014/main" id="{EBC3A004-9794-4EFA-83F0-989248797C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3" name="Freeform 15">
              <a:extLst>
                <a:ext uri="{FF2B5EF4-FFF2-40B4-BE49-F238E27FC236}">
                  <a16:creationId xmlns:a16="http://schemas.microsoft.com/office/drawing/2014/main" id="{6EFD9FC3-E11A-44E3-BCAC-A07F3C601F2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Line 16">
              <a:extLst>
                <a:ext uri="{FF2B5EF4-FFF2-40B4-BE49-F238E27FC236}">
                  <a16:creationId xmlns:a16="http://schemas.microsoft.com/office/drawing/2014/main" id="{AB6AB6F7-6592-4028-B349-1C0E53A29CD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5" name="Freeform 17">
              <a:extLst>
                <a:ext uri="{FF2B5EF4-FFF2-40B4-BE49-F238E27FC236}">
                  <a16:creationId xmlns:a16="http://schemas.microsoft.com/office/drawing/2014/main" id="{6C2415E6-F914-4C11-B48B-4910AA6CA6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18">
              <a:extLst>
                <a:ext uri="{FF2B5EF4-FFF2-40B4-BE49-F238E27FC236}">
                  <a16:creationId xmlns:a16="http://schemas.microsoft.com/office/drawing/2014/main" id="{2412013C-072A-489E-851A-CFEF91A9A6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Freeform 19">
              <a:extLst>
                <a:ext uri="{FF2B5EF4-FFF2-40B4-BE49-F238E27FC236}">
                  <a16:creationId xmlns:a16="http://schemas.microsoft.com/office/drawing/2014/main" id="{DE93DF9F-296F-4DE4-8813-D8C04DE4CF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8" name="Freeform 20">
              <a:extLst>
                <a:ext uri="{FF2B5EF4-FFF2-40B4-BE49-F238E27FC236}">
                  <a16:creationId xmlns:a16="http://schemas.microsoft.com/office/drawing/2014/main" id="{F440D966-5030-460C-9916-BF9B9154218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Rectangle 21">
              <a:extLst>
                <a:ext uri="{FF2B5EF4-FFF2-40B4-BE49-F238E27FC236}">
                  <a16:creationId xmlns:a16="http://schemas.microsoft.com/office/drawing/2014/main" id="{1EFE245D-BA05-4F4D-A6E8-40739F48E76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30" name="Freeform 22">
              <a:extLst>
                <a:ext uri="{FF2B5EF4-FFF2-40B4-BE49-F238E27FC236}">
                  <a16:creationId xmlns:a16="http://schemas.microsoft.com/office/drawing/2014/main" id="{ED67811C-F735-441C-98A6-2517EC099A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3">
              <a:extLst>
                <a:ext uri="{FF2B5EF4-FFF2-40B4-BE49-F238E27FC236}">
                  <a16:creationId xmlns:a16="http://schemas.microsoft.com/office/drawing/2014/main" id="{3070FC44-32F9-470F-A131-868F3F1DB72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4">
              <a:extLst>
                <a:ext uri="{FF2B5EF4-FFF2-40B4-BE49-F238E27FC236}">
                  <a16:creationId xmlns:a16="http://schemas.microsoft.com/office/drawing/2014/main" id="{95FB52C7-C779-4E3F-978C-4595FEF868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5">
              <a:extLst>
                <a:ext uri="{FF2B5EF4-FFF2-40B4-BE49-F238E27FC236}">
                  <a16:creationId xmlns:a16="http://schemas.microsoft.com/office/drawing/2014/main" id="{D4EB1759-62AC-4B24-9DC6-E4F8737E898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6">
              <a:extLst>
                <a:ext uri="{FF2B5EF4-FFF2-40B4-BE49-F238E27FC236}">
                  <a16:creationId xmlns:a16="http://schemas.microsoft.com/office/drawing/2014/main" id="{7BF6FB39-864B-4F58-86E8-790E16FB3C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7">
              <a:extLst>
                <a:ext uri="{FF2B5EF4-FFF2-40B4-BE49-F238E27FC236}">
                  <a16:creationId xmlns:a16="http://schemas.microsoft.com/office/drawing/2014/main" id="{5FE4FA46-B51C-43DA-87FC-2644ED117A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28">
              <a:extLst>
                <a:ext uri="{FF2B5EF4-FFF2-40B4-BE49-F238E27FC236}">
                  <a16:creationId xmlns:a16="http://schemas.microsoft.com/office/drawing/2014/main" id="{25DD1322-2D3A-4E7B-B23B-B4F96E02C29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29">
              <a:extLst>
                <a:ext uri="{FF2B5EF4-FFF2-40B4-BE49-F238E27FC236}">
                  <a16:creationId xmlns:a16="http://schemas.microsoft.com/office/drawing/2014/main" id="{6E4FFBEB-52BB-494D-AD99-A0F072AB6F3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8" name="Freeform 30">
              <a:extLst>
                <a:ext uri="{FF2B5EF4-FFF2-40B4-BE49-F238E27FC236}">
                  <a16:creationId xmlns:a16="http://schemas.microsoft.com/office/drawing/2014/main" id="{7DE92406-3F65-4333-BAAA-A9A7B5AEE9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9" name="Freeform 31">
              <a:extLst>
                <a:ext uri="{FF2B5EF4-FFF2-40B4-BE49-F238E27FC236}">
                  <a16:creationId xmlns:a16="http://schemas.microsoft.com/office/drawing/2014/main" id="{B8B0FFC4-D1BB-4BB9-A224-BB78BFD3380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2D64DA00-DCB6-4AE4-B68B-3BC578656DC3}"/>
              </a:ext>
            </a:extLst>
          </p:cNvPr>
          <p:cNvSpPr>
            <a:spLocks noGrp="1"/>
          </p:cNvSpPr>
          <p:nvPr>
            <p:ph type="title"/>
          </p:nvPr>
        </p:nvSpPr>
        <p:spPr>
          <a:xfrm>
            <a:off x="1141411" y="299064"/>
            <a:ext cx="9906000" cy="1117073"/>
          </a:xfrm>
        </p:spPr>
        <p:txBody>
          <a:bodyPr>
            <a:normAutofit/>
          </a:bodyPr>
          <a:lstStyle/>
          <a:p>
            <a:pPr algn="ctr"/>
            <a:r>
              <a:rPr lang="en-US" sz="4000" dirty="0"/>
              <a:t>Project Team Objectives</a:t>
            </a:r>
          </a:p>
        </p:txBody>
      </p:sp>
      <p:sp>
        <p:nvSpPr>
          <p:cNvPr id="3" name="Content Placeholder 2">
            <a:extLst>
              <a:ext uri="{FF2B5EF4-FFF2-40B4-BE49-F238E27FC236}">
                <a16:creationId xmlns:a16="http://schemas.microsoft.com/office/drawing/2014/main" id="{11E71D08-0ED1-4C72-9824-F09545EE58C6}"/>
              </a:ext>
            </a:extLst>
          </p:cNvPr>
          <p:cNvSpPr>
            <a:spLocks noGrp="1"/>
          </p:cNvSpPr>
          <p:nvPr>
            <p:ph idx="1"/>
          </p:nvPr>
        </p:nvSpPr>
        <p:spPr>
          <a:xfrm>
            <a:off x="1206500" y="1611312"/>
            <a:ext cx="9840911" cy="4719637"/>
          </a:xfrm>
        </p:spPr>
        <p:txBody>
          <a:bodyPr anchor="t">
            <a:normAutofit fontScale="85000" lnSpcReduction="20000"/>
          </a:bodyPr>
          <a:lstStyle/>
          <a:p>
            <a:pPr lvl="0"/>
            <a:r>
              <a:rPr lang="en-US" dirty="0"/>
              <a:t>Fully investigate and analyze required resources and responsibilities for the Nevada SPCSA to operate as an LEA that provides federal/state grant management services for 29 sponsored charter schools and for 21+ federal and state grant programs. </a:t>
            </a:r>
          </a:p>
          <a:p>
            <a:pPr lvl="1"/>
            <a:r>
              <a:rPr lang="en-US" dirty="0"/>
              <a:t>Specifically provide “best-practice” recommendations related to staffing and business process efficiencies based on: (1) management of 8 current funding streams, and (2) for expanded operations that could include 13+ additional funding streams. </a:t>
            </a:r>
          </a:p>
          <a:p>
            <a:pPr lvl="0"/>
            <a:r>
              <a:rPr lang="en-US" dirty="0"/>
              <a:t>Recommend “best-practice” service delivery procedures related to grant funds management for the Nevada SPCSA and sponsored charter schools in transitioning sponsored charter schools to becoming their own LEAs.  </a:t>
            </a:r>
          </a:p>
          <a:p>
            <a:pPr lvl="1"/>
            <a:r>
              <a:rPr lang="en-US" dirty="0"/>
              <a:t>Investigate and recommend the minimum required capabilities of charter school operators functioning as their own LEA for managing federal and state grant funds.</a:t>
            </a:r>
          </a:p>
          <a:p>
            <a:pPr lvl="1"/>
            <a:r>
              <a:rPr lang="en-US" dirty="0"/>
              <a:t>Develop and recommend procedures for evaluating the capabilities of an independent charter school operator to manage federal/state grant funds as their own LEA.</a:t>
            </a:r>
          </a:p>
          <a:p>
            <a:pPr lvl="1"/>
            <a:r>
              <a:rPr lang="en-US" dirty="0"/>
              <a:t>Explore and recommend training and/or support that a charter school operator would need for managing federal/state grant funds while transitioning to their own LEA.</a:t>
            </a:r>
          </a:p>
        </p:txBody>
      </p:sp>
      <p:grpSp>
        <p:nvGrpSpPr>
          <p:cNvPr id="41" name="Group 40">
            <a:extLst>
              <a:ext uri="{FF2B5EF4-FFF2-40B4-BE49-F238E27FC236}">
                <a16:creationId xmlns:a16="http://schemas.microsoft.com/office/drawing/2014/main" id="{8DB4BB99-C854-45F9-BED1-63D15E3A24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solidFill>
            <a:schemeClr val="tx2">
              <a:alpha val="45000"/>
            </a:schemeClr>
          </a:solidFill>
        </p:grpSpPr>
        <p:sp>
          <p:nvSpPr>
            <p:cNvPr id="42" name="Freeform 32">
              <a:extLst>
                <a:ext uri="{FF2B5EF4-FFF2-40B4-BE49-F238E27FC236}">
                  <a16:creationId xmlns:a16="http://schemas.microsoft.com/office/drawing/2014/main" id="{5D1CCC4C-284C-4BF6-97D9-D974674634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3" name="Freeform 33">
              <a:extLst>
                <a:ext uri="{FF2B5EF4-FFF2-40B4-BE49-F238E27FC236}">
                  <a16:creationId xmlns:a16="http://schemas.microsoft.com/office/drawing/2014/main" id="{35D82D1B-EB09-4028-9107-D60B547C7B4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4" name="Freeform 34">
              <a:extLst>
                <a:ext uri="{FF2B5EF4-FFF2-40B4-BE49-F238E27FC236}">
                  <a16:creationId xmlns:a16="http://schemas.microsoft.com/office/drawing/2014/main" id="{1389EE93-8059-437E-8507-7557AD68FB1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5" name="Freeform 35">
              <a:extLst>
                <a:ext uri="{FF2B5EF4-FFF2-40B4-BE49-F238E27FC236}">
                  <a16:creationId xmlns:a16="http://schemas.microsoft.com/office/drawing/2014/main" id="{377C05DC-75FF-4426-A34F-DBF0C7E7BE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6" name="Freeform 36">
              <a:extLst>
                <a:ext uri="{FF2B5EF4-FFF2-40B4-BE49-F238E27FC236}">
                  <a16:creationId xmlns:a16="http://schemas.microsoft.com/office/drawing/2014/main" id="{03D385C8-866D-437D-91B1-2E3ECDD88E5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7" name="Freeform 37">
              <a:extLst>
                <a:ext uri="{FF2B5EF4-FFF2-40B4-BE49-F238E27FC236}">
                  <a16:creationId xmlns:a16="http://schemas.microsoft.com/office/drawing/2014/main" id="{3F649CBB-748F-4C79-A14F-C531C40B08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8" name="Freeform 38">
              <a:extLst>
                <a:ext uri="{FF2B5EF4-FFF2-40B4-BE49-F238E27FC236}">
                  <a16:creationId xmlns:a16="http://schemas.microsoft.com/office/drawing/2014/main" id="{7F4622C0-84AF-41F1-9128-FE73CADD36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9" name="Freeform 39">
              <a:extLst>
                <a:ext uri="{FF2B5EF4-FFF2-40B4-BE49-F238E27FC236}">
                  <a16:creationId xmlns:a16="http://schemas.microsoft.com/office/drawing/2014/main" id="{CC6F29C1-A471-4CDE-8C21-E4B15C5EF4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0" name="Freeform 40">
              <a:extLst>
                <a:ext uri="{FF2B5EF4-FFF2-40B4-BE49-F238E27FC236}">
                  <a16:creationId xmlns:a16="http://schemas.microsoft.com/office/drawing/2014/main" id="{67F5B7DA-86C7-4AE0-96B6-D7F5AA51E21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1" name="Rectangle 41">
              <a:extLst>
                <a:ext uri="{FF2B5EF4-FFF2-40B4-BE49-F238E27FC236}">
                  <a16:creationId xmlns:a16="http://schemas.microsoft.com/office/drawing/2014/main" id="{0FA481E3-0439-484A-AC9B-19D58B98E49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grpSp>
    </p:spTree>
    <p:extLst>
      <p:ext uri="{BB962C8B-B14F-4D97-AF65-F5344CB8AC3E}">
        <p14:creationId xmlns:p14="http://schemas.microsoft.com/office/powerpoint/2010/main" val="202286279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500"/>
                                        <p:tgtEl>
                                          <p:spTgt spid="3">
                                            <p:txEl>
                                              <p:pRg st="0" end="0"/>
                                            </p:txEl>
                                          </p:spTgt>
                                        </p:tgtEl>
                                      </p:cBhvr>
                                    </p:animEffect>
                                  </p:childTnLst>
                                </p:cTn>
                              </p:par>
                            </p:childTnLst>
                          </p:cTn>
                        </p:par>
                        <p:par>
                          <p:cTn id="8" fill="hold">
                            <p:stCondLst>
                              <p:cond delay="1500"/>
                            </p:stCondLst>
                            <p:childTnLst>
                              <p:par>
                                <p:cTn id="9" presetID="22" presetClass="entr" presetSubtype="8" fill="hold" nodeType="afterEffect">
                                  <p:stCondLst>
                                    <p:cond delay="2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1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left)">
                                      <p:cBhvr>
                                        <p:cTn id="16" dur="1500"/>
                                        <p:tgtEl>
                                          <p:spTgt spid="3">
                                            <p:txEl>
                                              <p:pRg st="2" end="2"/>
                                            </p:txEl>
                                          </p:spTgt>
                                        </p:tgtEl>
                                      </p:cBhvr>
                                    </p:animEffect>
                                  </p:childTnLst>
                                </p:cTn>
                              </p:par>
                            </p:childTnLst>
                          </p:cTn>
                        </p:par>
                        <p:par>
                          <p:cTn id="17" fill="hold">
                            <p:stCondLst>
                              <p:cond delay="1500"/>
                            </p:stCondLst>
                            <p:childTnLst>
                              <p:par>
                                <p:cTn id="18" presetID="22" presetClass="entr" presetSubtype="8" fill="hold" nodeType="afterEffect">
                                  <p:stCondLst>
                                    <p:cond delay="200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1500"/>
                                        <p:tgtEl>
                                          <p:spTgt spid="3">
                                            <p:txEl>
                                              <p:pRg st="3" end="3"/>
                                            </p:txEl>
                                          </p:spTgt>
                                        </p:tgtEl>
                                      </p:cBhvr>
                                    </p:animEffect>
                                  </p:childTnLst>
                                </p:cTn>
                              </p:par>
                            </p:childTnLst>
                          </p:cTn>
                        </p:par>
                        <p:par>
                          <p:cTn id="21" fill="hold">
                            <p:stCondLst>
                              <p:cond delay="5000"/>
                            </p:stCondLst>
                            <p:childTnLst>
                              <p:par>
                                <p:cTn id="22" presetID="22" presetClass="entr" presetSubtype="8" fill="hold" nodeType="afterEffect">
                                  <p:stCondLst>
                                    <p:cond delay="200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left)">
                                      <p:cBhvr>
                                        <p:cTn id="24" dur="1500"/>
                                        <p:tgtEl>
                                          <p:spTgt spid="3">
                                            <p:txEl>
                                              <p:pRg st="4" end="4"/>
                                            </p:txEl>
                                          </p:spTgt>
                                        </p:tgtEl>
                                      </p:cBhvr>
                                    </p:animEffect>
                                  </p:childTnLst>
                                </p:cTn>
                              </p:par>
                            </p:childTnLst>
                          </p:cTn>
                        </p:par>
                        <p:par>
                          <p:cTn id="25" fill="hold">
                            <p:stCondLst>
                              <p:cond delay="8500"/>
                            </p:stCondLst>
                            <p:childTnLst>
                              <p:par>
                                <p:cTn id="26" presetID="22" presetClass="entr" presetSubtype="8" fill="hold" nodeType="afterEffect">
                                  <p:stCondLst>
                                    <p:cond delay="200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1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duotone>
              <a:schemeClr val="bg1">
                <a:shade val="88000"/>
                <a:hueMod val="106000"/>
                <a:satMod val="140000"/>
                <a:lumMod val="54000"/>
              </a:schemeClr>
              <a:schemeClr val="bg1">
                <a:tint val="98000"/>
                <a:hueMod val="90000"/>
                <a:satMod val="150000"/>
                <a:lumMod val="160000"/>
              </a:schemeClr>
            </a:duotone>
            <a:extLst/>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B448F0-DA06-4165-AB5F-4330A20E06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a:extLst>
              <a:ext uri="{FF2B5EF4-FFF2-40B4-BE49-F238E27FC236}">
                <a16:creationId xmlns:a16="http://schemas.microsoft.com/office/drawing/2014/main" id="{92D83638-A467-411A-9C31-FE9A111CD88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grpSp>
        <p:nvGrpSpPr>
          <p:cNvPr id="12" name="Group 11">
            <a:extLst>
              <a:ext uri="{FF2B5EF4-FFF2-40B4-BE49-F238E27FC236}">
                <a16:creationId xmlns:a16="http://schemas.microsoft.com/office/drawing/2014/main" id="{2576BCDF-119F-4EB5-83D7-ED823C93EB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0788" cy="6858001"/>
            <a:chOff x="-14288" y="0"/>
            <a:chExt cx="1220788" cy="6858001"/>
          </a:xfrm>
          <a:solidFill>
            <a:schemeClr val="tx2">
              <a:alpha val="45000"/>
            </a:schemeClr>
          </a:solidFill>
        </p:grpSpPr>
        <p:sp>
          <p:nvSpPr>
            <p:cNvPr id="13" name="Rectangle 5">
              <a:extLst>
                <a:ext uri="{FF2B5EF4-FFF2-40B4-BE49-F238E27FC236}">
                  <a16:creationId xmlns:a16="http://schemas.microsoft.com/office/drawing/2014/main" id="{43D63E8F-FD8A-4CE3-B7C9-3E9E2B66B5F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4" name="Freeform 6">
              <a:extLst>
                <a:ext uri="{FF2B5EF4-FFF2-40B4-BE49-F238E27FC236}">
                  <a16:creationId xmlns:a16="http://schemas.microsoft.com/office/drawing/2014/main" id="{D107D890-1831-46D8-90FB-F2FC0B28841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7">
              <a:extLst>
                <a:ext uri="{FF2B5EF4-FFF2-40B4-BE49-F238E27FC236}">
                  <a16:creationId xmlns:a16="http://schemas.microsoft.com/office/drawing/2014/main" id="{02440904-A4EC-4F72-8E22-AAF4D9DB5C1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8">
              <a:extLst>
                <a:ext uri="{FF2B5EF4-FFF2-40B4-BE49-F238E27FC236}">
                  <a16:creationId xmlns:a16="http://schemas.microsoft.com/office/drawing/2014/main" id="{625E9C1F-1569-416B-A85C-FA14348722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9">
              <a:extLst>
                <a:ext uri="{FF2B5EF4-FFF2-40B4-BE49-F238E27FC236}">
                  <a16:creationId xmlns:a16="http://schemas.microsoft.com/office/drawing/2014/main" id="{3A186C77-43BF-4B1B-8170-48944F30575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0">
              <a:extLst>
                <a:ext uri="{FF2B5EF4-FFF2-40B4-BE49-F238E27FC236}">
                  <a16:creationId xmlns:a16="http://schemas.microsoft.com/office/drawing/2014/main" id="{FA8D72C1-8526-44B4-9333-5E0057ECC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1">
              <a:extLst>
                <a:ext uri="{FF2B5EF4-FFF2-40B4-BE49-F238E27FC236}">
                  <a16:creationId xmlns:a16="http://schemas.microsoft.com/office/drawing/2014/main" id="{790E4BA0-9C47-48B6-AA4A-8FC22DA954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2">
              <a:extLst>
                <a:ext uri="{FF2B5EF4-FFF2-40B4-BE49-F238E27FC236}">
                  <a16:creationId xmlns:a16="http://schemas.microsoft.com/office/drawing/2014/main" id="{FD051475-431F-4B9D-94C6-7B49A69582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3">
              <a:extLst>
                <a:ext uri="{FF2B5EF4-FFF2-40B4-BE49-F238E27FC236}">
                  <a16:creationId xmlns:a16="http://schemas.microsoft.com/office/drawing/2014/main" id="{82255D2F-85A1-4A19-8BC4-EB2715F36CC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Freeform 14">
              <a:extLst>
                <a:ext uri="{FF2B5EF4-FFF2-40B4-BE49-F238E27FC236}">
                  <a16:creationId xmlns:a16="http://schemas.microsoft.com/office/drawing/2014/main" id="{EBC3A004-9794-4EFA-83F0-989248797C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3" name="Freeform 15">
              <a:extLst>
                <a:ext uri="{FF2B5EF4-FFF2-40B4-BE49-F238E27FC236}">
                  <a16:creationId xmlns:a16="http://schemas.microsoft.com/office/drawing/2014/main" id="{6EFD9FC3-E11A-44E3-BCAC-A07F3C601F2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Line 16">
              <a:extLst>
                <a:ext uri="{FF2B5EF4-FFF2-40B4-BE49-F238E27FC236}">
                  <a16:creationId xmlns:a16="http://schemas.microsoft.com/office/drawing/2014/main" id="{AB6AB6F7-6592-4028-B349-1C0E53A29CD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5" name="Freeform 17">
              <a:extLst>
                <a:ext uri="{FF2B5EF4-FFF2-40B4-BE49-F238E27FC236}">
                  <a16:creationId xmlns:a16="http://schemas.microsoft.com/office/drawing/2014/main" id="{6C2415E6-F914-4C11-B48B-4910AA6CA6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18">
              <a:extLst>
                <a:ext uri="{FF2B5EF4-FFF2-40B4-BE49-F238E27FC236}">
                  <a16:creationId xmlns:a16="http://schemas.microsoft.com/office/drawing/2014/main" id="{2412013C-072A-489E-851A-CFEF91A9A6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Freeform 19">
              <a:extLst>
                <a:ext uri="{FF2B5EF4-FFF2-40B4-BE49-F238E27FC236}">
                  <a16:creationId xmlns:a16="http://schemas.microsoft.com/office/drawing/2014/main" id="{DE93DF9F-296F-4DE4-8813-D8C04DE4CF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8" name="Freeform 20">
              <a:extLst>
                <a:ext uri="{FF2B5EF4-FFF2-40B4-BE49-F238E27FC236}">
                  <a16:creationId xmlns:a16="http://schemas.microsoft.com/office/drawing/2014/main" id="{F440D966-5030-460C-9916-BF9B9154218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Rectangle 21">
              <a:extLst>
                <a:ext uri="{FF2B5EF4-FFF2-40B4-BE49-F238E27FC236}">
                  <a16:creationId xmlns:a16="http://schemas.microsoft.com/office/drawing/2014/main" id="{1EFE245D-BA05-4F4D-A6E8-40739F48E76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30" name="Freeform 22">
              <a:extLst>
                <a:ext uri="{FF2B5EF4-FFF2-40B4-BE49-F238E27FC236}">
                  <a16:creationId xmlns:a16="http://schemas.microsoft.com/office/drawing/2014/main" id="{ED67811C-F735-441C-98A6-2517EC099A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3">
              <a:extLst>
                <a:ext uri="{FF2B5EF4-FFF2-40B4-BE49-F238E27FC236}">
                  <a16:creationId xmlns:a16="http://schemas.microsoft.com/office/drawing/2014/main" id="{3070FC44-32F9-470F-A131-868F3F1DB72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4">
              <a:extLst>
                <a:ext uri="{FF2B5EF4-FFF2-40B4-BE49-F238E27FC236}">
                  <a16:creationId xmlns:a16="http://schemas.microsoft.com/office/drawing/2014/main" id="{95FB52C7-C779-4E3F-978C-4595FEF868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5">
              <a:extLst>
                <a:ext uri="{FF2B5EF4-FFF2-40B4-BE49-F238E27FC236}">
                  <a16:creationId xmlns:a16="http://schemas.microsoft.com/office/drawing/2014/main" id="{D4EB1759-62AC-4B24-9DC6-E4F8737E898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6">
              <a:extLst>
                <a:ext uri="{FF2B5EF4-FFF2-40B4-BE49-F238E27FC236}">
                  <a16:creationId xmlns:a16="http://schemas.microsoft.com/office/drawing/2014/main" id="{7BF6FB39-864B-4F58-86E8-790E16FB3C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7">
              <a:extLst>
                <a:ext uri="{FF2B5EF4-FFF2-40B4-BE49-F238E27FC236}">
                  <a16:creationId xmlns:a16="http://schemas.microsoft.com/office/drawing/2014/main" id="{5FE4FA46-B51C-43DA-87FC-2644ED117A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28">
              <a:extLst>
                <a:ext uri="{FF2B5EF4-FFF2-40B4-BE49-F238E27FC236}">
                  <a16:creationId xmlns:a16="http://schemas.microsoft.com/office/drawing/2014/main" id="{25DD1322-2D3A-4E7B-B23B-B4F96E02C29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29">
              <a:extLst>
                <a:ext uri="{FF2B5EF4-FFF2-40B4-BE49-F238E27FC236}">
                  <a16:creationId xmlns:a16="http://schemas.microsoft.com/office/drawing/2014/main" id="{6E4FFBEB-52BB-494D-AD99-A0F072AB6F3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8" name="Freeform 30">
              <a:extLst>
                <a:ext uri="{FF2B5EF4-FFF2-40B4-BE49-F238E27FC236}">
                  <a16:creationId xmlns:a16="http://schemas.microsoft.com/office/drawing/2014/main" id="{7DE92406-3F65-4333-BAAA-A9A7B5AEE9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9" name="Freeform 31">
              <a:extLst>
                <a:ext uri="{FF2B5EF4-FFF2-40B4-BE49-F238E27FC236}">
                  <a16:creationId xmlns:a16="http://schemas.microsoft.com/office/drawing/2014/main" id="{B8B0FFC4-D1BB-4BB9-A224-BB78BFD3380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378DA459-FF02-46B0-813E-448670E29910}"/>
              </a:ext>
            </a:extLst>
          </p:cNvPr>
          <p:cNvSpPr>
            <a:spLocks noGrp="1"/>
          </p:cNvSpPr>
          <p:nvPr>
            <p:ph type="title"/>
          </p:nvPr>
        </p:nvSpPr>
        <p:spPr>
          <a:xfrm>
            <a:off x="1141411" y="447160"/>
            <a:ext cx="9906000" cy="1117073"/>
          </a:xfrm>
        </p:spPr>
        <p:txBody>
          <a:bodyPr>
            <a:normAutofit/>
          </a:bodyPr>
          <a:lstStyle/>
          <a:p>
            <a:pPr algn="ctr"/>
            <a:r>
              <a:rPr lang="en-US" sz="4000" dirty="0"/>
              <a:t>Current Status of Project Activities</a:t>
            </a:r>
          </a:p>
        </p:txBody>
      </p:sp>
      <p:grpSp>
        <p:nvGrpSpPr>
          <p:cNvPr id="41" name="Group 40">
            <a:extLst>
              <a:ext uri="{FF2B5EF4-FFF2-40B4-BE49-F238E27FC236}">
                <a16:creationId xmlns:a16="http://schemas.microsoft.com/office/drawing/2014/main" id="{8DB4BB99-C854-45F9-BED1-63D15E3A24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solidFill>
            <a:schemeClr val="tx2">
              <a:alpha val="45000"/>
            </a:schemeClr>
          </a:solidFill>
        </p:grpSpPr>
        <p:sp>
          <p:nvSpPr>
            <p:cNvPr id="42" name="Freeform 32">
              <a:extLst>
                <a:ext uri="{FF2B5EF4-FFF2-40B4-BE49-F238E27FC236}">
                  <a16:creationId xmlns:a16="http://schemas.microsoft.com/office/drawing/2014/main" id="{5D1CCC4C-284C-4BF6-97D9-D974674634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3" name="Freeform 33">
              <a:extLst>
                <a:ext uri="{FF2B5EF4-FFF2-40B4-BE49-F238E27FC236}">
                  <a16:creationId xmlns:a16="http://schemas.microsoft.com/office/drawing/2014/main" id="{35D82D1B-EB09-4028-9107-D60B547C7B4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4" name="Freeform 34">
              <a:extLst>
                <a:ext uri="{FF2B5EF4-FFF2-40B4-BE49-F238E27FC236}">
                  <a16:creationId xmlns:a16="http://schemas.microsoft.com/office/drawing/2014/main" id="{1389EE93-8059-437E-8507-7557AD68FB1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5" name="Freeform 35">
              <a:extLst>
                <a:ext uri="{FF2B5EF4-FFF2-40B4-BE49-F238E27FC236}">
                  <a16:creationId xmlns:a16="http://schemas.microsoft.com/office/drawing/2014/main" id="{377C05DC-75FF-4426-A34F-DBF0C7E7BE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6" name="Freeform 36">
              <a:extLst>
                <a:ext uri="{FF2B5EF4-FFF2-40B4-BE49-F238E27FC236}">
                  <a16:creationId xmlns:a16="http://schemas.microsoft.com/office/drawing/2014/main" id="{03D385C8-866D-437D-91B1-2E3ECDD88E5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7" name="Freeform 37">
              <a:extLst>
                <a:ext uri="{FF2B5EF4-FFF2-40B4-BE49-F238E27FC236}">
                  <a16:creationId xmlns:a16="http://schemas.microsoft.com/office/drawing/2014/main" id="{3F649CBB-748F-4C79-A14F-C531C40B08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8" name="Freeform 38">
              <a:extLst>
                <a:ext uri="{FF2B5EF4-FFF2-40B4-BE49-F238E27FC236}">
                  <a16:creationId xmlns:a16="http://schemas.microsoft.com/office/drawing/2014/main" id="{7F4622C0-84AF-41F1-9128-FE73CADD36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9" name="Freeform 39">
              <a:extLst>
                <a:ext uri="{FF2B5EF4-FFF2-40B4-BE49-F238E27FC236}">
                  <a16:creationId xmlns:a16="http://schemas.microsoft.com/office/drawing/2014/main" id="{CC6F29C1-A471-4CDE-8C21-E4B15C5EF4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0" name="Freeform 40">
              <a:extLst>
                <a:ext uri="{FF2B5EF4-FFF2-40B4-BE49-F238E27FC236}">
                  <a16:creationId xmlns:a16="http://schemas.microsoft.com/office/drawing/2014/main" id="{67F5B7DA-86C7-4AE0-96B6-D7F5AA51E21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1" name="Rectangle 41">
              <a:extLst>
                <a:ext uri="{FF2B5EF4-FFF2-40B4-BE49-F238E27FC236}">
                  <a16:creationId xmlns:a16="http://schemas.microsoft.com/office/drawing/2014/main" id="{0FA481E3-0439-484A-AC9B-19D58B98E49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grpSp>
      <p:graphicFrame>
        <p:nvGraphicFramePr>
          <p:cNvPr id="52" name="Table 51">
            <a:extLst>
              <a:ext uri="{FF2B5EF4-FFF2-40B4-BE49-F238E27FC236}">
                <a16:creationId xmlns:a16="http://schemas.microsoft.com/office/drawing/2014/main" id="{16D17860-F00F-4A17-A729-52E9398896CD}"/>
              </a:ext>
            </a:extLst>
          </p:cNvPr>
          <p:cNvGraphicFramePr>
            <a:graphicFrameLocks noGrp="1"/>
          </p:cNvGraphicFramePr>
          <p:nvPr>
            <p:extLst>
              <p:ext uri="{D42A27DB-BD31-4B8C-83A1-F6EECF244321}">
                <p14:modId xmlns:p14="http://schemas.microsoft.com/office/powerpoint/2010/main" val="4221047216"/>
              </p:ext>
            </p:extLst>
          </p:nvPr>
        </p:nvGraphicFramePr>
        <p:xfrm>
          <a:off x="883920" y="1539587"/>
          <a:ext cx="10424160" cy="5029200"/>
        </p:xfrm>
        <a:graphic>
          <a:graphicData uri="http://schemas.openxmlformats.org/drawingml/2006/table">
            <a:tbl>
              <a:tblPr firstRow="1" bandRow="1">
                <a:tableStyleId>{F5AB1C69-6EDB-4FF4-983F-18BD219EF322}</a:tableStyleId>
              </a:tblPr>
              <a:tblGrid>
                <a:gridCol w="1737360">
                  <a:extLst>
                    <a:ext uri="{9D8B030D-6E8A-4147-A177-3AD203B41FA5}">
                      <a16:colId xmlns:a16="http://schemas.microsoft.com/office/drawing/2014/main" val="2608534837"/>
                    </a:ext>
                  </a:extLst>
                </a:gridCol>
                <a:gridCol w="4572000">
                  <a:extLst>
                    <a:ext uri="{9D8B030D-6E8A-4147-A177-3AD203B41FA5}">
                      <a16:colId xmlns:a16="http://schemas.microsoft.com/office/drawing/2014/main" val="2885830778"/>
                    </a:ext>
                  </a:extLst>
                </a:gridCol>
                <a:gridCol w="4114800">
                  <a:extLst>
                    <a:ext uri="{9D8B030D-6E8A-4147-A177-3AD203B41FA5}">
                      <a16:colId xmlns:a16="http://schemas.microsoft.com/office/drawing/2014/main" val="1180915669"/>
                    </a:ext>
                  </a:extLst>
                </a:gridCol>
              </a:tblGrid>
              <a:tr h="365760">
                <a:tc>
                  <a:txBody>
                    <a:bodyPr/>
                    <a:lstStyle/>
                    <a:p>
                      <a:pPr algn="ctr"/>
                      <a:r>
                        <a:rPr lang="en-US" sz="1400" dirty="0"/>
                        <a:t>Project Deliverable or Activity</a:t>
                      </a:r>
                    </a:p>
                  </a:txBody>
                  <a:tcPr anchor="ctr"/>
                </a:tc>
                <a:tc>
                  <a:txBody>
                    <a:bodyPr/>
                    <a:lstStyle/>
                    <a:p>
                      <a:pPr algn="ctr"/>
                      <a:r>
                        <a:rPr lang="en-US" sz="1400" dirty="0"/>
                        <a:t>Sub-categorization Deliverable or Activity</a:t>
                      </a:r>
                    </a:p>
                  </a:txBody>
                  <a:tcPr anchor="ctr"/>
                </a:tc>
                <a:tc>
                  <a:txBody>
                    <a:bodyPr/>
                    <a:lstStyle/>
                    <a:p>
                      <a:pPr algn="ctr"/>
                      <a:r>
                        <a:rPr lang="en-US" sz="1400" dirty="0"/>
                        <a:t>Status as of 5 December 2018</a:t>
                      </a:r>
                    </a:p>
                  </a:txBody>
                  <a:tcPr anchor="ctr"/>
                </a:tc>
                <a:extLst>
                  <a:ext uri="{0D108BD9-81ED-4DB2-BD59-A6C34878D82A}">
                    <a16:rowId xmlns:a16="http://schemas.microsoft.com/office/drawing/2014/main" val="2156375044"/>
                  </a:ext>
                </a:extLst>
              </a:tr>
              <a:tr h="370840">
                <a:tc gridSpan="2">
                  <a:txBody>
                    <a:bodyPr/>
                    <a:lstStyle/>
                    <a:p>
                      <a:r>
                        <a:rPr lang="en-US" sz="1400" dirty="0"/>
                        <a:t>Conduct a GAP analysis of Nevada SPCSA management of federal and state grant programs to understand what is currently happening and what ideally would happen for the Nevada SPCSA if expected restructuring of service delivery occurs.</a:t>
                      </a:r>
                    </a:p>
                  </a:txBody>
                  <a:tcPr anchor="ctr"/>
                </a:tc>
                <a:tc hMerge="1">
                  <a:txBody>
                    <a:bodyPr/>
                    <a:lstStyle/>
                    <a:p>
                      <a:endParaRPr lang="en-US"/>
                    </a:p>
                  </a:txBody>
                  <a:tcPr/>
                </a:tc>
                <a:tc>
                  <a:txBody>
                    <a:bodyPr/>
                    <a:lstStyle/>
                    <a:p>
                      <a:pPr marL="171450" indent="-171450">
                        <a:buFont typeface="Wingdings" panose="05000000000000000000" pitchFamily="2" charset="2"/>
                        <a:buChar char="§"/>
                      </a:pPr>
                      <a:r>
                        <a:rPr lang="en-US" sz="1400" dirty="0"/>
                        <a:t>Research and Report Development: In-Progress</a:t>
                      </a:r>
                    </a:p>
                    <a:p>
                      <a:pPr marL="171450" indent="-171450">
                        <a:buFont typeface="Wingdings" panose="05000000000000000000" pitchFamily="2" charset="2"/>
                        <a:buChar char="§"/>
                      </a:pPr>
                      <a:r>
                        <a:rPr lang="en-US" sz="1400" dirty="0"/>
                        <a:t>Analysis: Not sufficient data and information to conduct formal analysis</a:t>
                      </a:r>
                    </a:p>
                  </a:txBody>
                  <a:tcPr anchor="ctr"/>
                </a:tc>
                <a:extLst>
                  <a:ext uri="{0D108BD9-81ED-4DB2-BD59-A6C34878D82A}">
                    <a16:rowId xmlns:a16="http://schemas.microsoft.com/office/drawing/2014/main" val="1830989292"/>
                  </a:ext>
                </a:extLst>
              </a:tr>
              <a:tr h="370840">
                <a:tc>
                  <a:txBody>
                    <a:bodyPr/>
                    <a:lstStyle/>
                    <a:p>
                      <a:endParaRPr lang="en-US" sz="1400" dirty="0"/>
                    </a:p>
                  </a:txBody>
                  <a:tcPr/>
                </a:tc>
                <a:tc>
                  <a:txBody>
                    <a:bodyPr/>
                    <a:lstStyle/>
                    <a:p>
                      <a:r>
                        <a:rPr lang="en-US" sz="1400" dirty="0"/>
                        <a:t>Focus on federal/state funding pass throughs and grant management-related Local Educational Agency operation from a liability management, compliance, and school empowerment perspective.</a:t>
                      </a:r>
                    </a:p>
                  </a:txBody>
                  <a:tcPr anchor="ctr"/>
                </a:tc>
                <a:tc>
                  <a:txBody>
                    <a:bodyPr/>
                    <a:lstStyle/>
                    <a:p>
                      <a:pPr marL="171450" indent="-171450">
                        <a:buFont typeface="Wingdings" panose="05000000000000000000" pitchFamily="2" charset="2"/>
                        <a:buChar char="§"/>
                      </a:pPr>
                      <a:r>
                        <a:rPr lang="en-US" sz="1400" dirty="0"/>
                        <a:t>Data Request to Nevada Department of Education (</a:t>
                      </a:r>
                      <a:r>
                        <a:rPr lang="en-US" sz="1400" dirty="0" err="1"/>
                        <a:t>NDE</a:t>
                      </a:r>
                      <a:r>
                        <a:rPr lang="en-US" sz="1400" dirty="0"/>
                        <a:t>): Data Request Submitted – Currently, outstanding; </a:t>
                      </a:r>
                    </a:p>
                    <a:p>
                      <a:pPr marL="171450" indent="-171450">
                        <a:buFont typeface="Wingdings" panose="05000000000000000000" pitchFamily="2" charset="2"/>
                        <a:buChar char="§"/>
                      </a:pPr>
                      <a:r>
                        <a:rPr lang="en-US" sz="1400" dirty="0"/>
                        <a:t>Survey of Charter Schools: Completed (n=18)</a:t>
                      </a:r>
                    </a:p>
                    <a:p>
                      <a:pPr marL="171450" indent="-171450">
                        <a:buFont typeface="Wingdings" panose="05000000000000000000" pitchFamily="2" charset="2"/>
                        <a:buChar char="§"/>
                      </a:pPr>
                      <a:r>
                        <a:rPr lang="en-US" sz="1400" dirty="0"/>
                        <a:t>Collaboration: On-Going</a:t>
                      </a:r>
                    </a:p>
                  </a:txBody>
                  <a:tcPr anchor="ctr"/>
                </a:tc>
                <a:extLst>
                  <a:ext uri="{0D108BD9-81ED-4DB2-BD59-A6C34878D82A}">
                    <a16:rowId xmlns:a16="http://schemas.microsoft.com/office/drawing/2014/main" val="2362943904"/>
                  </a:ext>
                </a:extLst>
              </a:tr>
              <a:tr h="370840">
                <a:tc>
                  <a:txBody>
                    <a:bodyPr/>
                    <a:lstStyle/>
                    <a:p>
                      <a:endParaRPr lang="en-US" sz="1400" dirty="0"/>
                    </a:p>
                  </a:txBody>
                  <a:tcPr/>
                </a:tc>
                <a:tc>
                  <a:txBody>
                    <a:bodyPr/>
                    <a:lstStyle/>
                    <a:p>
                      <a:r>
                        <a:rPr lang="en-US" sz="1400" dirty="0"/>
                        <a:t>This will be heavily weighted/anchored on review of comparable LEA operations in Nevada and/or in other comparable states and will consider LEA requirements, regulations, best practices, funding innovation, and engagement with schools, to include:</a:t>
                      </a:r>
                    </a:p>
                  </a:txBody>
                  <a:tcPr anchor="ctr"/>
                </a:tc>
                <a:tc>
                  <a:txBody>
                    <a:bodyPr/>
                    <a:lstStyle/>
                    <a:p>
                      <a:pPr marL="171450" indent="-171450">
                        <a:buFont typeface="Wingdings" panose="05000000000000000000" pitchFamily="2" charset="2"/>
                        <a:buChar char="§"/>
                      </a:pPr>
                      <a:r>
                        <a:rPr lang="en-US" sz="1400" dirty="0"/>
                        <a:t>Collaborative Research: In-Progress</a:t>
                      </a:r>
                    </a:p>
                    <a:p>
                      <a:pPr marL="171450" indent="-171450">
                        <a:buFont typeface="Wingdings" panose="05000000000000000000" pitchFamily="2" charset="2"/>
                        <a:buChar char="§"/>
                      </a:pPr>
                      <a:r>
                        <a:rPr lang="en-US" sz="1400" dirty="0"/>
                        <a:t>Analysis and Recommendation Development: Not sufficient data and information to conduct formal analysis</a:t>
                      </a:r>
                    </a:p>
                  </a:txBody>
                  <a:tcPr anchor="ctr"/>
                </a:tc>
                <a:extLst>
                  <a:ext uri="{0D108BD9-81ED-4DB2-BD59-A6C34878D82A}">
                    <a16:rowId xmlns:a16="http://schemas.microsoft.com/office/drawing/2014/main" val="3506493675"/>
                  </a:ext>
                </a:extLst>
              </a:tr>
              <a:tr h="370840">
                <a:tc>
                  <a:txBody>
                    <a:bodyPr/>
                    <a:lstStyle/>
                    <a:p>
                      <a:endParaRPr lang="en-US" sz="1400" dirty="0"/>
                    </a:p>
                  </a:txBody>
                  <a:tcPr/>
                </a:tc>
                <a:tc>
                  <a:txBody>
                    <a:bodyPr/>
                    <a:lstStyle/>
                    <a:p>
                      <a:r>
                        <a:rPr lang="en-US" sz="1400" dirty="0"/>
                        <a:t>1. Investigation of minimum required capabilities of charter schools to function as their own LEA to manage federal and state grant funds.</a:t>
                      </a:r>
                    </a:p>
                  </a:txBody>
                  <a:tcPr anchor="ctr"/>
                </a:tc>
                <a:tc>
                  <a:txBody>
                    <a:bodyPr/>
                    <a:lstStyle/>
                    <a:p>
                      <a:pPr marL="171450" indent="-171450">
                        <a:buFont typeface="Wingdings" panose="05000000000000000000" pitchFamily="2" charset="2"/>
                        <a:buChar char="§"/>
                      </a:pPr>
                      <a:r>
                        <a:rPr lang="en-US" sz="1400" dirty="0"/>
                        <a:t>Currently and Publicly Available Grant Funding Investigation: Completed</a:t>
                      </a:r>
                    </a:p>
                    <a:p>
                      <a:pPr marL="171450" indent="-171450">
                        <a:buFont typeface="Wingdings" panose="05000000000000000000" pitchFamily="2" charset="2"/>
                        <a:buChar char="§"/>
                      </a:pPr>
                      <a:r>
                        <a:rPr lang="en-US" sz="1400" dirty="0" err="1"/>
                        <a:t>NDE</a:t>
                      </a:r>
                      <a:r>
                        <a:rPr lang="en-US" sz="1400" dirty="0"/>
                        <a:t> Administered Grants: Data Request Submitted – In-Progress</a:t>
                      </a:r>
                    </a:p>
                  </a:txBody>
                  <a:tcPr anchor="ctr"/>
                </a:tc>
                <a:extLst>
                  <a:ext uri="{0D108BD9-81ED-4DB2-BD59-A6C34878D82A}">
                    <a16:rowId xmlns:a16="http://schemas.microsoft.com/office/drawing/2014/main" val="2781962463"/>
                  </a:ext>
                </a:extLst>
              </a:tr>
              <a:tr h="370840">
                <a:tc>
                  <a:txBody>
                    <a:bodyPr/>
                    <a:lstStyle/>
                    <a:p>
                      <a:endParaRPr lang="en-US" sz="1400" dirty="0"/>
                    </a:p>
                  </a:txBody>
                  <a:tcPr/>
                </a:tc>
                <a:tc>
                  <a:txBody>
                    <a:bodyPr/>
                    <a:lstStyle/>
                    <a:p>
                      <a:r>
                        <a:rPr lang="en-US" sz="1400" dirty="0"/>
                        <a:t>2. Will lead to the development of recommendations for SPCSA in determining charter schools for LEA responsibilities.</a:t>
                      </a:r>
                    </a:p>
                  </a:txBody>
                  <a:tcPr anchor="ctr"/>
                </a:tc>
                <a:tc>
                  <a:txBody>
                    <a:bodyPr/>
                    <a:lstStyle/>
                    <a:p>
                      <a:pPr marL="171450" indent="-171450">
                        <a:buFont typeface="Wingdings" panose="05000000000000000000" pitchFamily="2" charset="2"/>
                        <a:buChar char="§"/>
                      </a:pPr>
                      <a:r>
                        <a:rPr lang="en-US" sz="1400" dirty="0"/>
                        <a:t>Recommendation Development: Not sufficient data and information to conduct formal analysis</a:t>
                      </a:r>
                    </a:p>
                  </a:txBody>
                  <a:tcPr anchor="ctr"/>
                </a:tc>
                <a:extLst>
                  <a:ext uri="{0D108BD9-81ED-4DB2-BD59-A6C34878D82A}">
                    <a16:rowId xmlns:a16="http://schemas.microsoft.com/office/drawing/2014/main" val="799473960"/>
                  </a:ext>
                </a:extLst>
              </a:tr>
            </a:tbl>
          </a:graphicData>
        </a:graphic>
      </p:graphicFrame>
    </p:spTree>
    <p:extLst>
      <p:ext uri="{BB962C8B-B14F-4D97-AF65-F5344CB8AC3E}">
        <p14:creationId xmlns:p14="http://schemas.microsoft.com/office/powerpoint/2010/main" val="299231870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duotone>
              <a:schemeClr val="bg1">
                <a:shade val="88000"/>
                <a:hueMod val="106000"/>
                <a:satMod val="140000"/>
                <a:lumMod val="54000"/>
              </a:schemeClr>
              <a:schemeClr val="bg1">
                <a:tint val="98000"/>
                <a:hueMod val="90000"/>
                <a:satMod val="150000"/>
                <a:lumMod val="160000"/>
              </a:schemeClr>
            </a:duotone>
            <a:extLst/>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B448F0-DA06-4165-AB5F-4330A20E06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a:extLst>
              <a:ext uri="{FF2B5EF4-FFF2-40B4-BE49-F238E27FC236}">
                <a16:creationId xmlns:a16="http://schemas.microsoft.com/office/drawing/2014/main" id="{92D83638-A467-411A-9C31-FE9A111CD88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grpSp>
        <p:nvGrpSpPr>
          <p:cNvPr id="12" name="Group 11">
            <a:extLst>
              <a:ext uri="{FF2B5EF4-FFF2-40B4-BE49-F238E27FC236}">
                <a16:creationId xmlns:a16="http://schemas.microsoft.com/office/drawing/2014/main" id="{2576BCDF-119F-4EB5-83D7-ED823C93EB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0788" cy="6858001"/>
            <a:chOff x="-14288" y="0"/>
            <a:chExt cx="1220788" cy="6858001"/>
          </a:xfrm>
          <a:solidFill>
            <a:schemeClr val="tx2">
              <a:alpha val="45000"/>
            </a:schemeClr>
          </a:solidFill>
        </p:grpSpPr>
        <p:sp>
          <p:nvSpPr>
            <p:cNvPr id="13" name="Rectangle 5">
              <a:extLst>
                <a:ext uri="{FF2B5EF4-FFF2-40B4-BE49-F238E27FC236}">
                  <a16:creationId xmlns:a16="http://schemas.microsoft.com/office/drawing/2014/main" id="{43D63E8F-FD8A-4CE3-B7C9-3E9E2B66B5F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4" name="Freeform 6">
              <a:extLst>
                <a:ext uri="{FF2B5EF4-FFF2-40B4-BE49-F238E27FC236}">
                  <a16:creationId xmlns:a16="http://schemas.microsoft.com/office/drawing/2014/main" id="{D107D890-1831-46D8-90FB-F2FC0B28841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7">
              <a:extLst>
                <a:ext uri="{FF2B5EF4-FFF2-40B4-BE49-F238E27FC236}">
                  <a16:creationId xmlns:a16="http://schemas.microsoft.com/office/drawing/2014/main" id="{02440904-A4EC-4F72-8E22-AAF4D9DB5C1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8">
              <a:extLst>
                <a:ext uri="{FF2B5EF4-FFF2-40B4-BE49-F238E27FC236}">
                  <a16:creationId xmlns:a16="http://schemas.microsoft.com/office/drawing/2014/main" id="{625E9C1F-1569-416B-A85C-FA14348722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9">
              <a:extLst>
                <a:ext uri="{FF2B5EF4-FFF2-40B4-BE49-F238E27FC236}">
                  <a16:creationId xmlns:a16="http://schemas.microsoft.com/office/drawing/2014/main" id="{3A186C77-43BF-4B1B-8170-48944F30575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0">
              <a:extLst>
                <a:ext uri="{FF2B5EF4-FFF2-40B4-BE49-F238E27FC236}">
                  <a16:creationId xmlns:a16="http://schemas.microsoft.com/office/drawing/2014/main" id="{FA8D72C1-8526-44B4-9333-5E0057ECC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1">
              <a:extLst>
                <a:ext uri="{FF2B5EF4-FFF2-40B4-BE49-F238E27FC236}">
                  <a16:creationId xmlns:a16="http://schemas.microsoft.com/office/drawing/2014/main" id="{790E4BA0-9C47-48B6-AA4A-8FC22DA954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2">
              <a:extLst>
                <a:ext uri="{FF2B5EF4-FFF2-40B4-BE49-F238E27FC236}">
                  <a16:creationId xmlns:a16="http://schemas.microsoft.com/office/drawing/2014/main" id="{FD051475-431F-4B9D-94C6-7B49A69582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3">
              <a:extLst>
                <a:ext uri="{FF2B5EF4-FFF2-40B4-BE49-F238E27FC236}">
                  <a16:creationId xmlns:a16="http://schemas.microsoft.com/office/drawing/2014/main" id="{82255D2F-85A1-4A19-8BC4-EB2715F36CC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Freeform 14">
              <a:extLst>
                <a:ext uri="{FF2B5EF4-FFF2-40B4-BE49-F238E27FC236}">
                  <a16:creationId xmlns:a16="http://schemas.microsoft.com/office/drawing/2014/main" id="{EBC3A004-9794-4EFA-83F0-989248797C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3" name="Freeform 15">
              <a:extLst>
                <a:ext uri="{FF2B5EF4-FFF2-40B4-BE49-F238E27FC236}">
                  <a16:creationId xmlns:a16="http://schemas.microsoft.com/office/drawing/2014/main" id="{6EFD9FC3-E11A-44E3-BCAC-A07F3C601F2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Line 16">
              <a:extLst>
                <a:ext uri="{FF2B5EF4-FFF2-40B4-BE49-F238E27FC236}">
                  <a16:creationId xmlns:a16="http://schemas.microsoft.com/office/drawing/2014/main" id="{AB6AB6F7-6592-4028-B349-1C0E53A29CD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5" name="Freeform 17">
              <a:extLst>
                <a:ext uri="{FF2B5EF4-FFF2-40B4-BE49-F238E27FC236}">
                  <a16:creationId xmlns:a16="http://schemas.microsoft.com/office/drawing/2014/main" id="{6C2415E6-F914-4C11-B48B-4910AA6CA6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18">
              <a:extLst>
                <a:ext uri="{FF2B5EF4-FFF2-40B4-BE49-F238E27FC236}">
                  <a16:creationId xmlns:a16="http://schemas.microsoft.com/office/drawing/2014/main" id="{2412013C-072A-489E-851A-CFEF91A9A6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Freeform 19">
              <a:extLst>
                <a:ext uri="{FF2B5EF4-FFF2-40B4-BE49-F238E27FC236}">
                  <a16:creationId xmlns:a16="http://schemas.microsoft.com/office/drawing/2014/main" id="{DE93DF9F-296F-4DE4-8813-D8C04DE4CF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8" name="Freeform 20">
              <a:extLst>
                <a:ext uri="{FF2B5EF4-FFF2-40B4-BE49-F238E27FC236}">
                  <a16:creationId xmlns:a16="http://schemas.microsoft.com/office/drawing/2014/main" id="{F440D966-5030-460C-9916-BF9B9154218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Rectangle 21">
              <a:extLst>
                <a:ext uri="{FF2B5EF4-FFF2-40B4-BE49-F238E27FC236}">
                  <a16:creationId xmlns:a16="http://schemas.microsoft.com/office/drawing/2014/main" id="{1EFE245D-BA05-4F4D-A6E8-40739F48E76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30" name="Freeform 22">
              <a:extLst>
                <a:ext uri="{FF2B5EF4-FFF2-40B4-BE49-F238E27FC236}">
                  <a16:creationId xmlns:a16="http://schemas.microsoft.com/office/drawing/2014/main" id="{ED67811C-F735-441C-98A6-2517EC099A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3">
              <a:extLst>
                <a:ext uri="{FF2B5EF4-FFF2-40B4-BE49-F238E27FC236}">
                  <a16:creationId xmlns:a16="http://schemas.microsoft.com/office/drawing/2014/main" id="{3070FC44-32F9-470F-A131-868F3F1DB72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4">
              <a:extLst>
                <a:ext uri="{FF2B5EF4-FFF2-40B4-BE49-F238E27FC236}">
                  <a16:creationId xmlns:a16="http://schemas.microsoft.com/office/drawing/2014/main" id="{95FB52C7-C779-4E3F-978C-4595FEF868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5">
              <a:extLst>
                <a:ext uri="{FF2B5EF4-FFF2-40B4-BE49-F238E27FC236}">
                  <a16:creationId xmlns:a16="http://schemas.microsoft.com/office/drawing/2014/main" id="{D4EB1759-62AC-4B24-9DC6-E4F8737E898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6">
              <a:extLst>
                <a:ext uri="{FF2B5EF4-FFF2-40B4-BE49-F238E27FC236}">
                  <a16:creationId xmlns:a16="http://schemas.microsoft.com/office/drawing/2014/main" id="{7BF6FB39-864B-4F58-86E8-790E16FB3C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7">
              <a:extLst>
                <a:ext uri="{FF2B5EF4-FFF2-40B4-BE49-F238E27FC236}">
                  <a16:creationId xmlns:a16="http://schemas.microsoft.com/office/drawing/2014/main" id="{5FE4FA46-B51C-43DA-87FC-2644ED117A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28">
              <a:extLst>
                <a:ext uri="{FF2B5EF4-FFF2-40B4-BE49-F238E27FC236}">
                  <a16:creationId xmlns:a16="http://schemas.microsoft.com/office/drawing/2014/main" id="{25DD1322-2D3A-4E7B-B23B-B4F96E02C29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29">
              <a:extLst>
                <a:ext uri="{FF2B5EF4-FFF2-40B4-BE49-F238E27FC236}">
                  <a16:creationId xmlns:a16="http://schemas.microsoft.com/office/drawing/2014/main" id="{6E4FFBEB-52BB-494D-AD99-A0F072AB6F3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8" name="Freeform 30">
              <a:extLst>
                <a:ext uri="{FF2B5EF4-FFF2-40B4-BE49-F238E27FC236}">
                  <a16:creationId xmlns:a16="http://schemas.microsoft.com/office/drawing/2014/main" id="{7DE92406-3F65-4333-BAAA-A9A7B5AEE9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9" name="Freeform 31">
              <a:extLst>
                <a:ext uri="{FF2B5EF4-FFF2-40B4-BE49-F238E27FC236}">
                  <a16:creationId xmlns:a16="http://schemas.microsoft.com/office/drawing/2014/main" id="{B8B0FFC4-D1BB-4BB9-A224-BB78BFD3380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8D8260BB-C16B-4AE1-BAFB-B17C40104212}"/>
              </a:ext>
            </a:extLst>
          </p:cNvPr>
          <p:cNvSpPr>
            <a:spLocks noGrp="1"/>
          </p:cNvSpPr>
          <p:nvPr>
            <p:ph type="title"/>
          </p:nvPr>
        </p:nvSpPr>
        <p:spPr>
          <a:xfrm>
            <a:off x="1141411" y="748240"/>
            <a:ext cx="9906000" cy="1117073"/>
          </a:xfrm>
        </p:spPr>
        <p:txBody>
          <a:bodyPr>
            <a:normAutofit/>
          </a:bodyPr>
          <a:lstStyle/>
          <a:p>
            <a:pPr algn="ctr"/>
            <a:r>
              <a:rPr lang="en-US" sz="4000" dirty="0"/>
              <a:t>Current Status of Project Activities</a:t>
            </a:r>
          </a:p>
        </p:txBody>
      </p:sp>
      <p:grpSp>
        <p:nvGrpSpPr>
          <p:cNvPr id="41" name="Group 40">
            <a:extLst>
              <a:ext uri="{FF2B5EF4-FFF2-40B4-BE49-F238E27FC236}">
                <a16:creationId xmlns:a16="http://schemas.microsoft.com/office/drawing/2014/main" id="{8DB4BB99-C854-45F9-BED1-63D15E3A24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solidFill>
            <a:schemeClr val="tx2">
              <a:alpha val="45000"/>
            </a:schemeClr>
          </a:solidFill>
        </p:grpSpPr>
        <p:sp>
          <p:nvSpPr>
            <p:cNvPr id="42" name="Freeform 32">
              <a:extLst>
                <a:ext uri="{FF2B5EF4-FFF2-40B4-BE49-F238E27FC236}">
                  <a16:creationId xmlns:a16="http://schemas.microsoft.com/office/drawing/2014/main" id="{5D1CCC4C-284C-4BF6-97D9-D974674634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3" name="Freeform 33">
              <a:extLst>
                <a:ext uri="{FF2B5EF4-FFF2-40B4-BE49-F238E27FC236}">
                  <a16:creationId xmlns:a16="http://schemas.microsoft.com/office/drawing/2014/main" id="{35D82D1B-EB09-4028-9107-D60B547C7B4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4" name="Freeform 34">
              <a:extLst>
                <a:ext uri="{FF2B5EF4-FFF2-40B4-BE49-F238E27FC236}">
                  <a16:creationId xmlns:a16="http://schemas.microsoft.com/office/drawing/2014/main" id="{1389EE93-8059-437E-8507-7557AD68FB1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5" name="Freeform 35">
              <a:extLst>
                <a:ext uri="{FF2B5EF4-FFF2-40B4-BE49-F238E27FC236}">
                  <a16:creationId xmlns:a16="http://schemas.microsoft.com/office/drawing/2014/main" id="{377C05DC-75FF-4426-A34F-DBF0C7E7BE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6" name="Freeform 36">
              <a:extLst>
                <a:ext uri="{FF2B5EF4-FFF2-40B4-BE49-F238E27FC236}">
                  <a16:creationId xmlns:a16="http://schemas.microsoft.com/office/drawing/2014/main" id="{03D385C8-866D-437D-91B1-2E3ECDD88E5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7" name="Freeform 37">
              <a:extLst>
                <a:ext uri="{FF2B5EF4-FFF2-40B4-BE49-F238E27FC236}">
                  <a16:creationId xmlns:a16="http://schemas.microsoft.com/office/drawing/2014/main" id="{3F649CBB-748F-4C79-A14F-C531C40B08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8" name="Freeform 38">
              <a:extLst>
                <a:ext uri="{FF2B5EF4-FFF2-40B4-BE49-F238E27FC236}">
                  <a16:creationId xmlns:a16="http://schemas.microsoft.com/office/drawing/2014/main" id="{7F4622C0-84AF-41F1-9128-FE73CADD36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9" name="Freeform 39">
              <a:extLst>
                <a:ext uri="{FF2B5EF4-FFF2-40B4-BE49-F238E27FC236}">
                  <a16:creationId xmlns:a16="http://schemas.microsoft.com/office/drawing/2014/main" id="{CC6F29C1-A471-4CDE-8C21-E4B15C5EF4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0" name="Freeform 40">
              <a:extLst>
                <a:ext uri="{FF2B5EF4-FFF2-40B4-BE49-F238E27FC236}">
                  <a16:creationId xmlns:a16="http://schemas.microsoft.com/office/drawing/2014/main" id="{67F5B7DA-86C7-4AE0-96B6-D7F5AA51E21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1" name="Rectangle 41">
              <a:extLst>
                <a:ext uri="{FF2B5EF4-FFF2-40B4-BE49-F238E27FC236}">
                  <a16:creationId xmlns:a16="http://schemas.microsoft.com/office/drawing/2014/main" id="{0FA481E3-0439-484A-AC9B-19D58B98E49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grpSp>
      <p:graphicFrame>
        <p:nvGraphicFramePr>
          <p:cNvPr id="52" name="Table 51">
            <a:extLst>
              <a:ext uri="{FF2B5EF4-FFF2-40B4-BE49-F238E27FC236}">
                <a16:creationId xmlns:a16="http://schemas.microsoft.com/office/drawing/2014/main" id="{E82870E9-B314-4374-BDEA-6C0615A02BCC}"/>
              </a:ext>
            </a:extLst>
          </p:cNvPr>
          <p:cNvGraphicFramePr>
            <a:graphicFrameLocks noGrp="1"/>
          </p:cNvGraphicFramePr>
          <p:nvPr>
            <p:extLst>
              <p:ext uri="{D42A27DB-BD31-4B8C-83A1-F6EECF244321}">
                <p14:modId xmlns:p14="http://schemas.microsoft.com/office/powerpoint/2010/main" val="3821451660"/>
              </p:ext>
            </p:extLst>
          </p:nvPr>
        </p:nvGraphicFramePr>
        <p:xfrm>
          <a:off x="883920" y="1896269"/>
          <a:ext cx="10424160" cy="4206240"/>
        </p:xfrm>
        <a:graphic>
          <a:graphicData uri="http://schemas.openxmlformats.org/drawingml/2006/table">
            <a:tbl>
              <a:tblPr firstRow="1" bandRow="1">
                <a:tableStyleId>{F5AB1C69-6EDB-4FF4-983F-18BD219EF322}</a:tableStyleId>
              </a:tblPr>
              <a:tblGrid>
                <a:gridCol w="1737360">
                  <a:extLst>
                    <a:ext uri="{9D8B030D-6E8A-4147-A177-3AD203B41FA5}">
                      <a16:colId xmlns:a16="http://schemas.microsoft.com/office/drawing/2014/main" val="2608534837"/>
                    </a:ext>
                  </a:extLst>
                </a:gridCol>
                <a:gridCol w="4572000">
                  <a:extLst>
                    <a:ext uri="{9D8B030D-6E8A-4147-A177-3AD203B41FA5}">
                      <a16:colId xmlns:a16="http://schemas.microsoft.com/office/drawing/2014/main" val="2885830778"/>
                    </a:ext>
                  </a:extLst>
                </a:gridCol>
                <a:gridCol w="4114800">
                  <a:extLst>
                    <a:ext uri="{9D8B030D-6E8A-4147-A177-3AD203B41FA5}">
                      <a16:colId xmlns:a16="http://schemas.microsoft.com/office/drawing/2014/main" val="1180915669"/>
                    </a:ext>
                  </a:extLst>
                </a:gridCol>
              </a:tblGrid>
              <a:tr h="365760">
                <a:tc>
                  <a:txBody>
                    <a:bodyPr/>
                    <a:lstStyle/>
                    <a:p>
                      <a:pPr algn="ctr"/>
                      <a:r>
                        <a:rPr lang="en-US" sz="1400" dirty="0"/>
                        <a:t>Project Deliverable or Activity</a:t>
                      </a:r>
                    </a:p>
                  </a:txBody>
                  <a:tcPr anchor="ctr"/>
                </a:tc>
                <a:tc>
                  <a:txBody>
                    <a:bodyPr/>
                    <a:lstStyle/>
                    <a:p>
                      <a:pPr algn="ctr"/>
                      <a:r>
                        <a:rPr lang="en-US" sz="1400" dirty="0"/>
                        <a:t>Sub-categorization Deliverable or Activity</a:t>
                      </a:r>
                    </a:p>
                  </a:txBody>
                  <a:tcPr anchor="ctr"/>
                </a:tc>
                <a:tc>
                  <a:txBody>
                    <a:bodyPr/>
                    <a:lstStyle/>
                    <a:p>
                      <a:pPr algn="ctr"/>
                      <a:r>
                        <a:rPr lang="en-US" sz="1400" dirty="0"/>
                        <a:t>Status as of 5 December 2018</a:t>
                      </a:r>
                    </a:p>
                  </a:txBody>
                  <a:tcPr anchor="ctr"/>
                </a:tc>
                <a:extLst>
                  <a:ext uri="{0D108BD9-81ED-4DB2-BD59-A6C34878D82A}">
                    <a16:rowId xmlns:a16="http://schemas.microsoft.com/office/drawing/2014/main" val="2156375044"/>
                  </a:ext>
                </a:extLst>
              </a:tr>
              <a:tr h="370840">
                <a:tc gridSpan="2">
                  <a:txBody>
                    <a:bodyPr/>
                    <a:lstStyle/>
                    <a:p>
                      <a:r>
                        <a:rPr lang="en-US" sz="1400" dirty="0"/>
                        <a:t>Conduct a process assessment of how funds flow between the Nevada Department of Education, the Nevada SPCSA, and sponsored schools to help make recommendations to streamline and improve efficiencies and guide development of recommendations for Study deliverables. Assess grant data, lay out reporting/monitoring plans and processes, and make recommendations for accountability. </a:t>
                      </a:r>
                    </a:p>
                  </a:txBody>
                  <a:tcPr anchor="ctr"/>
                </a:tc>
                <a:tc hMerge="1">
                  <a:txBody>
                    <a:bodyPr/>
                    <a:lstStyle/>
                    <a:p>
                      <a:endParaRPr lang="en-US"/>
                    </a:p>
                  </a:txBody>
                  <a:tcPr/>
                </a:tc>
                <a:tc>
                  <a:txBody>
                    <a:bodyPr/>
                    <a:lstStyle/>
                    <a:p>
                      <a:pPr marL="171450" indent="-171450">
                        <a:buFont typeface="Wingdings" panose="05000000000000000000" pitchFamily="2" charset="2"/>
                        <a:buChar char="§"/>
                      </a:pPr>
                      <a:r>
                        <a:rPr lang="en-US" sz="1400" dirty="0"/>
                        <a:t>Currently and Publicly Available Grant Funding Investigation: Completed</a:t>
                      </a:r>
                    </a:p>
                    <a:p>
                      <a:pPr marL="171450" indent="-171450">
                        <a:buFont typeface="Wingdings" panose="05000000000000000000" pitchFamily="2" charset="2"/>
                        <a:buChar char="§"/>
                      </a:pPr>
                      <a:r>
                        <a:rPr lang="en-US" sz="1400" dirty="0" err="1"/>
                        <a:t>NDE</a:t>
                      </a:r>
                      <a:r>
                        <a:rPr lang="en-US" sz="1400" dirty="0"/>
                        <a:t> Administered Grants: Data Request Submitted – In-Progress</a:t>
                      </a:r>
                    </a:p>
                    <a:p>
                      <a:pPr marL="171450" indent="-171450">
                        <a:buFont typeface="Wingdings" panose="05000000000000000000" pitchFamily="2" charset="2"/>
                        <a:buChar char="§"/>
                      </a:pPr>
                      <a:r>
                        <a:rPr lang="en-US" sz="1400" dirty="0"/>
                        <a:t>Survey of Charter Schools: Completed (n=18)</a:t>
                      </a:r>
                    </a:p>
                    <a:p>
                      <a:pPr marL="171450" indent="-171450">
                        <a:buFont typeface="Wingdings" panose="05000000000000000000" pitchFamily="2" charset="2"/>
                        <a:buChar char="§"/>
                      </a:pPr>
                      <a:r>
                        <a:rPr lang="en-US" sz="1400" dirty="0"/>
                        <a:t>Recommendation Development: Not sufficient data and information to conduct formal analysis</a:t>
                      </a:r>
                    </a:p>
                  </a:txBody>
                  <a:tcPr anchor="ctr"/>
                </a:tc>
                <a:extLst>
                  <a:ext uri="{0D108BD9-81ED-4DB2-BD59-A6C34878D82A}">
                    <a16:rowId xmlns:a16="http://schemas.microsoft.com/office/drawing/2014/main" val="67870917"/>
                  </a:ext>
                </a:extLst>
              </a:tr>
              <a:tr h="370840">
                <a:tc>
                  <a:txBody>
                    <a:bodyPr/>
                    <a:lstStyle/>
                    <a:p>
                      <a:endParaRPr lang="en-US" sz="1400"/>
                    </a:p>
                  </a:txBody>
                  <a:tcPr/>
                </a:tc>
                <a:tc>
                  <a:txBody>
                    <a:bodyPr/>
                    <a:lstStyle/>
                    <a:p>
                      <a:r>
                        <a:rPr lang="en-US" sz="1400" dirty="0"/>
                        <a:t>Will lead to the development of recommended “best-practice” service delivery procedures related to grant funds management for the Nevada SPCSA and sponsored charter schools in transitioning sponsored charter schools to becoming their own LEAs.</a:t>
                      </a:r>
                    </a:p>
                  </a:txBody>
                  <a:tcPr anchor="ctr"/>
                </a:tc>
                <a:tc>
                  <a:txBody>
                    <a:bodyPr/>
                    <a:lstStyle/>
                    <a:p>
                      <a:pPr marL="171450" indent="-171450">
                        <a:buFont typeface="Wingdings" panose="05000000000000000000" pitchFamily="2" charset="2"/>
                        <a:buChar char="§"/>
                      </a:pPr>
                      <a:r>
                        <a:rPr lang="en-US" sz="1400" dirty="0"/>
                        <a:t>Best Practice Research: In-Progress</a:t>
                      </a:r>
                    </a:p>
                    <a:p>
                      <a:pPr marL="171450" indent="-171450">
                        <a:buFont typeface="Wingdings" panose="05000000000000000000" pitchFamily="2" charset="2"/>
                        <a:buChar char="§"/>
                      </a:pPr>
                      <a:r>
                        <a:rPr lang="en-US" sz="1400" dirty="0"/>
                        <a:t>Collaboration: On-Going</a:t>
                      </a:r>
                    </a:p>
                    <a:p>
                      <a:pPr marL="171450" indent="-171450">
                        <a:buFont typeface="Wingdings" panose="05000000000000000000" pitchFamily="2" charset="2"/>
                        <a:buChar char="§"/>
                      </a:pPr>
                      <a:r>
                        <a:rPr lang="en-US" sz="1400" dirty="0"/>
                        <a:t>Recommendation Development: Not sufficient data and information to conduct formal analysis</a:t>
                      </a:r>
                    </a:p>
                  </a:txBody>
                  <a:tcPr anchor="ctr"/>
                </a:tc>
                <a:extLst>
                  <a:ext uri="{0D108BD9-81ED-4DB2-BD59-A6C34878D82A}">
                    <a16:rowId xmlns:a16="http://schemas.microsoft.com/office/drawing/2014/main" val="1078108896"/>
                  </a:ext>
                </a:extLst>
              </a:tr>
              <a:tr h="370840">
                <a:tc>
                  <a:txBody>
                    <a:bodyPr/>
                    <a:lstStyle/>
                    <a:p>
                      <a:endParaRPr lang="en-US" sz="1400"/>
                    </a:p>
                  </a:txBody>
                  <a:tcPr/>
                </a:tc>
                <a:tc>
                  <a:txBody>
                    <a:bodyPr/>
                    <a:lstStyle/>
                    <a:p>
                      <a:r>
                        <a:rPr lang="en-US" sz="1400" dirty="0"/>
                        <a:t>Additionally, this will include development of recommended procedures for evaluating the capabilities of an independent charter school operator to manage federal/state grant funds as their own LEA in concert with A1-a.2 above.</a:t>
                      </a: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dirty="0"/>
                        <a:t>Recommendation Development: Not sufficient data and information to conduct formal analysis</a:t>
                      </a:r>
                    </a:p>
                  </a:txBody>
                  <a:tcPr anchor="ctr"/>
                </a:tc>
                <a:extLst>
                  <a:ext uri="{0D108BD9-81ED-4DB2-BD59-A6C34878D82A}">
                    <a16:rowId xmlns:a16="http://schemas.microsoft.com/office/drawing/2014/main" val="1514686338"/>
                  </a:ext>
                </a:extLst>
              </a:tr>
            </a:tbl>
          </a:graphicData>
        </a:graphic>
      </p:graphicFrame>
    </p:spTree>
    <p:extLst>
      <p:ext uri="{BB962C8B-B14F-4D97-AF65-F5344CB8AC3E}">
        <p14:creationId xmlns:p14="http://schemas.microsoft.com/office/powerpoint/2010/main" val="36986178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duotone>
              <a:schemeClr val="bg1">
                <a:shade val="88000"/>
                <a:hueMod val="106000"/>
                <a:satMod val="140000"/>
                <a:lumMod val="54000"/>
              </a:schemeClr>
              <a:schemeClr val="bg1">
                <a:tint val="98000"/>
                <a:hueMod val="90000"/>
                <a:satMod val="150000"/>
                <a:lumMod val="160000"/>
              </a:schemeClr>
            </a:duotone>
            <a:extLst/>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B448F0-DA06-4165-AB5F-4330A20E06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a:extLst>
              <a:ext uri="{FF2B5EF4-FFF2-40B4-BE49-F238E27FC236}">
                <a16:creationId xmlns:a16="http://schemas.microsoft.com/office/drawing/2014/main" id="{92D83638-A467-411A-9C31-FE9A111CD88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grpSp>
        <p:nvGrpSpPr>
          <p:cNvPr id="12" name="Group 11">
            <a:extLst>
              <a:ext uri="{FF2B5EF4-FFF2-40B4-BE49-F238E27FC236}">
                <a16:creationId xmlns:a16="http://schemas.microsoft.com/office/drawing/2014/main" id="{2576BCDF-119F-4EB5-83D7-ED823C93EB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0788" cy="6858001"/>
            <a:chOff x="-14288" y="0"/>
            <a:chExt cx="1220788" cy="6858001"/>
          </a:xfrm>
          <a:solidFill>
            <a:schemeClr val="tx2">
              <a:alpha val="45000"/>
            </a:schemeClr>
          </a:solidFill>
        </p:grpSpPr>
        <p:sp>
          <p:nvSpPr>
            <p:cNvPr id="13" name="Rectangle 5">
              <a:extLst>
                <a:ext uri="{FF2B5EF4-FFF2-40B4-BE49-F238E27FC236}">
                  <a16:creationId xmlns:a16="http://schemas.microsoft.com/office/drawing/2014/main" id="{43D63E8F-FD8A-4CE3-B7C9-3E9E2B66B5F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4" name="Freeform 6">
              <a:extLst>
                <a:ext uri="{FF2B5EF4-FFF2-40B4-BE49-F238E27FC236}">
                  <a16:creationId xmlns:a16="http://schemas.microsoft.com/office/drawing/2014/main" id="{D107D890-1831-46D8-90FB-F2FC0B28841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7">
              <a:extLst>
                <a:ext uri="{FF2B5EF4-FFF2-40B4-BE49-F238E27FC236}">
                  <a16:creationId xmlns:a16="http://schemas.microsoft.com/office/drawing/2014/main" id="{02440904-A4EC-4F72-8E22-AAF4D9DB5C1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8">
              <a:extLst>
                <a:ext uri="{FF2B5EF4-FFF2-40B4-BE49-F238E27FC236}">
                  <a16:creationId xmlns:a16="http://schemas.microsoft.com/office/drawing/2014/main" id="{625E9C1F-1569-416B-A85C-FA14348722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9">
              <a:extLst>
                <a:ext uri="{FF2B5EF4-FFF2-40B4-BE49-F238E27FC236}">
                  <a16:creationId xmlns:a16="http://schemas.microsoft.com/office/drawing/2014/main" id="{3A186C77-43BF-4B1B-8170-48944F30575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0">
              <a:extLst>
                <a:ext uri="{FF2B5EF4-FFF2-40B4-BE49-F238E27FC236}">
                  <a16:creationId xmlns:a16="http://schemas.microsoft.com/office/drawing/2014/main" id="{FA8D72C1-8526-44B4-9333-5E0057ECC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1">
              <a:extLst>
                <a:ext uri="{FF2B5EF4-FFF2-40B4-BE49-F238E27FC236}">
                  <a16:creationId xmlns:a16="http://schemas.microsoft.com/office/drawing/2014/main" id="{790E4BA0-9C47-48B6-AA4A-8FC22DA954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2">
              <a:extLst>
                <a:ext uri="{FF2B5EF4-FFF2-40B4-BE49-F238E27FC236}">
                  <a16:creationId xmlns:a16="http://schemas.microsoft.com/office/drawing/2014/main" id="{FD051475-431F-4B9D-94C6-7B49A69582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3">
              <a:extLst>
                <a:ext uri="{FF2B5EF4-FFF2-40B4-BE49-F238E27FC236}">
                  <a16:creationId xmlns:a16="http://schemas.microsoft.com/office/drawing/2014/main" id="{82255D2F-85A1-4A19-8BC4-EB2715F36CC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Freeform 14">
              <a:extLst>
                <a:ext uri="{FF2B5EF4-FFF2-40B4-BE49-F238E27FC236}">
                  <a16:creationId xmlns:a16="http://schemas.microsoft.com/office/drawing/2014/main" id="{EBC3A004-9794-4EFA-83F0-989248797C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3" name="Freeform 15">
              <a:extLst>
                <a:ext uri="{FF2B5EF4-FFF2-40B4-BE49-F238E27FC236}">
                  <a16:creationId xmlns:a16="http://schemas.microsoft.com/office/drawing/2014/main" id="{6EFD9FC3-E11A-44E3-BCAC-A07F3C601F2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Line 16">
              <a:extLst>
                <a:ext uri="{FF2B5EF4-FFF2-40B4-BE49-F238E27FC236}">
                  <a16:creationId xmlns:a16="http://schemas.microsoft.com/office/drawing/2014/main" id="{AB6AB6F7-6592-4028-B349-1C0E53A29CD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5" name="Freeform 17">
              <a:extLst>
                <a:ext uri="{FF2B5EF4-FFF2-40B4-BE49-F238E27FC236}">
                  <a16:creationId xmlns:a16="http://schemas.microsoft.com/office/drawing/2014/main" id="{6C2415E6-F914-4C11-B48B-4910AA6CA6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18">
              <a:extLst>
                <a:ext uri="{FF2B5EF4-FFF2-40B4-BE49-F238E27FC236}">
                  <a16:creationId xmlns:a16="http://schemas.microsoft.com/office/drawing/2014/main" id="{2412013C-072A-489E-851A-CFEF91A9A6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Freeform 19">
              <a:extLst>
                <a:ext uri="{FF2B5EF4-FFF2-40B4-BE49-F238E27FC236}">
                  <a16:creationId xmlns:a16="http://schemas.microsoft.com/office/drawing/2014/main" id="{DE93DF9F-296F-4DE4-8813-D8C04DE4CF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8" name="Freeform 20">
              <a:extLst>
                <a:ext uri="{FF2B5EF4-FFF2-40B4-BE49-F238E27FC236}">
                  <a16:creationId xmlns:a16="http://schemas.microsoft.com/office/drawing/2014/main" id="{F440D966-5030-460C-9916-BF9B9154218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Rectangle 21">
              <a:extLst>
                <a:ext uri="{FF2B5EF4-FFF2-40B4-BE49-F238E27FC236}">
                  <a16:creationId xmlns:a16="http://schemas.microsoft.com/office/drawing/2014/main" id="{1EFE245D-BA05-4F4D-A6E8-40739F48E76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30" name="Freeform 22">
              <a:extLst>
                <a:ext uri="{FF2B5EF4-FFF2-40B4-BE49-F238E27FC236}">
                  <a16:creationId xmlns:a16="http://schemas.microsoft.com/office/drawing/2014/main" id="{ED67811C-F735-441C-98A6-2517EC099A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3">
              <a:extLst>
                <a:ext uri="{FF2B5EF4-FFF2-40B4-BE49-F238E27FC236}">
                  <a16:creationId xmlns:a16="http://schemas.microsoft.com/office/drawing/2014/main" id="{3070FC44-32F9-470F-A131-868F3F1DB72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4">
              <a:extLst>
                <a:ext uri="{FF2B5EF4-FFF2-40B4-BE49-F238E27FC236}">
                  <a16:creationId xmlns:a16="http://schemas.microsoft.com/office/drawing/2014/main" id="{95FB52C7-C779-4E3F-978C-4595FEF868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5">
              <a:extLst>
                <a:ext uri="{FF2B5EF4-FFF2-40B4-BE49-F238E27FC236}">
                  <a16:creationId xmlns:a16="http://schemas.microsoft.com/office/drawing/2014/main" id="{D4EB1759-62AC-4B24-9DC6-E4F8737E898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6">
              <a:extLst>
                <a:ext uri="{FF2B5EF4-FFF2-40B4-BE49-F238E27FC236}">
                  <a16:creationId xmlns:a16="http://schemas.microsoft.com/office/drawing/2014/main" id="{7BF6FB39-864B-4F58-86E8-790E16FB3C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7">
              <a:extLst>
                <a:ext uri="{FF2B5EF4-FFF2-40B4-BE49-F238E27FC236}">
                  <a16:creationId xmlns:a16="http://schemas.microsoft.com/office/drawing/2014/main" id="{5FE4FA46-B51C-43DA-87FC-2644ED117A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28">
              <a:extLst>
                <a:ext uri="{FF2B5EF4-FFF2-40B4-BE49-F238E27FC236}">
                  <a16:creationId xmlns:a16="http://schemas.microsoft.com/office/drawing/2014/main" id="{25DD1322-2D3A-4E7B-B23B-B4F96E02C29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29">
              <a:extLst>
                <a:ext uri="{FF2B5EF4-FFF2-40B4-BE49-F238E27FC236}">
                  <a16:creationId xmlns:a16="http://schemas.microsoft.com/office/drawing/2014/main" id="{6E4FFBEB-52BB-494D-AD99-A0F072AB6F3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8" name="Freeform 30">
              <a:extLst>
                <a:ext uri="{FF2B5EF4-FFF2-40B4-BE49-F238E27FC236}">
                  <a16:creationId xmlns:a16="http://schemas.microsoft.com/office/drawing/2014/main" id="{7DE92406-3F65-4333-BAAA-A9A7B5AEE9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9" name="Freeform 31">
              <a:extLst>
                <a:ext uri="{FF2B5EF4-FFF2-40B4-BE49-F238E27FC236}">
                  <a16:creationId xmlns:a16="http://schemas.microsoft.com/office/drawing/2014/main" id="{B8B0FFC4-D1BB-4BB9-A224-BB78BFD3380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710DD1CA-BB8E-41C8-8FB4-0AF156EA324E}"/>
              </a:ext>
            </a:extLst>
          </p:cNvPr>
          <p:cNvSpPr>
            <a:spLocks noGrp="1"/>
          </p:cNvSpPr>
          <p:nvPr>
            <p:ph type="title"/>
          </p:nvPr>
        </p:nvSpPr>
        <p:spPr>
          <a:xfrm>
            <a:off x="1141411" y="279889"/>
            <a:ext cx="9906000" cy="1117073"/>
          </a:xfrm>
        </p:spPr>
        <p:txBody>
          <a:bodyPr>
            <a:normAutofit/>
          </a:bodyPr>
          <a:lstStyle/>
          <a:p>
            <a:pPr algn="ctr"/>
            <a:r>
              <a:rPr lang="en-US" sz="4000" dirty="0"/>
              <a:t>Current Status of Project Activities</a:t>
            </a:r>
          </a:p>
        </p:txBody>
      </p:sp>
      <p:grpSp>
        <p:nvGrpSpPr>
          <p:cNvPr id="41" name="Group 40">
            <a:extLst>
              <a:ext uri="{FF2B5EF4-FFF2-40B4-BE49-F238E27FC236}">
                <a16:creationId xmlns:a16="http://schemas.microsoft.com/office/drawing/2014/main" id="{8DB4BB99-C854-45F9-BED1-63D15E3A24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solidFill>
            <a:schemeClr val="tx2">
              <a:alpha val="45000"/>
            </a:schemeClr>
          </a:solidFill>
        </p:grpSpPr>
        <p:sp>
          <p:nvSpPr>
            <p:cNvPr id="42" name="Freeform 32">
              <a:extLst>
                <a:ext uri="{FF2B5EF4-FFF2-40B4-BE49-F238E27FC236}">
                  <a16:creationId xmlns:a16="http://schemas.microsoft.com/office/drawing/2014/main" id="{5D1CCC4C-284C-4BF6-97D9-D974674634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3" name="Freeform 33">
              <a:extLst>
                <a:ext uri="{FF2B5EF4-FFF2-40B4-BE49-F238E27FC236}">
                  <a16:creationId xmlns:a16="http://schemas.microsoft.com/office/drawing/2014/main" id="{35D82D1B-EB09-4028-9107-D60B547C7B4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4" name="Freeform 34">
              <a:extLst>
                <a:ext uri="{FF2B5EF4-FFF2-40B4-BE49-F238E27FC236}">
                  <a16:creationId xmlns:a16="http://schemas.microsoft.com/office/drawing/2014/main" id="{1389EE93-8059-437E-8507-7557AD68FB1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5" name="Freeform 35">
              <a:extLst>
                <a:ext uri="{FF2B5EF4-FFF2-40B4-BE49-F238E27FC236}">
                  <a16:creationId xmlns:a16="http://schemas.microsoft.com/office/drawing/2014/main" id="{377C05DC-75FF-4426-A34F-DBF0C7E7BE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6" name="Freeform 36">
              <a:extLst>
                <a:ext uri="{FF2B5EF4-FFF2-40B4-BE49-F238E27FC236}">
                  <a16:creationId xmlns:a16="http://schemas.microsoft.com/office/drawing/2014/main" id="{03D385C8-866D-437D-91B1-2E3ECDD88E5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7" name="Freeform 37">
              <a:extLst>
                <a:ext uri="{FF2B5EF4-FFF2-40B4-BE49-F238E27FC236}">
                  <a16:creationId xmlns:a16="http://schemas.microsoft.com/office/drawing/2014/main" id="{3F649CBB-748F-4C79-A14F-C531C40B08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8" name="Freeform 38">
              <a:extLst>
                <a:ext uri="{FF2B5EF4-FFF2-40B4-BE49-F238E27FC236}">
                  <a16:creationId xmlns:a16="http://schemas.microsoft.com/office/drawing/2014/main" id="{7F4622C0-84AF-41F1-9128-FE73CADD36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9" name="Freeform 39">
              <a:extLst>
                <a:ext uri="{FF2B5EF4-FFF2-40B4-BE49-F238E27FC236}">
                  <a16:creationId xmlns:a16="http://schemas.microsoft.com/office/drawing/2014/main" id="{CC6F29C1-A471-4CDE-8C21-E4B15C5EF4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0" name="Freeform 40">
              <a:extLst>
                <a:ext uri="{FF2B5EF4-FFF2-40B4-BE49-F238E27FC236}">
                  <a16:creationId xmlns:a16="http://schemas.microsoft.com/office/drawing/2014/main" id="{67F5B7DA-86C7-4AE0-96B6-D7F5AA51E21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1" name="Rectangle 41">
              <a:extLst>
                <a:ext uri="{FF2B5EF4-FFF2-40B4-BE49-F238E27FC236}">
                  <a16:creationId xmlns:a16="http://schemas.microsoft.com/office/drawing/2014/main" id="{0FA481E3-0439-484A-AC9B-19D58B98E49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grpSp>
      <p:graphicFrame>
        <p:nvGraphicFramePr>
          <p:cNvPr id="52" name="Table 51">
            <a:extLst>
              <a:ext uri="{FF2B5EF4-FFF2-40B4-BE49-F238E27FC236}">
                <a16:creationId xmlns:a16="http://schemas.microsoft.com/office/drawing/2014/main" id="{4C81522E-3B37-4995-950C-E1E4F142CB25}"/>
              </a:ext>
            </a:extLst>
          </p:cNvPr>
          <p:cNvGraphicFramePr>
            <a:graphicFrameLocks noGrp="1"/>
          </p:cNvGraphicFramePr>
          <p:nvPr>
            <p:extLst>
              <p:ext uri="{D42A27DB-BD31-4B8C-83A1-F6EECF244321}">
                <p14:modId xmlns:p14="http://schemas.microsoft.com/office/powerpoint/2010/main" val="2854482965"/>
              </p:ext>
            </p:extLst>
          </p:nvPr>
        </p:nvGraphicFramePr>
        <p:xfrm>
          <a:off x="883920" y="1363028"/>
          <a:ext cx="10424160" cy="5242560"/>
        </p:xfrm>
        <a:graphic>
          <a:graphicData uri="http://schemas.openxmlformats.org/drawingml/2006/table">
            <a:tbl>
              <a:tblPr firstRow="1" bandRow="1">
                <a:tableStyleId>{F5AB1C69-6EDB-4FF4-983F-18BD219EF322}</a:tableStyleId>
              </a:tblPr>
              <a:tblGrid>
                <a:gridCol w="1737360">
                  <a:extLst>
                    <a:ext uri="{9D8B030D-6E8A-4147-A177-3AD203B41FA5}">
                      <a16:colId xmlns:a16="http://schemas.microsoft.com/office/drawing/2014/main" val="2608534837"/>
                    </a:ext>
                  </a:extLst>
                </a:gridCol>
                <a:gridCol w="4572000">
                  <a:extLst>
                    <a:ext uri="{9D8B030D-6E8A-4147-A177-3AD203B41FA5}">
                      <a16:colId xmlns:a16="http://schemas.microsoft.com/office/drawing/2014/main" val="2885830778"/>
                    </a:ext>
                  </a:extLst>
                </a:gridCol>
                <a:gridCol w="4114800">
                  <a:extLst>
                    <a:ext uri="{9D8B030D-6E8A-4147-A177-3AD203B41FA5}">
                      <a16:colId xmlns:a16="http://schemas.microsoft.com/office/drawing/2014/main" val="1180915669"/>
                    </a:ext>
                  </a:extLst>
                </a:gridCol>
              </a:tblGrid>
              <a:tr h="365760">
                <a:tc>
                  <a:txBody>
                    <a:bodyPr/>
                    <a:lstStyle/>
                    <a:p>
                      <a:pPr algn="ctr"/>
                      <a:r>
                        <a:rPr lang="en-US" sz="1400" dirty="0"/>
                        <a:t>Project Deliverable or Activity</a:t>
                      </a:r>
                    </a:p>
                  </a:txBody>
                  <a:tcPr anchor="ctr"/>
                </a:tc>
                <a:tc>
                  <a:txBody>
                    <a:bodyPr/>
                    <a:lstStyle/>
                    <a:p>
                      <a:pPr algn="ctr"/>
                      <a:r>
                        <a:rPr lang="en-US" sz="1400" dirty="0"/>
                        <a:t>Sub-categorization Deliverable or Activity</a:t>
                      </a:r>
                    </a:p>
                  </a:txBody>
                  <a:tcPr anchor="ctr"/>
                </a:tc>
                <a:tc>
                  <a:txBody>
                    <a:bodyPr/>
                    <a:lstStyle/>
                    <a:p>
                      <a:pPr algn="ctr"/>
                      <a:r>
                        <a:rPr lang="en-US" sz="1400" dirty="0"/>
                        <a:t>Status as of 5 December 2018</a:t>
                      </a:r>
                    </a:p>
                  </a:txBody>
                  <a:tcPr anchor="ctr"/>
                </a:tc>
                <a:extLst>
                  <a:ext uri="{0D108BD9-81ED-4DB2-BD59-A6C34878D82A}">
                    <a16:rowId xmlns:a16="http://schemas.microsoft.com/office/drawing/2014/main" val="2156375044"/>
                  </a:ext>
                </a:extLst>
              </a:tr>
              <a:tr h="370840">
                <a:tc gridSpan="2">
                  <a:txBody>
                    <a:bodyPr/>
                    <a:lstStyle/>
                    <a:p>
                      <a:r>
                        <a:rPr lang="en-US" sz="1400" dirty="0"/>
                        <a:t>Research allowable and unallowable expenditures for current and projected funding streams and provide support in creating guidance document library for SPCSA staff. Liability management, integration/coordination of funds, and funding innovation will be emphasized.</a:t>
                      </a:r>
                    </a:p>
                  </a:txBody>
                  <a:tcPr anchor="ctr"/>
                </a:tc>
                <a:tc hMerge="1">
                  <a:txBody>
                    <a:bodyPr/>
                    <a:lstStyle/>
                    <a:p>
                      <a:endParaRPr lang="en-US"/>
                    </a:p>
                  </a:txBody>
                  <a:tcPr/>
                </a:tc>
                <a:tc>
                  <a:txBody>
                    <a:bodyPr/>
                    <a:lstStyle/>
                    <a:p>
                      <a:pPr marL="171450" indent="-171450">
                        <a:buFont typeface="Wingdings" panose="05000000000000000000" pitchFamily="2" charset="2"/>
                        <a:buChar char="§"/>
                      </a:pPr>
                      <a:r>
                        <a:rPr lang="en-US" sz="1400" dirty="0"/>
                        <a:t>Currently and Publicly Available Grant Funding Investigation: Completed</a:t>
                      </a:r>
                    </a:p>
                    <a:p>
                      <a:pPr marL="171450" indent="-171450">
                        <a:buFont typeface="Wingdings" panose="05000000000000000000" pitchFamily="2" charset="2"/>
                        <a:buChar char="§"/>
                      </a:pPr>
                      <a:r>
                        <a:rPr lang="en-US" sz="1400" dirty="0" err="1"/>
                        <a:t>NDE</a:t>
                      </a:r>
                      <a:r>
                        <a:rPr lang="en-US" sz="1400" dirty="0"/>
                        <a:t> Administered Grants: Data Request Submitted – In-Progress</a:t>
                      </a:r>
                    </a:p>
                  </a:txBody>
                  <a:tcPr anchor="ctr"/>
                </a:tc>
                <a:extLst>
                  <a:ext uri="{0D108BD9-81ED-4DB2-BD59-A6C34878D82A}">
                    <a16:rowId xmlns:a16="http://schemas.microsoft.com/office/drawing/2014/main" val="2792261386"/>
                  </a:ext>
                </a:extLst>
              </a:tr>
              <a:tr h="370840">
                <a:tc gridSpan="2">
                  <a:txBody>
                    <a:bodyPr/>
                    <a:lstStyle/>
                    <a:p>
                      <a:r>
                        <a:rPr lang="en-US" sz="1400" dirty="0"/>
                        <a:t>Investigate and analyze additional areas for consideration in the GAP analysis as needed.</a:t>
                      </a:r>
                    </a:p>
                  </a:txBody>
                  <a:tcPr anchor="ctr"/>
                </a:tc>
                <a:tc hMerge="1">
                  <a:txBody>
                    <a:bodyPr/>
                    <a:lstStyle/>
                    <a:p>
                      <a:endParaRPr lang="en-US"/>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dirty="0"/>
                        <a:t>Recommendation Development: Not sufficient data and information to conduct formal analysis</a:t>
                      </a:r>
                    </a:p>
                  </a:txBody>
                  <a:tcPr anchor="ctr"/>
                </a:tc>
                <a:extLst>
                  <a:ext uri="{0D108BD9-81ED-4DB2-BD59-A6C34878D82A}">
                    <a16:rowId xmlns:a16="http://schemas.microsoft.com/office/drawing/2014/main" val="1790938003"/>
                  </a:ext>
                </a:extLst>
              </a:tr>
              <a:tr h="370840">
                <a:tc>
                  <a:txBody>
                    <a:bodyPr/>
                    <a:lstStyle/>
                    <a:p>
                      <a:endParaRPr lang="en-US" sz="1400" dirty="0"/>
                    </a:p>
                  </a:txBody>
                  <a:tcPr/>
                </a:tc>
                <a:tc>
                  <a:txBody>
                    <a:bodyPr/>
                    <a:lstStyle/>
                    <a:p>
                      <a:r>
                        <a:rPr lang="en-US" sz="1400" dirty="0"/>
                        <a:t>This will include the exploration and recommendation of training and/or support that a charter school operator would need for managing federal/state grant funds while transitioning to their own.</a:t>
                      </a: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dirty="0"/>
                        <a:t>Currently and Publicly Available Grant Funding Investigation: Completed</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dirty="0" err="1"/>
                        <a:t>NDE</a:t>
                      </a:r>
                      <a:r>
                        <a:rPr lang="en-US" sz="1400" dirty="0"/>
                        <a:t> Administered Grants: Data Request Submitted – In-Progress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dirty="0"/>
                        <a:t>Survey of Charter Schools: Completed (n=18)</a:t>
                      </a:r>
                    </a:p>
                  </a:txBody>
                  <a:tcPr anchor="ctr"/>
                </a:tc>
                <a:extLst>
                  <a:ext uri="{0D108BD9-81ED-4DB2-BD59-A6C34878D82A}">
                    <a16:rowId xmlns:a16="http://schemas.microsoft.com/office/drawing/2014/main" val="1199155894"/>
                  </a:ext>
                </a:extLst>
              </a:tr>
              <a:tr h="370840">
                <a:tc gridSpan="2">
                  <a:txBody>
                    <a:bodyPr/>
                    <a:lstStyle/>
                    <a:p>
                      <a:r>
                        <a:rPr lang="en-US" sz="1400" dirty="0"/>
                        <a:t>Coordinate with collaborators for research/discovery activities and regularly communicate findings.  Collaborators include Adam </a:t>
                      </a:r>
                      <a:r>
                        <a:rPr lang="en-US" sz="1400" dirty="0" err="1"/>
                        <a:t>Hawf’s</a:t>
                      </a:r>
                      <a:r>
                        <a:rPr lang="en-US" sz="1400" dirty="0"/>
                        <a:t> Development Team (an additional contractor group working on other aspects of the Study), and the Nevada SPCSA staff.</a:t>
                      </a:r>
                    </a:p>
                  </a:txBody>
                  <a:tcPr anchor="ctr"/>
                </a:tc>
                <a:tc hMerge="1">
                  <a:txBody>
                    <a:bodyPr/>
                    <a:lstStyle/>
                    <a:p>
                      <a:endParaRPr lang="en-US"/>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dirty="0"/>
                        <a:t>Collaboration: On-Going</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dirty="0"/>
                        <a:t>SPCSA Meetings: Formal meetings weekly, Ad hoc meetings as needed</a:t>
                      </a:r>
                    </a:p>
                  </a:txBody>
                  <a:tcPr anchor="ctr"/>
                </a:tc>
                <a:extLst>
                  <a:ext uri="{0D108BD9-81ED-4DB2-BD59-A6C34878D82A}">
                    <a16:rowId xmlns:a16="http://schemas.microsoft.com/office/drawing/2014/main" val="736340793"/>
                  </a:ext>
                </a:extLst>
              </a:tr>
              <a:tr h="382983">
                <a:tc gridSpan="2">
                  <a:txBody>
                    <a:bodyPr/>
                    <a:lstStyle/>
                    <a:p>
                      <a:r>
                        <a:rPr lang="en-US" sz="1400" dirty="0"/>
                        <a:t>Final Reporting (Comprehensive GAPS Analysis and Assessment Report) and Recommendation Brief  (Staffing, Process, Program, Training, Road Map) Development</a:t>
                      </a:r>
                    </a:p>
                  </a:txBody>
                  <a:tcPr anchor="ctr"/>
                </a:tc>
                <a:tc hMerge="1">
                  <a:txBody>
                    <a:bodyPr/>
                    <a:lstStyle/>
                    <a:p>
                      <a:endParaRPr lang="en-US"/>
                    </a:p>
                  </a:txBody>
                  <a:tcPr/>
                </a:tc>
                <a:tc>
                  <a:txBody>
                    <a:bodyPr/>
                    <a:lstStyle/>
                    <a:p>
                      <a:pPr marL="171450" indent="-171450">
                        <a:buFont typeface="Wingdings" panose="05000000000000000000" pitchFamily="2" charset="2"/>
                        <a:buChar char="§"/>
                      </a:pPr>
                      <a:r>
                        <a:rPr lang="en-US" sz="1400" dirty="0"/>
                        <a:t>Research: In-Progress</a:t>
                      </a:r>
                    </a:p>
                    <a:p>
                      <a:pPr marL="171450" indent="-171450">
                        <a:buFont typeface="Wingdings" panose="05000000000000000000" pitchFamily="2" charset="2"/>
                        <a:buChar char="§"/>
                      </a:pPr>
                      <a:r>
                        <a:rPr lang="en-US" sz="1400" dirty="0"/>
                        <a:t>Final Report Development: In-Progress</a:t>
                      </a:r>
                    </a:p>
                    <a:p>
                      <a:pPr marL="171450" indent="-171450">
                        <a:buFont typeface="Wingdings" panose="05000000000000000000" pitchFamily="2" charset="2"/>
                        <a:buChar char="§"/>
                      </a:pPr>
                      <a:r>
                        <a:rPr lang="en-US" sz="1400" dirty="0"/>
                        <a:t>Recommendation Briefs: Not sufficient data and information to develop; however, draft format In-Progress</a:t>
                      </a:r>
                    </a:p>
                  </a:txBody>
                  <a:tcPr anchor="ctr"/>
                </a:tc>
                <a:extLst>
                  <a:ext uri="{0D108BD9-81ED-4DB2-BD59-A6C34878D82A}">
                    <a16:rowId xmlns:a16="http://schemas.microsoft.com/office/drawing/2014/main" val="2990928245"/>
                  </a:ext>
                </a:extLst>
              </a:tr>
            </a:tbl>
          </a:graphicData>
        </a:graphic>
      </p:graphicFrame>
    </p:spTree>
    <p:extLst>
      <p:ext uri="{BB962C8B-B14F-4D97-AF65-F5344CB8AC3E}">
        <p14:creationId xmlns:p14="http://schemas.microsoft.com/office/powerpoint/2010/main" val="360793324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duotone>
              <a:schemeClr val="bg1">
                <a:shade val="88000"/>
                <a:hueMod val="106000"/>
                <a:satMod val="140000"/>
                <a:lumMod val="54000"/>
              </a:schemeClr>
              <a:schemeClr val="bg1">
                <a:tint val="98000"/>
                <a:hueMod val="90000"/>
                <a:satMod val="150000"/>
                <a:lumMod val="160000"/>
              </a:schemeClr>
            </a:duotone>
            <a:extLst/>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B448F0-DA06-4165-AB5F-4330A20E06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a:extLst>
              <a:ext uri="{FF2B5EF4-FFF2-40B4-BE49-F238E27FC236}">
                <a16:creationId xmlns:a16="http://schemas.microsoft.com/office/drawing/2014/main" id="{92D83638-A467-411A-9C31-FE9A111CD88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grpSp>
        <p:nvGrpSpPr>
          <p:cNvPr id="12" name="Group 11">
            <a:extLst>
              <a:ext uri="{FF2B5EF4-FFF2-40B4-BE49-F238E27FC236}">
                <a16:creationId xmlns:a16="http://schemas.microsoft.com/office/drawing/2014/main" id="{2576BCDF-119F-4EB5-83D7-ED823C93EB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0788" cy="6858001"/>
            <a:chOff x="-14288" y="0"/>
            <a:chExt cx="1220788" cy="6858001"/>
          </a:xfrm>
          <a:solidFill>
            <a:schemeClr val="tx2">
              <a:alpha val="45000"/>
            </a:schemeClr>
          </a:solidFill>
        </p:grpSpPr>
        <p:sp>
          <p:nvSpPr>
            <p:cNvPr id="13" name="Rectangle 5">
              <a:extLst>
                <a:ext uri="{FF2B5EF4-FFF2-40B4-BE49-F238E27FC236}">
                  <a16:creationId xmlns:a16="http://schemas.microsoft.com/office/drawing/2014/main" id="{43D63E8F-FD8A-4CE3-B7C9-3E9E2B66B5F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4" name="Freeform 6">
              <a:extLst>
                <a:ext uri="{FF2B5EF4-FFF2-40B4-BE49-F238E27FC236}">
                  <a16:creationId xmlns:a16="http://schemas.microsoft.com/office/drawing/2014/main" id="{D107D890-1831-46D8-90FB-F2FC0B28841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7">
              <a:extLst>
                <a:ext uri="{FF2B5EF4-FFF2-40B4-BE49-F238E27FC236}">
                  <a16:creationId xmlns:a16="http://schemas.microsoft.com/office/drawing/2014/main" id="{02440904-A4EC-4F72-8E22-AAF4D9DB5C1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8">
              <a:extLst>
                <a:ext uri="{FF2B5EF4-FFF2-40B4-BE49-F238E27FC236}">
                  <a16:creationId xmlns:a16="http://schemas.microsoft.com/office/drawing/2014/main" id="{625E9C1F-1569-416B-A85C-FA14348722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9">
              <a:extLst>
                <a:ext uri="{FF2B5EF4-FFF2-40B4-BE49-F238E27FC236}">
                  <a16:creationId xmlns:a16="http://schemas.microsoft.com/office/drawing/2014/main" id="{3A186C77-43BF-4B1B-8170-48944F30575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0">
              <a:extLst>
                <a:ext uri="{FF2B5EF4-FFF2-40B4-BE49-F238E27FC236}">
                  <a16:creationId xmlns:a16="http://schemas.microsoft.com/office/drawing/2014/main" id="{FA8D72C1-8526-44B4-9333-5E0057ECC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1">
              <a:extLst>
                <a:ext uri="{FF2B5EF4-FFF2-40B4-BE49-F238E27FC236}">
                  <a16:creationId xmlns:a16="http://schemas.microsoft.com/office/drawing/2014/main" id="{790E4BA0-9C47-48B6-AA4A-8FC22DA954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2">
              <a:extLst>
                <a:ext uri="{FF2B5EF4-FFF2-40B4-BE49-F238E27FC236}">
                  <a16:creationId xmlns:a16="http://schemas.microsoft.com/office/drawing/2014/main" id="{FD051475-431F-4B9D-94C6-7B49A69582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3">
              <a:extLst>
                <a:ext uri="{FF2B5EF4-FFF2-40B4-BE49-F238E27FC236}">
                  <a16:creationId xmlns:a16="http://schemas.microsoft.com/office/drawing/2014/main" id="{82255D2F-85A1-4A19-8BC4-EB2715F36CC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Freeform 14">
              <a:extLst>
                <a:ext uri="{FF2B5EF4-FFF2-40B4-BE49-F238E27FC236}">
                  <a16:creationId xmlns:a16="http://schemas.microsoft.com/office/drawing/2014/main" id="{EBC3A004-9794-4EFA-83F0-989248797C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3" name="Freeform 15">
              <a:extLst>
                <a:ext uri="{FF2B5EF4-FFF2-40B4-BE49-F238E27FC236}">
                  <a16:creationId xmlns:a16="http://schemas.microsoft.com/office/drawing/2014/main" id="{6EFD9FC3-E11A-44E3-BCAC-A07F3C601F2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Line 16">
              <a:extLst>
                <a:ext uri="{FF2B5EF4-FFF2-40B4-BE49-F238E27FC236}">
                  <a16:creationId xmlns:a16="http://schemas.microsoft.com/office/drawing/2014/main" id="{AB6AB6F7-6592-4028-B349-1C0E53A29CD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5" name="Freeform 17">
              <a:extLst>
                <a:ext uri="{FF2B5EF4-FFF2-40B4-BE49-F238E27FC236}">
                  <a16:creationId xmlns:a16="http://schemas.microsoft.com/office/drawing/2014/main" id="{6C2415E6-F914-4C11-B48B-4910AA6CA6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18">
              <a:extLst>
                <a:ext uri="{FF2B5EF4-FFF2-40B4-BE49-F238E27FC236}">
                  <a16:creationId xmlns:a16="http://schemas.microsoft.com/office/drawing/2014/main" id="{2412013C-072A-489E-851A-CFEF91A9A6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Freeform 19">
              <a:extLst>
                <a:ext uri="{FF2B5EF4-FFF2-40B4-BE49-F238E27FC236}">
                  <a16:creationId xmlns:a16="http://schemas.microsoft.com/office/drawing/2014/main" id="{DE93DF9F-296F-4DE4-8813-D8C04DE4CF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8" name="Freeform 20">
              <a:extLst>
                <a:ext uri="{FF2B5EF4-FFF2-40B4-BE49-F238E27FC236}">
                  <a16:creationId xmlns:a16="http://schemas.microsoft.com/office/drawing/2014/main" id="{F440D966-5030-460C-9916-BF9B9154218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Rectangle 21">
              <a:extLst>
                <a:ext uri="{FF2B5EF4-FFF2-40B4-BE49-F238E27FC236}">
                  <a16:creationId xmlns:a16="http://schemas.microsoft.com/office/drawing/2014/main" id="{1EFE245D-BA05-4F4D-A6E8-40739F48E76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30" name="Freeform 22">
              <a:extLst>
                <a:ext uri="{FF2B5EF4-FFF2-40B4-BE49-F238E27FC236}">
                  <a16:creationId xmlns:a16="http://schemas.microsoft.com/office/drawing/2014/main" id="{ED67811C-F735-441C-98A6-2517EC099A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3">
              <a:extLst>
                <a:ext uri="{FF2B5EF4-FFF2-40B4-BE49-F238E27FC236}">
                  <a16:creationId xmlns:a16="http://schemas.microsoft.com/office/drawing/2014/main" id="{3070FC44-32F9-470F-A131-868F3F1DB72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4">
              <a:extLst>
                <a:ext uri="{FF2B5EF4-FFF2-40B4-BE49-F238E27FC236}">
                  <a16:creationId xmlns:a16="http://schemas.microsoft.com/office/drawing/2014/main" id="{95FB52C7-C779-4E3F-978C-4595FEF868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5">
              <a:extLst>
                <a:ext uri="{FF2B5EF4-FFF2-40B4-BE49-F238E27FC236}">
                  <a16:creationId xmlns:a16="http://schemas.microsoft.com/office/drawing/2014/main" id="{D4EB1759-62AC-4B24-9DC6-E4F8737E898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6">
              <a:extLst>
                <a:ext uri="{FF2B5EF4-FFF2-40B4-BE49-F238E27FC236}">
                  <a16:creationId xmlns:a16="http://schemas.microsoft.com/office/drawing/2014/main" id="{7BF6FB39-864B-4F58-86E8-790E16FB3C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7">
              <a:extLst>
                <a:ext uri="{FF2B5EF4-FFF2-40B4-BE49-F238E27FC236}">
                  <a16:creationId xmlns:a16="http://schemas.microsoft.com/office/drawing/2014/main" id="{5FE4FA46-B51C-43DA-87FC-2644ED117A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28">
              <a:extLst>
                <a:ext uri="{FF2B5EF4-FFF2-40B4-BE49-F238E27FC236}">
                  <a16:creationId xmlns:a16="http://schemas.microsoft.com/office/drawing/2014/main" id="{25DD1322-2D3A-4E7B-B23B-B4F96E02C29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29">
              <a:extLst>
                <a:ext uri="{FF2B5EF4-FFF2-40B4-BE49-F238E27FC236}">
                  <a16:creationId xmlns:a16="http://schemas.microsoft.com/office/drawing/2014/main" id="{6E4FFBEB-52BB-494D-AD99-A0F072AB6F3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8" name="Freeform 30">
              <a:extLst>
                <a:ext uri="{FF2B5EF4-FFF2-40B4-BE49-F238E27FC236}">
                  <a16:creationId xmlns:a16="http://schemas.microsoft.com/office/drawing/2014/main" id="{7DE92406-3F65-4333-BAAA-A9A7B5AEE9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9" name="Freeform 31">
              <a:extLst>
                <a:ext uri="{FF2B5EF4-FFF2-40B4-BE49-F238E27FC236}">
                  <a16:creationId xmlns:a16="http://schemas.microsoft.com/office/drawing/2014/main" id="{B8B0FFC4-D1BB-4BB9-A224-BB78BFD3380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6228B1A8-9BB8-47B6-A3E4-FE3E8DFEE3C3}"/>
              </a:ext>
            </a:extLst>
          </p:cNvPr>
          <p:cNvSpPr>
            <a:spLocks noGrp="1"/>
          </p:cNvSpPr>
          <p:nvPr>
            <p:ph type="title"/>
          </p:nvPr>
        </p:nvSpPr>
        <p:spPr>
          <a:xfrm>
            <a:off x="1141411" y="268741"/>
            <a:ext cx="9906000" cy="1117073"/>
          </a:xfrm>
        </p:spPr>
        <p:txBody>
          <a:bodyPr>
            <a:normAutofit fontScale="90000"/>
          </a:bodyPr>
          <a:lstStyle/>
          <a:p>
            <a:pPr algn="ctr"/>
            <a:r>
              <a:rPr lang="en-US" sz="4000" dirty="0"/>
              <a:t>Proposed Policy Analysis Assessment Model</a:t>
            </a:r>
          </a:p>
        </p:txBody>
      </p:sp>
      <p:grpSp>
        <p:nvGrpSpPr>
          <p:cNvPr id="41" name="Group 40">
            <a:extLst>
              <a:ext uri="{FF2B5EF4-FFF2-40B4-BE49-F238E27FC236}">
                <a16:creationId xmlns:a16="http://schemas.microsoft.com/office/drawing/2014/main" id="{8DB4BB99-C854-45F9-BED1-63D15E3A24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solidFill>
            <a:schemeClr val="tx2">
              <a:alpha val="45000"/>
            </a:schemeClr>
          </a:solidFill>
        </p:grpSpPr>
        <p:sp>
          <p:nvSpPr>
            <p:cNvPr id="42" name="Freeform 32">
              <a:extLst>
                <a:ext uri="{FF2B5EF4-FFF2-40B4-BE49-F238E27FC236}">
                  <a16:creationId xmlns:a16="http://schemas.microsoft.com/office/drawing/2014/main" id="{5D1CCC4C-284C-4BF6-97D9-D974674634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3" name="Freeform 33">
              <a:extLst>
                <a:ext uri="{FF2B5EF4-FFF2-40B4-BE49-F238E27FC236}">
                  <a16:creationId xmlns:a16="http://schemas.microsoft.com/office/drawing/2014/main" id="{35D82D1B-EB09-4028-9107-D60B547C7B4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4" name="Freeform 34">
              <a:extLst>
                <a:ext uri="{FF2B5EF4-FFF2-40B4-BE49-F238E27FC236}">
                  <a16:creationId xmlns:a16="http://schemas.microsoft.com/office/drawing/2014/main" id="{1389EE93-8059-437E-8507-7557AD68FB1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5" name="Freeform 35">
              <a:extLst>
                <a:ext uri="{FF2B5EF4-FFF2-40B4-BE49-F238E27FC236}">
                  <a16:creationId xmlns:a16="http://schemas.microsoft.com/office/drawing/2014/main" id="{377C05DC-75FF-4426-A34F-DBF0C7E7BE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6" name="Freeform 36">
              <a:extLst>
                <a:ext uri="{FF2B5EF4-FFF2-40B4-BE49-F238E27FC236}">
                  <a16:creationId xmlns:a16="http://schemas.microsoft.com/office/drawing/2014/main" id="{03D385C8-866D-437D-91B1-2E3ECDD88E5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7" name="Freeform 37">
              <a:extLst>
                <a:ext uri="{FF2B5EF4-FFF2-40B4-BE49-F238E27FC236}">
                  <a16:creationId xmlns:a16="http://schemas.microsoft.com/office/drawing/2014/main" id="{3F649CBB-748F-4C79-A14F-C531C40B08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8" name="Freeform 38">
              <a:extLst>
                <a:ext uri="{FF2B5EF4-FFF2-40B4-BE49-F238E27FC236}">
                  <a16:creationId xmlns:a16="http://schemas.microsoft.com/office/drawing/2014/main" id="{7F4622C0-84AF-41F1-9128-FE73CADD36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9" name="Freeform 39">
              <a:extLst>
                <a:ext uri="{FF2B5EF4-FFF2-40B4-BE49-F238E27FC236}">
                  <a16:creationId xmlns:a16="http://schemas.microsoft.com/office/drawing/2014/main" id="{CC6F29C1-A471-4CDE-8C21-E4B15C5EF4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0" name="Freeform 40">
              <a:extLst>
                <a:ext uri="{FF2B5EF4-FFF2-40B4-BE49-F238E27FC236}">
                  <a16:creationId xmlns:a16="http://schemas.microsoft.com/office/drawing/2014/main" id="{67F5B7DA-86C7-4AE0-96B6-D7F5AA51E21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1" name="Rectangle 41">
              <a:extLst>
                <a:ext uri="{FF2B5EF4-FFF2-40B4-BE49-F238E27FC236}">
                  <a16:creationId xmlns:a16="http://schemas.microsoft.com/office/drawing/2014/main" id="{0FA481E3-0439-484A-AC9B-19D58B98E49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grpSp>
      <p:graphicFrame>
        <p:nvGraphicFramePr>
          <p:cNvPr id="52" name="Table 51">
            <a:extLst>
              <a:ext uri="{FF2B5EF4-FFF2-40B4-BE49-F238E27FC236}">
                <a16:creationId xmlns:a16="http://schemas.microsoft.com/office/drawing/2014/main" id="{2D68204C-690E-4946-9B3F-3E93BB5D28F4}"/>
              </a:ext>
            </a:extLst>
          </p:cNvPr>
          <p:cNvGraphicFramePr>
            <a:graphicFrameLocks noGrp="1"/>
          </p:cNvGraphicFramePr>
          <p:nvPr>
            <p:extLst>
              <p:ext uri="{D42A27DB-BD31-4B8C-83A1-F6EECF244321}">
                <p14:modId xmlns:p14="http://schemas.microsoft.com/office/powerpoint/2010/main" val="2403056270"/>
              </p:ext>
            </p:extLst>
          </p:nvPr>
        </p:nvGraphicFramePr>
        <p:xfrm>
          <a:off x="5158951" y="2357428"/>
          <a:ext cx="6742537" cy="3048000"/>
        </p:xfrm>
        <a:graphic>
          <a:graphicData uri="http://schemas.openxmlformats.org/drawingml/2006/table">
            <a:tbl>
              <a:tblPr firstRow="1" bandRow="1">
                <a:tableStyleId>{7DF18680-E054-41AD-8BC1-D1AEF772440D}</a:tableStyleId>
              </a:tblPr>
              <a:tblGrid>
                <a:gridCol w="3423772">
                  <a:extLst>
                    <a:ext uri="{9D8B030D-6E8A-4147-A177-3AD203B41FA5}">
                      <a16:colId xmlns:a16="http://schemas.microsoft.com/office/drawing/2014/main" val="2388207805"/>
                    </a:ext>
                  </a:extLst>
                </a:gridCol>
                <a:gridCol w="3318765">
                  <a:extLst>
                    <a:ext uri="{9D8B030D-6E8A-4147-A177-3AD203B41FA5}">
                      <a16:colId xmlns:a16="http://schemas.microsoft.com/office/drawing/2014/main" val="2410798924"/>
                    </a:ext>
                  </a:extLst>
                </a:gridCol>
              </a:tblGrid>
              <a:tr h="365760">
                <a:tc>
                  <a:txBody>
                    <a:bodyPr/>
                    <a:lstStyle/>
                    <a:p>
                      <a:pPr algn="ctr"/>
                      <a:r>
                        <a:rPr lang="en-US" sz="1200" dirty="0"/>
                        <a:t>Alternative</a:t>
                      </a:r>
                    </a:p>
                  </a:txBody>
                  <a:tcPr anchor="ctr"/>
                </a:tc>
                <a:tc>
                  <a:txBody>
                    <a:bodyPr/>
                    <a:lstStyle/>
                    <a:p>
                      <a:pPr algn="ctr"/>
                      <a:r>
                        <a:rPr lang="en-US" sz="1200" dirty="0"/>
                        <a:t>LEA Options</a:t>
                      </a:r>
                    </a:p>
                  </a:txBody>
                  <a:tcPr anchor="ctr"/>
                </a:tc>
                <a:extLst>
                  <a:ext uri="{0D108BD9-81ED-4DB2-BD59-A6C34878D82A}">
                    <a16:rowId xmlns:a16="http://schemas.microsoft.com/office/drawing/2014/main" val="975600310"/>
                  </a:ext>
                </a:extLst>
              </a:tr>
              <a:tr h="370840">
                <a:tc>
                  <a:txBody>
                    <a:bodyPr/>
                    <a:lstStyle/>
                    <a:p>
                      <a:r>
                        <a:rPr lang="en-US" sz="1200" dirty="0"/>
                        <a:t>Alternative 1: No Action Alternative</a:t>
                      </a:r>
                    </a:p>
                  </a:txBody>
                  <a:tcPr anchor="ctr"/>
                </a:tc>
                <a:tc>
                  <a:txBody>
                    <a:bodyPr/>
                    <a:lstStyle/>
                    <a:p>
                      <a:r>
                        <a:rPr lang="en-US" sz="1200" dirty="0"/>
                        <a:t>Current SPCSA Operation</a:t>
                      </a:r>
                    </a:p>
                  </a:txBody>
                  <a:tcPr anchor="ctr"/>
                </a:tc>
                <a:extLst>
                  <a:ext uri="{0D108BD9-81ED-4DB2-BD59-A6C34878D82A}">
                    <a16:rowId xmlns:a16="http://schemas.microsoft.com/office/drawing/2014/main" val="307820760"/>
                  </a:ext>
                </a:extLst>
              </a:tr>
              <a:tr h="370840">
                <a:tc>
                  <a:txBody>
                    <a:bodyPr/>
                    <a:lstStyle/>
                    <a:p>
                      <a:r>
                        <a:rPr lang="en-US" sz="1200" dirty="0"/>
                        <a:t>Alternative 2: Current Plus Alternative</a:t>
                      </a:r>
                    </a:p>
                  </a:txBody>
                  <a:tcPr anchor="ctr"/>
                </a:tc>
                <a:tc>
                  <a:txBody>
                    <a:bodyPr/>
                    <a:lstStyle/>
                    <a:p>
                      <a:r>
                        <a:rPr lang="en-US" sz="1200" dirty="0"/>
                        <a:t>SPCSA as Authorizer Only*</a:t>
                      </a:r>
                    </a:p>
                  </a:txBody>
                  <a:tcPr anchor="ctr"/>
                </a:tc>
                <a:extLst>
                  <a:ext uri="{0D108BD9-81ED-4DB2-BD59-A6C34878D82A}">
                    <a16:rowId xmlns:a16="http://schemas.microsoft.com/office/drawing/2014/main" val="4180959765"/>
                  </a:ext>
                </a:extLst>
              </a:tr>
              <a:tr h="370840">
                <a:tc>
                  <a:txBody>
                    <a:bodyPr/>
                    <a:lstStyle/>
                    <a:p>
                      <a:r>
                        <a:rPr lang="en-US" sz="1200" dirty="0"/>
                        <a:t>Alternative 3: Fully Operational LEA</a:t>
                      </a:r>
                    </a:p>
                  </a:txBody>
                  <a:tcPr anchor="ctr"/>
                </a:tc>
                <a:tc>
                  <a:txBody>
                    <a:bodyPr/>
                    <a:lstStyle/>
                    <a:p>
                      <a:r>
                        <a:rPr lang="en-US" sz="1200" dirty="0"/>
                        <a:t>SPCSA as District-LEA*</a:t>
                      </a:r>
                    </a:p>
                  </a:txBody>
                  <a:tcPr anchor="ctr"/>
                </a:tc>
                <a:extLst>
                  <a:ext uri="{0D108BD9-81ED-4DB2-BD59-A6C34878D82A}">
                    <a16:rowId xmlns:a16="http://schemas.microsoft.com/office/drawing/2014/main" val="2143447305"/>
                  </a:ext>
                </a:extLst>
              </a:tr>
              <a:tr h="370840">
                <a:tc>
                  <a:txBody>
                    <a:bodyPr/>
                    <a:lstStyle/>
                    <a:p>
                      <a:r>
                        <a:rPr lang="en-US" sz="1200" dirty="0"/>
                        <a:t>Alternative 3a: Mixed-Current Operation Model </a:t>
                      </a:r>
                    </a:p>
                  </a:txBody>
                  <a:tcPr anchor="ctr"/>
                </a:tc>
                <a:tc>
                  <a:txBody>
                    <a:bodyPr/>
                    <a:lstStyle/>
                    <a:p>
                      <a:r>
                        <a:rPr lang="en-US" sz="1200" dirty="0"/>
                        <a:t>SPCSA as District LEA for specific funds</a:t>
                      </a:r>
                    </a:p>
                  </a:txBody>
                  <a:tcPr anchor="ctr"/>
                </a:tc>
                <a:extLst>
                  <a:ext uri="{0D108BD9-81ED-4DB2-BD59-A6C34878D82A}">
                    <a16:rowId xmlns:a16="http://schemas.microsoft.com/office/drawing/2014/main" val="2200753965"/>
                  </a:ext>
                </a:extLst>
              </a:tr>
              <a:tr h="370840">
                <a:tc>
                  <a:txBody>
                    <a:bodyPr/>
                    <a:lstStyle/>
                    <a:p>
                      <a:r>
                        <a:rPr lang="en-US" sz="1200" dirty="0"/>
                        <a:t>Alternative 4: Intermediary Operation</a:t>
                      </a:r>
                    </a:p>
                  </a:txBody>
                  <a:tcPr anchor="ctr"/>
                </a:tc>
                <a:tc>
                  <a:txBody>
                    <a:bodyPr/>
                    <a:lstStyle/>
                    <a:p>
                      <a:r>
                        <a:rPr lang="en-US" sz="1200" dirty="0"/>
                        <a:t>SPCSA as Intermediate Unit of the State (ESA)*</a:t>
                      </a:r>
                    </a:p>
                  </a:txBody>
                  <a:tcPr anchor="ctr"/>
                </a:tc>
                <a:extLst>
                  <a:ext uri="{0D108BD9-81ED-4DB2-BD59-A6C34878D82A}">
                    <a16:rowId xmlns:a16="http://schemas.microsoft.com/office/drawing/2014/main" val="1698159404"/>
                  </a:ext>
                </a:extLst>
              </a:tr>
              <a:tr h="370840">
                <a:tc>
                  <a:txBody>
                    <a:bodyPr/>
                    <a:lstStyle/>
                    <a:p>
                      <a:r>
                        <a:rPr lang="en-US" sz="1200" dirty="0"/>
                        <a:t>Alternative 4a: Mixed-Fully Operational Model</a:t>
                      </a:r>
                    </a:p>
                  </a:txBody>
                  <a:tcPr anchor="ctr"/>
                </a:tc>
                <a:tc>
                  <a:txBody>
                    <a:bodyPr/>
                    <a:lstStyle/>
                    <a:p>
                      <a:r>
                        <a:rPr lang="en-US" sz="1200" dirty="0"/>
                        <a:t>SPCSA as District LEA and ESA (capacity-basis)</a:t>
                      </a:r>
                    </a:p>
                  </a:txBody>
                  <a:tcPr anchor="ctr"/>
                </a:tc>
                <a:extLst>
                  <a:ext uri="{0D108BD9-81ED-4DB2-BD59-A6C34878D82A}">
                    <a16:rowId xmlns:a16="http://schemas.microsoft.com/office/drawing/2014/main" val="4201314075"/>
                  </a:ext>
                </a:extLst>
              </a:tr>
              <a:tr h="274320">
                <a:tc gridSpan="2">
                  <a:txBody>
                    <a:bodyPr/>
                    <a:lstStyle/>
                    <a:p>
                      <a:pPr algn="ctr"/>
                      <a:r>
                        <a:rPr lang="en-US" sz="1200" i="1" dirty="0"/>
                        <a:t>*These LEA Structure Options were developed and provided by separate consulting group to SPCSA through collaborative project approach as summarized in this Executive Summary Report.</a:t>
                      </a:r>
                      <a:endParaRPr lang="en-US" sz="1200" b="1" i="1" dirty="0"/>
                    </a:p>
                  </a:txBody>
                  <a:tcPr anchor="ctr"/>
                </a:tc>
                <a:tc hMerge="1">
                  <a:txBody>
                    <a:bodyPr/>
                    <a:lstStyle/>
                    <a:p>
                      <a:endParaRPr lang="en-US" sz="1200" dirty="0"/>
                    </a:p>
                  </a:txBody>
                  <a:tcPr/>
                </a:tc>
                <a:extLst>
                  <a:ext uri="{0D108BD9-81ED-4DB2-BD59-A6C34878D82A}">
                    <a16:rowId xmlns:a16="http://schemas.microsoft.com/office/drawing/2014/main" val="2444992860"/>
                  </a:ext>
                </a:extLst>
              </a:tr>
            </a:tbl>
          </a:graphicData>
        </a:graphic>
      </p:graphicFrame>
      <p:sp>
        <p:nvSpPr>
          <p:cNvPr id="4" name="TextBox 3">
            <a:extLst>
              <a:ext uri="{FF2B5EF4-FFF2-40B4-BE49-F238E27FC236}">
                <a16:creationId xmlns:a16="http://schemas.microsoft.com/office/drawing/2014/main" id="{5D8097C6-2906-4754-A532-63CA42033038}"/>
              </a:ext>
            </a:extLst>
          </p:cNvPr>
          <p:cNvSpPr txBox="1"/>
          <p:nvPr/>
        </p:nvSpPr>
        <p:spPr>
          <a:xfrm flipH="1">
            <a:off x="541338" y="1896269"/>
            <a:ext cx="4469974" cy="3970318"/>
          </a:xfrm>
          <a:prstGeom prst="rect">
            <a:avLst/>
          </a:prstGeom>
          <a:noFill/>
        </p:spPr>
        <p:txBody>
          <a:bodyPr wrap="square" rtlCol="0">
            <a:spAutoFit/>
          </a:bodyPr>
          <a:lstStyle/>
          <a:p>
            <a:pPr algn="just"/>
            <a:r>
              <a:rPr lang="en-US" dirty="0"/>
              <a:t>	The current statutory parameters of the Nevada SPCSA provide operational capacity to operate as an LEA. Future legislative activities could be utilized to streamline and expound upon currently allowed statutory operations. That said, as previously discussed, the SPCSA will be transitioning towards a broader application of operational parameters approaching a more fully functional LEA. </a:t>
            </a:r>
          </a:p>
          <a:p>
            <a:pPr algn="just"/>
            <a:r>
              <a:rPr lang="en-US" dirty="0"/>
              <a:t>	The recommended model(s) presented on the subsequent slide offer a strategic and phased implementation these operational transitions.</a:t>
            </a:r>
          </a:p>
        </p:txBody>
      </p:sp>
    </p:spTree>
    <p:extLst>
      <p:ext uri="{BB962C8B-B14F-4D97-AF65-F5344CB8AC3E}">
        <p14:creationId xmlns:p14="http://schemas.microsoft.com/office/powerpoint/2010/main" val="108747035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fade">
                                      <p:cBhvr>
                                        <p:cTn id="7" dur="1000"/>
                                        <p:tgtEl>
                                          <p:spTgt spid="52"/>
                                        </p:tgtEl>
                                      </p:cBhvr>
                                    </p:animEffect>
                                    <p:anim calcmode="lin" valueType="num">
                                      <p:cBhvr>
                                        <p:cTn id="8" dur="1000" fill="hold"/>
                                        <p:tgtEl>
                                          <p:spTgt spid="52"/>
                                        </p:tgtEl>
                                        <p:attrNameLst>
                                          <p:attrName>ppt_x</p:attrName>
                                        </p:attrNameLst>
                                      </p:cBhvr>
                                      <p:tavLst>
                                        <p:tav tm="0">
                                          <p:val>
                                            <p:strVal val="#ppt_x"/>
                                          </p:val>
                                        </p:tav>
                                        <p:tav tm="100000">
                                          <p:val>
                                            <p:strVal val="#ppt_x"/>
                                          </p:val>
                                        </p:tav>
                                      </p:tavLst>
                                    </p:anim>
                                    <p:anim calcmode="lin" valueType="num">
                                      <p:cBhvr>
                                        <p:cTn id="9"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duotone>
              <a:schemeClr val="bg1">
                <a:shade val="88000"/>
                <a:hueMod val="106000"/>
                <a:satMod val="140000"/>
                <a:lumMod val="54000"/>
              </a:schemeClr>
              <a:schemeClr val="bg1">
                <a:tint val="98000"/>
                <a:hueMod val="90000"/>
                <a:satMod val="150000"/>
                <a:lumMod val="160000"/>
              </a:schemeClr>
            </a:duotone>
            <a:extLst/>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B448F0-DA06-4165-AB5F-4330A20E06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a:extLst>
              <a:ext uri="{FF2B5EF4-FFF2-40B4-BE49-F238E27FC236}">
                <a16:creationId xmlns:a16="http://schemas.microsoft.com/office/drawing/2014/main" id="{92D83638-A467-411A-9C31-FE9A111CD88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grpSp>
        <p:nvGrpSpPr>
          <p:cNvPr id="12" name="Group 11">
            <a:extLst>
              <a:ext uri="{FF2B5EF4-FFF2-40B4-BE49-F238E27FC236}">
                <a16:creationId xmlns:a16="http://schemas.microsoft.com/office/drawing/2014/main" id="{2576BCDF-119F-4EB5-83D7-ED823C93EB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0788" cy="6858001"/>
            <a:chOff x="-14288" y="0"/>
            <a:chExt cx="1220788" cy="6858001"/>
          </a:xfrm>
          <a:solidFill>
            <a:schemeClr val="tx2">
              <a:alpha val="45000"/>
            </a:schemeClr>
          </a:solidFill>
        </p:grpSpPr>
        <p:sp>
          <p:nvSpPr>
            <p:cNvPr id="13" name="Rectangle 5">
              <a:extLst>
                <a:ext uri="{FF2B5EF4-FFF2-40B4-BE49-F238E27FC236}">
                  <a16:creationId xmlns:a16="http://schemas.microsoft.com/office/drawing/2014/main" id="{43D63E8F-FD8A-4CE3-B7C9-3E9E2B66B5F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4" name="Freeform 6">
              <a:extLst>
                <a:ext uri="{FF2B5EF4-FFF2-40B4-BE49-F238E27FC236}">
                  <a16:creationId xmlns:a16="http://schemas.microsoft.com/office/drawing/2014/main" id="{D107D890-1831-46D8-90FB-F2FC0B28841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7">
              <a:extLst>
                <a:ext uri="{FF2B5EF4-FFF2-40B4-BE49-F238E27FC236}">
                  <a16:creationId xmlns:a16="http://schemas.microsoft.com/office/drawing/2014/main" id="{02440904-A4EC-4F72-8E22-AAF4D9DB5C1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8">
              <a:extLst>
                <a:ext uri="{FF2B5EF4-FFF2-40B4-BE49-F238E27FC236}">
                  <a16:creationId xmlns:a16="http://schemas.microsoft.com/office/drawing/2014/main" id="{625E9C1F-1569-416B-A85C-FA14348722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9">
              <a:extLst>
                <a:ext uri="{FF2B5EF4-FFF2-40B4-BE49-F238E27FC236}">
                  <a16:creationId xmlns:a16="http://schemas.microsoft.com/office/drawing/2014/main" id="{3A186C77-43BF-4B1B-8170-48944F30575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0">
              <a:extLst>
                <a:ext uri="{FF2B5EF4-FFF2-40B4-BE49-F238E27FC236}">
                  <a16:creationId xmlns:a16="http://schemas.microsoft.com/office/drawing/2014/main" id="{FA8D72C1-8526-44B4-9333-5E0057ECC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1">
              <a:extLst>
                <a:ext uri="{FF2B5EF4-FFF2-40B4-BE49-F238E27FC236}">
                  <a16:creationId xmlns:a16="http://schemas.microsoft.com/office/drawing/2014/main" id="{790E4BA0-9C47-48B6-AA4A-8FC22DA954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2">
              <a:extLst>
                <a:ext uri="{FF2B5EF4-FFF2-40B4-BE49-F238E27FC236}">
                  <a16:creationId xmlns:a16="http://schemas.microsoft.com/office/drawing/2014/main" id="{FD051475-431F-4B9D-94C6-7B49A69582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3">
              <a:extLst>
                <a:ext uri="{FF2B5EF4-FFF2-40B4-BE49-F238E27FC236}">
                  <a16:creationId xmlns:a16="http://schemas.microsoft.com/office/drawing/2014/main" id="{82255D2F-85A1-4A19-8BC4-EB2715F36CC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Freeform 14">
              <a:extLst>
                <a:ext uri="{FF2B5EF4-FFF2-40B4-BE49-F238E27FC236}">
                  <a16:creationId xmlns:a16="http://schemas.microsoft.com/office/drawing/2014/main" id="{EBC3A004-9794-4EFA-83F0-989248797C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3" name="Freeform 15">
              <a:extLst>
                <a:ext uri="{FF2B5EF4-FFF2-40B4-BE49-F238E27FC236}">
                  <a16:creationId xmlns:a16="http://schemas.microsoft.com/office/drawing/2014/main" id="{6EFD9FC3-E11A-44E3-BCAC-A07F3C601F2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Line 16">
              <a:extLst>
                <a:ext uri="{FF2B5EF4-FFF2-40B4-BE49-F238E27FC236}">
                  <a16:creationId xmlns:a16="http://schemas.microsoft.com/office/drawing/2014/main" id="{AB6AB6F7-6592-4028-B349-1C0E53A29CD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5" name="Freeform 17">
              <a:extLst>
                <a:ext uri="{FF2B5EF4-FFF2-40B4-BE49-F238E27FC236}">
                  <a16:creationId xmlns:a16="http://schemas.microsoft.com/office/drawing/2014/main" id="{6C2415E6-F914-4C11-B48B-4910AA6CA6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18">
              <a:extLst>
                <a:ext uri="{FF2B5EF4-FFF2-40B4-BE49-F238E27FC236}">
                  <a16:creationId xmlns:a16="http://schemas.microsoft.com/office/drawing/2014/main" id="{2412013C-072A-489E-851A-CFEF91A9A6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Freeform 19">
              <a:extLst>
                <a:ext uri="{FF2B5EF4-FFF2-40B4-BE49-F238E27FC236}">
                  <a16:creationId xmlns:a16="http://schemas.microsoft.com/office/drawing/2014/main" id="{DE93DF9F-296F-4DE4-8813-D8C04DE4CF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8" name="Freeform 20">
              <a:extLst>
                <a:ext uri="{FF2B5EF4-FFF2-40B4-BE49-F238E27FC236}">
                  <a16:creationId xmlns:a16="http://schemas.microsoft.com/office/drawing/2014/main" id="{F440D966-5030-460C-9916-BF9B9154218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Rectangle 21">
              <a:extLst>
                <a:ext uri="{FF2B5EF4-FFF2-40B4-BE49-F238E27FC236}">
                  <a16:creationId xmlns:a16="http://schemas.microsoft.com/office/drawing/2014/main" id="{1EFE245D-BA05-4F4D-A6E8-40739F48E76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30" name="Freeform 22">
              <a:extLst>
                <a:ext uri="{FF2B5EF4-FFF2-40B4-BE49-F238E27FC236}">
                  <a16:creationId xmlns:a16="http://schemas.microsoft.com/office/drawing/2014/main" id="{ED67811C-F735-441C-98A6-2517EC099A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3">
              <a:extLst>
                <a:ext uri="{FF2B5EF4-FFF2-40B4-BE49-F238E27FC236}">
                  <a16:creationId xmlns:a16="http://schemas.microsoft.com/office/drawing/2014/main" id="{3070FC44-32F9-470F-A131-868F3F1DB72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4">
              <a:extLst>
                <a:ext uri="{FF2B5EF4-FFF2-40B4-BE49-F238E27FC236}">
                  <a16:creationId xmlns:a16="http://schemas.microsoft.com/office/drawing/2014/main" id="{95FB52C7-C779-4E3F-978C-4595FEF868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5">
              <a:extLst>
                <a:ext uri="{FF2B5EF4-FFF2-40B4-BE49-F238E27FC236}">
                  <a16:creationId xmlns:a16="http://schemas.microsoft.com/office/drawing/2014/main" id="{D4EB1759-62AC-4B24-9DC6-E4F8737E898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6">
              <a:extLst>
                <a:ext uri="{FF2B5EF4-FFF2-40B4-BE49-F238E27FC236}">
                  <a16:creationId xmlns:a16="http://schemas.microsoft.com/office/drawing/2014/main" id="{7BF6FB39-864B-4F58-86E8-790E16FB3C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7">
              <a:extLst>
                <a:ext uri="{FF2B5EF4-FFF2-40B4-BE49-F238E27FC236}">
                  <a16:creationId xmlns:a16="http://schemas.microsoft.com/office/drawing/2014/main" id="{5FE4FA46-B51C-43DA-87FC-2644ED117A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28">
              <a:extLst>
                <a:ext uri="{FF2B5EF4-FFF2-40B4-BE49-F238E27FC236}">
                  <a16:creationId xmlns:a16="http://schemas.microsoft.com/office/drawing/2014/main" id="{25DD1322-2D3A-4E7B-B23B-B4F96E02C29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29">
              <a:extLst>
                <a:ext uri="{FF2B5EF4-FFF2-40B4-BE49-F238E27FC236}">
                  <a16:creationId xmlns:a16="http://schemas.microsoft.com/office/drawing/2014/main" id="{6E4FFBEB-52BB-494D-AD99-A0F072AB6F3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8" name="Freeform 30">
              <a:extLst>
                <a:ext uri="{FF2B5EF4-FFF2-40B4-BE49-F238E27FC236}">
                  <a16:creationId xmlns:a16="http://schemas.microsoft.com/office/drawing/2014/main" id="{7DE92406-3F65-4333-BAAA-A9A7B5AEE9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9" name="Freeform 31">
              <a:extLst>
                <a:ext uri="{FF2B5EF4-FFF2-40B4-BE49-F238E27FC236}">
                  <a16:creationId xmlns:a16="http://schemas.microsoft.com/office/drawing/2014/main" id="{B8B0FFC4-D1BB-4BB9-A224-BB78BFD3380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98E91248-E069-4887-BD5E-25DBCD73F0A6}"/>
              </a:ext>
            </a:extLst>
          </p:cNvPr>
          <p:cNvSpPr>
            <a:spLocks noGrp="1"/>
          </p:cNvSpPr>
          <p:nvPr>
            <p:ph type="title"/>
          </p:nvPr>
        </p:nvSpPr>
        <p:spPr>
          <a:xfrm>
            <a:off x="1141411" y="748240"/>
            <a:ext cx="9906000" cy="1117073"/>
          </a:xfrm>
        </p:spPr>
        <p:txBody>
          <a:bodyPr>
            <a:normAutofit fontScale="90000"/>
          </a:bodyPr>
          <a:lstStyle/>
          <a:p>
            <a:pPr algn="ctr"/>
            <a:r>
              <a:rPr lang="en-US" sz="4000" dirty="0"/>
              <a:t>Anticipated Recommendation from Policy Analysis Assessment Model</a:t>
            </a:r>
          </a:p>
        </p:txBody>
      </p:sp>
      <p:grpSp>
        <p:nvGrpSpPr>
          <p:cNvPr id="41" name="Group 40">
            <a:extLst>
              <a:ext uri="{FF2B5EF4-FFF2-40B4-BE49-F238E27FC236}">
                <a16:creationId xmlns:a16="http://schemas.microsoft.com/office/drawing/2014/main" id="{8DB4BB99-C854-45F9-BED1-63D15E3A24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solidFill>
            <a:schemeClr val="tx2">
              <a:alpha val="45000"/>
            </a:schemeClr>
          </a:solidFill>
        </p:grpSpPr>
        <p:sp>
          <p:nvSpPr>
            <p:cNvPr id="42" name="Freeform 32">
              <a:extLst>
                <a:ext uri="{FF2B5EF4-FFF2-40B4-BE49-F238E27FC236}">
                  <a16:creationId xmlns:a16="http://schemas.microsoft.com/office/drawing/2014/main" id="{5D1CCC4C-284C-4BF6-97D9-D974674634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3" name="Freeform 33">
              <a:extLst>
                <a:ext uri="{FF2B5EF4-FFF2-40B4-BE49-F238E27FC236}">
                  <a16:creationId xmlns:a16="http://schemas.microsoft.com/office/drawing/2014/main" id="{35D82D1B-EB09-4028-9107-D60B547C7B4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4" name="Freeform 34">
              <a:extLst>
                <a:ext uri="{FF2B5EF4-FFF2-40B4-BE49-F238E27FC236}">
                  <a16:creationId xmlns:a16="http://schemas.microsoft.com/office/drawing/2014/main" id="{1389EE93-8059-437E-8507-7557AD68FB1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5" name="Freeform 35">
              <a:extLst>
                <a:ext uri="{FF2B5EF4-FFF2-40B4-BE49-F238E27FC236}">
                  <a16:creationId xmlns:a16="http://schemas.microsoft.com/office/drawing/2014/main" id="{377C05DC-75FF-4426-A34F-DBF0C7E7BE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6" name="Freeform 36">
              <a:extLst>
                <a:ext uri="{FF2B5EF4-FFF2-40B4-BE49-F238E27FC236}">
                  <a16:creationId xmlns:a16="http://schemas.microsoft.com/office/drawing/2014/main" id="{03D385C8-866D-437D-91B1-2E3ECDD88E5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7" name="Freeform 37">
              <a:extLst>
                <a:ext uri="{FF2B5EF4-FFF2-40B4-BE49-F238E27FC236}">
                  <a16:creationId xmlns:a16="http://schemas.microsoft.com/office/drawing/2014/main" id="{3F649CBB-748F-4C79-A14F-C531C40B08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8" name="Freeform 38">
              <a:extLst>
                <a:ext uri="{FF2B5EF4-FFF2-40B4-BE49-F238E27FC236}">
                  <a16:creationId xmlns:a16="http://schemas.microsoft.com/office/drawing/2014/main" id="{7F4622C0-84AF-41F1-9128-FE73CADD36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9" name="Freeform 39">
              <a:extLst>
                <a:ext uri="{FF2B5EF4-FFF2-40B4-BE49-F238E27FC236}">
                  <a16:creationId xmlns:a16="http://schemas.microsoft.com/office/drawing/2014/main" id="{CC6F29C1-A471-4CDE-8C21-E4B15C5EF4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0" name="Freeform 40">
              <a:extLst>
                <a:ext uri="{FF2B5EF4-FFF2-40B4-BE49-F238E27FC236}">
                  <a16:creationId xmlns:a16="http://schemas.microsoft.com/office/drawing/2014/main" id="{67F5B7DA-86C7-4AE0-96B6-D7F5AA51E21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1" name="Rectangle 41">
              <a:extLst>
                <a:ext uri="{FF2B5EF4-FFF2-40B4-BE49-F238E27FC236}">
                  <a16:creationId xmlns:a16="http://schemas.microsoft.com/office/drawing/2014/main" id="{0FA481E3-0439-484A-AC9B-19D58B98E49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grpSp>
      <p:graphicFrame>
        <p:nvGraphicFramePr>
          <p:cNvPr id="52" name="Table 51">
            <a:extLst>
              <a:ext uri="{FF2B5EF4-FFF2-40B4-BE49-F238E27FC236}">
                <a16:creationId xmlns:a16="http://schemas.microsoft.com/office/drawing/2014/main" id="{72C23F5F-F850-443D-8778-A5EEA547C6C8}"/>
              </a:ext>
            </a:extLst>
          </p:cNvPr>
          <p:cNvGraphicFramePr>
            <a:graphicFrameLocks noGrp="1"/>
          </p:cNvGraphicFramePr>
          <p:nvPr>
            <p:extLst>
              <p:ext uri="{D42A27DB-BD31-4B8C-83A1-F6EECF244321}">
                <p14:modId xmlns:p14="http://schemas.microsoft.com/office/powerpoint/2010/main" val="3059394817"/>
              </p:ext>
            </p:extLst>
          </p:nvPr>
        </p:nvGraphicFramePr>
        <p:xfrm>
          <a:off x="169071" y="2102101"/>
          <a:ext cx="11853858" cy="4023360"/>
        </p:xfrm>
        <a:graphic>
          <a:graphicData uri="http://schemas.openxmlformats.org/drawingml/2006/table">
            <a:tbl>
              <a:tblPr firstRow="1" bandRow="1">
                <a:tableStyleId>{7DF18680-E054-41AD-8BC1-D1AEF772440D}</a:tableStyleId>
              </a:tblPr>
              <a:tblGrid>
                <a:gridCol w="1511492">
                  <a:extLst>
                    <a:ext uri="{9D8B030D-6E8A-4147-A177-3AD203B41FA5}">
                      <a16:colId xmlns:a16="http://schemas.microsoft.com/office/drawing/2014/main" val="3902148466"/>
                    </a:ext>
                  </a:extLst>
                </a:gridCol>
                <a:gridCol w="1269308">
                  <a:extLst>
                    <a:ext uri="{9D8B030D-6E8A-4147-A177-3AD203B41FA5}">
                      <a16:colId xmlns:a16="http://schemas.microsoft.com/office/drawing/2014/main" val="2388207805"/>
                    </a:ext>
                  </a:extLst>
                </a:gridCol>
                <a:gridCol w="1716506">
                  <a:extLst>
                    <a:ext uri="{9D8B030D-6E8A-4147-A177-3AD203B41FA5}">
                      <a16:colId xmlns:a16="http://schemas.microsoft.com/office/drawing/2014/main" val="2410798924"/>
                    </a:ext>
                  </a:extLst>
                </a:gridCol>
                <a:gridCol w="7356552">
                  <a:extLst>
                    <a:ext uri="{9D8B030D-6E8A-4147-A177-3AD203B41FA5}">
                      <a16:colId xmlns:a16="http://schemas.microsoft.com/office/drawing/2014/main" val="1633095573"/>
                    </a:ext>
                  </a:extLst>
                </a:gridCol>
              </a:tblGrid>
              <a:tr h="365760">
                <a:tc>
                  <a:txBody>
                    <a:bodyPr/>
                    <a:lstStyle/>
                    <a:p>
                      <a:pPr algn="ctr"/>
                      <a:r>
                        <a:rPr lang="en-US" sz="1200" dirty="0"/>
                        <a:t>Implementation Plan</a:t>
                      </a:r>
                    </a:p>
                  </a:txBody>
                  <a:tcPr anchor="ctr"/>
                </a:tc>
                <a:tc>
                  <a:txBody>
                    <a:bodyPr/>
                    <a:lstStyle/>
                    <a:p>
                      <a:pPr algn="ctr"/>
                      <a:r>
                        <a:rPr lang="en-US" sz="1200" dirty="0"/>
                        <a:t>Alternative</a:t>
                      </a:r>
                    </a:p>
                  </a:txBody>
                  <a:tcPr anchor="ctr"/>
                </a:tc>
                <a:tc>
                  <a:txBody>
                    <a:bodyPr/>
                    <a:lstStyle/>
                    <a:p>
                      <a:pPr algn="ctr"/>
                      <a:r>
                        <a:rPr lang="en-US" sz="1200" dirty="0"/>
                        <a:t>LEA Options</a:t>
                      </a:r>
                    </a:p>
                  </a:txBody>
                  <a:tcPr anchor="ctr"/>
                </a:tc>
                <a:tc>
                  <a:txBody>
                    <a:bodyPr/>
                    <a:lstStyle/>
                    <a:p>
                      <a:pPr algn="ctr"/>
                      <a:r>
                        <a:rPr lang="en-US" sz="1200" dirty="0"/>
                        <a:t>Explanation of Option</a:t>
                      </a:r>
                    </a:p>
                  </a:txBody>
                  <a:tcPr anchor="ctr"/>
                </a:tc>
                <a:extLst>
                  <a:ext uri="{0D108BD9-81ED-4DB2-BD59-A6C34878D82A}">
                    <a16:rowId xmlns:a16="http://schemas.microsoft.com/office/drawing/2014/main" val="975600310"/>
                  </a:ext>
                </a:extLst>
              </a:tr>
              <a:tr h="370840">
                <a:tc>
                  <a:txBody>
                    <a:bodyPr/>
                    <a:lstStyle/>
                    <a:p>
                      <a:r>
                        <a:rPr lang="en-US" sz="1200" dirty="0"/>
                        <a:t>Phase 1, 2-3-year implementation plan to migrate SPCSA to fully operational LEA by the 2021-22 school year.</a:t>
                      </a:r>
                    </a:p>
                  </a:txBody>
                  <a:tcPr anchor="ctr"/>
                </a:tc>
                <a:tc>
                  <a:txBody>
                    <a:bodyPr/>
                    <a:lstStyle/>
                    <a:p>
                      <a:r>
                        <a:rPr lang="en-US" sz="1200" dirty="0"/>
                        <a:t>Alternative 3a: Mixed-Current Operation Model </a:t>
                      </a:r>
                    </a:p>
                  </a:txBody>
                  <a:tcPr anchor="ctr"/>
                </a:tc>
                <a:tc>
                  <a:txBody>
                    <a:bodyPr/>
                    <a:lstStyle/>
                    <a:p>
                      <a:r>
                        <a:rPr lang="en-US" sz="1200" dirty="0"/>
                        <a:t>SPCSA as District LEA for specific funds</a:t>
                      </a:r>
                    </a:p>
                  </a:txBody>
                  <a:tcPr anchor="ctr"/>
                </a:tc>
                <a:tc>
                  <a:txBody>
                    <a:bodyPr/>
                    <a:lstStyle/>
                    <a:p>
                      <a:r>
                        <a:rPr lang="en-US" sz="1200" dirty="0"/>
                        <a:t>The SPCSA serves as an LEA with full responsibilities and capacities but is designed to support staged or phased implementation. This implementation plan would include a 2-3-year implementation phase with the goal of the SPCSA becoming a fully functioning LEA for all available grant funds. </a:t>
                      </a:r>
                    </a:p>
                    <a:p>
                      <a:pPr marL="171450" indent="-171450">
                        <a:buFont typeface="Wingdings" panose="05000000000000000000" pitchFamily="2" charset="2"/>
                        <a:buChar char="§"/>
                      </a:pPr>
                      <a:r>
                        <a:rPr lang="en-US" sz="1200" dirty="0"/>
                        <a:t>While SPCSA would inherit all operational capacities of an LEA beginning in Year 1 (2019-20), there would be substantial LEA-based infrastructure developed during the first operational year. </a:t>
                      </a:r>
                    </a:p>
                    <a:p>
                      <a:pPr marL="171450" indent="-171450">
                        <a:buFont typeface="Wingdings" panose="05000000000000000000" pitchFamily="2" charset="2"/>
                        <a:buChar char="§"/>
                      </a:pPr>
                      <a:r>
                        <a:rPr lang="en-US" sz="1200" dirty="0"/>
                        <a:t>In Year 2 (2020-21) implementation year infrastructure would be further supported and expanded to include development of standardization guides; evaluation criteria, schedule and plans; compliance and QA/QC expectations; program specific operations, funding, and staffing; and standardized training pursuant to grants administration and management. </a:t>
                      </a:r>
                    </a:p>
                    <a:p>
                      <a:pPr marL="171450" indent="-171450">
                        <a:buFont typeface="Wingdings" panose="05000000000000000000" pitchFamily="2" charset="2"/>
                        <a:buChar char="§"/>
                      </a:pPr>
                      <a:r>
                        <a:rPr lang="en-US" sz="1200" dirty="0"/>
                        <a:t>Finally, in Year 3 (2021-22) the SPCSA would be fully operational with all staffing and support needs identified and solutions either implemented or developed. By the end of Year 3, grant funding innovation analysis should be possible to identify expanded funding opportunities and a Standard Operating Procedure for individual or jointly established school-level LEAs. </a:t>
                      </a:r>
                    </a:p>
                  </a:txBody>
                  <a:tcPr anchor="ctr"/>
                </a:tc>
                <a:extLst>
                  <a:ext uri="{0D108BD9-81ED-4DB2-BD59-A6C34878D82A}">
                    <a16:rowId xmlns:a16="http://schemas.microsoft.com/office/drawing/2014/main" val="2200753965"/>
                  </a:ext>
                </a:extLst>
              </a:tr>
              <a:tr h="370840">
                <a:tc>
                  <a:txBody>
                    <a:bodyPr/>
                    <a:lstStyle/>
                    <a:p>
                      <a:r>
                        <a:rPr lang="en-US" sz="1200" dirty="0"/>
                        <a:t>Phase 2, 1-2-year implementation plan following successful implementation of SPCSA as a fully operational LEA</a:t>
                      </a:r>
                    </a:p>
                  </a:txBody>
                  <a:tcPr anchor="ctr"/>
                </a:tc>
                <a:tc>
                  <a:txBody>
                    <a:bodyPr/>
                    <a:lstStyle/>
                    <a:p>
                      <a:r>
                        <a:rPr lang="en-US" sz="1200" dirty="0"/>
                        <a:t>Alternative 4a: Mixed-Fully Operational Model</a:t>
                      </a:r>
                    </a:p>
                  </a:txBody>
                  <a:tcPr anchor="ctr"/>
                </a:tc>
                <a:tc>
                  <a:txBody>
                    <a:bodyPr/>
                    <a:lstStyle/>
                    <a:p>
                      <a:r>
                        <a:rPr lang="en-US" sz="1200" dirty="0"/>
                        <a:t>SPCSA as District LEA and ESA (capacity-basis)</a:t>
                      </a:r>
                    </a:p>
                  </a:txBody>
                  <a:tcPr anchor="ctr"/>
                </a:tc>
                <a:tc>
                  <a:txBody>
                    <a:bodyPr/>
                    <a:lstStyle/>
                    <a:p>
                      <a:r>
                        <a:rPr lang="en-US" sz="1200" dirty="0"/>
                        <a:t>The SPCSA serves as an LEA with full responsibilities and capacities as noted above but provides opportunities for charter schools or jointly established charter school LEAs. While some responsibilities pursuant to grants administration would be passed directly to individual or jointly established LEAs, SPCSA would retain financial oversight to include Quality Assurance (QA) and retain capacity to hold back funding to individual or jointly established LEAs pursuant to funding requirements and regulations.</a:t>
                      </a:r>
                    </a:p>
                  </a:txBody>
                  <a:tcPr anchor="ctr"/>
                </a:tc>
                <a:extLst>
                  <a:ext uri="{0D108BD9-81ED-4DB2-BD59-A6C34878D82A}">
                    <a16:rowId xmlns:a16="http://schemas.microsoft.com/office/drawing/2014/main" val="4201314075"/>
                  </a:ext>
                </a:extLst>
              </a:tr>
            </a:tbl>
          </a:graphicData>
        </a:graphic>
      </p:graphicFrame>
    </p:spTree>
    <p:extLst>
      <p:ext uri="{BB962C8B-B14F-4D97-AF65-F5344CB8AC3E}">
        <p14:creationId xmlns:p14="http://schemas.microsoft.com/office/powerpoint/2010/main" val="300135461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duotone>
              <a:schemeClr val="bg1">
                <a:shade val="88000"/>
                <a:hueMod val="106000"/>
                <a:satMod val="140000"/>
                <a:lumMod val="54000"/>
              </a:schemeClr>
              <a:schemeClr val="bg1">
                <a:tint val="98000"/>
                <a:hueMod val="90000"/>
                <a:satMod val="150000"/>
                <a:lumMod val="160000"/>
              </a:schemeClr>
            </a:duotone>
            <a:extLst/>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B448F0-DA06-4165-AB5F-4330A20E06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a:extLst>
              <a:ext uri="{FF2B5EF4-FFF2-40B4-BE49-F238E27FC236}">
                <a16:creationId xmlns:a16="http://schemas.microsoft.com/office/drawing/2014/main" id="{92D83638-A467-411A-9C31-FE9A111CD88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grpSp>
        <p:nvGrpSpPr>
          <p:cNvPr id="12" name="Group 11">
            <a:extLst>
              <a:ext uri="{FF2B5EF4-FFF2-40B4-BE49-F238E27FC236}">
                <a16:creationId xmlns:a16="http://schemas.microsoft.com/office/drawing/2014/main" id="{2576BCDF-119F-4EB5-83D7-ED823C93EB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0788" cy="6858001"/>
            <a:chOff x="-14288" y="0"/>
            <a:chExt cx="1220788" cy="6858001"/>
          </a:xfrm>
          <a:solidFill>
            <a:schemeClr val="tx2">
              <a:alpha val="45000"/>
            </a:schemeClr>
          </a:solidFill>
        </p:grpSpPr>
        <p:sp>
          <p:nvSpPr>
            <p:cNvPr id="13" name="Rectangle 5">
              <a:extLst>
                <a:ext uri="{FF2B5EF4-FFF2-40B4-BE49-F238E27FC236}">
                  <a16:creationId xmlns:a16="http://schemas.microsoft.com/office/drawing/2014/main" id="{43D63E8F-FD8A-4CE3-B7C9-3E9E2B66B5F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4" name="Freeform 6">
              <a:extLst>
                <a:ext uri="{FF2B5EF4-FFF2-40B4-BE49-F238E27FC236}">
                  <a16:creationId xmlns:a16="http://schemas.microsoft.com/office/drawing/2014/main" id="{D107D890-1831-46D8-90FB-F2FC0B28841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7">
              <a:extLst>
                <a:ext uri="{FF2B5EF4-FFF2-40B4-BE49-F238E27FC236}">
                  <a16:creationId xmlns:a16="http://schemas.microsoft.com/office/drawing/2014/main" id="{02440904-A4EC-4F72-8E22-AAF4D9DB5C1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8">
              <a:extLst>
                <a:ext uri="{FF2B5EF4-FFF2-40B4-BE49-F238E27FC236}">
                  <a16:creationId xmlns:a16="http://schemas.microsoft.com/office/drawing/2014/main" id="{625E9C1F-1569-416B-A85C-FA14348722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9">
              <a:extLst>
                <a:ext uri="{FF2B5EF4-FFF2-40B4-BE49-F238E27FC236}">
                  <a16:creationId xmlns:a16="http://schemas.microsoft.com/office/drawing/2014/main" id="{3A186C77-43BF-4B1B-8170-48944F30575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0">
              <a:extLst>
                <a:ext uri="{FF2B5EF4-FFF2-40B4-BE49-F238E27FC236}">
                  <a16:creationId xmlns:a16="http://schemas.microsoft.com/office/drawing/2014/main" id="{FA8D72C1-8526-44B4-9333-5E0057ECC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1">
              <a:extLst>
                <a:ext uri="{FF2B5EF4-FFF2-40B4-BE49-F238E27FC236}">
                  <a16:creationId xmlns:a16="http://schemas.microsoft.com/office/drawing/2014/main" id="{790E4BA0-9C47-48B6-AA4A-8FC22DA954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2">
              <a:extLst>
                <a:ext uri="{FF2B5EF4-FFF2-40B4-BE49-F238E27FC236}">
                  <a16:creationId xmlns:a16="http://schemas.microsoft.com/office/drawing/2014/main" id="{FD051475-431F-4B9D-94C6-7B49A69582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3">
              <a:extLst>
                <a:ext uri="{FF2B5EF4-FFF2-40B4-BE49-F238E27FC236}">
                  <a16:creationId xmlns:a16="http://schemas.microsoft.com/office/drawing/2014/main" id="{82255D2F-85A1-4A19-8BC4-EB2715F36CC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Freeform 14">
              <a:extLst>
                <a:ext uri="{FF2B5EF4-FFF2-40B4-BE49-F238E27FC236}">
                  <a16:creationId xmlns:a16="http://schemas.microsoft.com/office/drawing/2014/main" id="{EBC3A004-9794-4EFA-83F0-989248797C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3" name="Freeform 15">
              <a:extLst>
                <a:ext uri="{FF2B5EF4-FFF2-40B4-BE49-F238E27FC236}">
                  <a16:creationId xmlns:a16="http://schemas.microsoft.com/office/drawing/2014/main" id="{6EFD9FC3-E11A-44E3-BCAC-A07F3C601F2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Line 16">
              <a:extLst>
                <a:ext uri="{FF2B5EF4-FFF2-40B4-BE49-F238E27FC236}">
                  <a16:creationId xmlns:a16="http://schemas.microsoft.com/office/drawing/2014/main" id="{AB6AB6F7-6592-4028-B349-1C0E53A29CD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5" name="Freeform 17">
              <a:extLst>
                <a:ext uri="{FF2B5EF4-FFF2-40B4-BE49-F238E27FC236}">
                  <a16:creationId xmlns:a16="http://schemas.microsoft.com/office/drawing/2014/main" id="{6C2415E6-F914-4C11-B48B-4910AA6CA6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18">
              <a:extLst>
                <a:ext uri="{FF2B5EF4-FFF2-40B4-BE49-F238E27FC236}">
                  <a16:creationId xmlns:a16="http://schemas.microsoft.com/office/drawing/2014/main" id="{2412013C-072A-489E-851A-CFEF91A9A6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Freeform 19">
              <a:extLst>
                <a:ext uri="{FF2B5EF4-FFF2-40B4-BE49-F238E27FC236}">
                  <a16:creationId xmlns:a16="http://schemas.microsoft.com/office/drawing/2014/main" id="{DE93DF9F-296F-4DE4-8813-D8C04DE4CF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8" name="Freeform 20">
              <a:extLst>
                <a:ext uri="{FF2B5EF4-FFF2-40B4-BE49-F238E27FC236}">
                  <a16:creationId xmlns:a16="http://schemas.microsoft.com/office/drawing/2014/main" id="{F440D966-5030-460C-9916-BF9B9154218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Rectangle 21">
              <a:extLst>
                <a:ext uri="{FF2B5EF4-FFF2-40B4-BE49-F238E27FC236}">
                  <a16:creationId xmlns:a16="http://schemas.microsoft.com/office/drawing/2014/main" id="{1EFE245D-BA05-4F4D-A6E8-40739F48E76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30" name="Freeform 22">
              <a:extLst>
                <a:ext uri="{FF2B5EF4-FFF2-40B4-BE49-F238E27FC236}">
                  <a16:creationId xmlns:a16="http://schemas.microsoft.com/office/drawing/2014/main" id="{ED67811C-F735-441C-98A6-2517EC099A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3">
              <a:extLst>
                <a:ext uri="{FF2B5EF4-FFF2-40B4-BE49-F238E27FC236}">
                  <a16:creationId xmlns:a16="http://schemas.microsoft.com/office/drawing/2014/main" id="{3070FC44-32F9-470F-A131-868F3F1DB72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4">
              <a:extLst>
                <a:ext uri="{FF2B5EF4-FFF2-40B4-BE49-F238E27FC236}">
                  <a16:creationId xmlns:a16="http://schemas.microsoft.com/office/drawing/2014/main" id="{95FB52C7-C779-4E3F-978C-4595FEF868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5">
              <a:extLst>
                <a:ext uri="{FF2B5EF4-FFF2-40B4-BE49-F238E27FC236}">
                  <a16:creationId xmlns:a16="http://schemas.microsoft.com/office/drawing/2014/main" id="{D4EB1759-62AC-4B24-9DC6-E4F8737E898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6">
              <a:extLst>
                <a:ext uri="{FF2B5EF4-FFF2-40B4-BE49-F238E27FC236}">
                  <a16:creationId xmlns:a16="http://schemas.microsoft.com/office/drawing/2014/main" id="{7BF6FB39-864B-4F58-86E8-790E16FB3C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7">
              <a:extLst>
                <a:ext uri="{FF2B5EF4-FFF2-40B4-BE49-F238E27FC236}">
                  <a16:creationId xmlns:a16="http://schemas.microsoft.com/office/drawing/2014/main" id="{5FE4FA46-B51C-43DA-87FC-2644ED117A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28">
              <a:extLst>
                <a:ext uri="{FF2B5EF4-FFF2-40B4-BE49-F238E27FC236}">
                  <a16:creationId xmlns:a16="http://schemas.microsoft.com/office/drawing/2014/main" id="{25DD1322-2D3A-4E7B-B23B-B4F96E02C29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29">
              <a:extLst>
                <a:ext uri="{FF2B5EF4-FFF2-40B4-BE49-F238E27FC236}">
                  <a16:creationId xmlns:a16="http://schemas.microsoft.com/office/drawing/2014/main" id="{6E4FFBEB-52BB-494D-AD99-A0F072AB6F3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8" name="Freeform 30">
              <a:extLst>
                <a:ext uri="{FF2B5EF4-FFF2-40B4-BE49-F238E27FC236}">
                  <a16:creationId xmlns:a16="http://schemas.microsoft.com/office/drawing/2014/main" id="{7DE92406-3F65-4333-BAAA-A9A7B5AEE9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9" name="Freeform 31">
              <a:extLst>
                <a:ext uri="{FF2B5EF4-FFF2-40B4-BE49-F238E27FC236}">
                  <a16:creationId xmlns:a16="http://schemas.microsoft.com/office/drawing/2014/main" id="{B8B0FFC4-D1BB-4BB9-A224-BB78BFD3380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4C657A49-F9A5-4416-884F-908A1373B35E}"/>
              </a:ext>
            </a:extLst>
          </p:cNvPr>
          <p:cNvSpPr>
            <a:spLocks noGrp="1"/>
          </p:cNvSpPr>
          <p:nvPr>
            <p:ph type="title"/>
          </p:nvPr>
        </p:nvSpPr>
        <p:spPr>
          <a:xfrm>
            <a:off x="1221621" y="635946"/>
            <a:ext cx="9906000" cy="1117073"/>
          </a:xfrm>
        </p:spPr>
        <p:txBody>
          <a:bodyPr>
            <a:normAutofit fontScale="90000"/>
          </a:bodyPr>
          <a:lstStyle/>
          <a:p>
            <a:pPr algn="ctr"/>
            <a:r>
              <a:rPr lang="en-US" sz="4000" dirty="0"/>
              <a:t>Staffing Assessment Pursuant to LEA Operation </a:t>
            </a:r>
            <a:r>
              <a:rPr lang="en-US" sz="4000" dirty="0" err="1"/>
              <a:t>STandards</a:t>
            </a:r>
            <a:endParaRPr lang="en-US" sz="4000" dirty="0"/>
          </a:p>
        </p:txBody>
      </p:sp>
      <p:grpSp>
        <p:nvGrpSpPr>
          <p:cNvPr id="41" name="Group 40">
            <a:extLst>
              <a:ext uri="{FF2B5EF4-FFF2-40B4-BE49-F238E27FC236}">
                <a16:creationId xmlns:a16="http://schemas.microsoft.com/office/drawing/2014/main" id="{8DB4BB99-C854-45F9-BED1-63D15E3A24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solidFill>
            <a:schemeClr val="tx2">
              <a:alpha val="45000"/>
            </a:schemeClr>
          </a:solidFill>
        </p:grpSpPr>
        <p:sp>
          <p:nvSpPr>
            <p:cNvPr id="42" name="Freeform 32">
              <a:extLst>
                <a:ext uri="{FF2B5EF4-FFF2-40B4-BE49-F238E27FC236}">
                  <a16:creationId xmlns:a16="http://schemas.microsoft.com/office/drawing/2014/main" id="{5D1CCC4C-284C-4BF6-97D9-D974674634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3" name="Freeform 33">
              <a:extLst>
                <a:ext uri="{FF2B5EF4-FFF2-40B4-BE49-F238E27FC236}">
                  <a16:creationId xmlns:a16="http://schemas.microsoft.com/office/drawing/2014/main" id="{35D82D1B-EB09-4028-9107-D60B547C7B4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4" name="Freeform 34">
              <a:extLst>
                <a:ext uri="{FF2B5EF4-FFF2-40B4-BE49-F238E27FC236}">
                  <a16:creationId xmlns:a16="http://schemas.microsoft.com/office/drawing/2014/main" id="{1389EE93-8059-437E-8507-7557AD68FB1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5" name="Freeform 35">
              <a:extLst>
                <a:ext uri="{FF2B5EF4-FFF2-40B4-BE49-F238E27FC236}">
                  <a16:creationId xmlns:a16="http://schemas.microsoft.com/office/drawing/2014/main" id="{377C05DC-75FF-4426-A34F-DBF0C7E7BE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6" name="Freeform 36">
              <a:extLst>
                <a:ext uri="{FF2B5EF4-FFF2-40B4-BE49-F238E27FC236}">
                  <a16:creationId xmlns:a16="http://schemas.microsoft.com/office/drawing/2014/main" id="{03D385C8-866D-437D-91B1-2E3ECDD88E5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7" name="Freeform 37">
              <a:extLst>
                <a:ext uri="{FF2B5EF4-FFF2-40B4-BE49-F238E27FC236}">
                  <a16:creationId xmlns:a16="http://schemas.microsoft.com/office/drawing/2014/main" id="{3F649CBB-748F-4C79-A14F-C531C40B08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8" name="Freeform 38">
              <a:extLst>
                <a:ext uri="{FF2B5EF4-FFF2-40B4-BE49-F238E27FC236}">
                  <a16:creationId xmlns:a16="http://schemas.microsoft.com/office/drawing/2014/main" id="{7F4622C0-84AF-41F1-9128-FE73CADD36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9" name="Freeform 39">
              <a:extLst>
                <a:ext uri="{FF2B5EF4-FFF2-40B4-BE49-F238E27FC236}">
                  <a16:creationId xmlns:a16="http://schemas.microsoft.com/office/drawing/2014/main" id="{CC6F29C1-A471-4CDE-8C21-E4B15C5EF4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0" name="Freeform 40">
              <a:extLst>
                <a:ext uri="{FF2B5EF4-FFF2-40B4-BE49-F238E27FC236}">
                  <a16:creationId xmlns:a16="http://schemas.microsoft.com/office/drawing/2014/main" id="{67F5B7DA-86C7-4AE0-96B6-D7F5AA51E21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1" name="Rectangle 41">
              <a:extLst>
                <a:ext uri="{FF2B5EF4-FFF2-40B4-BE49-F238E27FC236}">
                  <a16:creationId xmlns:a16="http://schemas.microsoft.com/office/drawing/2014/main" id="{0FA481E3-0439-484A-AC9B-19D58B98E49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grpSp>
      <p:sp>
        <p:nvSpPr>
          <p:cNvPr id="53" name="Left Brace 52">
            <a:extLst>
              <a:ext uri="{FF2B5EF4-FFF2-40B4-BE49-F238E27FC236}">
                <a16:creationId xmlns:a16="http://schemas.microsoft.com/office/drawing/2014/main" id="{7AE55CAE-FA87-47AA-A125-0E94BCAE07B0}"/>
              </a:ext>
            </a:extLst>
          </p:cNvPr>
          <p:cNvSpPr/>
          <p:nvPr/>
        </p:nvSpPr>
        <p:spPr>
          <a:xfrm>
            <a:off x="2197639" y="643057"/>
            <a:ext cx="555498" cy="5766100"/>
          </a:xfrm>
          <a:prstGeom prst="leftBrace">
            <a:avLst/>
          </a:prstGeom>
          <a:ln w="38100"/>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sz="1400"/>
          </a:p>
        </p:txBody>
      </p:sp>
      <p:sp>
        <p:nvSpPr>
          <p:cNvPr id="5" name="Freeform: Shape 4">
            <a:extLst>
              <a:ext uri="{FF2B5EF4-FFF2-40B4-BE49-F238E27FC236}">
                <a16:creationId xmlns:a16="http://schemas.microsoft.com/office/drawing/2014/main" id="{AF3A5311-9836-467C-9D80-C3720078FDC8}"/>
              </a:ext>
            </a:extLst>
          </p:cNvPr>
          <p:cNvSpPr/>
          <p:nvPr/>
        </p:nvSpPr>
        <p:spPr>
          <a:xfrm>
            <a:off x="2727813" y="529024"/>
            <a:ext cx="2931081" cy="5988968"/>
          </a:xfrm>
          <a:custGeom>
            <a:avLst/>
            <a:gdLst>
              <a:gd name="connsiteX0" fmla="*/ 0 w 2931081"/>
              <a:gd name="connsiteY0" fmla="*/ 293108 h 5988968"/>
              <a:gd name="connsiteX1" fmla="*/ 293108 w 2931081"/>
              <a:gd name="connsiteY1" fmla="*/ 0 h 5988968"/>
              <a:gd name="connsiteX2" fmla="*/ 2637973 w 2931081"/>
              <a:gd name="connsiteY2" fmla="*/ 0 h 5988968"/>
              <a:gd name="connsiteX3" fmla="*/ 2931081 w 2931081"/>
              <a:gd name="connsiteY3" fmla="*/ 293108 h 5988968"/>
              <a:gd name="connsiteX4" fmla="*/ 2931081 w 2931081"/>
              <a:gd name="connsiteY4" fmla="*/ 5695860 h 5988968"/>
              <a:gd name="connsiteX5" fmla="*/ 2637973 w 2931081"/>
              <a:gd name="connsiteY5" fmla="*/ 5988968 h 5988968"/>
              <a:gd name="connsiteX6" fmla="*/ 293108 w 2931081"/>
              <a:gd name="connsiteY6" fmla="*/ 5988968 h 5988968"/>
              <a:gd name="connsiteX7" fmla="*/ 0 w 2931081"/>
              <a:gd name="connsiteY7" fmla="*/ 5695860 h 5988968"/>
              <a:gd name="connsiteX8" fmla="*/ 0 w 2931081"/>
              <a:gd name="connsiteY8" fmla="*/ 293108 h 598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31081" h="5988968">
                <a:moveTo>
                  <a:pt x="0" y="293108"/>
                </a:moveTo>
                <a:cubicBezTo>
                  <a:pt x="0" y="131229"/>
                  <a:pt x="131229" y="0"/>
                  <a:pt x="293108" y="0"/>
                </a:cubicBezTo>
                <a:lnTo>
                  <a:pt x="2637973" y="0"/>
                </a:lnTo>
                <a:cubicBezTo>
                  <a:pt x="2799852" y="0"/>
                  <a:pt x="2931081" y="131229"/>
                  <a:pt x="2931081" y="293108"/>
                </a:cubicBezTo>
                <a:lnTo>
                  <a:pt x="2931081" y="5695860"/>
                </a:lnTo>
                <a:cubicBezTo>
                  <a:pt x="2931081" y="5857739"/>
                  <a:pt x="2799852" y="5988968"/>
                  <a:pt x="2637973" y="5988968"/>
                </a:cubicBezTo>
                <a:lnTo>
                  <a:pt x="293108" y="5988968"/>
                </a:lnTo>
                <a:cubicBezTo>
                  <a:pt x="131229" y="5988968"/>
                  <a:pt x="0" y="5857739"/>
                  <a:pt x="0" y="5695860"/>
                </a:cubicBezTo>
                <a:lnTo>
                  <a:pt x="0" y="293108"/>
                </a:lnTo>
                <a:close/>
              </a:path>
            </a:pathLst>
          </a:custGeom>
        </p:spPr>
        <p:style>
          <a:lnRef idx="0">
            <a:schemeClr val="accent1"/>
          </a:lnRef>
          <a:fillRef idx="3">
            <a:schemeClr val="accent1"/>
          </a:fillRef>
          <a:effectRef idx="3">
            <a:schemeClr val="accent1"/>
          </a:effectRef>
          <a:fontRef idx="minor">
            <a:schemeClr val="dk1">
              <a:hueOff val="0"/>
              <a:satOff val="0"/>
              <a:lumOff val="0"/>
              <a:alphaOff val="0"/>
            </a:schemeClr>
          </a:fontRef>
        </p:style>
        <p:txBody>
          <a:bodyPr spcFirstLastPara="0" vert="horz" wrap="square" lIns="76200" tIns="76200" rIns="76200" bIns="4268478" numCol="1" spcCol="1270" anchor="ctr" anchorCtr="0">
            <a:noAutofit/>
          </a:bodyPr>
          <a:lstStyle/>
          <a:p>
            <a:pPr marL="0" lvl="0" indent="0" algn="ctr" defTabSz="889000">
              <a:lnSpc>
                <a:spcPct val="90000"/>
              </a:lnSpc>
              <a:spcBef>
                <a:spcPct val="0"/>
              </a:spcBef>
              <a:spcAft>
                <a:spcPct val="35000"/>
              </a:spcAft>
              <a:buNone/>
            </a:pPr>
            <a:endParaRPr lang="en-US" sz="2000" b="1" kern="1200" dirty="0">
              <a:solidFill>
                <a:schemeClr val="bg1"/>
              </a:solidFill>
            </a:endParaRPr>
          </a:p>
          <a:p>
            <a:pPr marL="0" lvl="0" indent="0" algn="ctr" defTabSz="889000">
              <a:lnSpc>
                <a:spcPct val="90000"/>
              </a:lnSpc>
              <a:spcBef>
                <a:spcPct val="0"/>
              </a:spcBef>
              <a:spcAft>
                <a:spcPct val="35000"/>
              </a:spcAft>
              <a:buNone/>
            </a:pPr>
            <a:r>
              <a:rPr lang="en-US" sz="2000" b="1" kern="1200" dirty="0">
                <a:solidFill>
                  <a:schemeClr val="bg1"/>
                </a:solidFill>
              </a:rPr>
              <a:t>E275: Data Integrity Resources</a:t>
            </a:r>
          </a:p>
        </p:txBody>
      </p:sp>
      <p:sp>
        <p:nvSpPr>
          <p:cNvPr id="6" name="Freeform: Shape 5">
            <a:extLst>
              <a:ext uri="{FF2B5EF4-FFF2-40B4-BE49-F238E27FC236}">
                <a16:creationId xmlns:a16="http://schemas.microsoft.com/office/drawing/2014/main" id="{7848EC31-2717-487C-802B-F7A35B0E7721}"/>
              </a:ext>
            </a:extLst>
          </p:cNvPr>
          <p:cNvSpPr/>
          <p:nvPr/>
        </p:nvSpPr>
        <p:spPr>
          <a:xfrm>
            <a:off x="2769891" y="1928020"/>
            <a:ext cx="2846923" cy="1173595"/>
          </a:xfrm>
          <a:custGeom>
            <a:avLst/>
            <a:gdLst>
              <a:gd name="connsiteX0" fmla="*/ 0 w 2846923"/>
              <a:gd name="connsiteY0" fmla="*/ 117360 h 1173595"/>
              <a:gd name="connsiteX1" fmla="*/ 117360 w 2846923"/>
              <a:gd name="connsiteY1" fmla="*/ 0 h 1173595"/>
              <a:gd name="connsiteX2" fmla="*/ 2729564 w 2846923"/>
              <a:gd name="connsiteY2" fmla="*/ 0 h 1173595"/>
              <a:gd name="connsiteX3" fmla="*/ 2846924 w 2846923"/>
              <a:gd name="connsiteY3" fmla="*/ 117360 h 1173595"/>
              <a:gd name="connsiteX4" fmla="*/ 2846923 w 2846923"/>
              <a:gd name="connsiteY4" fmla="*/ 1056236 h 1173595"/>
              <a:gd name="connsiteX5" fmla="*/ 2729563 w 2846923"/>
              <a:gd name="connsiteY5" fmla="*/ 1173596 h 1173595"/>
              <a:gd name="connsiteX6" fmla="*/ 117360 w 2846923"/>
              <a:gd name="connsiteY6" fmla="*/ 1173595 h 1173595"/>
              <a:gd name="connsiteX7" fmla="*/ 0 w 2846923"/>
              <a:gd name="connsiteY7" fmla="*/ 1056235 h 1173595"/>
              <a:gd name="connsiteX8" fmla="*/ 0 w 2846923"/>
              <a:gd name="connsiteY8" fmla="*/ 117360 h 1173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46923" h="1173595">
                <a:moveTo>
                  <a:pt x="0" y="117360"/>
                </a:moveTo>
                <a:cubicBezTo>
                  <a:pt x="0" y="52544"/>
                  <a:pt x="52544" y="0"/>
                  <a:pt x="117360" y="0"/>
                </a:cubicBezTo>
                <a:lnTo>
                  <a:pt x="2729564" y="0"/>
                </a:lnTo>
                <a:cubicBezTo>
                  <a:pt x="2794380" y="0"/>
                  <a:pt x="2846924" y="52544"/>
                  <a:pt x="2846924" y="117360"/>
                </a:cubicBezTo>
                <a:cubicBezTo>
                  <a:pt x="2846924" y="430319"/>
                  <a:pt x="2846923" y="743277"/>
                  <a:pt x="2846923" y="1056236"/>
                </a:cubicBezTo>
                <a:cubicBezTo>
                  <a:pt x="2846923" y="1121052"/>
                  <a:pt x="2794379" y="1173596"/>
                  <a:pt x="2729563" y="1173596"/>
                </a:cubicBezTo>
                <a:lnTo>
                  <a:pt x="117360" y="1173595"/>
                </a:lnTo>
                <a:cubicBezTo>
                  <a:pt x="52544" y="1173595"/>
                  <a:pt x="0" y="1121051"/>
                  <a:pt x="0" y="1056235"/>
                </a:cubicBezTo>
                <a:lnTo>
                  <a:pt x="0" y="117360"/>
                </a:lnTo>
                <a:close/>
              </a:path>
            </a:pathLst>
          </a:custGeom>
        </p:spPr>
        <p:style>
          <a:lnRef idx="1">
            <a:schemeClr val="accent1"/>
          </a:lnRef>
          <a:fillRef idx="2">
            <a:schemeClr val="accent1"/>
          </a:fillRef>
          <a:effectRef idx="1">
            <a:schemeClr val="accent1"/>
          </a:effectRef>
          <a:fontRef idx="minor">
            <a:schemeClr val="dk1">
              <a:hueOff val="0"/>
              <a:satOff val="0"/>
              <a:lumOff val="0"/>
              <a:alphaOff val="0"/>
            </a:schemeClr>
          </a:fontRef>
        </p:style>
        <p:txBody>
          <a:bodyPr spcFirstLastPara="0" vert="horz" wrap="square" lIns="69933" tIns="61043" rIns="69933" bIns="61043" numCol="1" spcCol="1270" anchor="t" anchorCtr="0">
            <a:noAutofit/>
          </a:bodyPr>
          <a:lstStyle/>
          <a:p>
            <a:pPr marL="0" lvl="0" indent="0" algn="ctr" defTabSz="622300">
              <a:lnSpc>
                <a:spcPct val="90000"/>
              </a:lnSpc>
              <a:spcBef>
                <a:spcPct val="0"/>
              </a:spcBef>
              <a:spcAft>
                <a:spcPct val="35000"/>
              </a:spcAft>
              <a:buNone/>
            </a:pPr>
            <a:r>
              <a:rPr lang="en-US" sz="1400" kern="1200" dirty="0"/>
              <a:t>3 new positions all under School Support Deputy Director:</a:t>
            </a:r>
          </a:p>
          <a:p>
            <a:pPr marL="57150" lvl="1" indent="-57150" algn="l" defTabSz="488950">
              <a:lnSpc>
                <a:spcPct val="90000"/>
              </a:lnSpc>
              <a:spcBef>
                <a:spcPct val="0"/>
              </a:spcBef>
              <a:spcAft>
                <a:spcPct val="15000"/>
              </a:spcAft>
              <a:buChar char="•"/>
            </a:pPr>
            <a:r>
              <a:rPr lang="en-US" sz="1100" kern="1200" dirty="0"/>
              <a:t>Education &amp; Information Officer (Grade 35)</a:t>
            </a:r>
          </a:p>
          <a:p>
            <a:pPr marL="57150" lvl="1" indent="-57150" algn="l" defTabSz="488950">
              <a:lnSpc>
                <a:spcPct val="90000"/>
              </a:lnSpc>
              <a:spcBef>
                <a:spcPct val="0"/>
              </a:spcBef>
              <a:spcAft>
                <a:spcPct val="15000"/>
              </a:spcAft>
              <a:buChar char="•"/>
            </a:pPr>
            <a:r>
              <a:rPr lang="en-US" sz="1100" kern="1200" dirty="0"/>
              <a:t>Education Programs Professional* (Grade 39)</a:t>
            </a:r>
          </a:p>
          <a:p>
            <a:pPr marL="57150" lvl="1" indent="-57150" algn="l" defTabSz="488950">
              <a:lnSpc>
                <a:spcPct val="90000"/>
              </a:lnSpc>
              <a:spcBef>
                <a:spcPct val="0"/>
              </a:spcBef>
              <a:spcAft>
                <a:spcPct val="15000"/>
              </a:spcAft>
              <a:buChar char="•"/>
            </a:pPr>
            <a:r>
              <a:rPr lang="en-US" sz="1100" kern="1200" dirty="0"/>
              <a:t>Administrative Assistant IV (Grade 29)</a:t>
            </a:r>
          </a:p>
        </p:txBody>
      </p:sp>
      <p:sp>
        <p:nvSpPr>
          <p:cNvPr id="7" name="Freeform: Shape 6">
            <a:extLst>
              <a:ext uri="{FF2B5EF4-FFF2-40B4-BE49-F238E27FC236}">
                <a16:creationId xmlns:a16="http://schemas.microsoft.com/office/drawing/2014/main" id="{FD114673-3C29-4C18-B239-3AB9C60CC976}"/>
              </a:ext>
            </a:extLst>
          </p:cNvPr>
          <p:cNvSpPr/>
          <p:nvPr/>
        </p:nvSpPr>
        <p:spPr>
          <a:xfrm>
            <a:off x="2768719" y="3174303"/>
            <a:ext cx="2844672" cy="840905"/>
          </a:xfrm>
          <a:custGeom>
            <a:avLst/>
            <a:gdLst>
              <a:gd name="connsiteX0" fmla="*/ 0 w 2844672"/>
              <a:gd name="connsiteY0" fmla="*/ 84091 h 840905"/>
              <a:gd name="connsiteX1" fmla="*/ 84091 w 2844672"/>
              <a:gd name="connsiteY1" fmla="*/ 0 h 840905"/>
              <a:gd name="connsiteX2" fmla="*/ 2760582 w 2844672"/>
              <a:gd name="connsiteY2" fmla="*/ 0 h 840905"/>
              <a:gd name="connsiteX3" fmla="*/ 2844673 w 2844672"/>
              <a:gd name="connsiteY3" fmla="*/ 84091 h 840905"/>
              <a:gd name="connsiteX4" fmla="*/ 2844672 w 2844672"/>
              <a:gd name="connsiteY4" fmla="*/ 756815 h 840905"/>
              <a:gd name="connsiteX5" fmla="*/ 2760581 w 2844672"/>
              <a:gd name="connsiteY5" fmla="*/ 840906 h 840905"/>
              <a:gd name="connsiteX6" fmla="*/ 84091 w 2844672"/>
              <a:gd name="connsiteY6" fmla="*/ 840905 h 840905"/>
              <a:gd name="connsiteX7" fmla="*/ 0 w 2844672"/>
              <a:gd name="connsiteY7" fmla="*/ 756814 h 840905"/>
              <a:gd name="connsiteX8" fmla="*/ 0 w 2844672"/>
              <a:gd name="connsiteY8" fmla="*/ 84091 h 840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44672" h="840905">
                <a:moveTo>
                  <a:pt x="0" y="84091"/>
                </a:moveTo>
                <a:cubicBezTo>
                  <a:pt x="0" y="37649"/>
                  <a:pt x="37649" y="0"/>
                  <a:pt x="84091" y="0"/>
                </a:cubicBezTo>
                <a:lnTo>
                  <a:pt x="2760582" y="0"/>
                </a:lnTo>
                <a:cubicBezTo>
                  <a:pt x="2807024" y="0"/>
                  <a:pt x="2844673" y="37649"/>
                  <a:pt x="2844673" y="84091"/>
                </a:cubicBezTo>
                <a:cubicBezTo>
                  <a:pt x="2844673" y="308332"/>
                  <a:pt x="2844672" y="532574"/>
                  <a:pt x="2844672" y="756815"/>
                </a:cubicBezTo>
                <a:cubicBezTo>
                  <a:pt x="2844672" y="803257"/>
                  <a:pt x="2807023" y="840906"/>
                  <a:pt x="2760581" y="840906"/>
                </a:cubicBezTo>
                <a:lnTo>
                  <a:pt x="84091" y="840905"/>
                </a:lnTo>
                <a:cubicBezTo>
                  <a:pt x="37649" y="840905"/>
                  <a:pt x="0" y="803256"/>
                  <a:pt x="0" y="756814"/>
                </a:cubicBezTo>
                <a:lnTo>
                  <a:pt x="0" y="84091"/>
                </a:lnTo>
                <a:close/>
              </a:path>
            </a:pathLst>
          </a:custGeom>
        </p:spPr>
        <p:style>
          <a:lnRef idx="1">
            <a:schemeClr val="accent1"/>
          </a:lnRef>
          <a:fillRef idx="2">
            <a:schemeClr val="accent1"/>
          </a:fillRef>
          <a:effectRef idx="1">
            <a:schemeClr val="accent1"/>
          </a:effectRef>
          <a:fontRef idx="minor">
            <a:schemeClr val="dk1">
              <a:hueOff val="0"/>
              <a:satOff val="0"/>
              <a:lumOff val="0"/>
              <a:alphaOff val="0"/>
            </a:schemeClr>
          </a:fontRef>
        </p:style>
        <p:txBody>
          <a:bodyPr spcFirstLastPara="0" vert="horz" wrap="square" lIns="60189" tIns="51299" rIns="60189" bIns="51299" numCol="1" spcCol="1270" anchor="ctr" anchorCtr="0">
            <a:noAutofit/>
          </a:bodyPr>
          <a:lstStyle/>
          <a:p>
            <a:pPr marL="0" lvl="0" indent="0" algn="ctr" defTabSz="622300">
              <a:lnSpc>
                <a:spcPct val="90000"/>
              </a:lnSpc>
              <a:spcBef>
                <a:spcPct val="0"/>
              </a:spcBef>
              <a:spcAft>
                <a:spcPct val="35000"/>
              </a:spcAft>
              <a:buNone/>
            </a:pPr>
            <a:r>
              <a:rPr lang="en-US" sz="1400" kern="1200" dirty="0"/>
              <a:t>Educate and inform schools of: accountability expectations, reporting requirements, and compliance requirements.</a:t>
            </a:r>
          </a:p>
        </p:txBody>
      </p:sp>
      <p:sp>
        <p:nvSpPr>
          <p:cNvPr id="9" name="Freeform: Shape 8">
            <a:extLst>
              <a:ext uri="{FF2B5EF4-FFF2-40B4-BE49-F238E27FC236}">
                <a16:creationId xmlns:a16="http://schemas.microsoft.com/office/drawing/2014/main" id="{EBA32209-D3CF-40F1-BA38-70FB657AA34F}"/>
              </a:ext>
            </a:extLst>
          </p:cNvPr>
          <p:cNvSpPr/>
          <p:nvPr/>
        </p:nvSpPr>
        <p:spPr>
          <a:xfrm>
            <a:off x="2768719" y="4092041"/>
            <a:ext cx="2844672" cy="601027"/>
          </a:xfrm>
          <a:custGeom>
            <a:avLst/>
            <a:gdLst>
              <a:gd name="connsiteX0" fmla="*/ 0 w 2844672"/>
              <a:gd name="connsiteY0" fmla="*/ 60103 h 601027"/>
              <a:gd name="connsiteX1" fmla="*/ 60103 w 2844672"/>
              <a:gd name="connsiteY1" fmla="*/ 0 h 601027"/>
              <a:gd name="connsiteX2" fmla="*/ 2784569 w 2844672"/>
              <a:gd name="connsiteY2" fmla="*/ 0 h 601027"/>
              <a:gd name="connsiteX3" fmla="*/ 2844672 w 2844672"/>
              <a:gd name="connsiteY3" fmla="*/ 60103 h 601027"/>
              <a:gd name="connsiteX4" fmla="*/ 2844672 w 2844672"/>
              <a:gd name="connsiteY4" fmla="*/ 540924 h 601027"/>
              <a:gd name="connsiteX5" fmla="*/ 2784569 w 2844672"/>
              <a:gd name="connsiteY5" fmla="*/ 601027 h 601027"/>
              <a:gd name="connsiteX6" fmla="*/ 60103 w 2844672"/>
              <a:gd name="connsiteY6" fmla="*/ 601027 h 601027"/>
              <a:gd name="connsiteX7" fmla="*/ 0 w 2844672"/>
              <a:gd name="connsiteY7" fmla="*/ 540924 h 601027"/>
              <a:gd name="connsiteX8" fmla="*/ 0 w 2844672"/>
              <a:gd name="connsiteY8" fmla="*/ 60103 h 601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44672" h="601027">
                <a:moveTo>
                  <a:pt x="0" y="60103"/>
                </a:moveTo>
                <a:cubicBezTo>
                  <a:pt x="0" y="26909"/>
                  <a:pt x="26909" y="0"/>
                  <a:pt x="60103" y="0"/>
                </a:cubicBezTo>
                <a:lnTo>
                  <a:pt x="2784569" y="0"/>
                </a:lnTo>
                <a:cubicBezTo>
                  <a:pt x="2817763" y="0"/>
                  <a:pt x="2844672" y="26909"/>
                  <a:pt x="2844672" y="60103"/>
                </a:cubicBezTo>
                <a:lnTo>
                  <a:pt x="2844672" y="540924"/>
                </a:lnTo>
                <a:cubicBezTo>
                  <a:pt x="2844672" y="574118"/>
                  <a:pt x="2817763" y="601027"/>
                  <a:pt x="2784569" y="601027"/>
                </a:cubicBezTo>
                <a:lnTo>
                  <a:pt x="60103" y="601027"/>
                </a:lnTo>
                <a:cubicBezTo>
                  <a:pt x="26909" y="601027"/>
                  <a:pt x="0" y="574118"/>
                  <a:pt x="0" y="540924"/>
                </a:cubicBezTo>
                <a:lnTo>
                  <a:pt x="0" y="60103"/>
                </a:lnTo>
                <a:close/>
              </a:path>
            </a:pathLst>
          </a:custGeom>
        </p:spPr>
        <p:style>
          <a:lnRef idx="1">
            <a:schemeClr val="accent1"/>
          </a:lnRef>
          <a:fillRef idx="2">
            <a:schemeClr val="accent1"/>
          </a:fillRef>
          <a:effectRef idx="1">
            <a:schemeClr val="accent1"/>
          </a:effectRef>
          <a:fontRef idx="minor">
            <a:schemeClr val="dk1">
              <a:hueOff val="0"/>
              <a:satOff val="0"/>
              <a:lumOff val="0"/>
              <a:alphaOff val="0"/>
            </a:schemeClr>
          </a:fontRef>
        </p:style>
        <p:txBody>
          <a:bodyPr spcFirstLastPara="0" vert="horz" wrap="square" lIns="53163" tIns="44273" rIns="53163" bIns="44273" numCol="1" spcCol="1270" anchor="ctr" anchorCtr="0">
            <a:noAutofit/>
          </a:bodyPr>
          <a:lstStyle/>
          <a:p>
            <a:pPr marL="0" lvl="0" indent="0" algn="ctr" defTabSz="622300">
              <a:lnSpc>
                <a:spcPct val="90000"/>
              </a:lnSpc>
              <a:spcBef>
                <a:spcPct val="0"/>
              </a:spcBef>
              <a:spcAft>
                <a:spcPct val="35000"/>
              </a:spcAft>
              <a:buNone/>
            </a:pPr>
            <a:r>
              <a:rPr lang="en-US" sz="1400" kern="1200" dirty="0"/>
              <a:t>Act as portfolio-wide testing coordinator for SPCSA-sponsored schools.</a:t>
            </a:r>
          </a:p>
        </p:txBody>
      </p:sp>
      <p:sp>
        <p:nvSpPr>
          <p:cNvPr id="11" name="Freeform: Shape 10">
            <a:extLst>
              <a:ext uri="{FF2B5EF4-FFF2-40B4-BE49-F238E27FC236}">
                <a16:creationId xmlns:a16="http://schemas.microsoft.com/office/drawing/2014/main" id="{EF747376-A4E4-4764-92C1-A03979AE75C2}"/>
              </a:ext>
            </a:extLst>
          </p:cNvPr>
          <p:cNvSpPr/>
          <p:nvPr/>
        </p:nvSpPr>
        <p:spPr>
          <a:xfrm>
            <a:off x="2768719" y="4772263"/>
            <a:ext cx="2844672" cy="619478"/>
          </a:xfrm>
          <a:custGeom>
            <a:avLst/>
            <a:gdLst>
              <a:gd name="connsiteX0" fmla="*/ 0 w 2844672"/>
              <a:gd name="connsiteY0" fmla="*/ 61948 h 619478"/>
              <a:gd name="connsiteX1" fmla="*/ 61948 w 2844672"/>
              <a:gd name="connsiteY1" fmla="*/ 0 h 619478"/>
              <a:gd name="connsiteX2" fmla="*/ 2782724 w 2844672"/>
              <a:gd name="connsiteY2" fmla="*/ 0 h 619478"/>
              <a:gd name="connsiteX3" fmla="*/ 2844672 w 2844672"/>
              <a:gd name="connsiteY3" fmla="*/ 61948 h 619478"/>
              <a:gd name="connsiteX4" fmla="*/ 2844672 w 2844672"/>
              <a:gd name="connsiteY4" fmla="*/ 557530 h 619478"/>
              <a:gd name="connsiteX5" fmla="*/ 2782724 w 2844672"/>
              <a:gd name="connsiteY5" fmla="*/ 619478 h 619478"/>
              <a:gd name="connsiteX6" fmla="*/ 61948 w 2844672"/>
              <a:gd name="connsiteY6" fmla="*/ 619478 h 619478"/>
              <a:gd name="connsiteX7" fmla="*/ 0 w 2844672"/>
              <a:gd name="connsiteY7" fmla="*/ 557530 h 619478"/>
              <a:gd name="connsiteX8" fmla="*/ 0 w 2844672"/>
              <a:gd name="connsiteY8" fmla="*/ 61948 h 619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44672" h="619478">
                <a:moveTo>
                  <a:pt x="0" y="61948"/>
                </a:moveTo>
                <a:cubicBezTo>
                  <a:pt x="0" y="27735"/>
                  <a:pt x="27735" y="0"/>
                  <a:pt x="61948" y="0"/>
                </a:cubicBezTo>
                <a:lnTo>
                  <a:pt x="2782724" y="0"/>
                </a:lnTo>
                <a:cubicBezTo>
                  <a:pt x="2816937" y="0"/>
                  <a:pt x="2844672" y="27735"/>
                  <a:pt x="2844672" y="61948"/>
                </a:cubicBezTo>
                <a:lnTo>
                  <a:pt x="2844672" y="557530"/>
                </a:lnTo>
                <a:cubicBezTo>
                  <a:pt x="2844672" y="591743"/>
                  <a:pt x="2816937" y="619478"/>
                  <a:pt x="2782724" y="619478"/>
                </a:cubicBezTo>
                <a:lnTo>
                  <a:pt x="61948" y="619478"/>
                </a:lnTo>
                <a:cubicBezTo>
                  <a:pt x="27735" y="619478"/>
                  <a:pt x="0" y="591743"/>
                  <a:pt x="0" y="557530"/>
                </a:cubicBezTo>
                <a:lnTo>
                  <a:pt x="0" y="61948"/>
                </a:lnTo>
                <a:close/>
              </a:path>
            </a:pathLst>
          </a:custGeom>
        </p:spPr>
        <p:style>
          <a:lnRef idx="1">
            <a:schemeClr val="accent1"/>
          </a:lnRef>
          <a:fillRef idx="2">
            <a:schemeClr val="accent1"/>
          </a:fillRef>
          <a:effectRef idx="1">
            <a:schemeClr val="accent1"/>
          </a:effectRef>
          <a:fontRef idx="minor">
            <a:schemeClr val="dk1">
              <a:hueOff val="0"/>
              <a:satOff val="0"/>
              <a:lumOff val="0"/>
              <a:alphaOff val="0"/>
            </a:schemeClr>
          </a:fontRef>
        </p:style>
        <p:txBody>
          <a:bodyPr spcFirstLastPara="0" vert="horz" wrap="square" lIns="53704" tIns="44814" rIns="53704" bIns="44814" numCol="1" spcCol="1270" anchor="ctr" anchorCtr="0">
            <a:noAutofit/>
          </a:bodyPr>
          <a:lstStyle/>
          <a:p>
            <a:pPr marL="0" lvl="0" indent="0" algn="ctr" defTabSz="622300">
              <a:lnSpc>
                <a:spcPct val="90000"/>
              </a:lnSpc>
              <a:spcBef>
                <a:spcPct val="0"/>
              </a:spcBef>
              <a:spcAft>
                <a:spcPct val="35000"/>
              </a:spcAft>
              <a:buNone/>
            </a:pPr>
            <a:r>
              <a:rPr lang="en-US" sz="1400" kern="1200" dirty="0"/>
              <a:t>Perform assessment data validation and report compilation.</a:t>
            </a:r>
          </a:p>
        </p:txBody>
      </p:sp>
      <p:sp>
        <p:nvSpPr>
          <p:cNvPr id="40" name="Freeform: Shape 39">
            <a:extLst>
              <a:ext uri="{FF2B5EF4-FFF2-40B4-BE49-F238E27FC236}">
                <a16:creationId xmlns:a16="http://schemas.microsoft.com/office/drawing/2014/main" id="{D7B79F1A-2583-4593-96E8-39F353E07052}"/>
              </a:ext>
            </a:extLst>
          </p:cNvPr>
          <p:cNvSpPr/>
          <p:nvPr/>
        </p:nvSpPr>
        <p:spPr>
          <a:xfrm>
            <a:off x="5878725" y="529024"/>
            <a:ext cx="2931081" cy="5988968"/>
          </a:xfrm>
          <a:custGeom>
            <a:avLst/>
            <a:gdLst>
              <a:gd name="connsiteX0" fmla="*/ 0 w 2931081"/>
              <a:gd name="connsiteY0" fmla="*/ 293108 h 5988968"/>
              <a:gd name="connsiteX1" fmla="*/ 293108 w 2931081"/>
              <a:gd name="connsiteY1" fmla="*/ 0 h 5988968"/>
              <a:gd name="connsiteX2" fmla="*/ 2637973 w 2931081"/>
              <a:gd name="connsiteY2" fmla="*/ 0 h 5988968"/>
              <a:gd name="connsiteX3" fmla="*/ 2931081 w 2931081"/>
              <a:gd name="connsiteY3" fmla="*/ 293108 h 5988968"/>
              <a:gd name="connsiteX4" fmla="*/ 2931081 w 2931081"/>
              <a:gd name="connsiteY4" fmla="*/ 5695860 h 5988968"/>
              <a:gd name="connsiteX5" fmla="*/ 2637973 w 2931081"/>
              <a:gd name="connsiteY5" fmla="*/ 5988968 h 5988968"/>
              <a:gd name="connsiteX6" fmla="*/ 293108 w 2931081"/>
              <a:gd name="connsiteY6" fmla="*/ 5988968 h 5988968"/>
              <a:gd name="connsiteX7" fmla="*/ 0 w 2931081"/>
              <a:gd name="connsiteY7" fmla="*/ 5695860 h 5988968"/>
              <a:gd name="connsiteX8" fmla="*/ 0 w 2931081"/>
              <a:gd name="connsiteY8" fmla="*/ 293108 h 598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31081" h="5988968">
                <a:moveTo>
                  <a:pt x="0" y="293108"/>
                </a:moveTo>
                <a:cubicBezTo>
                  <a:pt x="0" y="131229"/>
                  <a:pt x="131229" y="0"/>
                  <a:pt x="293108" y="0"/>
                </a:cubicBezTo>
                <a:lnTo>
                  <a:pt x="2637973" y="0"/>
                </a:lnTo>
                <a:cubicBezTo>
                  <a:pt x="2799852" y="0"/>
                  <a:pt x="2931081" y="131229"/>
                  <a:pt x="2931081" y="293108"/>
                </a:cubicBezTo>
                <a:lnTo>
                  <a:pt x="2931081" y="5695860"/>
                </a:lnTo>
                <a:cubicBezTo>
                  <a:pt x="2931081" y="5857739"/>
                  <a:pt x="2799852" y="5988968"/>
                  <a:pt x="2637973" y="5988968"/>
                </a:cubicBezTo>
                <a:lnTo>
                  <a:pt x="293108" y="5988968"/>
                </a:lnTo>
                <a:cubicBezTo>
                  <a:pt x="131229" y="5988968"/>
                  <a:pt x="0" y="5857739"/>
                  <a:pt x="0" y="5695860"/>
                </a:cubicBezTo>
                <a:lnTo>
                  <a:pt x="0" y="293108"/>
                </a:lnTo>
                <a:close/>
              </a:path>
            </a:pathLst>
          </a:custGeom>
        </p:spPr>
        <p:style>
          <a:lnRef idx="0">
            <a:schemeClr val="accent3"/>
          </a:lnRef>
          <a:fillRef idx="3">
            <a:schemeClr val="accent3"/>
          </a:fillRef>
          <a:effectRef idx="3">
            <a:schemeClr val="accent3"/>
          </a:effectRef>
          <a:fontRef idx="minor">
            <a:schemeClr val="dk1">
              <a:hueOff val="0"/>
              <a:satOff val="0"/>
              <a:lumOff val="0"/>
              <a:alphaOff val="0"/>
            </a:schemeClr>
          </a:fontRef>
        </p:style>
        <p:txBody>
          <a:bodyPr spcFirstLastPara="0" vert="horz" wrap="square" lIns="76200" tIns="76200" rIns="76200" bIns="4268478" numCol="1" spcCol="1270" anchor="ctr" anchorCtr="0">
            <a:noAutofit/>
          </a:bodyPr>
          <a:lstStyle/>
          <a:p>
            <a:pPr marL="0" lvl="0" indent="0" algn="ctr" defTabSz="889000">
              <a:lnSpc>
                <a:spcPct val="90000"/>
              </a:lnSpc>
              <a:spcBef>
                <a:spcPct val="0"/>
              </a:spcBef>
              <a:spcAft>
                <a:spcPct val="35000"/>
              </a:spcAft>
              <a:buNone/>
            </a:pPr>
            <a:endParaRPr lang="en-US" sz="2000" b="1" kern="1200" dirty="0">
              <a:solidFill>
                <a:schemeClr val="bg1"/>
              </a:solidFill>
            </a:endParaRPr>
          </a:p>
          <a:p>
            <a:pPr marL="0" lvl="0" indent="0" algn="ctr" defTabSz="889000">
              <a:lnSpc>
                <a:spcPct val="90000"/>
              </a:lnSpc>
              <a:spcBef>
                <a:spcPct val="0"/>
              </a:spcBef>
              <a:spcAft>
                <a:spcPct val="35000"/>
              </a:spcAft>
              <a:buNone/>
            </a:pPr>
            <a:r>
              <a:rPr lang="en-US" sz="2000" b="1" kern="1200" dirty="0">
                <a:solidFill>
                  <a:schemeClr val="bg1"/>
                </a:solidFill>
              </a:rPr>
              <a:t>E276: Expanded LEA Resources</a:t>
            </a:r>
          </a:p>
        </p:txBody>
      </p:sp>
      <p:sp>
        <p:nvSpPr>
          <p:cNvPr id="58" name="Freeform: Shape 57">
            <a:extLst>
              <a:ext uri="{FF2B5EF4-FFF2-40B4-BE49-F238E27FC236}">
                <a16:creationId xmlns:a16="http://schemas.microsoft.com/office/drawing/2014/main" id="{1276AFAC-655C-45B3-B347-D44F624A27A1}"/>
              </a:ext>
            </a:extLst>
          </p:cNvPr>
          <p:cNvSpPr/>
          <p:nvPr/>
        </p:nvSpPr>
        <p:spPr>
          <a:xfrm>
            <a:off x="5926291" y="1909252"/>
            <a:ext cx="2846923" cy="1799773"/>
          </a:xfrm>
          <a:custGeom>
            <a:avLst/>
            <a:gdLst>
              <a:gd name="connsiteX0" fmla="*/ 0 w 2846923"/>
              <a:gd name="connsiteY0" fmla="*/ 165260 h 1652603"/>
              <a:gd name="connsiteX1" fmla="*/ 165260 w 2846923"/>
              <a:gd name="connsiteY1" fmla="*/ 0 h 1652603"/>
              <a:gd name="connsiteX2" fmla="*/ 2681663 w 2846923"/>
              <a:gd name="connsiteY2" fmla="*/ 0 h 1652603"/>
              <a:gd name="connsiteX3" fmla="*/ 2846923 w 2846923"/>
              <a:gd name="connsiteY3" fmla="*/ 165260 h 1652603"/>
              <a:gd name="connsiteX4" fmla="*/ 2846923 w 2846923"/>
              <a:gd name="connsiteY4" fmla="*/ 1487343 h 1652603"/>
              <a:gd name="connsiteX5" fmla="*/ 2681663 w 2846923"/>
              <a:gd name="connsiteY5" fmla="*/ 1652603 h 1652603"/>
              <a:gd name="connsiteX6" fmla="*/ 165260 w 2846923"/>
              <a:gd name="connsiteY6" fmla="*/ 1652603 h 1652603"/>
              <a:gd name="connsiteX7" fmla="*/ 0 w 2846923"/>
              <a:gd name="connsiteY7" fmla="*/ 1487343 h 1652603"/>
              <a:gd name="connsiteX8" fmla="*/ 0 w 2846923"/>
              <a:gd name="connsiteY8" fmla="*/ 165260 h 1652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46923" h="1652603">
                <a:moveTo>
                  <a:pt x="0" y="165260"/>
                </a:moveTo>
                <a:cubicBezTo>
                  <a:pt x="0" y="73989"/>
                  <a:pt x="73989" y="0"/>
                  <a:pt x="165260" y="0"/>
                </a:cubicBezTo>
                <a:lnTo>
                  <a:pt x="2681663" y="0"/>
                </a:lnTo>
                <a:cubicBezTo>
                  <a:pt x="2772934" y="0"/>
                  <a:pt x="2846923" y="73989"/>
                  <a:pt x="2846923" y="165260"/>
                </a:cubicBezTo>
                <a:lnTo>
                  <a:pt x="2846923" y="1487343"/>
                </a:lnTo>
                <a:cubicBezTo>
                  <a:pt x="2846923" y="1578614"/>
                  <a:pt x="2772934" y="1652603"/>
                  <a:pt x="2681663" y="1652603"/>
                </a:cubicBezTo>
                <a:lnTo>
                  <a:pt x="165260" y="1652603"/>
                </a:lnTo>
                <a:cubicBezTo>
                  <a:pt x="73989" y="1652603"/>
                  <a:pt x="0" y="1578614"/>
                  <a:pt x="0" y="1487343"/>
                </a:cubicBezTo>
                <a:lnTo>
                  <a:pt x="0" y="165260"/>
                </a:lnTo>
                <a:close/>
              </a:path>
            </a:pathLst>
          </a:custGeom>
        </p:spPr>
        <p:style>
          <a:lnRef idx="1">
            <a:schemeClr val="accent3"/>
          </a:lnRef>
          <a:fillRef idx="2">
            <a:schemeClr val="accent3"/>
          </a:fillRef>
          <a:effectRef idx="1">
            <a:schemeClr val="accent3"/>
          </a:effectRef>
          <a:fontRef idx="minor">
            <a:schemeClr val="dk1">
              <a:hueOff val="0"/>
              <a:satOff val="0"/>
              <a:lumOff val="0"/>
              <a:alphaOff val="0"/>
            </a:schemeClr>
          </a:fontRef>
        </p:style>
        <p:txBody>
          <a:bodyPr spcFirstLastPara="0" vert="horz" wrap="square" lIns="83963" tIns="75073" rIns="83963" bIns="75073" numCol="1" spcCol="1270" anchor="t" anchorCtr="0">
            <a:noAutofit/>
          </a:bodyPr>
          <a:lstStyle/>
          <a:p>
            <a:pPr marL="0" lvl="0" indent="0" algn="ctr" defTabSz="622300">
              <a:lnSpc>
                <a:spcPct val="90000"/>
              </a:lnSpc>
              <a:spcBef>
                <a:spcPct val="0"/>
              </a:spcBef>
              <a:spcAft>
                <a:spcPct val="35000"/>
              </a:spcAft>
              <a:buNone/>
            </a:pPr>
            <a:r>
              <a:rPr lang="en-US" sz="1400" kern="1200" dirty="0"/>
              <a:t>5 new positions: 2 reporting to School Support Deputy Director &amp; 3 reporting to Finance &amp; Operations Admin Services Officer III:</a:t>
            </a:r>
          </a:p>
          <a:p>
            <a:pPr marL="57150" lvl="1" indent="-57150" algn="l" defTabSz="488950">
              <a:lnSpc>
                <a:spcPct val="90000"/>
              </a:lnSpc>
              <a:spcBef>
                <a:spcPct val="0"/>
              </a:spcBef>
              <a:spcAft>
                <a:spcPct val="15000"/>
              </a:spcAft>
              <a:buChar char="•"/>
            </a:pPr>
            <a:r>
              <a:rPr lang="en-US" sz="1100" kern="1200" dirty="0"/>
              <a:t>Educational Programs Professional (Grade 39)</a:t>
            </a:r>
          </a:p>
          <a:p>
            <a:pPr marL="57150" lvl="1" indent="-57150" algn="l" defTabSz="488950">
              <a:lnSpc>
                <a:spcPct val="90000"/>
              </a:lnSpc>
              <a:spcBef>
                <a:spcPct val="0"/>
              </a:spcBef>
              <a:spcAft>
                <a:spcPct val="15000"/>
              </a:spcAft>
              <a:buChar char="•"/>
            </a:pPr>
            <a:r>
              <a:rPr lang="en-US" sz="1100" kern="1200" dirty="0"/>
              <a:t>Educational Programs Professional (Grade 39)</a:t>
            </a:r>
          </a:p>
          <a:p>
            <a:pPr marL="57150" lvl="1" indent="-57150" algn="l" defTabSz="488950">
              <a:lnSpc>
                <a:spcPct val="90000"/>
              </a:lnSpc>
              <a:spcBef>
                <a:spcPct val="0"/>
              </a:spcBef>
              <a:spcAft>
                <a:spcPct val="15000"/>
              </a:spcAft>
              <a:buChar char="•"/>
            </a:pPr>
            <a:r>
              <a:rPr lang="en-US" sz="1100" kern="1200" dirty="0"/>
              <a:t>Accounting Assistant IV* (Grade 29)</a:t>
            </a:r>
          </a:p>
          <a:p>
            <a:pPr marL="57150" lvl="1" indent="-57150" algn="l" defTabSz="488950">
              <a:lnSpc>
                <a:spcPct val="90000"/>
              </a:lnSpc>
              <a:spcBef>
                <a:spcPct val="0"/>
              </a:spcBef>
              <a:spcAft>
                <a:spcPct val="15000"/>
              </a:spcAft>
              <a:buChar char="•"/>
            </a:pPr>
            <a:r>
              <a:rPr lang="en-US" sz="1100" kern="1200" dirty="0"/>
              <a:t>Accounting Assistant III (Grade 27)</a:t>
            </a:r>
          </a:p>
          <a:p>
            <a:pPr marL="57150" lvl="1" indent="-57150" algn="l" defTabSz="488950">
              <a:lnSpc>
                <a:spcPct val="90000"/>
              </a:lnSpc>
              <a:spcBef>
                <a:spcPct val="0"/>
              </a:spcBef>
              <a:spcAft>
                <a:spcPct val="15000"/>
              </a:spcAft>
              <a:buChar char="•"/>
            </a:pPr>
            <a:r>
              <a:rPr lang="en-US" sz="1100" kern="1200" dirty="0"/>
              <a:t>Grants &amp; Projects Analyst (Grade 35)</a:t>
            </a:r>
          </a:p>
        </p:txBody>
      </p:sp>
      <p:sp>
        <p:nvSpPr>
          <p:cNvPr id="59" name="Freeform: Shape 58">
            <a:extLst>
              <a:ext uri="{FF2B5EF4-FFF2-40B4-BE49-F238E27FC236}">
                <a16:creationId xmlns:a16="http://schemas.microsoft.com/office/drawing/2014/main" id="{2BEF6138-4C6A-4823-88A0-DAD56D1B1DD5}"/>
              </a:ext>
            </a:extLst>
          </p:cNvPr>
          <p:cNvSpPr/>
          <p:nvPr/>
        </p:nvSpPr>
        <p:spPr>
          <a:xfrm>
            <a:off x="5922328" y="3747127"/>
            <a:ext cx="2844672" cy="640082"/>
          </a:xfrm>
          <a:custGeom>
            <a:avLst/>
            <a:gdLst>
              <a:gd name="connsiteX0" fmla="*/ 0 w 2844672"/>
              <a:gd name="connsiteY0" fmla="*/ 64008 h 640082"/>
              <a:gd name="connsiteX1" fmla="*/ 64008 w 2844672"/>
              <a:gd name="connsiteY1" fmla="*/ 0 h 640082"/>
              <a:gd name="connsiteX2" fmla="*/ 2780664 w 2844672"/>
              <a:gd name="connsiteY2" fmla="*/ 0 h 640082"/>
              <a:gd name="connsiteX3" fmla="*/ 2844672 w 2844672"/>
              <a:gd name="connsiteY3" fmla="*/ 64008 h 640082"/>
              <a:gd name="connsiteX4" fmla="*/ 2844672 w 2844672"/>
              <a:gd name="connsiteY4" fmla="*/ 576074 h 640082"/>
              <a:gd name="connsiteX5" fmla="*/ 2780664 w 2844672"/>
              <a:gd name="connsiteY5" fmla="*/ 640082 h 640082"/>
              <a:gd name="connsiteX6" fmla="*/ 64008 w 2844672"/>
              <a:gd name="connsiteY6" fmla="*/ 640082 h 640082"/>
              <a:gd name="connsiteX7" fmla="*/ 0 w 2844672"/>
              <a:gd name="connsiteY7" fmla="*/ 576074 h 640082"/>
              <a:gd name="connsiteX8" fmla="*/ 0 w 2844672"/>
              <a:gd name="connsiteY8" fmla="*/ 64008 h 640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44672" h="640082">
                <a:moveTo>
                  <a:pt x="0" y="64008"/>
                </a:moveTo>
                <a:cubicBezTo>
                  <a:pt x="0" y="28657"/>
                  <a:pt x="28657" y="0"/>
                  <a:pt x="64008" y="0"/>
                </a:cubicBezTo>
                <a:lnTo>
                  <a:pt x="2780664" y="0"/>
                </a:lnTo>
                <a:cubicBezTo>
                  <a:pt x="2816015" y="0"/>
                  <a:pt x="2844672" y="28657"/>
                  <a:pt x="2844672" y="64008"/>
                </a:cubicBezTo>
                <a:lnTo>
                  <a:pt x="2844672" y="576074"/>
                </a:lnTo>
                <a:cubicBezTo>
                  <a:pt x="2844672" y="611425"/>
                  <a:pt x="2816015" y="640082"/>
                  <a:pt x="2780664" y="640082"/>
                </a:cubicBezTo>
                <a:lnTo>
                  <a:pt x="64008" y="640082"/>
                </a:lnTo>
                <a:cubicBezTo>
                  <a:pt x="28657" y="640082"/>
                  <a:pt x="0" y="611425"/>
                  <a:pt x="0" y="576074"/>
                </a:cubicBezTo>
                <a:lnTo>
                  <a:pt x="0" y="64008"/>
                </a:lnTo>
                <a:close/>
              </a:path>
            </a:pathLst>
          </a:custGeom>
        </p:spPr>
        <p:style>
          <a:lnRef idx="1">
            <a:schemeClr val="accent3"/>
          </a:lnRef>
          <a:fillRef idx="2">
            <a:schemeClr val="accent3"/>
          </a:fillRef>
          <a:effectRef idx="1">
            <a:schemeClr val="accent3"/>
          </a:effectRef>
          <a:fontRef idx="minor">
            <a:schemeClr val="dk1">
              <a:hueOff val="0"/>
              <a:satOff val="0"/>
              <a:lumOff val="0"/>
              <a:alphaOff val="0"/>
            </a:schemeClr>
          </a:fontRef>
        </p:style>
        <p:txBody>
          <a:bodyPr spcFirstLastPara="0" vert="horz" wrap="square" lIns="54307" tIns="45417" rIns="54307" bIns="45417" numCol="1" spcCol="1270" anchor="ctr" anchorCtr="0">
            <a:noAutofit/>
          </a:bodyPr>
          <a:lstStyle/>
          <a:p>
            <a:pPr marL="0" lvl="0" indent="0" algn="ctr" defTabSz="622300">
              <a:lnSpc>
                <a:spcPct val="90000"/>
              </a:lnSpc>
              <a:spcBef>
                <a:spcPct val="0"/>
              </a:spcBef>
              <a:spcAft>
                <a:spcPct val="35000"/>
              </a:spcAft>
              <a:buNone/>
            </a:pPr>
            <a:r>
              <a:rPr lang="en-US" sz="1400" kern="1200" dirty="0"/>
              <a:t>Manage 13 or more additional state or federal grant funding streams/programs.</a:t>
            </a:r>
          </a:p>
        </p:txBody>
      </p:sp>
      <p:sp>
        <p:nvSpPr>
          <p:cNvPr id="60" name="Freeform: Shape 59">
            <a:extLst>
              <a:ext uri="{FF2B5EF4-FFF2-40B4-BE49-F238E27FC236}">
                <a16:creationId xmlns:a16="http://schemas.microsoft.com/office/drawing/2014/main" id="{3F6535B5-59D6-443D-A964-0EBEA348F293}"/>
              </a:ext>
            </a:extLst>
          </p:cNvPr>
          <p:cNvSpPr/>
          <p:nvPr/>
        </p:nvSpPr>
        <p:spPr>
          <a:xfrm>
            <a:off x="5922328" y="4430299"/>
            <a:ext cx="2844672" cy="715829"/>
          </a:xfrm>
          <a:custGeom>
            <a:avLst/>
            <a:gdLst>
              <a:gd name="connsiteX0" fmla="*/ 0 w 2844672"/>
              <a:gd name="connsiteY0" fmla="*/ 71583 h 715829"/>
              <a:gd name="connsiteX1" fmla="*/ 71583 w 2844672"/>
              <a:gd name="connsiteY1" fmla="*/ 0 h 715829"/>
              <a:gd name="connsiteX2" fmla="*/ 2773089 w 2844672"/>
              <a:gd name="connsiteY2" fmla="*/ 0 h 715829"/>
              <a:gd name="connsiteX3" fmla="*/ 2844672 w 2844672"/>
              <a:gd name="connsiteY3" fmla="*/ 71583 h 715829"/>
              <a:gd name="connsiteX4" fmla="*/ 2844672 w 2844672"/>
              <a:gd name="connsiteY4" fmla="*/ 644246 h 715829"/>
              <a:gd name="connsiteX5" fmla="*/ 2773089 w 2844672"/>
              <a:gd name="connsiteY5" fmla="*/ 715829 h 715829"/>
              <a:gd name="connsiteX6" fmla="*/ 71583 w 2844672"/>
              <a:gd name="connsiteY6" fmla="*/ 715829 h 715829"/>
              <a:gd name="connsiteX7" fmla="*/ 0 w 2844672"/>
              <a:gd name="connsiteY7" fmla="*/ 644246 h 715829"/>
              <a:gd name="connsiteX8" fmla="*/ 0 w 2844672"/>
              <a:gd name="connsiteY8" fmla="*/ 71583 h 715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44672" h="715829">
                <a:moveTo>
                  <a:pt x="0" y="71583"/>
                </a:moveTo>
                <a:cubicBezTo>
                  <a:pt x="0" y="32049"/>
                  <a:pt x="32049" y="0"/>
                  <a:pt x="71583" y="0"/>
                </a:cubicBezTo>
                <a:lnTo>
                  <a:pt x="2773089" y="0"/>
                </a:lnTo>
                <a:cubicBezTo>
                  <a:pt x="2812623" y="0"/>
                  <a:pt x="2844672" y="32049"/>
                  <a:pt x="2844672" y="71583"/>
                </a:cubicBezTo>
                <a:lnTo>
                  <a:pt x="2844672" y="644246"/>
                </a:lnTo>
                <a:cubicBezTo>
                  <a:pt x="2844672" y="683780"/>
                  <a:pt x="2812623" y="715829"/>
                  <a:pt x="2773089" y="715829"/>
                </a:cubicBezTo>
                <a:lnTo>
                  <a:pt x="71583" y="715829"/>
                </a:lnTo>
                <a:cubicBezTo>
                  <a:pt x="32049" y="715829"/>
                  <a:pt x="0" y="683780"/>
                  <a:pt x="0" y="644246"/>
                </a:cubicBezTo>
                <a:lnTo>
                  <a:pt x="0" y="71583"/>
                </a:lnTo>
                <a:close/>
              </a:path>
            </a:pathLst>
          </a:custGeom>
        </p:spPr>
        <p:style>
          <a:lnRef idx="1">
            <a:schemeClr val="accent3"/>
          </a:lnRef>
          <a:fillRef idx="2">
            <a:schemeClr val="accent3"/>
          </a:fillRef>
          <a:effectRef idx="1">
            <a:schemeClr val="accent3"/>
          </a:effectRef>
          <a:fontRef idx="minor">
            <a:schemeClr val="dk1">
              <a:hueOff val="0"/>
              <a:satOff val="0"/>
              <a:lumOff val="0"/>
              <a:alphaOff val="0"/>
            </a:schemeClr>
          </a:fontRef>
        </p:style>
        <p:txBody>
          <a:bodyPr spcFirstLastPara="0" vert="horz" wrap="square" lIns="56526" tIns="47636" rIns="56526" bIns="47636" numCol="1" spcCol="1270" anchor="ctr" anchorCtr="0">
            <a:noAutofit/>
          </a:bodyPr>
          <a:lstStyle/>
          <a:p>
            <a:pPr marL="0" lvl="0" indent="0" algn="ctr" defTabSz="622300">
              <a:lnSpc>
                <a:spcPct val="90000"/>
              </a:lnSpc>
              <a:spcBef>
                <a:spcPct val="0"/>
              </a:spcBef>
              <a:spcAft>
                <a:spcPct val="35000"/>
              </a:spcAft>
              <a:buNone/>
            </a:pPr>
            <a:r>
              <a:rPr lang="en-US" sz="1400" kern="1200" dirty="0"/>
              <a:t>Provide school support for additional responsibility required as a LEA for SPCSA-sponsored schools.</a:t>
            </a:r>
          </a:p>
        </p:txBody>
      </p:sp>
      <p:sp>
        <p:nvSpPr>
          <p:cNvPr id="61" name="Freeform: Shape 60">
            <a:extLst>
              <a:ext uri="{FF2B5EF4-FFF2-40B4-BE49-F238E27FC236}">
                <a16:creationId xmlns:a16="http://schemas.microsoft.com/office/drawing/2014/main" id="{7C2E9B9C-FD56-436D-AB50-E6FA7CBA19C1}"/>
              </a:ext>
            </a:extLst>
          </p:cNvPr>
          <p:cNvSpPr/>
          <p:nvPr/>
        </p:nvSpPr>
        <p:spPr>
          <a:xfrm>
            <a:off x="5922328" y="5187150"/>
            <a:ext cx="2844672" cy="530673"/>
          </a:xfrm>
          <a:custGeom>
            <a:avLst/>
            <a:gdLst>
              <a:gd name="connsiteX0" fmla="*/ 0 w 2844672"/>
              <a:gd name="connsiteY0" fmla="*/ 53067 h 530673"/>
              <a:gd name="connsiteX1" fmla="*/ 53067 w 2844672"/>
              <a:gd name="connsiteY1" fmla="*/ 0 h 530673"/>
              <a:gd name="connsiteX2" fmla="*/ 2791605 w 2844672"/>
              <a:gd name="connsiteY2" fmla="*/ 0 h 530673"/>
              <a:gd name="connsiteX3" fmla="*/ 2844672 w 2844672"/>
              <a:gd name="connsiteY3" fmla="*/ 53067 h 530673"/>
              <a:gd name="connsiteX4" fmla="*/ 2844672 w 2844672"/>
              <a:gd name="connsiteY4" fmla="*/ 477606 h 530673"/>
              <a:gd name="connsiteX5" fmla="*/ 2791605 w 2844672"/>
              <a:gd name="connsiteY5" fmla="*/ 530673 h 530673"/>
              <a:gd name="connsiteX6" fmla="*/ 53067 w 2844672"/>
              <a:gd name="connsiteY6" fmla="*/ 530673 h 530673"/>
              <a:gd name="connsiteX7" fmla="*/ 0 w 2844672"/>
              <a:gd name="connsiteY7" fmla="*/ 477606 h 530673"/>
              <a:gd name="connsiteX8" fmla="*/ 0 w 2844672"/>
              <a:gd name="connsiteY8" fmla="*/ 53067 h 530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44672" h="530673">
                <a:moveTo>
                  <a:pt x="0" y="53067"/>
                </a:moveTo>
                <a:cubicBezTo>
                  <a:pt x="0" y="23759"/>
                  <a:pt x="23759" y="0"/>
                  <a:pt x="53067" y="0"/>
                </a:cubicBezTo>
                <a:lnTo>
                  <a:pt x="2791605" y="0"/>
                </a:lnTo>
                <a:cubicBezTo>
                  <a:pt x="2820913" y="0"/>
                  <a:pt x="2844672" y="23759"/>
                  <a:pt x="2844672" y="53067"/>
                </a:cubicBezTo>
                <a:lnTo>
                  <a:pt x="2844672" y="477606"/>
                </a:lnTo>
                <a:cubicBezTo>
                  <a:pt x="2844672" y="506914"/>
                  <a:pt x="2820913" y="530673"/>
                  <a:pt x="2791605" y="530673"/>
                </a:cubicBezTo>
                <a:lnTo>
                  <a:pt x="53067" y="530673"/>
                </a:lnTo>
                <a:cubicBezTo>
                  <a:pt x="23759" y="530673"/>
                  <a:pt x="0" y="506914"/>
                  <a:pt x="0" y="477606"/>
                </a:cubicBezTo>
                <a:lnTo>
                  <a:pt x="0" y="53067"/>
                </a:lnTo>
                <a:close/>
              </a:path>
            </a:pathLst>
          </a:custGeom>
        </p:spPr>
        <p:style>
          <a:lnRef idx="1">
            <a:schemeClr val="accent3"/>
          </a:lnRef>
          <a:fillRef idx="2">
            <a:schemeClr val="accent3"/>
          </a:fillRef>
          <a:effectRef idx="1">
            <a:schemeClr val="accent3"/>
          </a:effectRef>
          <a:fontRef idx="minor">
            <a:schemeClr val="dk1">
              <a:hueOff val="0"/>
              <a:satOff val="0"/>
              <a:lumOff val="0"/>
              <a:alphaOff val="0"/>
            </a:schemeClr>
          </a:fontRef>
        </p:style>
        <p:txBody>
          <a:bodyPr spcFirstLastPara="0" vert="horz" wrap="square" lIns="51103" tIns="42213" rIns="51103" bIns="42213" numCol="1" spcCol="1270" anchor="ctr" anchorCtr="0">
            <a:noAutofit/>
          </a:bodyPr>
          <a:lstStyle/>
          <a:p>
            <a:pPr marL="0" lvl="0" indent="0" algn="ctr" defTabSz="622300">
              <a:lnSpc>
                <a:spcPct val="90000"/>
              </a:lnSpc>
              <a:spcBef>
                <a:spcPct val="0"/>
              </a:spcBef>
              <a:spcAft>
                <a:spcPct val="35000"/>
              </a:spcAft>
              <a:buNone/>
            </a:pPr>
            <a:r>
              <a:rPr lang="en-US" sz="1400" kern="1200" dirty="0"/>
              <a:t>Minimum of additional $12 million per year in revenue authority.</a:t>
            </a:r>
          </a:p>
        </p:txBody>
      </p:sp>
      <p:sp>
        <p:nvSpPr>
          <p:cNvPr id="62" name="Freeform: Shape 61">
            <a:extLst>
              <a:ext uri="{FF2B5EF4-FFF2-40B4-BE49-F238E27FC236}">
                <a16:creationId xmlns:a16="http://schemas.microsoft.com/office/drawing/2014/main" id="{03234A6E-0197-4E50-882C-4BE2CE48C8C1}"/>
              </a:ext>
            </a:extLst>
          </p:cNvPr>
          <p:cNvSpPr/>
          <p:nvPr/>
        </p:nvSpPr>
        <p:spPr>
          <a:xfrm>
            <a:off x="9029637" y="529024"/>
            <a:ext cx="2931081" cy="5988968"/>
          </a:xfrm>
          <a:custGeom>
            <a:avLst/>
            <a:gdLst>
              <a:gd name="connsiteX0" fmla="*/ 0 w 2931081"/>
              <a:gd name="connsiteY0" fmla="*/ 293108 h 5988968"/>
              <a:gd name="connsiteX1" fmla="*/ 293108 w 2931081"/>
              <a:gd name="connsiteY1" fmla="*/ 0 h 5988968"/>
              <a:gd name="connsiteX2" fmla="*/ 2637973 w 2931081"/>
              <a:gd name="connsiteY2" fmla="*/ 0 h 5988968"/>
              <a:gd name="connsiteX3" fmla="*/ 2931081 w 2931081"/>
              <a:gd name="connsiteY3" fmla="*/ 293108 h 5988968"/>
              <a:gd name="connsiteX4" fmla="*/ 2931081 w 2931081"/>
              <a:gd name="connsiteY4" fmla="*/ 5695860 h 5988968"/>
              <a:gd name="connsiteX5" fmla="*/ 2637973 w 2931081"/>
              <a:gd name="connsiteY5" fmla="*/ 5988968 h 5988968"/>
              <a:gd name="connsiteX6" fmla="*/ 293108 w 2931081"/>
              <a:gd name="connsiteY6" fmla="*/ 5988968 h 5988968"/>
              <a:gd name="connsiteX7" fmla="*/ 0 w 2931081"/>
              <a:gd name="connsiteY7" fmla="*/ 5695860 h 5988968"/>
              <a:gd name="connsiteX8" fmla="*/ 0 w 2931081"/>
              <a:gd name="connsiteY8" fmla="*/ 293108 h 598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31081" h="5988968">
                <a:moveTo>
                  <a:pt x="0" y="293108"/>
                </a:moveTo>
                <a:cubicBezTo>
                  <a:pt x="0" y="131229"/>
                  <a:pt x="131229" y="0"/>
                  <a:pt x="293108" y="0"/>
                </a:cubicBezTo>
                <a:lnTo>
                  <a:pt x="2637973" y="0"/>
                </a:lnTo>
                <a:cubicBezTo>
                  <a:pt x="2799852" y="0"/>
                  <a:pt x="2931081" y="131229"/>
                  <a:pt x="2931081" y="293108"/>
                </a:cubicBezTo>
                <a:lnTo>
                  <a:pt x="2931081" y="5695860"/>
                </a:lnTo>
                <a:cubicBezTo>
                  <a:pt x="2931081" y="5857739"/>
                  <a:pt x="2799852" y="5988968"/>
                  <a:pt x="2637973" y="5988968"/>
                </a:cubicBezTo>
                <a:lnTo>
                  <a:pt x="293108" y="5988968"/>
                </a:lnTo>
                <a:cubicBezTo>
                  <a:pt x="131229" y="5988968"/>
                  <a:pt x="0" y="5857739"/>
                  <a:pt x="0" y="5695860"/>
                </a:cubicBezTo>
                <a:lnTo>
                  <a:pt x="0" y="293108"/>
                </a:lnTo>
                <a:close/>
              </a:path>
            </a:pathLst>
          </a:custGeom>
        </p:spPr>
        <p:style>
          <a:lnRef idx="0">
            <a:schemeClr val="accent2"/>
          </a:lnRef>
          <a:fillRef idx="3">
            <a:schemeClr val="accent2"/>
          </a:fillRef>
          <a:effectRef idx="3">
            <a:schemeClr val="accent2"/>
          </a:effectRef>
          <a:fontRef idx="minor">
            <a:schemeClr val="dk1">
              <a:hueOff val="0"/>
              <a:satOff val="0"/>
              <a:lumOff val="0"/>
              <a:alphaOff val="0"/>
            </a:schemeClr>
          </a:fontRef>
        </p:style>
        <p:txBody>
          <a:bodyPr spcFirstLastPara="0" vert="horz" wrap="square" lIns="76200" tIns="76200" rIns="76200" bIns="4268478" numCol="1" spcCol="1270" anchor="ctr" anchorCtr="0">
            <a:noAutofit/>
          </a:bodyPr>
          <a:lstStyle/>
          <a:p>
            <a:pPr marL="0" lvl="0" indent="0" algn="ctr" defTabSz="889000">
              <a:lnSpc>
                <a:spcPct val="90000"/>
              </a:lnSpc>
              <a:spcBef>
                <a:spcPct val="0"/>
              </a:spcBef>
              <a:spcAft>
                <a:spcPct val="35000"/>
              </a:spcAft>
              <a:buNone/>
            </a:pPr>
            <a:endParaRPr lang="en-US" sz="2000" b="1" kern="1200" dirty="0">
              <a:solidFill>
                <a:schemeClr val="bg1"/>
              </a:solidFill>
            </a:endParaRPr>
          </a:p>
          <a:p>
            <a:pPr marL="0" lvl="0" indent="0" algn="ctr" defTabSz="889000">
              <a:lnSpc>
                <a:spcPct val="90000"/>
              </a:lnSpc>
              <a:spcBef>
                <a:spcPct val="0"/>
              </a:spcBef>
              <a:spcAft>
                <a:spcPct val="35000"/>
              </a:spcAft>
              <a:buNone/>
            </a:pPr>
            <a:r>
              <a:rPr lang="en-US" sz="2000" b="1" kern="1200" dirty="0">
                <a:solidFill>
                  <a:schemeClr val="bg1"/>
                </a:solidFill>
              </a:rPr>
              <a:t>E277: New Executive Assistant Position</a:t>
            </a:r>
          </a:p>
        </p:txBody>
      </p:sp>
      <p:sp>
        <p:nvSpPr>
          <p:cNvPr id="63" name="Freeform: Shape 62">
            <a:extLst>
              <a:ext uri="{FF2B5EF4-FFF2-40B4-BE49-F238E27FC236}">
                <a16:creationId xmlns:a16="http://schemas.microsoft.com/office/drawing/2014/main" id="{2910DDEC-3F6F-48C3-80D7-3E81B8F0E454}"/>
              </a:ext>
            </a:extLst>
          </p:cNvPr>
          <p:cNvSpPr/>
          <p:nvPr/>
        </p:nvSpPr>
        <p:spPr>
          <a:xfrm>
            <a:off x="9064423" y="1910779"/>
            <a:ext cx="2846923" cy="914401"/>
          </a:xfrm>
          <a:custGeom>
            <a:avLst/>
            <a:gdLst>
              <a:gd name="connsiteX0" fmla="*/ 0 w 2846923"/>
              <a:gd name="connsiteY0" fmla="*/ 91440 h 914401"/>
              <a:gd name="connsiteX1" fmla="*/ 91440 w 2846923"/>
              <a:gd name="connsiteY1" fmla="*/ 0 h 914401"/>
              <a:gd name="connsiteX2" fmla="*/ 2755483 w 2846923"/>
              <a:gd name="connsiteY2" fmla="*/ 0 h 914401"/>
              <a:gd name="connsiteX3" fmla="*/ 2846923 w 2846923"/>
              <a:gd name="connsiteY3" fmla="*/ 91440 h 914401"/>
              <a:gd name="connsiteX4" fmla="*/ 2846923 w 2846923"/>
              <a:gd name="connsiteY4" fmla="*/ 822961 h 914401"/>
              <a:gd name="connsiteX5" fmla="*/ 2755483 w 2846923"/>
              <a:gd name="connsiteY5" fmla="*/ 914401 h 914401"/>
              <a:gd name="connsiteX6" fmla="*/ 91440 w 2846923"/>
              <a:gd name="connsiteY6" fmla="*/ 914401 h 914401"/>
              <a:gd name="connsiteX7" fmla="*/ 0 w 2846923"/>
              <a:gd name="connsiteY7" fmla="*/ 822961 h 914401"/>
              <a:gd name="connsiteX8" fmla="*/ 0 w 2846923"/>
              <a:gd name="connsiteY8" fmla="*/ 91440 h 914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46923" h="914401">
                <a:moveTo>
                  <a:pt x="0" y="91440"/>
                </a:moveTo>
                <a:cubicBezTo>
                  <a:pt x="0" y="40939"/>
                  <a:pt x="40939" y="0"/>
                  <a:pt x="91440" y="0"/>
                </a:cubicBezTo>
                <a:lnTo>
                  <a:pt x="2755483" y="0"/>
                </a:lnTo>
                <a:cubicBezTo>
                  <a:pt x="2805984" y="0"/>
                  <a:pt x="2846923" y="40939"/>
                  <a:pt x="2846923" y="91440"/>
                </a:cubicBezTo>
                <a:lnTo>
                  <a:pt x="2846923" y="822961"/>
                </a:lnTo>
                <a:cubicBezTo>
                  <a:pt x="2846923" y="873462"/>
                  <a:pt x="2805984" y="914401"/>
                  <a:pt x="2755483" y="914401"/>
                </a:cubicBezTo>
                <a:lnTo>
                  <a:pt x="91440" y="914401"/>
                </a:lnTo>
                <a:cubicBezTo>
                  <a:pt x="40939" y="914401"/>
                  <a:pt x="0" y="873462"/>
                  <a:pt x="0" y="822961"/>
                </a:cubicBezTo>
                <a:lnTo>
                  <a:pt x="0" y="91440"/>
                </a:lnTo>
                <a:close/>
              </a:path>
            </a:pathLst>
          </a:custGeom>
        </p:spPr>
        <p:style>
          <a:lnRef idx="1">
            <a:schemeClr val="accent2"/>
          </a:lnRef>
          <a:fillRef idx="2">
            <a:schemeClr val="accent2"/>
          </a:fillRef>
          <a:effectRef idx="1">
            <a:schemeClr val="accent2"/>
          </a:effectRef>
          <a:fontRef idx="minor">
            <a:schemeClr val="dk1">
              <a:hueOff val="0"/>
              <a:satOff val="0"/>
              <a:lumOff val="0"/>
              <a:alphaOff val="0"/>
            </a:schemeClr>
          </a:fontRef>
        </p:style>
        <p:txBody>
          <a:bodyPr spcFirstLastPara="0" vert="horz" wrap="square" lIns="62342" tIns="53452" rIns="62342" bIns="53452" numCol="1" spcCol="1270" anchor="t" anchorCtr="0">
            <a:noAutofit/>
          </a:bodyPr>
          <a:lstStyle/>
          <a:p>
            <a:pPr marL="0" lvl="0" indent="0" algn="ctr" defTabSz="622300">
              <a:lnSpc>
                <a:spcPct val="90000"/>
              </a:lnSpc>
              <a:spcBef>
                <a:spcPct val="0"/>
              </a:spcBef>
              <a:spcAft>
                <a:spcPct val="35000"/>
              </a:spcAft>
              <a:buNone/>
            </a:pPr>
            <a:r>
              <a:rPr lang="en-US" sz="1400" kern="1200" dirty="0"/>
              <a:t>1 new position reporting directly to the Executive Director:</a:t>
            </a:r>
          </a:p>
          <a:p>
            <a:pPr marL="57150" lvl="1" indent="-57150" algn="l" defTabSz="488950">
              <a:lnSpc>
                <a:spcPct val="90000"/>
              </a:lnSpc>
              <a:spcBef>
                <a:spcPct val="0"/>
              </a:spcBef>
              <a:spcAft>
                <a:spcPct val="15000"/>
              </a:spcAft>
              <a:buChar char="•"/>
            </a:pPr>
            <a:r>
              <a:rPr lang="en-US" sz="1100" kern="1200" dirty="0"/>
              <a:t>Executive Assistance (UC)</a:t>
            </a:r>
          </a:p>
        </p:txBody>
      </p:sp>
      <p:sp>
        <p:nvSpPr>
          <p:cNvPr id="64" name="Freeform: Shape 63">
            <a:extLst>
              <a:ext uri="{FF2B5EF4-FFF2-40B4-BE49-F238E27FC236}">
                <a16:creationId xmlns:a16="http://schemas.microsoft.com/office/drawing/2014/main" id="{853EE969-7FCC-4525-9199-5A692721335D}"/>
              </a:ext>
            </a:extLst>
          </p:cNvPr>
          <p:cNvSpPr/>
          <p:nvPr/>
        </p:nvSpPr>
        <p:spPr>
          <a:xfrm>
            <a:off x="9069441" y="2921554"/>
            <a:ext cx="2844672" cy="768699"/>
          </a:xfrm>
          <a:custGeom>
            <a:avLst/>
            <a:gdLst>
              <a:gd name="connsiteX0" fmla="*/ 0 w 2844672"/>
              <a:gd name="connsiteY0" fmla="*/ 76870 h 768699"/>
              <a:gd name="connsiteX1" fmla="*/ 76870 w 2844672"/>
              <a:gd name="connsiteY1" fmla="*/ 0 h 768699"/>
              <a:gd name="connsiteX2" fmla="*/ 2767802 w 2844672"/>
              <a:gd name="connsiteY2" fmla="*/ 0 h 768699"/>
              <a:gd name="connsiteX3" fmla="*/ 2844672 w 2844672"/>
              <a:gd name="connsiteY3" fmla="*/ 76870 h 768699"/>
              <a:gd name="connsiteX4" fmla="*/ 2844672 w 2844672"/>
              <a:gd name="connsiteY4" fmla="*/ 691829 h 768699"/>
              <a:gd name="connsiteX5" fmla="*/ 2767802 w 2844672"/>
              <a:gd name="connsiteY5" fmla="*/ 768699 h 768699"/>
              <a:gd name="connsiteX6" fmla="*/ 76870 w 2844672"/>
              <a:gd name="connsiteY6" fmla="*/ 768699 h 768699"/>
              <a:gd name="connsiteX7" fmla="*/ 0 w 2844672"/>
              <a:gd name="connsiteY7" fmla="*/ 691829 h 768699"/>
              <a:gd name="connsiteX8" fmla="*/ 0 w 2844672"/>
              <a:gd name="connsiteY8" fmla="*/ 76870 h 768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44672" h="768699">
                <a:moveTo>
                  <a:pt x="0" y="76870"/>
                </a:moveTo>
                <a:cubicBezTo>
                  <a:pt x="0" y="34416"/>
                  <a:pt x="34416" y="0"/>
                  <a:pt x="76870" y="0"/>
                </a:cubicBezTo>
                <a:lnTo>
                  <a:pt x="2767802" y="0"/>
                </a:lnTo>
                <a:cubicBezTo>
                  <a:pt x="2810256" y="0"/>
                  <a:pt x="2844672" y="34416"/>
                  <a:pt x="2844672" y="76870"/>
                </a:cubicBezTo>
                <a:lnTo>
                  <a:pt x="2844672" y="691829"/>
                </a:lnTo>
                <a:cubicBezTo>
                  <a:pt x="2844672" y="734283"/>
                  <a:pt x="2810256" y="768699"/>
                  <a:pt x="2767802" y="768699"/>
                </a:cubicBezTo>
                <a:lnTo>
                  <a:pt x="76870" y="768699"/>
                </a:lnTo>
                <a:cubicBezTo>
                  <a:pt x="34416" y="768699"/>
                  <a:pt x="0" y="734283"/>
                  <a:pt x="0" y="691829"/>
                </a:cubicBezTo>
                <a:lnTo>
                  <a:pt x="0" y="76870"/>
                </a:lnTo>
                <a:close/>
              </a:path>
            </a:pathLst>
          </a:custGeom>
        </p:spPr>
        <p:style>
          <a:lnRef idx="1">
            <a:schemeClr val="accent2"/>
          </a:lnRef>
          <a:fillRef idx="2">
            <a:schemeClr val="accent2"/>
          </a:fillRef>
          <a:effectRef idx="1">
            <a:schemeClr val="accent2"/>
          </a:effectRef>
          <a:fontRef idx="minor">
            <a:schemeClr val="dk1">
              <a:hueOff val="0"/>
              <a:satOff val="0"/>
              <a:lumOff val="0"/>
              <a:alphaOff val="0"/>
            </a:schemeClr>
          </a:fontRef>
        </p:style>
        <p:txBody>
          <a:bodyPr spcFirstLastPara="0" vert="horz" wrap="square" lIns="58074" tIns="49184" rIns="58074" bIns="49184" numCol="1" spcCol="1270" anchor="ctr" anchorCtr="0">
            <a:noAutofit/>
          </a:bodyPr>
          <a:lstStyle/>
          <a:p>
            <a:pPr marL="0" lvl="0" indent="0" algn="ctr" defTabSz="622300">
              <a:lnSpc>
                <a:spcPct val="90000"/>
              </a:lnSpc>
              <a:spcBef>
                <a:spcPct val="0"/>
              </a:spcBef>
              <a:spcAft>
                <a:spcPct val="35000"/>
              </a:spcAft>
              <a:buNone/>
            </a:pPr>
            <a:r>
              <a:rPr lang="en-US" sz="1400" kern="1200" dirty="0"/>
              <a:t>Provide administrative support to Board, Executive Director, and Staff Attorney and act as the agency public records official.</a:t>
            </a:r>
          </a:p>
        </p:txBody>
      </p:sp>
      <p:sp>
        <p:nvSpPr>
          <p:cNvPr id="65" name="Freeform: Shape 64">
            <a:extLst>
              <a:ext uri="{FF2B5EF4-FFF2-40B4-BE49-F238E27FC236}">
                <a16:creationId xmlns:a16="http://schemas.microsoft.com/office/drawing/2014/main" id="{A48837BA-8526-4016-8799-4DF1D7501D7A}"/>
              </a:ext>
            </a:extLst>
          </p:cNvPr>
          <p:cNvSpPr/>
          <p:nvPr/>
        </p:nvSpPr>
        <p:spPr>
          <a:xfrm>
            <a:off x="9069441" y="3784227"/>
            <a:ext cx="2844672" cy="791602"/>
          </a:xfrm>
          <a:custGeom>
            <a:avLst/>
            <a:gdLst>
              <a:gd name="connsiteX0" fmla="*/ 0 w 2844672"/>
              <a:gd name="connsiteY0" fmla="*/ 79160 h 791602"/>
              <a:gd name="connsiteX1" fmla="*/ 79160 w 2844672"/>
              <a:gd name="connsiteY1" fmla="*/ 0 h 791602"/>
              <a:gd name="connsiteX2" fmla="*/ 2765512 w 2844672"/>
              <a:gd name="connsiteY2" fmla="*/ 0 h 791602"/>
              <a:gd name="connsiteX3" fmla="*/ 2844672 w 2844672"/>
              <a:gd name="connsiteY3" fmla="*/ 79160 h 791602"/>
              <a:gd name="connsiteX4" fmla="*/ 2844672 w 2844672"/>
              <a:gd name="connsiteY4" fmla="*/ 712442 h 791602"/>
              <a:gd name="connsiteX5" fmla="*/ 2765512 w 2844672"/>
              <a:gd name="connsiteY5" fmla="*/ 791602 h 791602"/>
              <a:gd name="connsiteX6" fmla="*/ 79160 w 2844672"/>
              <a:gd name="connsiteY6" fmla="*/ 791602 h 791602"/>
              <a:gd name="connsiteX7" fmla="*/ 0 w 2844672"/>
              <a:gd name="connsiteY7" fmla="*/ 712442 h 791602"/>
              <a:gd name="connsiteX8" fmla="*/ 0 w 2844672"/>
              <a:gd name="connsiteY8" fmla="*/ 79160 h 79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44672" h="791602">
                <a:moveTo>
                  <a:pt x="0" y="79160"/>
                </a:moveTo>
                <a:cubicBezTo>
                  <a:pt x="0" y="35441"/>
                  <a:pt x="35441" y="0"/>
                  <a:pt x="79160" y="0"/>
                </a:cubicBezTo>
                <a:lnTo>
                  <a:pt x="2765512" y="0"/>
                </a:lnTo>
                <a:cubicBezTo>
                  <a:pt x="2809231" y="0"/>
                  <a:pt x="2844672" y="35441"/>
                  <a:pt x="2844672" y="79160"/>
                </a:cubicBezTo>
                <a:lnTo>
                  <a:pt x="2844672" y="712442"/>
                </a:lnTo>
                <a:cubicBezTo>
                  <a:pt x="2844672" y="756161"/>
                  <a:pt x="2809231" y="791602"/>
                  <a:pt x="2765512" y="791602"/>
                </a:cubicBezTo>
                <a:lnTo>
                  <a:pt x="79160" y="791602"/>
                </a:lnTo>
                <a:cubicBezTo>
                  <a:pt x="35441" y="791602"/>
                  <a:pt x="0" y="756161"/>
                  <a:pt x="0" y="712442"/>
                </a:cubicBezTo>
                <a:lnTo>
                  <a:pt x="0" y="79160"/>
                </a:lnTo>
                <a:close/>
              </a:path>
            </a:pathLst>
          </a:custGeom>
        </p:spPr>
        <p:style>
          <a:lnRef idx="1">
            <a:schemeClr val="accent2"/>
          </a:lnRef>
          <a:fillRef idx="2">
            <a:schemeClr val="accent2"/>
          </a:fillRef>
          <a:effectRef idx="1">
            <a:schemeClr val="accent2"/>
          </a:effectRef>
          <a:fontRef idx="minor">
            <a:schemeClr val="dk1">
              <a:hueOff val="0"/>
              <a:satOff val="0"/>
              <a:lumOff val="0"/>
              <a:alphaOff val="0"/>
            </a:schemeClr>
          </a:fontRef>
        </p:style>
        <p:txBody>
          <a:bodyPr spcFirstLastPara="0" vert="horz" wrap="square" lIns="58745" tIns="49855" rIns="58745" bIns="49855" numCol="1" spcCol="1270" anchor="ctr" anchorCtr="0">
            <a:noAutofit/>
          </a:bodyPr>
          <a:lstStyle/>
          <a:p>
            <a:pPr marL="0" lvl="0" indent="0" algn="ctr" defTabSz="622300">
              <a:lnSpc>
                <a:spcPct val="90000"/>
              </a:lnSpc>
              <a:spcBef>
                <a:spcPct val="0"/>
              </a:spcBef>
              <a:spcAft>
                <a:spcPct val="35000"/>
              </a:spcAft>
              <a:buNone/>
            </a:pPr>
            <a:r>
              <a:rPr lang="en-US" sz="1400" kern="1200" dirty="0"/>
              <a:t>Draft agendas, prepare minutes, and coordinate documentation for board meetings.</a:t>
            </a:r>
          </a:p>
        </p:txBody>
      </p:sp>
      <p:sp>
        <p:nvSpPr>
          <p:cNvPr id="66" name="Freeform: Shape 65">
            <a:extLst>
              <a:ext uri="{FF2B5EF4-FFF2-40B4-BE49-F238E27FC236}">
                <a16:creationId xmlns:a16="http://schemas.microsoft.com/office/drawing/2014/main" id="{162FCA57-8C73-4482-B917-A2E2C2EB7705}"/>
              </a:ext>
            </a:extLst>
          </p:cNvPr>
          <p:cNvSpPr/>
          <p:nvPr/>
        </p:nvSpPr>
        <p:spPr>
          <a:xfrm>
            <a:off x="9069441" y="4691425"/>
            <a:ext cx="2844672" cy="743180"/>
          </a:xfrm>
          <a:custGeom>
            <a:avLst/>
            <a:gdLst>
              <a:gd name="connsiteX0" fmla="*/ 0 w 2844672"/>
              <a:gd name="connsiteY0" fmla="*/ 74318 h 743180"/>
              <a:gd name="connsiteX1" fmla="*/ 74318 w 2844672"/>
              <a:gd name="connsiteY1" fmla="*/ 0 h 743180"/>
              <a:gd name="connsiteX2" fmla="*/ 2770354 w 2844672"/>
              <a:gd name="connsiteY2" fmla="*/ 0 h 743180"/>
              <a:gd name="connsiteX3" fmla="*/ 2844672 w 2844672"/>
              <a:gd name="connsiteY3" fmla="*/ 74318 h 743180"/>
              <a:gd name="connsiteX4" fmla="*/ 2844672 w 2844672"/>
              <a:gd name="connsiteY4" fmla="*/ 668862 h 743180"/>
              <a:gd name="connsiteX5" fmla="*/ 2770354 w 2844672"/>
              <a:gd name="connsiteY5" fmla="*/ 743180 h 743180"/>
              <a:gd name="connsiteX6" fmla="*/ 74318 w 2844672"/>
              <a:gd name="connsiteY6" fmla="*/ 743180 h 743180"/>
              <a:gd name="connsiteX7" fmla="*/ 0 w 2844672"/>
              <a:gd name="connsiteY7" fmla="*/ 668862 h 743180"/>
              <a:gd name="connsiteX8" fmla="*/ 0 w 2844672"/>
              <a:gd name="connsiteY8" fmla="*/ 74318 h 743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44672" h="743180">
                <a:moveTo>
                  <a:pt x="0" y="74318"/>
                </a:moveTo>
                <a:cubicBezTo>
                  <a:pt x="0" y="33273"/>
                  <a:pt x="33273" y="0"/>
                  <a:pt x="74318" y="0"/>
                </a:cubicBezTo>
                <a:lnTo>
                  <a:pt x="2770354" y="0"/>
                </a:lnTo>
                <a:cubicBezTo>
                  <a:pt x="2811399" y="0"/>
                  <a:pt x="2844672" y="33273"/>
                  <a:pt x="2844672" y="74318"/>
                </a:cubicBezTo>
                <a:lnTo>
                  <a:pt x="2844672" y="668862"/>
                </a:lnTo>
                <a:cubicBezTo>
                  <a:pt x="2844672" y="709907"/>
                  <a:pt x="2811399" y="743180"/>
                  <a:pt x="2770354" y="743180"/>
                </a:cubicBezTo>
                <a:lnTo>
                  <a:pt x="74318" y="743180"/>
                </a:lnTo>
                <a:cubicBezTo>
                  <a:pt x="33273" y="743180"/>
                  <a:pt x="0" y="709907"/>
                  <a:pt x="0" y="668862"/>
                </a:cubicBezTo>
                <a:lnTo>
                  <a:pt x="0" y="74318"/>
                </a:lnTo>
                <a:close/>
              </a:path>
            </a:pathLst>
          </a:custGeom>
        </p:spPr>
        <p:style>
          <a:lnRef idx="1">
            <a:schemeClr val="accent2"/>
          </a:lnRef>
          <a:fillRef idx="2">
            <a:schemeClr val="accent2"/>
          </a:fillRef>
          <a:effectRef idx="1">
            <a:schemeClr val="accent2"/>
          </a:effectRef>
          <a:fontRef idx="minor">
            <a:schemeClr val="dk1">
              <a:hueOff val="0"/>
              <a:satOff val="0"/>
              <a:lumOff val="0"/>
              <a:alphaOff val="0"/>
            </a:schemeClr>
          </a:fontRef>
        </p:style>
        <p:txBody>
          <a:bodyPr spcFirstLastPara="0" vert="horz" wrap="square" lIns="57327" tIns="48437" rIns="57327" bIns="48437" numCol="1" spcCol="1270" anchor="ctr" anchorCtr="0">
            <a:noAutofit/>
          </a:bodyPr>
          <a:lstStyle/>
          <a:p>
            <a:pPr marL="0" lvl="0" indent="0" algn="ctr" defTabSz="622300">
              <a:lnSpc>
                <a:spcPct val="90000"/>
              </a:lnSpc>
              <a:spcBef>
                <a:spcPct val="0"/>
              </a:spcBef>
              <a:spcAft>
                <a:spcPct val="35000"/>
              </a:spcAft>
              <a:buNone/>
            </a:pPr>
            <a:r>
              <a:rPr lang="en-US" sz="1400" kern="1200" dirty="0"/>
              <a:t>Track board meeting action items for completion, file court documents, and respond to Open Meeting Law issues.</a:t>
            </a:r>
          </a:p>
        </p:txBody>
      </p:sp>
      <p:sp>
        <p:nvSpPr>
          <p:cNvPr id="55" name="Flowchart: Stored Data 54">
            <a:extLst>
              <a:ext uri="{FF2B5EF4-FFF2-40B4-BE49-F238E27FC236}">
                <a16:creationId xmlns:a16="http://schemas.microsoft.com/office/drawing/2014/main" id="{7750D379-EF39-4BAB-9251-9735F70D0D9A}"/>
              </a:ext>
            </a:extLst>
          </p:cNvPr>
          <p:cNvSpPr/>
          <p:nvPr/>
        </p:nvSpPr>
        <p:spPr>
          <a:xfrm rot="16200000">
            <a:off x="6831574" y="1416521"/>
            <a:ext cx="1029354" cy="9413769"/>
          </a:xfrm>
          <a:prstGeom prst="flowChartOnlineStorage">
            <a:avLst/>
          </a:prstGeom>
        </p:spPr>
        <p:style>
          <a:lnRef idx="2">
            <a:schemeClr val="accent5">
              <a:shade val="50000"/>
            </a:schemeClr>
          </a:lnRef>
          <a:fillRef idx="1">
            <a:schemeClr val="accent5"/>
          </a:fillRef>
          <a:effectRef idx="0">
            <a:schemeClr val="accent5"/>
          </a:effectRef>
          <a:fontRef idx="minor">
            <a:schemeClr val="lt1"/>
          </a:fontRef>
        </p:style>
        <p:txBody>
          <a:bodyPr vert="vert" rtlCol="0" anchor="ctr"/>
          <a:lstStyle/>
          <a:p>
            <a:pPr algn="ctr"/>
            <a:r>
              <a:rPr lang="en-US" sz="1600" b="1" i="1" dirty="0"/>
              <a:t>Fully supported, there will be 9 new SPCSA staff that will support the management of 13 additional grant programs with 75 active grants, which could increase with expanded school support, eligibility assessments, and funding innovation.</a:t>
            </a:r>
          </a:p>
        </p:txBody>
      </p:sp>
      <p:sp>
        <p:nvSpPr>
          <p:cNvPr id="56" name="Flowchart: Stored Data 55">
            <a:extLst>
              <a:ext uri="{FF2B5EF4-FFF2-40B4-BE49-F238E27FC236}">
                <a16:creationId xmlns:a16="http://schemas.microsoft.com/office/drawing/2014/main" id="{A741FD4E-850D-455B-86C3-9C6E9C3819EC}"/>
              </a:ext>
            </a:extLst>
          </p:cNvPr>
          <p:cNvSpPr/>
          <p:nvPr/>
        </p:nvSpPr>
        <p:spPr>
          <a:xfrm rot="5400000" flipV="1">
            <a:off x="6831574" y="-3873030"/>
            <a:ext cx="1029354" cy="9413769"/>
          </a:xfrm>
          <a:prstGeom prst="flowChartOnlineStorage">
            <a:avLst/>
          </a:prstGeom>
        </p:spPr>
        <p:style>
          <a:lnRef idx="2">
            <a:schemeClr val="accent5">
              <a:shade val="50000"/>
            </a:schemeClr>
          </a:lnRef>
          <a:fillRef idx="1">
            <a:schemeClr val="accent5"/>
          </a:fillRef>
          <a:effectRef idx="0">
            <a:schemeClr val="accent5"/>
          </a:effectRef>
          <a:fontRef idx="minor">
            <a:schemeClr val="lt1"/>
          </a:fontRef>
        </p:style>
        <p:txBody>
          <a:bodyPr vert="vert" rtlCol="0" anchor="ctr"/>
          <a:lstStyle/>
          <a:p>
            <a:pPr algn="ctr"/>
            <a:r>
              <a:rPr lang="en-US" sz="1600" b="1" i="1" dirty="0"/>
              <a:t>Currently, 17 SPCSA staff that manage 9 grant programs with 89 active grants across SPCSA-sponsored schools.</a:t>
            </a:r>
          </a:p>
        </p:txBody>
      </p:sp>
      <p:sp>
        <p:nvSpPr>
          <p:cNvPr id="57" name="Rectangle: Rounded Corners 56">
            <a:extLst>
              <a:ext uri="{FF2B5EF4-FFF2-40B4-BE49-F238E27FC236}">
                <a16:creationId xmlns:a16="http://schemas.microsoft.com/office/drawing/2014/main" id="{1E30CE6C-2067-41DC-9D72-6FB2A48B96EF}"/>
              </a:ext>
            </a:extLst>
          </p:cNvPr>
          <p:cNvSpPr/>
          <p:nvPr/>
        </p:nvSpPr>
        <p:spPr>
          <a:xfrm>
            <a:off x="56041" y="1152289"/>
            <a:ext cx="2105098" cy="4772024"/>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600" b="1" i="1" dirty="0"/>
              <a:t>In summary, 9 new positions to more than double grant programs and nearly double active grants. Unaddressed areas of need: Grant Program Training (staff and school); Compliance and Quality Assurance/Quality Control;</a:t>
            </a:r>
          </a:p>
          <a:p>
            <a:pPr algn="ctr"/>
            <a:r>
              <a:rPr lang="en-US" sz="1600" b="1" i="1" dirty="0"/>
              <a:t>Grant Evaluation; Strategic Implementation Process/Plan.</a:t>
            </a:r>
          </a:p>
        </p:txBody>
      </p:sp>
    </p:spTree>
    <p:extLst>
      <p:ext uri="{BB962C8B-B14F-4D97-AF65-F5344CB8AC3E}">
        <p14:creationId xmlns:p14="http://schemas.microsoft.com/office/powerpoint/2010/main" val="200034769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xit" presetSubtype="0" fill="hold" grpId="0" nodeType="clickEffect">
                                  <p:stCondLst>
                                    <p:cond delay="0"/>
                                  </p:stCondLst>
                                  <p:childTnLst>
                                    <p:animEffect transition="out" filter="fade">
                                      <p:cBhvr>
                                        <p:cTn id="6" dur="1000"/>
                                        <p:tgtEl>
                                          <p:spTgt spid="2"/>
                                        </p:tgtEl>
                                      </p:cBhvr>
                                    </p:animEffect>
                                    <p:anim calcmode="lin" valueType="num">
                                      <p:cBhvr>
                                        <p:cTn id="7" dur="1000"/>
                                        <p:tgtEl>
                                          <p:spTgt spid="2"/>
                                        </p:tgtEl>
                                        <p:attrNameLst>
                                          <p:attrName>ppt_x</p:attrName>
                                        </p:attrNameLst>
                                      </p:cBhvr>
                                      <p:tavLst>
                                        <p:tav tm="0">
                                          <p:val>
                                            <p:strVal val="ppt_x"/>
                                          </p:val>
                                        </p:tav>
                                        <p:tav tm="100000">
                                          <p:val>
                                            <p:strVal val="ppt_x"/>
                                          </p:val>
                                        </p:tav>
                                      </p:tavLst>
                                    </p:anim>
                                    <p:anim calcmode="lin" valueType="num">
                                      <p:cBhvr>
                                        <p:cTn id="8" dur="1000"/>
                                        <p:tgtEl>
                                          <p:spTgt spid="2"/>
                                        </p:tgtEl>
                                        <p:attrNameLst>
                                          <p:attrName>ppt_y</p:attrName>
                                        </p:attrNameLst>
                                      </p:cBhvr>
                                      <p:tavLst>
                                        <p:tav tm="0">
                                          <p:val>
                                            <p:strVal val="ppt_y"/>
                                          </p:val>
                                        </p:tav>
                                        <p:tav tm="100000">
                                          <p:val>
                                            <p:strVal val="ppt_y-.1"/>
                                          </p:val>
                                        </p:tav>
                                      </p:tavLst>
                                    </p:anim>
                                    <p:set>
                                      <p:cBhvr>
                                        <p:cTn id="9" dur="1" fill="hold">
                                          <p:stCondLst>
                                            <p:cond delay="999"/>
                                          </p:stCondLst>
                                        </p:cTn>
                                        <p:tgtEl>
                                          <p:spTgt spid="2"/>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6"/>
                                        </p:tgtEl>
                                        <p:attrNameLst>
                                          <p:attrName>style.visibility</p:attrName>
                                        </p:attrNameLst>
                                      </p:cBhvr>
                                      <p:to>
                                        <p:strVal val="visible"/>
                                      </p:to>
                                    </p:set>
                                    <p:animEffect transition="in" filter="wipe(left)">
                                      <p:cBhvr>
                                        <p:cTn id="14" dur="1500"/>
                                        <p:tgtEl>
                                          <p:spTgt spid="56"/>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circle(in)">
                                      <p:cBhvr>
                                        <p:cTn id="19" dur="2000"/>
                                        <p:tgtEl>
                                          <p:spTgt spid="5"/>
                                        </p:tgtEl>
                                      </p:cBhvr>
                                    </p:animEffect>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000"/>
                                        <p:tgtEl>
                                          <p:spTgt spid="6"/>
                                        </p:tgtEl>
                                      </p:cBhvr>
                                    </p:animEffect>
                                    <p:anim calcmode="lin" valueType="num">
                                      <p:cBhvr>
                                        <p:cTn id="24" dur="1000" fill="hold"/>
                                        <p:tgtEl>
                                          <p:spTgt spid="6"/>
                                        </p:tgtEl>
                                        <p:attrNameLst>
                                          <p:attrName>ppt_x</p:attrName>
                                        </p:attrNameLst>
                                      </p:cBhvr>
                                      <p:tavLst>
                                        <p:tav tm="0">
                                          <p:val>
                                            <p:strVal val="#ppt_x"/>
                                          </p:val>
                                        </p:tav>
                                        <p:tav tm="100000">
                                          <p:val>
                                            <p:strVal val="#ppt_x"/>
                                          </p:val>
                                        </p:tav>
                                      </p:tavLst>
                                    </p:anim>
                                    <p:anim calcmode="lin" valueType="num">
                                      <p:cBhvr>
                                        <p:cTn id="25" dur="1000" fill="hold"/>
                                        <p:tgtEl>
                                          <p:spTgt spid="6"/>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42" presetClass="entr" presetSubtype="0"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42" presetClass="entr" presetSubtype="0" fill="hold" grpId="0" nodeType="after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1000"/>
                                        <p:tgtEl>
                                          <p:spTgt spid="11"/>
                                        </p:tgtEl>
                                      </p:cBhvr>
                                    </p:animEffect>
                                    <p:anim calcmode="lin" valueType="num">
                                      <p:cBhvr>
                                        <p:cTn id="42" dur="1000" fill="hold"/>
                                        <p:tgtEl>
                                          <p:spTgt spid="11"/>
                                        </p:tgtEl>
                                        <p:attrNameLst>
                                          <p:attrName>ppt_x</p:attrName>
                                        </p:attrNameLst>
                                      </p:cBhvr>
                                      <p:tavLst>
                                        <p:tav tm="0">
                                          <p:val>
                                            <p:strVal val="#ppt_x"/>
                                          </p:val>
                                        </p:tav>
                                        <p:tav tm="100000">
                                          <p:val>
                                            <p:strVal val="#ppt_x"/>
                                          </p:val>
                                        </p:tav>
                                      </p:tavLst>
                                    </p:anim>
                                    <p:anim calcmode="lin" valueType="num">
                                      <p:cBhvr>
                                        <p:cTn id="4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6" presetClass="entr" presetSubtype="16" fill="hold" grpId="0" nodeType="clickEffect">
                                  <p:stCondLst>
                                    <p:cond delay="0"/>
                                  </p:stCondLst>
                                  <p:childTnLst>
                                    <p:set>
                                      <p:cBhvr>
                                        <p:cTn id="47" dur="1" fill="hold">
                                          <p:stCondLst>
                                            <p:cond delay="0"/>
                                          </p:stCondLst>
                                        </p:cTn>
                                        <p:tgtEl>
                                          <p:spTgt spid="40"/>
                                        </p:tgtEl>
                                        <p:attrNameLst>
                                          <p:attrName>style.visibility</p:attrName>
                                        </p:attrNameLst>
                                      </p:cBhvr>
                                      <p:to>
                                        <p:strVal val="visible"/>
                                      </p:to>
                                    </p:set>
                                    <p:animEffect transition="in" filter="circle(in)">
                                      <p:cBhvr>
                                        <p:cTn id="48" dur="2000"/>
                                        <p:tgtEl>
                                          <p:spTgt spid="40"/>
                                        </p:tgtEl>
                                      </p:cBhvr>
                                    </p:animEffect>
                                  </p:childTnLst>
                                </p:cTn>
                              </p:par>
                            </p:childTnLst>
                          </p:cTn>
                        </p:par>
                        <p:par>
                          <p:cTn id="49" fill="hold">
                            <p:stCondLst>
                              <p:cond delay="2000"/>
                            </p:stCondLst>
                            <p:childTnLst>
                              <p:par>
                                <p:cTn id="50" presetID="42" presetClass="entr" presetSubtype="0" fill="hold" grpId="0" nodeType="afterEffect">
                                  <p:stCondLst>
                                    <p:cond delay="0"/>
                                  </p:stCondLst>
                                  <p:childTnLst>
                                    <p:set>
                                      <p:cBhvr>
                                        <p:cTn id="51" dur="1" fill="hold">
                                          <p:stCondLst>
                                            <p:cond delay="0"/>
                                          </p:stCondLst>
                                        </p:cTn>
                                        <p:tgtEl>
                                          <p:spTgt spid="58"/>
                                        </p:tgtEl>
                                        <p:attrNameLst>
                                          <p:attrName>style.visibility</p:attrName>
                                        </p:attrNameLst>
                                      </p:cBhvr>
                                      <p:to>
                                        <p:strVal val="visible"/>
                                      </p:to>
                                    </p:set>
                                    <p:animEffect transition="in" filter="fade">
                                      <p:cBhvr>
                                        <p:cTn id="52" dur="1000"/>
                                        <p:tgtEl>
                                          <p:spTgt spid="58"/>
                                        </p:tgtEl>
                                      </p:cBhvr>
                                    </p:animEffect>
                                    <p:anim calcmode="lin" valueType="num">
                                      <p:cBhvr>
                                        <p:cTn id="53" dur="1000" fill="hold"/>
                                        <p:tgtEl>
                                          <p:spTgt spid="58"/>
                                        </p:tgtEl>
                                        <p:attrNameLst>
                                          <p:attrName>ppt_x</p:attrName>
                                        </p:attrNameLst>
                                      </p:cBhvr>
                                      <p:tavLst>
                                        <p:tav tm="0">
                                          <p:val>
                                            <p:strVal val="#ppt_x"/>
                                          </p:val>
                                        </p:tav>
                                        <p:tav tm="100000">
                                          <p:val>
                                            <p:strVal val="#ppt_x"/>
                                          </p:val>
                                        </p:tav>
                                      </p:tavLst>
                                    </p:anim>
                                    <p:anim calcmode="lin" valueType="num">
                                      <p:cBhvr>
                                        <p:cTn id="54" dur="1000" fill="hold"/>
                                        <p:tgtEl>
                                          <p:spTgt spid="58"/>
                                        </p:tgtEl>
                                        <p:attrNameLst>
                                          <p:attrName>ppt_y</p:attrName>
                                        </p:attrNameLst>
                                      </p:cBhvr>
                                      <p:tavLst>
                                        <p:tav tm="0">
                                          <p:val>
                                            <p:strVal val="#ppt_y+.1"/>
                                          </p:val>
                                        </p:tav>
                                        <p:tav tm="100000">
                                          <p:val>
                                            <p:strVal val="#ppt_y"/>
                                          </p:val>
                                        </p:tav>
                                      </p:tavLst>
                                    </p:anim>
                                  </p:childTnLst>
                                </p:cTn>
                              </p:par>
                            </p:childTnLst>
                          </p:cTn>
                        </p:par>
                        <p:par>
                          <p:cTn id="55" fill="hold">
                            <p:stCondLst>
                              <p:cond delay="3000"/>
                            </p:stCondLst>
                            <p:childTnLst>
                              <p:par>
                                <p:cTn id="56" presetID="42" presetClass="entr" presetSubtype="0" fill="hold" grpId="0" nodeType="afterEffect">
                                  <p:stCondLst>
                                    <p:cond delay="0"/>
                                  </p:stCondLst>
                                  <p:childTnLst>
                                    <p:set>
                                      <p:cBhvr>
                                        <p:cTn id="57" dur="1" fill="hold">
                                          <p:stCondLst>
                                            <p:cond delay="0"/>
                                          </p:stCondLst>
                                        </p:cTn>
                                        <p:tgtEl>
                                          <p:spTgt spid="59"/>
                                        </p:tgtEl>
                                        <p:attrNameLst>
                                          <p:attrName>style.visibility</p:attrName>
                                        </p:attrNameLst>
                                      </p:cBhvr>
                                      <p:to>
                                        <p:strVal val="visible"/>
                                      </p:to>
                                    </p:set>
                                    <p:animEffect transition="in" filter="fade">
                                      <p:cBhvr>
                                        <p:cTn id="58" dur="1000"/>
                                        <p:tgtEl>
                                          <p:spTgt spid="59"/>
                                        </p:tgtEl>
                                      </p:cBhvr>
                                    </p:animEffect>
                                    <p:anim calcmode="lin" valueType="num">
                                      <p:cBhvr>
                                        <p:cTn id="59" dur="1000" fill="hold"/>
                                        <p:tgtEl>
                                          <p:spTgt spid="59"/>
                                        </p:tgtEl>
                                        <p:attrNameLst>
                                          <p:attrName>ppt_x</p:attrName>
                                        </p:attrNameLst>
                                      </p:cBhvr>
                                      <p:tavLst>
                                        <p:tav tm="0">
                                          <p:val>
                                            <p:strVal val="#ppt_x"/>
                                          </p:val>
                                        </p:tav>
                                        <p:tav tm="100000">
                                          <p:val>
                                            <p:strVal val="#ppt_x"/>
                                          </p:val>
                                        </p:tav>
                                      </p:tavLst>
                                    </p:anim>
                                    <p:anim calcmode="lin" valueType="num">
                                      <p:cBhvr>
                                        <p:cTn id="60" dur="1000" fill="hold"/>
                                        <p:tgtEl>
                                          <p:spTgt spid="59"/>
                                        </p:tgtEl>
                                        <p:attrNameLst>
                                          <p:attrName>ppt_y</p:attrName>
                                        </p:attrNameLst>
                                      </p:cBhvr>
                                      <p:tavLst>
                                        <p:tav tm="0">
                                          <p:val>
                                            <p:strVal val="#ppt_y+.1"/>
                                          </p:val>
                                        </p:tav>
                                        <p:tav tm="100000">
                                          <p:val>
                                            <p:strVal val="#ppt_y"/>
                                          </p:val>
                                        </p:tav>
                                      </p:tavLst>
                                    </p:anim>
                                  </p:childTnLst>
                                </p:cTn>
                              </p:par>
                            </p:childTnLst>
                          </p:cTn>
                        </p:par>
                        <p:par>
                          <p:cTn id="61" fill="hold">
                            <p:stCondLst>
                              <p:cond delay="4000"/>
                            </p:stCondLst>
                            <p:childTnLst>
                              <p:par>
                                <p:cTn id="62" presetID="42" presetClass="entr" presetSubtype="0" fill="hold" grpId="0" nodeType="afterEffect">
                                  <p:stCondLst>
                                    <p:cond delay="0"/>
                                  </p:stCondLst>
                                  <p:childTnLst>
                                    <p:set>
                                      <p:cBhvr>
                                        <p:cTn id="63" dur="1" fill="hold">
                                          <p:stCondLst>
                                            <p:cond delay="0"/>
                                          </p:stCondLst>
                                        </p:cTn>
                                        <p:tgtEl>
                                          <p:spTgt spid="60"/>
                                        </p:tgtEl>
                                        <p:attrNameLst>
                                          <p:attrName>style.visibility</p:attrName>
                                        </p:attrNameLst>
                                      </p:cBhvr>
                                      <p:to>
                                        <p:strVal val="visible"/>
                                      </p:to>
                                    </p:set>
                                    <p:animEffect transition="in" filter="fade">
                                      <p:cBhvr>
                                        <p:cTn id="64" dur="1000"/>
                                        <p:tgtEl>
                                          <p:spTgt spid="60"/>
                                        </p:tgtEl>
                                      </p:cBhvr>
                                    </p:animEffect>
                                    <p:anim calcmode="lin" valueType="num">
                                      <p:cBhvr>
                                        <p:cTn id="65" dur="1000" fill="hold"/>
                                        <p:tgtEl>
                                          <p:spTgt spid="60"/>
                                        </p:tgtEl>
                                        <p:attrNameLst>
                                          <p:attrName>ppt_x</p:attrName>
                                        </p:attrNameLst>
                                      </p:cBhvr>
                                      <p:tavLst>
                                        <p:tav tm="0">
                                          <p:val>
                                            <p:strVal val="#ppt_x"/>
                                          </p:val>
                                        </p:tav>
                                        <p:tav tm="100000">
                                          <p:val>
                                            <p:strVal val="#ppt_x"/>
                                          </p:val>
                                        </p:tav>
                                      </p:tavLst>
                                    </p:anim>
                                    <p:anim calcmode="lin" valueType="num">
                                      <p:cBhvr>
                                        <p:cTn id="66" dur="1000" fill="hold"/>
                                        <p:tgtEl>
                                          <p:spTgt spid="60"/>
                                        </p:tgtEl>
                                        <p:attrNameLst>
                                          <p:attrName>ppt_y</p:attrName>
                                        </p:attrNameLst>
                                      </p:cBhvr>
                                      <p:tavLst>
                                        <p:tav tm="0">
                                          <p:val>
                                            <p:strVal val="#ppt_y+.1"/>
                                          </p:val>
                                        </p:tav>
                                        <p:tav tm="100000">
                                          <p:val>
                                            <p:strVal val="#ppt_y"/>
                                          </p:val>
                                        </p:tav>
                                      </p:tavLst>
                                    </p:anim>
                                  </p:childTnLst>
                                </p:cTn>
                              </p:par>
                            </p:childTnLst>
                          </p:cTn>
                        </p:par>
                        <p:par>
                          <p:cTn id="67" fill="hold">
                            <p:stCondLst>
                              <p:cond delay="5000"/>
                            </p:stCondLst>
                            <p:childTnLst>
                              <p:par>
                                <p:cTn id="68" presetID="42" presetClass="entr" presetSubtype="0" fill="hold" grpId="0" nodeType="afterEffect">
                                  <p:stCondLst>
                                    <p:cond delay="0"/>
                                  </p:stCondLst>
                                  <p:childTnLst>
                                    <p:set>
                                      <p:cBhvr>
                                        <p:cTn id="69" dur="1" fill="hold">
                                          <p:stCondLst>
                                            <p:cond delay="0"/>
                                          </p:stCondLst>
                                        </p:cTn>
                                        <p:tgtEl>
                                          <p:spTgt spid="61"/>
                                        </p:tgtEl>
                                        <p:attrNameLst>
                                          <p:attrName>style.visibility</p:attrName>
                                        </p:attrNameLst>
                                      </p:cBhvr>
                                      <p:to>
                                        <p:strVal val="visible"/>
                                      </p:to>
                                    </p:set>
                                    <p:animEffect transition="in" filter="fade">
                                      <p:cBhvr>
                                        <p:cTn id="70" dur="1000"/>
                                        <p:tgtEl>
                                          <p:spTgt spid="61"/>
                                        </p:tgtEl>
                                      </p:cBhvr>
                                    </p:animEffect>
                                    <p:anim calcmode="lin" valueType="num">
                                      <p:cBhvr>
                                        <p:cTn id="71" dur="1000" fill="hold"/>
                                        <p:tgtEl>
                                          <p:spTgt spid="61"/>
                                        </p:tgtEl>
                                        <p:attrNameLst>
                                          <p:attrName>ppt_x</p:attrName>
                                        </p:attrNameLst>
                                      </p:cBhvr>
                                      <p:tavLst>
                                        <p:tav tm="0">
                                          <p:val>
                                            <p:strVal val="#ppt_x"/>
                                          </p:val>
                                        </p:tav>
                                        <p:tav tm="100000">
                                          <p:val>
                                            <p:strVal val="#ppt_x"/>
                                          </p:val>
                                        </p:tav>
                                      </p:tavLst>
                                    </p:anim>
                                    <p:anim calcmode="lin" valueType="num">
                                      <p:cBhvr>
                                        <p:cTn id="72"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6" presetClass="entr" presetSubtype="16" fill="hold" grpId="0" nodeType="clickEffect">
                                  <p:stCondLst>
                                    <p:cond delay="0"/>
                                  </p:stCondLst>
                                  <p:childTnLst>
                                    <p:set>
                                      <p:cBhvr>
                                        <p:cTn id="76" dur="1" fill="hold">
                                          <p:stCondLst>
                                            <p:cond delay="0"/>
                                          </p:stCondLst>
                                        </p:cTn>
                                        <p:tgtEl>
                                          <p:spTgt spid="62"/>
                                        </p:tgtEl>
                                        <p:attrNameLst>
                                          <p:attrName>style.visibility</p:attrName>
                                        </p:attrNameLst>
                                      </p:cBhvr>
                                      <p:to>
                                        <p:strVal val="visible"/>
                                      </p:to>
                                    </p:set>
                                    <p:animEffect transition="in" filter="circle(in)">
                                      <p:cBhvr>
                                        <p:cTn id="77" dur="2000"/>
                                        <p:tgtEl>
                                          <p:spTgt spid="62"/>
                                        </p:tgtEl>
                                      </p:cBhvr>
                                    </p:animEffect>
                                  </p:childTnLst>
                                </p:cTn>
                              </p:par>
                            </p:childTnLst>
                          </p:cTn>
                        </p:par>
                        <p:par>
                          <p:cTn id="78" fill="hold">
                            <p:stCondLst>
                              <p:cond delay="2000"/>
                            </p:stCondLst>
                            <p:childTnLst>
                              <p:par>
                                <p:cTn id="79" presetID="42" presetClass="entr" presetSubtype="0" fill="hold" grpId="0" nodeType="afterEffect">
                                  <p:stCondLst>
                                    <p:cond delay="0"/>
                                  </p:stCondLst>
                                  <p:childTnLst>
                                    <p:set>
                                      <p:cBhvr>
                                        <p:cTn id="80" dur="1" fill="hold">
                                          <p:stCondLst>
                                            <p:cond delay="0"/>
                                          </p:stCondLst>
                                        </p:cTn>
                                        <p:tgtEl>
                                          <p:spTgt spid="63"/>
                                        </p:tgtEl>
                                        <p:attrNameLst>
                                          <p:attrName>style.visibility</p:attrName>
                                        </p:attrNameLst>
                                      </p:cBhvr>
                                      <p:to>
                                        <p:strVal val="visible"/>
                                      </p:to>
                                    </p:set>
                                    <p:animEffect transition="in" filter="fade">
                                      <p:cBhvr>
                                        <p:cTn id="81" dur="1000"/>
                                        <p:tgtEl>
                                          <p:spTgt spid="63"/>
                                        </p:tgtEl>
                                      </p:cBhvr>
                                    </p:animEffect>
                                    <p:anim calcmode="lin" valueType="num">
                                      <p:cBhvr>
                                        <p:cTn id="82" dur="1000" fill="hold"/>
                                        <p:tgtEl>
                                          <p:spTgt spid="63"/>
                                        </p:tgtEl>
                                        <p:attrNameLst>
                                          <p:attrName>ppt_x</p:attrName>
                                        </p:attrNameLst>
                                      </p:cBhvr>
                                      <p:tavLst>
                                        <p:tav tm="0">
                                          <p:val>
                                            <p:strVal val="#ppt_x"/>
                                          </p:val>
                                        </p:tav>
                                        <p:tav tm="100000">
                                          <p:val>
                                            <p:strVal val="#ppt_x"/>
                                          </p:val>
                                        </p:tav>
                                      </p:tavLst>
                                    </p:anim>
                                    <p:anim calcmode="lin" valueType="num">
                                      <p:cBhvr>
                                        <p:cTn id="83" dur="1000" fill="hold"/>
                                        <p:tgtEl>
                                          <p:spTgt spid="63"/>
                                        </p:tgtEl>
                                        <p:attrNameLst>
                                          <p:attrName>ppt_y</p:attrName>
                                        </p:attrNameLst>
                                      </p:cBhvr>
                                      <p:tavLst>
                                        <p:tav tm="0">
                                          <p:val>
                                            <p:strVal val="#ppt_y+.1"/>
                                          </p:val>
                                        </p:tav>
                                        <p:tav tm="100000">
                                          <p:val>
                                            <p:strVal val="#ppt_y"/>
                                          </p:val>
                                        </p:tav>
                                      </p:tavLst>
                                    </p:anim>
                                  </p:childTnLst>
                                </p:cTn>
                              </p:par>
                            </p:childTnLst>
                          </p:cTn>
                        </p:par>
                        <p:par>
                          <p:cTn id="84" fill="hold">
                            <p:stCondLst>
                              <p:cond delay="3000"/>
                            </p:stCondLst>
                            <p:childTnLst>
                              <p:par>
                                <p:cTn id="85" presetID="42" presetClass="entr" presetSubtype="0" fill="hold" grpId="0" nodeType="afterEffect">
                                  <p:stCondLst>
                                    <p:cond delay="0"/>
                                  </p:stCondLst>
                                  <p:childTnLst>
                                    <p:set>
                                      <p:cBhvr>
                                        <p:cTn id="86" dur="1" fill="hold">
                                          <p:stCondLst>
                                            <p:cond delay="0"/>
                                          </p:stCondLst>
                                        </p:cTn>
                                        <p:tgtEl>
                                          <p:spTgt spid="64"/>
                                        </p:tgtEl>
                                        <p:attrNameLst>
                                          <p:attrName>style.visibility</p:attrName>
                                        </p:attrNameLst>
                                      </p:cBhvr>
                                      <p:to>
                                        <p:strVal val="visible"/>
                                      </p:to>
                                    </p:set>
                                    <p:animEffect transition="in" filter="fade">
                                      <p:cBhvr>
                                        <p:cTn id="87" dur="1000"/>
                                        <p:tgtEl>
                                          <p:spTgt spid="64"/>
                                        </p:tgtEl>
                                      </p:cBhvr>
                                    </p:animEffect>
                                    <p:anim calcmode="lin" valueType="num">
                                      <p:cBhvr>
                                        <p:cTn id="88" dur="1000" fill="hold"/>
                                        <p:tgtEl>
                                          <p:spTgt spid="64"/>
                                        </p:tgtEl>
                                        <p:attrNameLst>
                                          <p:attrName>ppt_x</p:attrName>
                                        </p:attrNameLst>
                                      </p:cBhvr>
                                      <p:tavLst>
                                        <p:tav tm="0">
                                          <p:val>
                                            <p:strVal val="#ppt_x"/>
                                          </p:val>
                                        </p:tav>
                                        <p:tav tm="100000">
                                          <p:val>
                                            <p:strVal val="#ppt_x"/>
                                          </p:val>
                                        </p:tav>
                                      </p:tavLst>
                                    </p:anim>
                                    <p:anim calcmode="lin" valueType="num">
                                      <p:cBhvr>
                                        <p:cTn id="89" dur="1000" fill="hold"/>
                                        <p:tgtEl>
                                          <p:spTgt spid="64"/>
                                        </p:tgtEl>
                                        <p:attrNameLst>
                                          <p:attrName>ppt_y</p:attrName>
                                        </p:attrNameLst>
                                      </p:cBhvr>
                                      <p:tavLst>
                                        <p:tav tm="0">
                                          <p:val>
                                            <p:strVal val="#ppt_y+.1"/>
                                          </p:val>
                                        </p:tav>
                                        <p:tav tm="100000">
                                          <p:val>
                                            <p:strVal val="#ppt_y"/>
                                          </p:val>
                                        </p:tav>
                                      </p:tavLst>
                                    </p:anim>
                                  </p:childTnLst>
                                </p:cTn>
                              </p:par>
                            </p:childTnLst>
                          </p:cTn>
                        </p:par>
                        <p:par>
                          <p:cTn id="90" fill="hold">
                            <p:stCondLst>
                              <p:cond delay="4000"/>
                            </p:stCondLst>
                            <p:childTnLst>
                              <p:par>
                                <p:cTn id="91" presetID="42" presetClass="entr" presetSubtype="0" fill="hold" grpId="0" nodeType="afterEffect">
                                  <p:stCondLst>
                                    <p:cond delay="0"/>
                                  </p:stCondLst>
                                  <p:childTnLst>
                                    <p:set>
                                      <p:cBhvr>
                                        <p:cTn id="92" dur="1" fill="hold">
                                          <p:stCondLst>
                                            <p:cond delay="0"/>
                                          </p:stCondLst>
                                        </p:cTn>
                                        <p:tgtEl>
                                          <p:spTgt spid="65"/>
                                        </p:tgtEl>
                                        <p:attrNameLst>
                                          <p:attrName>style.visibility</p:attrName>
                                        </p:attrNameLst>
                                      </p:cBhvr>
                                      <p:to>
                                        <p:strVal val="visible"/>
                                      </p:to>
                                    </p:set>
                                    <p:animEffect transition="in" filter="fade">
                                      <p:cBhvr>
                                        <p:cTn id="93" dur="1000"/>
                                        <p:tgtEl>
                                          <p:spTgt spid="65"/>
                                        </p:tgtEl>
                                      </p:cBhvr>
                                    </p:animEffect>
                                    <p:anim calcmode="lin" valueType="num">
                                      <p:cBhvr>
                                        <p:cTn id="94" dur="1000" fill="hold"/>
                                        <p:tgtEl>
                                          <p:spTgt spid="65"/>
                                        </p:tgtEl>
                                        <p:attrNameLst>
                                          <p:attrName>ppt_x</p:attrName>
                                        </p:attrNameLst>
                                      </p:cBhvr>
                                      <p:tavLst>
                                        <p:tav tm="0">
                                          <p:val>
                                            <p:strVal val="#ppt_x"/>
                                          </p:val>
                                        </p:tav>
                                        <p:tav tm="100000">
                                          <p:val>
                                            <p:strVal val="#ppt_x"/>
                                          </p:val>
                                        </p:tav>
                                      </p:tavLst>
                                    </p:anim>
                                    <p:anim calcmode="lin" valueType="num">
                                      <p:cBhvr>
                                        <p:cTn id="95" dur="1000" fill="hold"/>
                                        <p:tgtEl>
                                          <p:spTgt spid="65"/>
                                        </p:tgtEl>
                                        <p:attrNameLst>
                                          <p:attrName>ppt_y</p:attrName>
                                        </p:attrNameLst>
                                      </p:cBhvr>
                                      <p:tavLst>
                                        <p:tav tm="0">
                                          <p:val>
                                            <p:strVal val="#ppt_y+.1"/>
                                          </p:val>
                                        </p:tav>
                                        <p:tav tm="100000">
                                          <p:val>
                                            <p:strVal val="#ppt_y"/>
                                          </p:val>
                                        </p:tav>
                                      </p:tavLst>
                                    </p:anim>
                                  </p:childTnLst>
                                </p:cTn>
                              </p:par>
                            </p:childTnLst>
                          </p:cTn>
                        </p:par>
                        <p:par>
                          <p:cTn id="96" fill="hold">
                            <p:stCondLst>
                              <p:cond delay="5000"/>
                            </p:stCondLst>
                            <p:childTnLst>
                              <p:par>
                                <p:cTn id="97" presetID="42" presetClass="entr" presetSubtype="0" fill="hold" grpId="0" nodeType="afterEffect">
                                  <p:stCondLst>
                                    <p:cond delay="0"/>
                                  </p:stCondLst>
                                  <p:childTnLst>
                                    <p:set>
                                      <p:cBhvr>
                                        <p:cTn id="98" dur="1" fill="hold">
                                          <p:stCondLst>
                                            <p:cond delay="0"/>
                                          </p:stCondLst>
                                        </p:cTn>
                                        <p:tgtEl>
                                          <p:spTgt spid="66"/>
                                        </p:tgtEl>
                                        <p:attrNameLst>
                                          <p:attrName>style.visibility</p:attrName>
                                        </p:attrNameLst>
                                      </p:cBhvr>
                                      <p:to>
                                        <p:strVal val="visible"/>
                                      </p:to>
                                    </p:set>
                                    <p:animEffect transition="in" filter="fade">
                                      <p:cBhvr>
                                        <p:cTn id="99" dur="1000"/>
                                        <p:tgtEl>
                                          <p:spTgt spid="66"/>
                                        </p:tgtEl>
                                      </p:cBhvr>
                                    </p:animEffect>
                                    <p:anim calcmode="lin" valueType="num">
                                      <p:cBhvr>
                                        <p:cTn id="100" dur="1000" fill="hold"/>
                                        <p:tgtEl>
                                          <p:spTgt spid="66"/>
                                        </p:tgtEl>
                                        <p:attrNameLst>
                                          <p:attrName>ppt_x</p:attrName>
                                        </p:attrNameLst>
                                      </p:cBhvr>
                                      <p:tavLst>
                                        <p:tav tm="0">
                                          <p:val>
                                            <p:strVal val="#ppt_x"/>
                                          </p:val>
                                        </p:tav>
                                        <p:tav tm="100000">
                                          <p:val>
                                            <p:strVal val="#ppt_x"/>
                                          </p:val>
                                        </p:tav>
                                      </p:tavLst>
                                    </p:anim>
                                    <p:anim calcmode="lin" valueType="num">
                                      <p:cBhvr>
                                        <p:cTn id="101"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22" presetClass="entr" presetSubtype="8" fill="hold" grpId="0" nodeType="clickEffect">
                                  <p:stCondLst>
                                    <p:cond delay="0"/>
                                  </p:stCondLst>
                                  <p:childTnLst>
                                    <p:set>
                                      <p:cBhvr>
                                        <p:cTn id="105" dur="1" fill="hold">
                                          <p:stCondLst>
                                            <p:cond delay="0"/>
                                          </p:stCondLst>
                                        </p:cTn>
                                        <p:tgtEl>
                                          <p:spTgt spid="55"/>
                                        </p:tgtEl>
                                        <p:attrNameLst>
                                          <p:attrName>style.visibility</p:attrName>
                                        </p:attrNameLst>
                                      </p:cBhvr>
                                      <p:to>
                                        <p:strVal val="visible"/>
                                      </p:to>
                                    </p:set>
                                    <p:animEffect transition="in" filter="wipe(left)">
                                      <p:cBhvr>
                                        <p:cTn id="106" dur="1500"/>
                                        <p:tgtEl>
                                          <p:spTgt spid="55"/>
                                        </p:tgtEl>
                                      </p:cBhvr>
                                    </p:animEffect>
                                  </p:childTnLst>
                                </p:cTn>
                              </p:par>
                            </p:childTnLst>
                          </p:cTn>
                        </p:par>
                      </p:childTnLst>
                    </p:cTn>
                  </p:par>
                  <p:par>
                    <p:cTn id="107" fill="hold">
                      <p:stCondLst>
                        <p:cond delay="indefinite"/>
                      </p:stCondLst>
                      <p:childTnLst>
                        <p:par>
                          <p:cTn id="108" fill="hold">
                            <p:stCondLst>
                              <p:cond delay="0"/>
                            </p:stCondLst>
                            <p:childTnLst>
                              <p:par>
                                <p:cTn id="109" presetID="31" presetClass="entr" presetSubtype="0" fill="hold" grpId="0" nodeType="clickEffect">
                                  <p:stCondLst>
                                    <p:cond delay="0"/>
                                  </p:stCondLst>
                                  <p:childTnLst>
                                    <p:set>
                                      <p:cBhvr>
                                        <p:cTn id="110" dur="1" fill="hold">
                                          <p:stCondLst>
                                            <p:cond delay="0"/>
                                          </p:stCondLst>
                                        </p:cTn>
                                        <p:tgtEl>
                                          <p:spTgt spid="53"/>
                                        </p:tgtEl>
                                        <p:attrNameLst>
                                          <p:attrName>style.visibility</p:attrName>
                                        </p:attrNameLst>
                                      </p:cBhvr>
                                      <p:to>
                                        <p:strVal val="visible"/>
                                      </p:to>
                                    </p:set>
                                    <p:anim calcmode="lin" valueType="num">
                                      <p:cBhvr>
                                        <p:cTn id="111" dur="1000" fill="hold"/>
                                        <p:tgtEl>
                                          <p:spTgt spid="53"/>
                                        </p:tgtEl>
                                        <p:attrNameLst>
                                          <p:attrName>ppt_w</p:attrName>
                                        </p:attrNameLst>
                                      </p:cBhvr>
                                      <p:tavLst>
                                        <p:tav tm="0">
                                          <p:val>
                                            <p:fltVal val="0"/>
                                          </p:val>
                                        </p:tav>
                                        <p:tav tm="100000">
                                          <p:val>
                                            <p:strVal val="#ppt_w"/>
                                          </p:val>
                                        </p:tav>
                                      </p:tavLst>
                                    </p:anim>
                                    <p:anim calcmode="lin" valueType="num">
                                      <p:cBhvr>
                                        <p:cTn id="112" dur="1000" fill="hold"/>
                                        <p:tgtEl>
                                          <p:spTgt spid="53"/>
                                        </p:tgtEl>
                                        <p:attrNameLst>
                                          <p:attrName>ppt_h</p:attrName>
                                        </p:attrNameLst>
                                      </p:cBhvr>
                                      <p:tavLst>
                                        <p:tav tm="0">
                                          <p:val>
                                            <p:fltVal val="0"/>
                                          </p:val>
                                        </p:tav>
                                        <p:tav tm="100000">
                                          <p:val>
                                            <p:strVal val="#ppt_h"/>
                                          </p:val>
                                        </p:tav>
                                      </p:tavLst>
                                    </p:anim>
                                    <p:anim calcmode="lin" valueType="num">
                                      <p:cBhvr>
                                        <p:cTn id="113" dur="1000" fill="hold"/>
                                        <p:tgtEl>
                                          <p:spTgt spid="53"/>
                                        </p:tgtEl>
                                        <p:attrNameLst>
                                          <p:attrName>style.rotation</p:attrName>
                                        </p:attrNameLst>
                                      </p:cBhvr>
                                      <p:tavLst>
                                        <p:tav tm="0">
                                          <p:val>
                                            <p:fltVal val="90"/>
                                          </p:val>
                                        </p:tav>
                                        <p:tav tm="100000">
                                          <p:val>
                                            <p:fltVal val="0"/>
                                          </p:val>
                                        </p:tav>
                                      </p:tavLst>
                                    </p:anim>
                                    <p:animEffect transition="in" filter="fade">
                                      <p:cBhvr>
                                        <p:cTn id="114" dur="1000"/>
                                        <p:tgtEl>
                                          <p:spTgt spid="53"/>
                                        </p:tgtEl>
                                      </p:cBhvr>
                                    </p:animEffect>
                                  </p:childTnLst>
                                </p:cTn>
                              </p:par>
                            </p:childTnLst>
                          </p:cTn>
                        </p:par>
                      </p:childTnLst>
                    </p:cTn>
                  </p:par>
                  <p:par>
                    <p:cTn id="115" fill="hold">
                      <p:stCondLst>
                        <p:cond delay="indefinite"/>
                      </p:stCondLst>
                      <p:childTnLst>
                        <p:par>
                          <p:cTn id="116" fill="hold">
                            <p:stCondLst>
                              <p:cond delay="0"/>
                            </p:stCondLst>
                            <p:childTnLst>
                              <p:par>
                                <p:cTn id="117" presetID="53" presetClass="entr" presetSubtype="16" fill="hold" grpId="0" nodeType="clickEffect">
                                  <p:stCondLst>
                                    <p:cond delay="0"/>
                                  </p:stCondLst>
                                  <p:childTnLst>
                                    <p:set>
                                      <p:cBhvr>
                                        <p:cTn id="118" dur="1" fill="hold">
                                          <p:stCondLst>
                                            <p:cond delay="0"/>
                                          </p:stCondLst>
                                        </p:cTn>
                                        <p:tgtEl>
                                          <p:spTgt spid="57"/>
                                        </p:tgtEl>
                                        <p:attrNameLst>
                                          <p:attrName>style.visibility</p:attrName>
                                        </p:attrNameLst>
                                      </p:cBhvr>
                                      <p:to>
                                        <p:strVal val="visible"/>
                                      </p:to>
                                    </p:set>
                                    <p:anim calcmode="lin" valueType="num">
                                      <p:cBhvr>
                                        <p:cTn id="119" dur="2000" fill="hold"/>
                                        <p:tgtEl>
                                          <p:spTgt spid="57"/>
                                        </p:tgtEl>
                                        <p:attrNameLst>
                                          <p:attrName>ppt_w</p:attrName>
                                        </p:attrNameLst>
                                      </p:cBhvr>
                                      <p:tavLst>
                                        <p:tav tm="0">
                                          <p:val>
                                            <p:fltVal val="0"/>
                                          </p:val>
                                        </p:tav>
                                        <p:tav tm="100000">
                                          <p:val>
                                            <p:strVal val="#ppt_w"/>
                                          </p:val>
                                        </p:tav>
                                      </p:tavLst>
                                    </p:anim>
                                    <p:anim calcmode="lin" valueType="num">
                                      <p:cBhvr>
                                        <p:cTn id="120" dur="2000" fill="hold"/>
                                        <p:tgtEl>
                                          <p:spTgt spid="57"/>
                                        </p:tgtEl>
                                        <p:attrNameLst>
                                          <p:attrName>ppt_h</p:attrName>
                                        </p:attrNameLst>
                                      </p:cBhvr>
                                      <p:tavLst>
                                        <p:tav tm="0">
                                          <p:val>
                                            <p:fltVal val="0"/>
                                          </p:val>
                                        </p:tav>
                                        <p:tav tm="100000">
                                          <p:val>
                                            <p:strVal val="#ppt_h"/>
                                          </p:val>
                                        </p:tav>
                                      </p:tavLst>
                                    </p:anim>
                                    <p:animEffect transition="in" filter="fade">
                                      <p:cBhvr>
                                        <p:cTn id="121" dur="20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3" grpId="0" animBg="1"/>
      <p:bldP spid="5" grpId="0" animBg="1"/>
      <p:bldP spid="6" grpId="0" animBg="1"/>
      <p:bldP spid="7" grpId="0" animBg="1"/>
      <p:bldP spid="9" grpId="0" animBg="1"/>
      <p:bldP spid="11" grpId="0" animBg="1"/>
      <p:bldP spid="40" grpId="0" animBg="1"/>
      <p:bldP spid="58" grpId="0" animBg="1"/>
      <p:bldP spid="59" grpId="0" animBg="1"/>
      <p:bldP spid="60" grpId="0" animBg="1"/>
      <p:bldP spid="61" grpId="0" animBg="1"/>
      <p:bldP spid="62" grpId="0" animBg="1"/>
      <p:bldP spid="63" grpId="0" animBg="1"/>
      <p:bldP spid="64" grpId="0" animBg="1"/>
      <p:bldP spid="65" grpId="0" animBg="1"/>
      <p:bldP spid="66" grpId="0" animBg="1"/>
      <p:bldP spid="55" grpId="0" animBg="1"/>
      <p:bldP spid="56" grpId="0" animBg="1"/>
      <p:bldP spid="5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duotone>
              <a:schemeClr val="bg1">
                <a:shade val="88000"/>
                <a:hueMod val="106000"/>
                <a:satMod val="140000"/>
                <a:lumMod val="54000"/>
              </a:schemeClr>
              <a:schemeClr val="bg1">
                <a:tint val="98000"/>
                <a:hueMod val="90000"/>
                <a:satMod val="150000"/>
                <a:lumMod val="160000"/>
              </a:schemeClr>
            </a:duotone>
            <a:extLst/>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B448F0-DA06-4165-AB5F-4330A20E06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a:extLst>
              <a:ext uri="{FF2B5EF4-FFF2-40B4-BE49-F238E27FC236}">
                <a16:creationId xmlns:a16="http://schemas.microsoft.com/office/drawing/2014/main" id="{92D83638-A467-411A-9C31-FE9A111CD88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grpSp>
        <p:nvGrpSpPr>
          <p:cNvPr id="12" name="Group 11">
            <a:extLst>
              <a:ext uri="{FF2B5EF4-FFF2-40B4-BE49-F238E27FC236}">
                <a16:creationId xmlns:a16="http://schemas.microsoft.com/office/drawing/2014/main" id="{2576BCDF-119F-4EB5-83D7-ED823C93EB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0788" cy="6858001"/>
            <a:chOff x="-14288" y="0"/>
            <a:chExt cx="1220788" cy="6858001"/>
          </a:xfrm>
          <a:solidFill>
            <a:schemeClr val="tx2">
              <a:alpha val="45000"/>
            </a:schemeClr>
          </a:solidFill>
        </p:grpSpPr>
        <p:sp>
          <p:nvSpPr>
            <p:cNvPr id="13" name="Rectangle 5">
              <a:extLst>
                <a:ext uri="{FF2B5EF4-FFF2-40B4-BE49-F238E27FC236}">
                  <a16:creationId xmlns:a16="http://schemas.microsoft.com/office/drawing/2014/main" id="{43D63E8F-FD8A-4CE3-B7C9-3E9E2B66B5F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4" name="Freeform 6">
              <a:extLst>
                <a:ext uri="{FF2B5EF4-FFF2-40B4-BE49-F238E27FC236}">
                  <a16:creationId xmlns:a16="http://schemas.microsoft.com/office/drawing/2014/main" id="{D107D890-1831-46D8-90FB-F2FC0B28841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7">
              <a:extLst>
                <a:ext uri="{FF2B5EF4-FFF2-40B4-BE49-F238E27FC236}">
                  <a16:creationId xmlns:a16="http://schemas.microsoft.com/office/drawing/2014/main" id="{02440904-A4EC-4F72-8E22-AAF4D9DB5C1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8">
              <a:extLst>
                <a:ext uri="{FF2B5EF4-FFF2-40B4-BE49-F238E27FC236}">
                  <a16:creationId xmlns:a16="http://schemas.microsoft.com/office/drawing/2014/main" id="{625E9C1F-1569-416B-A85C-FA14348722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9">
              <a:extLst>
                <a:ext uri="{FF2B5EF4-FFF2-40B4-BE49-F238E27FC236}">
                  <a16:creationId xmlns:a16="http://schemas.microsoft.com/office/drawing/2014/main" id="{3A186C77-43BF-4B1B-8170-48944F30575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0">
              <a:extLst>
                <a:ext uri="{FF2B5EF4-FFF2-40B4-BE49-F238E27FC236}">
                  <a16:creationId xmlns:a16="http://schemas.microsoft.com/office/drawing/2014/main" id="{FA8D72C1-8526-44B4-9333-5E0057ECC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1">
              <a:extLst>
                <a:ext uri="{FF2B5EF4-FFF2-40B4-BE49-F238E27FC236}">
                  <a16:creationId xmlns:a16="http://schemas.microsoft.com/office/drawing/2014/main" id="{790E4BA0-9C47-48B6-AA4A-8FC22DA954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2">
              <a:extLst>
                <a:ext uri="{FF2B5EF4-FFF2-40B4-BE49-F238E27FC236}">
                  <a16:creationId xmlns:a16="http://schemas.microsoft.com/office/drawing/2014/main" id="{FD051475-431F-4B9D-94C6-7B49A69582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3">
              <a:extLst>
                <a:ext uri="{FF2B5EF4-FFF2-40B4-BE49-F238E27FC236}">
                  <a16:creationId xmlns:a16="http://schemas.microsoft.com/office/drawing/2014/main" id="{82255D2F-85A1-4A19-8BC4-EB2715F36CC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Freeform 14">
              <a:extLst>
                <a:ext uri="{FF2B5EF4-FFF2-40B4-BE49-F238E27FC236}">
                  <a16:creationId xmlns:a16="http://schemas.microsoft.com/office/drawing/2014/main" id="{EBC3A004-9794-4EFA-83F0-989248797C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3" name="Freeform 15">
              <a:extLst>
                <a:ext uri="{FF2B5EF4-FFF2-40B4-BE49-F238E27FC236}">
                  <a16:creationId xmlns:a16="http://schemas.microsoft.com/office/drawing/2014/main" id="{6EFD9FC3-E11A-44E3-BCAC-A07F3C601F2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Line 16">
              <a:extLst>
                <a:ext uri="{FF2B5EF4-FFF2-40B4-BE49-F238E27FC236}">
                  <a16:creationId xmlns:a16="http://schemas.microsoft.com/office/drawing/2014/main" id="{AB6AB6F7-6592-4028-B349-1C0E53A29CD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5" name="Freeform 17">
              <a:extLst>
                <a:ext uri="{FF2B5EF4-FFF2-40B4-BE49-F238E27FC236}">
                  <a16:creationId xmlns:a16="http://schemas.microsoft.com/office/drawing/2014/main" id="{6C2415E6-F914-4C11-B48B-4910AA6CA6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18">
              <a:extLst>
                <a:ext uri="{FF2B5EF4-FFF2-40B4-BE49-F238E27FC236}">
                  <a16:creationId xmlns:a16="http://schemas.microsoft.com/office/drawing/2014/main" id="{2412013C-072A-489E-851A-CFEF91A9A6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Freeform 19">
              <a:extLst>
                <a:ext uri="{FF2B5EF4-FFF2-40B4-BE49-F238E27FC236}">
                  <a16:creationId xmlns:a16="http://schemas.microsoft.com/office/drawing/2014/main" id="{DE93DF9F-296F-4DE4-8813-D8C04DE4CF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8" name="Freeform 20">
              <a:extLst>
                <a:ext uri="{FF2B5EF4-FFF2-40B4-BE49-F238E27FC236}">
                  <a16:creationId xmlns:a16="http://schemas.microsoft.com/office/drawing/2014/main" id="{F440D966-5030-460C-9916-BF9B9154218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Rectangle 21">
              <a:extLst>
                <a:ext uri="{FF2B5EF4-FFF2-40B4-BE49-F238E27FC236}">
                  <a16:creationId xmlns:a16="http://schemas.microsoft.com/office/drawing/2014/main" id="{1EFE245D-BA05-4F4D-A6E8-40739F48E76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30" name="Freeform 22">
              <a:extLst>
                <a:ext uri="{FF2B5EF4-FFF2-40B4-BE49-F238E27FC236}">
                  <a16:creationId xmlns:a16="http://schemas.microsoft.com/office/drawing/2014/main" id="{ED67811C-F735-441C-98A6-2517EC099A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3">
              <a:extLst>
                <a:ext uri="{FF2B5EF4-FFF2-40B4-BE49-F238E27FC236}">
                  <a16:creationId xmlns:a16="http://schemas.microsoft.com/office/drawing/2014/main" id="{3070FC44-32F9-470F-A131-868F3F1DB72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4">
              <a:extLst>
                <a:ext uri="{FF2B5EF4-FFF2-40B4-BE49-F238E27FC236}">
                  <a16:creationId xmlns:a16="http://schemas.microsoft.com/office/drawing/2014/main" id="{95FB52C7-C779-4E3F-978C-4595FEF868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5">
              <a:extLst>
                <a:ext uri="{FF2B5EF4-FFF2-40B4-BE49-F238E27FC236}">
                  <a16:creationId xmlns:a16="http://schemas.microsoft.com/office/drawing/2014/main" id="{D4EB1759-62AC-4B24-9DC6-E4F8737E898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6">
              <a:extLst>
                <a:ext uri="{FF2B5EF4-FFF2-40B4-BE49-F238E27FC236}">
                  <a16:creationId xmlns:a16="http://schemas.microsoft.com/office/drawing/2014/main" id="{7BF6FB39-864B-4F58-86E8-790E16FB3C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7">
              <a:extLst>
                <a:ext uri="{FF2B5EF4-FFF2-40B4-BE49-F238E27FC236}">
                  <a16:creationId xmlns:a16="http://schemas.microsoft.com/office/drawing/2014/main" id="{5FE4FA46-B51C-43DA-87FC-2644ED117A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28">
              <a:extLst>
                <a:ext uri="{FF2B5EF4-FFF2-40B4-BE49-F238E27FC236}">
                  <a16:creationId xmlns:a16="http://schemas.microsoft.com/office/drawing/2014/main" id="{25DD1322-2D3A-4E7B-B23B-B4F96E02C29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29">
              <a:extLst>
                <a:ext uri="{FF2B5EF4-FFF2-40B4-BE49-F238E27FC236}">
                  <a16:creationId xmlns:a16="http://schemas.microsoft.com/office/drawing/2014/main" id="{6E4FFBEB-52BB-494D-AD99-A0F072AB6F3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8" name="Freeform 30">
              <a:extLst>
                <a:ext uri="{FF2B5EF4-FFF2-40B4-BE49-F238E27FC236}">
                  <a16:creationId xmlns:a16="http://schemas.microsoft.com/office/drawing/2014/main" id="{7DE92406-3F65-4333-BAAA-A9A7B5AEE9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9" name="Freeform 31">
              <a:extLst>
                <a:ext uri="{FF2B5EF4-FFF2-40B4-BE49-F238E27FC236}">
                  <a16:creationId xmlns:a16="http://schemas.microsoft.com/office/drawing/2014/main" id="{B8B0FFC4-D1BB-4BB9-A224-BB78BFD3380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175A0B77-6B4F-44A8-947F-0A3F01DAB858}"/>
              </a:ext>
            </a:extLst>
          </p:cNvPr>
          <p:cNvSpPr>
            <a:spLocks noGrp="1"/>
          </p:cNvSpPr>
          <p:nvPr>
            <p:ph type="title"/>
          </p:nvPr>
        </p:nvSpPr>
        <p:spPr>
          <a:xfrm>
            <a:off x="1141411" y="234896"/>
            <a:ext cx="9906000" cy="1117073"/>
          </a:xfrm>
        </p:spPr>
        <p:txBody>
          <a:bodyPr>
            <a:normAutofit fontScale="90000"/>
          </a:bodyPr>
          <a:lstStyle/>
          <a:p>
            <a:pPr algn="ctr"/>
            <a:r>
              <a:rPr lang="en-US" sz="4000" dirty="0"/>
              <a:t>Overview of ANTICIPATED RECOMMENDED MODEL, STAFFING NEEDS, and EXISTING NEEDS </a:t>
            </a:r>
          </a:p>
        </p:txBody>
      </p:sp>
      <p:sp>
        <p:nvSpPr>
          <p:cNvPr id="3" name="Content Placeholder 2">
            <a:extLst>
              <a:ext uri="{FF2B5EF4-FFF2-40B4-BE49-F238E27FC236}">
                <a16:creationId xmlns:a16="http://schemas.microsoft.com/office/drawing/2014/main" id="{3C7D3C97-1296-41DA-BB09-B8A117C82919}"/>
              </a:ext>
            </a:extLst>
          </p:cNvPr>
          <p:cNvSpPr>
            <a:spLocks noGrp="1"/>
          </p:cNvSpPr>
          <p:nvPr>
            <p:ph idx="1"/>
          </p:nvPr>
        </p:nvSpPr>
        <p:spPr>
          <a:xfrm>
            <a:off x="1206500" y="1382713"/>
            <a:ext cx="9840911" cy="5033962"/>
          </a:xfrm>
        </p:spPr>
        <p:txBody>
          <a:bodyPr anchor="t">
            <a:normAutofit fontScale="70000" lnSpcReduction="20000"/>
          </a:bodyPr>
          <a:lstStyle/>
          <a:p>
            <a:r>
              <a:rPr lang="en-US" dirty="0"/>
              <a:t>Based on available information the Phased Implementation of the SPCSA as a full LEA over a 2-3-year time period has been identified as the likely recommended model with full operational capacity inherited by SPCSA beginning in 2019-20 (Year 1). </a:t>
            </a:r>
          </a:p>
          <a:p>
            <a:pPr lvl="1"/>
            <a:r>
              <a:rPr lang="en-US" dirty="0"/>
              <a:t>Following the 2-3-year implementation, we recommend a holistic assessment of grouped or individualized LEA formations that should not account for more than two-thirds of sponsored schools. </a:t>
            </a:r>
          </a:p>
          <a:p>
            <a:r>
              <a:rPr lang="en-US" dirty="0"/>
              <a:t>Fundamentally, there are not sufficient staff at the SPCSA to operate as a full LEA and the currently requested 9-additional positions will not adequately address staffing needs. </a:t>
            </a:r>
          </a:p>
          <a:p>
            <a:pPr lvl="1"/>
            <a:r>
              <a:rPr lang="en-US" dirty="0"/>
              <a:t>An additional 5-7 full-time positions are estimated as mission critical to SPCSA LEA operations with additional third-party contracted support for specialized operations related to currently unmet needs: </a:t>
            </a:r>
          </a:p>
          <a:p>
            <a:pPr lvl="2"/>
            <a:r>
              <a:rPr lang="en-US" dirty="0"/>
              <a:t>Grant Program Training (staff and school); </a:t>
            </a:r>
          </a:p>
          <a:p>
            <a:pPr lvl="2"/>
            <a:r>
              <a:rPr lang="en-US" dirty="0"/>
              <a:t>Compliance and Quality Assurance/Quality Control; </a:t>
            </a:r>
          </a:p>
          <a:p>
            <a:pPr lvl="2"/>
            <a:r>
              <a:rPr lang="en-US" dirty="0"/>
              <a:t>Grant Evaluation; </a:t>
            </a:r>
          </a:p>
          <a:p>
            <a:pPr lvl="2"/>
            <a:r>
              <a:rPr lang="en-US" dirty="0"/>
              <a:t>Strategic Implementation Process/Plan</a:t>
            </a:r>
          </a:p>
          <a:p>
            <a:pPr lvl="1"/>
            <a:r>
              <a:rPr lang="en-US" dirty="0"/>
              <a:t>An additional 2-6 full-time positions are estimated as mission critical to SPCSA LEA operations with respect to special education services and compliance.</a:t>
            </a:r>
          </a:p>
          <a:p>
            <a:r>
              <a:rPr lang="en-US" dirty="0"/>
              <a:t>Strategic staffing assessments and decision-making in addition to funding innovation are considered major priorities to expanding SPCSA staff. </a:t>
            </a:r>
          </a:p>
        </p:txBody>
      </p:sp>
      <p:grpSp>
        <p:nvGrpSpPr>
          <p:cNvPr id="41" name="Group 40">
            <a:extLst>
              <a:ext uri="{FF2B5EF4-FFF2-40B4-BE49-F238E27FC236}">
                <a16:creationId xmlns:a16="http://schemas.microsoft.com/office/drawing/2014/main" id="{8DB4BB99-C854-45F9-BED1-63D15E3A24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solidFill>
            <a:schemeClr val="tx2">
              <a:alpha val="45000"/>
            </a:schemeClr>
          </a:solidFill>
        </p:grpSpPr>
        <p:sp>
          <p:nvSpPr>
            <p:cNvPr id="42" name="Freeform 32">
              <a:extLst>
                <a:ext uri="{FF2B5EF4-FFF2-40B4-BE49-F238E27FC236}">
                  <a16:creationId xmlns:a16="http://schemas.microsoft.com/office/drawing/2014/main" id="{5D1CCC4C-284C-4BF6-97D9-D974674634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3" name="Freeform 33">
              <a:extLst>
                <a:ext uri="{FF2B5EF4-FFF2-40B4-BE49-F238E27FC236}">
                  <a16:creationId xmlns:a16="http://schemas.microsoft.com/office/drawing/2014/main" id="{35D82D1B-EB09-4028-9107-D60B547C7B4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4" name="Freeform 34">
              <a:extLst>
                <a:ext uri="{FF2B5EF4-FFF2-40B4-BE49-F238E27FC236}">
                  <a16:creationId xmlns:a16="http://schemas.microsoft.com/office/drawing/2014/main" id="{1389EE93-8059-437E-8507-7557AD68FB1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5" name="Freeform 35">
              <a:extLst>
                <a:ext uri="{FF2B5EF4-FFF2-40B4-BE49-F238E27FC236}">
                  <a16:creationId xmlns:a16="http://schemas.microsoft.com/office/drawing/2014/main" id="{377C05DC-75FF-4426-A34F-DBF0C7E7BE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6" name="Freeform 36">
              <a:extLst>
                <a:ext uri="{FF2B5EF4-FFF2-40B4-BE49-F238E27FC236}">
                  <a16:creationId xmlns:a16="http://schemas.microsoft.com/office/drawing/2014/main" id="{03D385C8-866D-437D-91B1-2E3ECDD88E5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7" name="Freeform 37">
              <a:extLst>
                <a:ext uri="{FF2B5EF4-FFF2-40B4-BE49-F238E27FC236}">
                  <a16:creationId xmlns:a16="http://schemas.microsoft.com/office/drawing/2014/main" id="{3F649CBB-748F-4C79-A14F-C531C40B08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8" name="Freeform 38">
              <a:extLst>
                <a:ext uri="{FF2B5EF4-FFF2-40B4-BE49-F238E27FC236}">
                  <a16:creationId xmlns:a16="http://schemas.microsoft.com/office/drawing/2014/main" id="{7F4622C0-84AF-41F1-9128-FE73CADD36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9" name="Freeform 39">
              <a:extLst>
                <a:ext uri="{FF2B5EF4-FFF2-40B4-BE49-F238E27FC236}">
                  <a16:creationId xmlns:a16="http://schemas.microsoft.com/office/drawing/2014/main" id="{CC6F29C1-A471-4CDE-8C21-E4B15C5EF4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0" name="Freeform 40">
              <a:extLst>
                <a:ext uri="{FF2B5EF4-FFF2-40B4-BE49-F238E27FC236}">
                  <a16:creationId xmlns:a16="http://schemas.microsoft.com/office/drawing/2014/main" id="{67F5B7DA-86C7-4AE0-96B6-D7F5AA51E21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1" name="Rectangle 41">
              <a:extLst>
                <a:ext uri="{FF2B5EF4-FFF2-40B4-BE49-F238E27FC236}">
                  <a16:creationId xmlns:a16="http://schemas.microsoft.com/office/drawing/2014/main" id="{0FA481E3-0439-484A-AC9B-19D58B98E49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grpSp>
    </p:spTree>
    <p:extLst>
      <p:ext uri="{BB962C8B-B14F-4D97-AF65-F5344CB8AC3E}">
        <p14:creationId xmlns:p14="http://schemas.microsoft.com/office/powerpoint/2010/main" val="109564673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2500"/>
                                        <p:tgtEl>
                                          <p:spTgt spid="3">
                                            <p:txEl>
                                              <p:pRg st="0" end="0"/>
                                            </p:txEl>
                                          </p:spTgt>
                                        </p:tgtEl>
                                      </p:cBhvr>
                                    </p:animEffect>
                                  </p:childTnLst>
                                </p:cTn>
                              </p:par>
                            </p:childTnLst>
                          </p:cTn>
                        </p:par>
                        <p:par>
                          <p:cTn id="8" fill="hold">
                            <p:stCondLst>
                              <p:cond delay="2500"/>
                            </p:stCondLst>
                            <p:childTnLst>
                              <p:par>
                                <p:cTn id="9" presetID="22" presetClass="entr" presetSubtype="8" fill="hold" nodeType="afterEffect">
                                  <p:stCondLst>
                                    <p:cond delay="2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2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left)">
                                      <p:cBhvr>
                                        <p:cTn id="16" dur="2500"/>
                                        <p:tgtEl>
                                          <p:spTgt spid="3">
                                            <p:txEl>
                                              <p:pRg st="2" end="2"/>
                                            </p:txEl>
                                          </p:spTgt>
                                        </p:tgtEl>
                                      </p:cBhvr>
                                    </p:animEffect>
                                  </p:childTnLst>
                                </p:cTn>
                              </p:par>
                            </p:childTnLst>
                          </p:cTn>
                        </p:par>
                        <p:par>
                          <p:cTn id="17" fill="hold">
                            <p:stCondLst>
                              <p:cond delay="2500"/>
                            </p:stCondLst>
                            <p:childTnLst>
                              <p:par>
                                <p:cTn id="18" presetID="22" presetClass="entr" presetSubtype="8" fill="hold" nodeType="afterEffect">
                                  <p:stCondLst>
                                    <p:cond delay="50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2500"/>
                                        <p:tgtEl>
                                          <p:spTgt spid="3">
                                            <p:txEl>
                                              <p:pRg st="3" end="3"/>
                                            </p:txEl>
                                          </p:spTgt>
                                        </p:tgtEl>
                                      </p:cBhvr>
                                    </p:animEffect>
                                  </p:childTnLst>
                                </p:cTn>
                              </p:par>
                            </p:childTnLst>
                          </p:cTn>
                        </p:par>
                        <p:par>
                          <p:cTn id="21" fill="hold">
                            <p:stCondLst>
                              <p:cond delay="5500"/>
                            </p:stCondLst>
                            <p:childTnLst>
                              <p:par>
                                <p:cTn id="22" presetID="22" presetClass="entr" presetSubtype="8" fill="hold" nodeType="afterEffect">
                                  <p:stCondLst>
                                    <p:cond delay="50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left)">
                                      <p:cBhvr>
                                        <p:cTn id="24" dur="1500"/>
                                        <p:tgtEl>
                                          <p:spTgt spid="3">
                                            <p:txEl>
                                              <p:pRg st="4" end="4"/>
                                            </p:txEl>
                                          </p:spTgt>
                                        </p:tgtEl>
                                      </p:cBhvr>
                                    </p:animEffect>
                                  </p:childTnLst>
                                </p:cTn>
                              </p:par>
                            </p:childTnLst>
                          </p:cTn>
                        </p:par>
                        <p:par>
                          <p:cTn id="25" fill="hold">
                            <p:stCondLst>
                              <p:cond delay="7500"/>
                            </p:stCondLst>
                            <p:childTnLst>
                              <p:par>
                                <p:cTn id="26" presetID="22" presetClass="entr" presetSubtype="8" fill="hold" nodeType="afterEffect">
                                  <p:stCondLst>
                                    <p:cond delay="50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1500"/>
                                        <p:tgtEl>
                                          <p:spTgt spid="3">
                                            <p:txEl>
                                              <p:pRg st="5" end="5"/>
                                            </p:txEl>
                                          </p:spTgt>
                                        </p:tgtEl>
                                      </p:cBhvr>
                                    </p:animEffect>
                                  </p:childTnLst>
                                </p:cTn>
                              </p:par>
                            </p:childTnLst>
                          </p:cTn>
                        </p:par>
                        <p:par>
                          <p:cTn id="29" fill="hold">
                            <p:stCondLst>
                              <p:cond delay="9500"/>
                            </p:stCondLst>
                            <p:childTnLst>
                              <p:par>
                                <p:cTn id="30" presetID="22" presetClass="entr" presetSubtype="8" fill="hold" nodeType="afterEffect">
                                  <p:stCondLst>
                                    <p:cond delay="50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left)">
                                      <p:cBhvr>
                                        <p:cTn id="32" dur="1500"/>
                                        <p:tgtEl>
                                          <p:spTgt spid="3">
                                            <p:txEl>
                                              <p:pRg st="6" end="6"/>
                                            </p:txEl>
                                          </p:spTgt>
                                        </p:tgtEl>
                                      </p:cBhvr>
                                    </p:animEffect>
                                  </p:childTnLst>
                                </p:cTn>
                              </p:par>
                            </p:childTnLst>
                          </p:cTn>
                        </p:par>
                        <p:par>
                          <p:cTn id="33" fill="hold">
                            <p:stCondLst>
                              <p:cond delay="11500"/>
                            </p:stCondLst>
                            <p:childTnLst>
                              <p:par>
                                <p:cTn id="34" presetID="22" presetClass="entr" presetSubtype="8" fill="hold" nodeType="afterEffect">
                                  <p:stCondLst>
                                    <p:cond delay="50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wipe(left)">
                                      <p:cBhvr>
                                        <p:cTn id="36" dur="1500"/>
                                        <p:tgtEl>
                                          <p:spTgt spid="3">
                                            <p:txEl>
                                              <p:pRg st="7" end="7"/>
                                            </p:txEl>
                                          </p:spTgt>
                                        </p:tgtEl>
                                      </p:cBhvr>
                                    </p:animEffect>
                                  </p:childTnLst>
                                </p:cTn>
                              </p:par>
                            </p:childTnLst>
                          </p:cTn>
                        </p:par>
                        <p:par>
                          <p:cTn id="37" fill="hold">
                            <p:stCondLst>
                              <p:cond delay="13500"/>
                            </p:stCondLst>
                            <p:childTnLst>
                              <p:par>
                                <p:cTn id="38" presetID="22" presetClass="entr" presetSubtype="8" fill="hold" nodeType="afterEffect">
                                  <p:stCondLst>
                                    <p:cond delay="50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wipe(left)">
                                      <p:cBhvr>
                                        <p:cTn id="40" dur="2500"/>
                                        <p:tgtEl>
                                          <p:spTgt spid="3">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wipe(left)">
                                      <p:cBhvr>
                                        <p:cTn id="45" dur="2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otalTime>579</TotalTime>
  <Words>2253</Words>
  <Application>Microsoft Office PowerPoint</Application>
  <PresentationFormat>Widescreen</PresentationFormat>
  <Paragraphs>171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Tw Cen MT</vt:lpstr>
      <vt:lpstr>Wingdings</vt:lpstr>
      <vt:lpstr>Circuit</vt:lpstr>
      <vt:lpstr>Nevada SPCSA</vt:lpstr>
      <vt:lpstr>Project Team Objectives</vt:lpstr>
      <vt:lpstr>Current Status of Project Activities</vt:lpstr>
      <vt:lpstr>Current Status of Project Activities</vt:lpstr>
      <vt:lpstr>Current Status of Project Activities</vt:lpstr>
      <vt:lpstr>Proposed Policy Analysis Assessment Model</vt:lpstr>
      <vt:lpstr>Anticipated Recommendation from Policy Analysis Assessment Model</vt:lpstr>
      <vt:lpstr>Staffing Assessment Pursuant to LEA Operation STandards</vt:lpstr>
      <vt:lpstr>Overview of ANTICIPATED RECOMMENDED MODEL, STAFFING NEEDS, and EXISTING NEEDS </vt:lpstr>
      <vt:lpstr>Pathway towards Sustainable SPCSA LEA Operations</vt:lpstr>
      <vt:lpstr>Project Team Contacts &amp;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Nevada SPCSA</dc:title>
  <dc:creator>Justin Gardner</dc:creator>
  <cp:lastModifiedBy>Justin Gardner</cp:lastModifiedBy>
  <cp:revision>22</cp:revision>
  <dcterms:created xsi:type="dcterms:W3CDTF">2018-12-05T17:26:26Z</dcterms:created>
  <dcterms:modified xsi:type="dcterms:W3CDTF">2018-12-13T05:31:50Z</dcterms:modified>
</cp:coreProperties>
</file>