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 id="2147483660" r:id="rId2"/>
  </p:sldMasterIdLst>
  <p:notesMasterIdLst>
    <p:notesMasterId r:id="rId22"/>
  </p:notesMasterIdLst>
  <p:sldIdLst>
    <p:sldId id="256" r:id="rId3"/>
    <p:sldId id="257" r:id="rId4"/>
    <p:sldId id="258" r:id="rId5"/>
    <p:sldId id="259" r:id="rId6"/>
    <p:sldId id="260" r:id="rId7"/>
    <p:sldId id="261" r:id="rId8"/>
    <p:sldId id="262" r:id="rId9"/>
    <p:sldId id="263" r:id="rId10"/>
    <p:sldId id="264" r:id="rId11"/>
    <p:sldId id="265" r:id="rId12"/>
    <p:sldId id="266" r:id="rId13"/>
    <p:sldId id="274" r:id="rId14"/>
    <p:sldId id="267" r:id="rId15"/>
    <p:sldId id="268" r:id="rId16"/>
    <p:sldId id="269" r:id="rId17"/>
    <p:sldId id="270" r:id="rId18"/>
    <p:sldId id="271" r:id="rId19"/>
    <p:sldId id="272" r:id="rId20"/>
    <p:sldId id="273"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0196"/>
  </p:normalViewPr>
  <p:slideViewPr>
    <p:cSldViewPr snapToGrid="0">
      <p:cViewPr varScale="1">
        <p:scale>
          <a:sx n="137" d="100"/>
          <a:sy n="137" d="100"/>
        </p:scale>
        <p:origin x="920" y="19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extLst>
      <p:ext uri="{BB962C8B-B14F-4D97-AF65-F5344CB8AC3E}">
        <p14:creationId xmlns:p14="http://schemas.microsoft.com/office/powerpoint/2010/main" val="297007486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3" name="Google Shape;5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7" name="Google Shape;117;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SzPts val="1800"/>
              <a:buFont typeface="Arial"/>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SzPts val="1800"/>
              <a:buFont typeface="Arial"/>
              <a:buNone/>
            </a:pPr>
            <a:endParaRPr sz="1800" b="0" i="0" u="none" strike="noStrike" cap="none" dirty="0"/>
          </a:p>
          <a:p>
            <a:pPr marL="0" marR="0" lvl="0" indent="0" algn="l" rtl="0">
              <a:spcBef>
                <a:spcPts val="0"/>
              </a:spcBef>
              <a:spcAft>
                <a:spcPts val="0"/>
              </a:spcAft>
              <a:buNone/>
            </a:pPr>
            <a:endParaRPr sz="1800" b="0" i="0" u="none" strike="noStrike" cap="none" dirty="0"/>
          </a:p>
        </p:txBody>
      </p:sp>
      <p:sp>
        <p:nvSpPr>
          <p:cNvPr id="123" name="Google Shape;123;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None/>
            </a:pPr>
            <a:endParaRPr sz="1800" b="0" i="0" u="none" strike="noStrike" cap="none"/>
          </a:p>
        </p:txBody>
      </p:sp>
      <p:sp>
        <p:nvSpPr>
          <p:cNvPr id="129" name="Google Shape;129;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SzPts val="1800"/>
              <a:buFont typeface="Arial"/>
              <a:buNone/>
            </a:pPr>
            <a:endParaRPr dirty="0"/>
          </a:p>
        </p:txBody>
      </p:sp>
      <p:sp>
        <p:nvSpPr>
          <p:cNvPr id="136" name="Google Shape;136;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2" name="Google Shape;142;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SzPts val="1800"/>
              <a:buFont typeface="Arial"/>
              <a:buNone/>
            </a:pPr>
            <a:endParaRPr sz="1800" b="0" i="0" u="none" strike="noStrike" cap="none" dirty="0"/>
          </a:p>
          <a:p>
            <a:pPr marL="0" marR="0" lvl="0" indent="0" algn="l" rtl="0">
              <a:spcBef>
                <a:spcPts val="0"/>
              </a:spcBef>
              <a:spcAft>
                <a:spcPts val="0"/>
              </a:spcAft>
              <a:buNone/>
            </a:pPr>
            <a:endParaRPr sz="1800" b="0" i="0" u="none" strike="noStrike" cap="none"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8" name="Google Shape;148;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SzPts val="1800"/>
              <a:buFont typeface="Arial"/>
              <a:buNone/>
            </a:pPr>
            <a:endParaRPr sz="1800" b="0" i="0" u="none" strike="noStrike" cap="none" dirty="0"/>
          </a:p>
          <a:p>
            <a:pPr marL="0" marR="0" lvl="0" indent="0" algn="l" rtl="0">
              <a:spcBef>
                <a:spcPts val="0"/>
              </a:spcBef>
              <a:spcAft>
                <a:spcPts val="0"/>
              </a:spcAft>
              <a:buNone/>
            </a:pPr>
            <a:endParaRPr sz="1800" b="0" i="0" u="none" strike="noStrike" cap="none"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None/>
            </a:pPr>
            <a:endParaRPr sz="1800" b="0" i="0" u="none" strike="noStrike" cap="none"/>
          </a:p>
        </p:txBody>
      </p:sp>
      <p:sp>
        <p:nvSpPr>
          <p:cNvPr id="154" name="Google Shape;154;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4232b8a4ff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SzPts val="1800"/>
              <a:buFont typeface="Arial"/>
              <a:buNone/>
            </a:pPr>
            <a:endParaRPr dirty="0"/>
          </a:p>
        </p:txBody>
      </p:sp>
      <p:sp>
        <p:nvSpPr>
          <p:cNvPr id="162" name="Google Shape;162;g4232b8a4f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None/>
            </a:pPr>
            <a:endParaRPr sz="1800" b="0" i="0" u="none" strike="noStrike" cap="none"/>
          </a:p>
        </p:txBody>
      </p:sp>
      <p:sp>
        <p:nvSpPr>
          <p:cNvPr id="170" name="Google Shape;170;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7" name="Google Shape;5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SzPts val="1100"/>
              <a:buFont typeface="Arial"/>
              <a:buNone/>
            </a:pPr>
            <a:endParaRPr sz="1100" b="0" i="0" u="none" strike="noStrike" cap="non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4" name="Google Shape;6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SzPts val="1100"/>
              <a:buFont typeface="Arial"/>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5" name="Google Shape;7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1" name="Google Shape;81;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SzPts val="1800"/>
              <a:buFont typeface="Arial"/>
              <a:buNone/>
            </a:pPr>
            <a:endParaRPr sz="1800" b="0" i="0" u="none" strike="noStrike" cap="none" dirty="0"/>
          </a:p>
          <a:p>
            <a:pPr marL="0" marR="0" lvl="0" indent="0" algn="l" rtl="0">
              <a:spcBef>
                <a:spcPts val="0"/>
              </a:spcBef>
              <a:spcAft>
                <a:spcPts val="0"/>
              </a:spcAft>
              <a:buNone/>
            </a:pPr>
            <a:endParaRPr sz="1100" b="0" i="0" u="none" strike="noStrike" cap="non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8" name="Google Shape;8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None/>
            </a:pPr>
            <a:endParaRPr sz="1100" b="0" i="0" u="none" strike="noStrike" cap="non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SzPts val="1800"/>
              <a:buFont typeface="Arial"/>
              <a:buNone/>
            </a:pPr>
            <a:endParaRPr sz="1800" b="0" i="0" u="none" strike="noStrike" cap="none" dirty="0"/>
          </a:p>
          <a:p>
            <a:pPr marL="0" marR="0" lvl="0" indent="0" algn="l" rtl="0">
              <a:spcBef>
                <a:spcPts val="0"/>
              </a:spcBef>
              <a:spcAft>
                <a:spcPts val="0"/>
              </a:spcAft>
              <a:buNone/>
            </a:pPr>
            <a:endParaRPr sz="1800" b="0" i="0" u="none" strike="noStrike" cap="none" dirty="0"/>
          </a:p>
        </p:txBody>
      </p:sp>
      <p:sp>
        <p:nvSpPr>
          <p:cNvPr id="94" name="Google Shape;9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4" name="Google Shape;104;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SzPts val="1800"/>
              <a:buFont typeface="Arial"/>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0" name="Google Shape;110;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None/>
            </a:pPr>
            <a:endParaRPr sz="1800" b="0" i="0" u="none" strike="noStrike" cap="non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endParaRPr/>
          </a:p>
        </p:txBody>
      </p:sp>
      <p:sp>
        <p:nvSpPr>
          <p:cNvPr id="12" name="Google Shape;12;p2"/>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1"/>
        <p:cNvGrpSpPr/>
        <p:nvPr/>
      </p:nvGrpSpPr>
      <p:grpSpPr>
        <a:xfrm>
          <a:off x="0" y="0"/>
          <a:ext cx="0" cy="0"/>
          <a:chOff x="0" y="0"/>
          <a:chExt cx="0" cy="0"/>
        </a:xfrm>
      </p:grpSpPr>
      <p:sp>
        <p:nvSpPr>
          <p:cNvPr id="42" name="Google Shape;42;p11"/>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endParaRPr/>
          </a:p>
        </p:txBody>
      </p:sp>
      <p:sp>
        <p:nvSpPr>
          <p:cNvPr id="43" name="Google Shape;43;p11"/>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aption 1">
  <p:cSld name="Caption 1">
    <p:spTree>
      <p:nvGrpSpPr>
        <p:cNvPr id="1" name="Shape 48"/>
        <p:cNvGrpSpPr/>
        <p:nvPr/>
      </p:nvGrpSpPr>
      <p:grpSpPr>
        <a:xfrm>
          <a:off x="0" y="0"/>
          <a:ext cx="0" cy="0"/>
          <a:chOff x="0" y="0"/>
          <a:chExt cx="0" cy="0"/>
        </a:xfrm>
      </p:grpSpPr>
      <p:sp>
        <p:nvSpPr>
          <p:cNvPr id="49" name="Google Shape;49;p1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lstStyle>
            <a:lvl1pPr marL="457200" marR="0" lvl="0" indent="-228600" algn="l" rtl="0">
              <a:lnSpc>
                <a:spcPct val="100000"/>
              </a:lnSpc>
              <a:spcBef>
                <a:spcPts val="0"/>
              </a:spcBef>
              <a:spcAft>
                <a:spcPts val="0"/>
              </a:spcAft>
              <a:buClr>
                <a:srgbClr val="000000"/>
              </a:buClr>
              <a:buSzPts val="1800"/>
              <a:buFont typeface="Arial"/>
              <a:buNone/>
              <a:defRPr sz="1400" b="0" i="0" u="none" strike="noStrike" cap="none">
                <a:solidFill>
                  <a:srgbClr val="000000"/>
                </a:solidFill>
                <a:latin typeface="Arial"/>
                <a:ea typeface="Arial"/>
                <a:cs typeface="Arial"/>
                <a:sym typeface="Arial"/>
              </a:defRPr>
            </a:lvl1pPr>
            <a:lvl2pPr marL="914400" marR="0" lvl="1" indent="-228600" algn="l" rtl="0">
              <a:lnSpc>
                <a:spcPct val="115000"/>
              </a:lnSpc>
              <a:spcBef>
                <a:spcPts val="0"/>
              </a:spcBef>
              <a:spcAft>
                <a:spcPts val="0"/>
              </a:spcAft>
              <a:buClr>
                <a:schemeClr val="dk2"/>
              </a:buClr>
              <a:buSzPts val="1400"/>
              <a:buFont typeface="Arial"/>
              <a:buNone/>
              <a:defRPr sz="1400" b="0" i="0" u="none" strike="noStrike" cap="none">
                <a:solidFill>
                  <a:srgbClr val="000000"/>
                </a:solidFill>
                <a:latin typeface="Arial"/>
                <a:ea typeface="Arial"/>
                <a:cs typeface="Arial"/>
                <a:sym typeface="Arial"/>
              </a:defRPr>
            </a:lvl2pPr>
            <a:lvl3pPr marL="1371600" marR="0" lvl="2" indent="-228600" algn="l" rtl="0">
              <a:lnSpc>
                <a:spcPct val="115000"/>
              </a:lnSpc>
              <a:spcBef>
                <a:spcPts val="0"/>
              </a:spcBef>
              <a:spcAft>
                <a:spcPts val="0"/>
              </a:spcAft>
              <a:buClr>
                <a:schemeClr val="dk2"/>
              </a:buClr>
              <a:buSzPts val="1400"/>
              <a:buFont typeface="Arial"/>
              <a:buNone/>
              <a:defRPr sz="1400" b="0" i="0" u="none" strike="noStrike" cap="none">
                <a:solidFill>
                  <a:srgbClr val="000000"/>
                </a:solidFill>
                <a:latin typeface="Arial"/>
                <a:ea typeface="Arial"/>
                <a:cs typeface="Arial"/>
                <a:sym typeface="Arial"/>
              </a:defRPr>
            </a:lvl3pPr>
            <a:lvl4pPr marL="1828800" marR="0" lvl="3" indent="-228600" algn="l" rtl="0">
              <a:lnSpc>
                <a:spcPct val="115000"/>
              </a:lnSpc>
              <a:spcBef>
                <a:spcPts val="0"/>
              </a:spcBef>
              <a:spcAft>
                <a:spcPts val="0"/>
              </a:spcAft>
              <a:buClr>
                <a:schemeClr val="dk2"/>
              </a:buClr>
              <a:buSzPts val="1400"/>
              <a:buFont typeface="Arial"/>
              <a:buNone/>
              <a:defRPr sz="1400" b="0" i="0" u="none" strike="noStrike" cap="none">
                <a:solidFill>
                  <a:srgbClr val="000000"/>
                </a:solidFill>
                <a:latin typeface="Arial"/>
                <a:ea typeface="Arial"/>
                <a:cs typeface="Arial"/>
                <a:sym typeface="Arial"/>
              </a:defRPr>
            </a:lvl4pPr>
            <a:lvl5pPr marL="2286000" marR="0" lvl="4" indent="-228600" algn="l" rtl="0">
              <a:lnSpc>
                <a:spcPct val="115000"/>
              </a:lnSpc>
              <a:spcBef>
                <a:spcPts val="0"/>
              </a:spcBef>
              <a:spcAft>
                <a:spcPts val="0"/>
              </a:spcAft>
              <a:buClr>
                <a:schemeClr val="dk2"/>
              </a:buClr>
              <a:buSzPts val="1400"/>
              <a:buFont typeface="Arial"/>
              <a:buNone/>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50" name="Google Shape;50;p13"/>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15" name="Google Shape;15;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16" name="Google Shape;16;p3"/>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4"/>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311700" y="1106125"/>
            <a:ext cx="8520600" cy="19635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9pPr>
          </a:lstStyle>
          <a:p>
            <a:endParaRPr/>
          </a:p>
        </p:txBody>
      </p:sp>
      <p:sp>
        <p:nvSpPr>
          <p:cNvPr id="21" name="Google Shape;21;p5"/>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lstStyle>
            <a:lvl1pPr marL="457200" marR="0" lvl="0" indent="-342900" algn="ctr"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ctr"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22" name="Google Shape;22;p5"/>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23"/>
        <p:cNvGrpSpPr/>
        <p:nvPr/>
      </p:nvGrpSpPr>
      <p:grpSpPr>
        <a:xfrm>
          <a:off x="0" y="0"/>
          <a:ext cx="0" cy="0"/>
          <a:chOff x="0" y="0"/>
          <a:chExt cx="0" cy="0"/>
        </a:xfrm>
      </p:grpSpPr>
      <p:sp>
        <p:nvSpPr>
          <p:cNvPr id="24" name="Google Shape;24;p6"/>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lstStyle>
            <a:lvl1pPr marL="457200" marR="0" lvl="0" indent="-228600" algn="l" rtl="0">
              <a:lnSpc>
                <a:spcPct val="100000"/>
              </a:lnSpc>
              <a:spcBef>
                <a:spcPts val="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vl2pPr marL="914400" marR="0" lvl="1" indent="-228600"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L="1371600" marR="0" lvl="2" indent="-228600"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L="1828800" marR="0" lvl="3" indent="-228600"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L="2286000" marR="0" lvl="4" indent="-228600"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25" name="Google Shape;25;p6"/>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26"/>
        <p:cNvGrpSpPr/>
        <p:nvPr/>
      </p:nvGrpSpPr>
      <p:grpSpPr>
        <a:xfrm>
          <a:off x="0" y="0"/>
          <a:ext cx="0" cy="0"/>
          <a:chOff x="0" y="0"/>
          <a:chExt cx="0" cy="0"/>
        </a:xfrm>
      </p:grpSpPr>
      <p:sp>
        <p:nvSpPr>
          <p:cNvPr id="27" name="Google Shape;27;p7"/>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9pPr>
          </a:lstStyle>
          <a:p>
            <a:endParaRPr/>
          </a:p>
        </p:txBody>
      </p:sp>
      <p:sp>
        <p:nvSpPr>
          <p:cNvPr id="28" name="Google Shape;28;p7"/>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9"/>
        <p:cNvGrpSpPr/>
        <p:nvPr/>
      </p:nvGrpSpPr>
      <p:grpSpPr>
        <a:xfrm>
          <a:off x="0" y="0"/>
          <a:ext cx="0" cy="0"/>
          <a:chOff x="0" y="0"/>
          <a:chExt cx="0" cy="0"/>
        </a:xfrm>
      </p:grpSpPr>
      <p:sp>
        <p:nvSpPr>
          <p:cNvPr id="30" name="Google Shape;30;p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
        <p:nvSpPr>
          <p:cNvPr id="31" name="Google Shape;31;p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lstStyle>
            <a:lvl1pPr marL="457200" marR="0" lvl="0" indent="-304800" algn="l" rtl="0">
              <a:lnSpc>
                <a:spcPct val="115000"/>
              </a:lnSpc>
              <a:spcBef>
                <a:spcPts val="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32" name="Google Shape;32;p8"/>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35" name="Google Shape;35;p9"/>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6"/>
        <p:cNvGrpSpPr/>
        <p:nvPr/>
      </p:nvGrpSpPr>
      <p:grpSpPr>
        <a:xfrm>
          <a:off x="0" y="0"/>
          <a:ext cx="0" cy="0"/>
          <a:chOff x="0" y="0"/>
          <a:chExt cx="0" cy="0"/>
        </a:xfrm>
      </p:grpSpPr>
      <p:sp>
        <p:nvSpPr>
          <p:cNvPr id="37" name="Google Shape;37;p1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38" name="Google Shape;38;p10"/>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39" name="Google Shape;39;p10"/>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40" name="Google Shape;40;p10"/>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00"/>
              <a:buFont typeface="Arial"/>
              <a:buNone/>
              <a:defRPr sz="1000" b="0" i="0" u="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150" y="444500"/>
            <a:ext cx="8521700" cy="573087"/>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150" y="1152525"/>
            <a:ext cx="8521700" cy="34163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L="914400" marR="0" lvl="1" indent="-228600"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L="1371600" marR="0" lvl="2" indent="-228600"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L="1828800" marR="0" lvl="3" indent="-228600"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L="2286000" marR="0" lvl="4" indent="-228600"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1pPr>
            <a:lvl2pPr marL="0" marR="0" lvl="1"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2pPr>
            <a:lvl3pPr marL="0" marR="0" lvl="2"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3pPr>
            <a:lvl4pPr marL="0" marR="0" lvl="3"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4pPr>
            <a:lvl5pPr marL="0" marR="0" lvl="4"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5pPr>
            <a:lvl6pPr marL="0" marR="0" lvl="5"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6pPr>
            <a:lvl7pPr marL="0" marR="0" lvl="6"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7pPr>
            <a:lvl8pPr marL="0" marR="0" lvl="7"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8pPr>
            <a:lvl9pPr marL="0" marR="0" lvl="8" indent="0" algn="r" rtl="0">
              <a:lnSpc>
                <a:spcPct val="100000"/>
              </a:lnSpc>
              <a:spcBef>
                <a:spcPts val="0"/>
              </a:spcBef>
              <a:spcAft>
                <a:spcPts val="0"/>
              </a:spcAft>
              <a:buClr>
                <a:srgbClr val="595959"/>
              </a:buClr>
              <a:buSzPts val="1000"/>
              <a:buFont typeface="Arial"/>
              <a:buNone/>
              <a:defRPr sz="1000" b="0" i="0" u="none" strike="noStrike" cap="none">
                <a:solidFill>
                  <a:srgbClr val="59595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4"/>
        <p:cNvGrpSpPr/>
        <p:nvPr/>
      </p:nvGrpSpPr>
      <p:grpSpPr>
        <a:xfrm>
          <a:off x="0" y="0"/>
          <a:ext cx="0" cy="0"/>
          <a:chOff x="0" y="0"/>
          <a:chExt cx="0" cy="0"/>
        </a:xfrm>
      </p:grpSpPr>
      <p:sp>
        <p:nvSpPr>
          <p:cNvPr id="45" name="Google Shape;45;p12"/>
          <p:cNvSpPr txBox="1">
            <a:spLocks noGrp="1"/>
          </p:cNvSpPr>
          <p:nvPr>
            <p:ph type="title"/>
          </p:nvPr>
        </p:nvSpPr>
        <p:spPr>
          <a:xfrm>
            <a:off x="311150" y="444500"/>
            <a:ext cx="8521700" cy="573087"/>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6" name="Google Shape;46;p12"/>
          <p:cNvSpPr txBox="1">
            <a:spLocks noGrp="1"/>
          </p:cNvSpPr>
          <p:nvPr>
            <p:ph type="body" idx="1"/>
          </p:nvPr>
        </p:nvSpPr>
        <p:spPr>
          <a:xfrm>
            <a:off x="311150" y="1152525"/>
            <a:ext cx="8521700" cy="34163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L="914400" marR="0" lvl="1" indent="-228600"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L="1371600" marR="0" lvl="2" indent="-228600"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L="1828800" marR="0" lvl="3" indent="-228600"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L="2286000" marR="0" lvl="4" indent="-228600"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7" name="Google Shape;47;p12"/>
          <p:cNvSpPr txBox="1">
            <a:spLocks noGrp="1"/>
          </p:cNvSpPr>
          <p:nvPr>
            <p:ph type="sldNum" idx="12"/>
          </p:nvPr>
        </p:nvSpPr>
        <p:spPr>
          <a:xfrm>
            <a:off x="8472487" y="4662487"/>
            <a:ext cx="549275" cy="3937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16.jpg"/><Relationship Id="rId7"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mailto:Amorgan@educatenevadanow.com" TargetMode="External"/><Relationship Id="rId5" Type="http://schemas.openxmlformats.org/officeDocument/2006/relationships/hyperlink" Target="mailto:FundOurFutureNV@gmail.com" TargetMode="External"/><Relationship Id="rId4" Type="http://schemas.openxmlformats.org/officeDocument/2006/relationships/hyperlink" Target="http://www.fundourfuturenv.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4"/>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3057525" y="103187"/>
            <a:ext cx="5775325" cy="909637"/>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2800"/>
              <a:buFont typeface="Arial"/>
              <a:buNone/>
            </a:pPr>
            <a:r>
              <a:rPr lang="en-US" sz="2800" b="1" i="0" u="none" strike="noStrike" cap="none">
                <a:solidFill>
                  <a:srgbClr val="FFFFFF"/>
                </a:solidFill>
                <a:latin typeface="Arial"/>
                <a:ea typeface="Arial"/>
                <a:cs typeface="Arial"/>
                <a:sym typeface="Arial"/>
              </a:rPr>
              <a:t>To make matters worse...</a:t>
            </a:r>
            <a:endParaRPr/>
          </a:p>
        </p:txBody>
      </p:sp>
      <p:sp>
        <p:nvSpPr>
          <p:cNvPr id="120" name="Google Shape;120;p23"/>
          <p:cNvSpPr txBox="1">
            <a:spLocks noGrp="1"/>
          </p:cNvSpPr>
          <p:nvPr>
            <p:ph type="body" idx="1"/>
          </p:nvPr>
        </p:nvSpPr>
        <p:spPr>
          <a:xfrm>
            <a:off x="3057525" y="893762"/>
            <a:ext cx="5775325" cy="3951287"/>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2"/>
              </a:buClr>
              <a:buSzPts val="1800"/>
              <a:buFont typeface="Arial"/>
              <a:buNone/>
            </a:pPr>
            <a:r>
              <a:rPr lang="en-US" sz="2000" b="1" i="0" u="sng" strike="noStrike" cap="none">
                <a:solidFill>
                  <a:schemeClr val="lt1"/>
                </a:solidFill>
                <a:latin typeface="Arial"/>
                <a:ea typeface="Arial"/>
                <a:cs typeface="Arial"/>
                <a:sym typeface="Arial"/>
              </a:rPr>
              <a:t>Room Tax</a:t>
            </a:r>
            <a:endParaRPr/>
          </a:p>
          <a:p>
            <a:pPr marL="0" marR="0" lvl="0" indent="0" algn="ctr" rtl="0">
              <a:lnSpc>
                <a:spcPct val="100000"/>
              </a:lnSpc>
              <a:spcBef>
                <a:spcPts val="0"/>
              </a:spcBef>
              <a:spcAft>
                <a:spcPts val="0"/>
              </a:spcAft>
              <a:buClr>
                <a:schemeClr val="dk2"/>
              </a:buClr>
              <a:buSzPts val="1800"/>
              <a:buFont typeface="Arial"/>
              <a:buNone/>
            </a:pPr>
            <a:r>
              <a:rPr lang="en-US" sz="1600" b="0" i="0" u="none" strike="noStrike" cap="none">
                <a:solidFill>
                  <a:srgbClr val="F2F2F2"/>
                </a:solidFill>
                <a:latin typeface="Arial"/>
                <a:ea typeface="Arial"/>
                <a:cs typeface="Arial"/>
                <a:sym typeface="Arial"/>
              </a:rPr>
              <a:t> </a:t>
            </a:r>
            <a:endParaRPr/>
          </a:p>
          <a:p>
            <a:pPr marL="0" marR="0" lvl="0" indent="0" algn="l" rtl="0">
              <a:lnSpc>
                <a:spcPct val="100000"/>
              </a:lnSpc>
              <a:spcBef>
                <a:spcPts val="0"/>
              </a:spcBef>
              <a:spcAft>
                <a:spcPts val="0"/>
              </a:spcAft>
              <a:buClr>
                <a:schemeClr val="dk2"/>
              </a:buClr>
              <a:buSzPts val="1800"/>
              <a:buFont typeface="Arial"/>
              <a:buNone/>
            </a:pPr>
            <a:r>
              <a:rPr lang="en-US" sz="1600" b="1" i="0" u="none" strike="noStrike" cap="none">
                <a:solidFill>
                  <a:srgbClr val="EEFF41"/>
                </a:solidFill>
                <a:latin typeface="Arial"/>
                <a:ea typeface="Arial"/>
                <a:cs typeface="Arial"/>
                <a:sym typeface="Arial"/>
              </a:rPr>
              <a:t>The Room Tax was diverted! </a:t>
            </a:r>
            <a:r>
              <a:rPr lang="en-US" sz="1600" b="0" i="0" u="none" strike="noStrike" cap="none">
                <a:solidFill>
                  <a:srgbClr val="F2F2F2"/>
                </a:solidFill>
                <a:latin typeface="Arial"/>
                <a:ea typeface="Arial"/>
                <a:cs typeface="Arial"/>
                <a:sym typeface="Arial"/>
              </a:rPr>
              <a:t>Passed in 2009 to increase funds for teacher raises and student achievement, it was instead used to plug holes in the budget and never actually resulted in an education funding increase. </a:t>
            </a:r>
            <a:endParaRPr/>
          </a:p>
          <a:p>
            <a:pPr marL="0" marR="0" lvl="0" indent="0" algn="l" rtl="0">
              <a:lnSpc>
                <a:spcPct val="100000"/>
              </a:lnSpc>
              <a:spcBef>
                <a:spcPts val="0"/>
              </a:spcBef>
              <a:spcAft>
                <a:spcPts val="0"/>
              </a:spcAft>
              <a:buClr>
                <a:schemeClr val="dk2"/>
              </a:buClr>
              <a:buSzPts val="1800"/>
              <a:buFont typeface="Arial"/>
              <a:buNone/>
            </a:pPr>
            <a:endParaRPr sz="1600" b="0" i="0" u="none" strike="noStrike" cap="none">
              <a:solidFill>
                <a:srgbClr val="F2F2F2"/>
              </a:solidFill>
              <a:latin typeface="Arial"/>
              <a:ea typeface="Arial"/>
              <a:cs typeface="Arial"/>
              <a:sym typeface="Arial"/>
            </a:endParaRPr>
          </a:p>
          <a:p>
            <a:pPr marL="0" marR="0" lvl="0" indent="0" algn="l" rtl="0">
              <a:lnSpc>
                <a:spcPct val="100000"/>
              </a:lnSpc>
              <a:spcBef>
                <a:spcPts val="0"/>
              </a:spcBef>
              <a:spcAft>
                <a:spcPts val="0"/>
              </a:spcAft>
              <a:buClr>
                <a:schemeClr val="dk2"/>
              </a:buClr>
              <a:buSzPts val="1800"/>
              <a:buFont typeface="Arial"/>
              <a:buNone/>
            </a:pPr>
            <a:r>
              <a:rPr lang="en-US" sz="1600" b="0" i="0" u="none" strike="noStrike" cap="none">
                <a:solidFill>
                  <a:srgbClr val="F2F2F2"/>
                </a:solidFill>
                <a:latin typeface="Arial"/>
                <a:ea typeface="Arial"/>
                <a:cs typeface="Arial"/>
                <a:sym typeface="Arial"/>
              </a:rPr>
              <a:t>Since 2011, Nevada has </a:t>
            </a:r>
            <a:r>
              <a:rPr lang="en-US" sz="1600" b="1" i="0" u="none" strike="noStrike" cap="none">
                <a:solidFill>
                  <a:srgbClr val="EEFF41"/>
                </a:solidFill>
                <a:latin typeface="Arial"/>
                <a:ea typeface="Arial"/>
                <a:cs typeface="Arial"/>
                <a:sym typeface="Arial"/>
              </a:rPr>
              <a:t>diverted</a:t>
            </a:r>
            <a:r>
              <a:rPr lang="en-US" sz="1600" b="0" i="0" u="none" strike="noStrike" cap="none">
                <a:solidFill>
                  <a:srgbClr val="F2F2F2"/>
                </a:solidFill>
                <a:latin typeface="Arial"/>
                <a:ea typeface="Arial"/>
                <a:cs typeface="Arial"/>
                <a:sym typeface="Arial"/>
              </a:rPr>
              <a:t> </a:t>
            </a:r>
            <a:r>
              <a:rPr lang="en-US" sz="1600" b="0" i="0" u="sng" strike="noStrike" cap="none">
                <a:solidFill>
                  <a:srgbClr val="F2F2F2"/>
                </a:solidFill>
                <a:latin typeface="Arial"/>
                <a:ea typeface="Arial"/>
                <a:cs typeface="Arial"/>
                <a:sym typeface="Arial"/>
              </a:rPr>
              <a:t>$1.2 </a:t>
            </a:r>
            <a:r>
              <a:rPr lang="en-US" sz="1600" b="0" i="0" u="none" strike="noStrike" cap="none">
                <a:solidFill>
                  <a:srgbClr val="F2F2F2"/>
                </a:solidFill>
                <a:latin typeface="Arial"/>
                <a:ea typeface="Arial"/>
                <a:cs typeface="Arial"/>
                <a:sym typeface="Arial"/>
              </a:rPr>
              <a:t>billion meant for education increases.</a:t>
            </a:r>
            <a:endParaRPr/>
          </a:p>
          <a:p>
            <a:pPr marL="0" marR="0" lvl="0" indent="0" algn="l" rtl="0">
              <a:lnSpc>
                <a:spcPct val="100000"/>
              </a:lnSpc>
              <a:spcBef>
                <a:spcPts val="0"/>
              </a:spcBef>
              <a:spcAft>
                <a:spcPts val="0"/>
              </a:spcAft>
              <a:buClr>
                <a:schemeClr val="dk2"/>
              </a:buClr>
              <a:buSzPts val="1800"/>
              <a:buFont typeface="Arial"/>
              <a:buNone/>
            </a:pPr>
            <a:endParaRPr sz="1600" b="0" i="0" u="none" strike="noStrike" cap="none">
              <a:solidFill>
                <a:srgbClr val="F2F2F2"/>
              </a:solidFill>
              <a:latin typeface="Arial"/>
              <a:ea typeface="Arial"/>
              <a:cs typeface="Arial"/>
              <a:sym typeface="Arial"/>
            </a:endParaRPr>
          </a:p>
          <a:p>
            <a:pPr marL="0" marR="0" lvl="0" indent="0" algn="ctr" rtl="0">
              <a:lnSpc>
                <a:spcPct val="100000"/>
              </a:lnSpc>
              <a:spcBef>
                <a:spcPts val="0"/>
              </a:spcBef>
              <a:spcAft>
                <a:spcPts val="0"/>
              </a:spcAft>
              <a:buClr>
                <a:schemeClr val="dk2"/>
              </a:buClr>
              <a:buSzPts val="1800"/>
              <a:buFont typeface="Arial"/>
              <a:buNone/>
            </a:pPr>
            <a:r>
              <a:rPr lang="en-US" sz="2000" b="0" i="0" u="sng" strike="noStrike" cap="none">
                <a:solidFill>
                  <a:schemeClr val="lt1"/>
                </a:solidFill>
                <a:latin typeface="Arial"/>
                <a:ea typeface="Arial"/>
                <a:cs typeface="Arial"/>
                <a:sym typeface="Arial"/>
              </a:rPr>
              <a:t>Marijuana Tax</a:t>
            </a:r>
            <a:endParaRPr/>
          </a:p>
          <a:p>
            <a:pPr marL="0" marR="0" lvl="0" indent="0" algn="l" rtl="0">
              <a:lnSpc>
                <a:spcPct val="100000"/>
              </a:lnSpc>
              <a:spcBef>
                <a:spcPts val="0"/>
              </a:spcBef>
              <a:spcAft>
                <a:spcPts val="0"/>
              </a:spcAft>
              <a:buClr>
                <a:schemeClr val="dk2"/>
              </a:buClr>
              <a:buSzPts val="1800"/>
              <a:buFont typeface="Arial"/>
              <a:buNone/>
            </a:pPr>
            <a:endParaRPr sz="1600" b="0" i="0" u="none" strike="noStrike" cap="none">
              <a:solidFill>
                <a:srgbClr val="F2F2F2"/>
              </a:solidFill>
              <a:latin typeface="Arial"/>
              <a:ea typeface="Arial"/>
              <a:cs typeface="Arial"/>
              <a:sym typeface="Arial"/>
            </a:endParaRPr>
          </a:p>
          <a:p>
            <a:pPr marL="0" marR="0" lvl="0" indent="0" algn="l" rtl="0">
              <a:lnSpc>
                <a:spcPct val="100000"/>
              </a:lnSpc>
              <a:spcBef>
                <a:spcPts val="0"/>
              </a:spcBef>
              <a:spcAft>
                <a:spcPts val="0"/>
              </a:spcAft>
              <a:buClr>
                <a:schemeClr val="dk2"/>
              </a:buClr>
              <a:buSzPts val="1800"/>
              <a:buFont typeface="Arial"/>
              <a:buNone/>
            </a:pPr>
            <a:r>
              <a:rPr lang="en-US" sz="1600" b="0" i="0" u="none" strike="noStrike" cap="none">
                <a:solidFill>
                  <a:srgbClr val="F2F2F2"/>
                </a:solidFill>
                <a:latin typeface="Arial"/>
                <a:ea typeface="Arial"/>
                <a:cs typeface="Arial"/>
                <a:sym typeface="Arial"/>
              </a:rPr>
              <a:t>Marijuana tax revenue that was </a:t>
            </a:r>
            <a:r>
              <a:rPr lang="en-US" sz="1600" b="0" i="0" u="sng" strike="noStrike" cap="none">
                <a:solidFill>
                  <a:srgbClr val="F2F2F2"/>
                </a:solidFill>
                <a:latin typeface="Arial"/>
                <a:ea typeface="Arial"/>
                <a:cs typeface="Arial"/>
                <a:sym typeface="Arial"/>
              </a:rPr>
              <a:t>supposed</a:t>
            </a:r>
            <a:r>
              <a:rPr lang="en-US" sz="1600" b="0" i="0" u="none" strike="noStrike" cap="none">
                <a:solidFill>
                  <a:srgbClr val="F2F2F2"/>
                </a:solidFill>
                <a:latin typeface="Arial"/>
                <a:ea typeface="Arial"/>
                <a:cs typeface="Arial"/>
                <a:sym typeface="Arial"/>
              </a:rPr>
              <a:t> to increase education funding so far </a:t>
            </a:r>
            <a:r>
              <a:rPr lang="en-US" sz="1600" b="1" i="0" u="none" strike="noStrike" cap="none">
                <a:solidFill>
                  <a:srgbClr val="EEFF41"/>
                </a:solidFill>
                <a:latin typeface="Arial"/>
                <a:ea typeface="Arial"/>
                <a:cs typeface="Arial"/>
                <a:sym typeface="Arial"/>
              </a:rPr>
              <a:t>never has</a:t>
            </a:r>
            <a:r>
              <a:rPr lang="en-US" sz="1600" b="0" i="0" u="none" strike="noStrike" cap="none">
                <a:solidFill>
                  <a:srgbClr val="F2F2F2"/>
                </a:solidFill>
                <a:latin typeface="Arial"/>
                <a:ea typeface="Arial"/>
                <a:cs typeface="Arial"/>
                <a:sym typeface="Arial"/>
              </a:rPr>
              <a:t>. </a:t>
            </a:r>
            <a:endParaRPr/>
          </a:p>
          <a:p>
            <a:pPr marL="0" marR="0" lvl="0" indent="0" algn="l" rtl="0">
              <a:lnSpc>
                <a:spcPct val="100000"/>
              </a:lnSpc>
              <a:spcBef>
                <a:spcPts val="0"/>
              </a:spcBef>
              <a:spcAft>
                <a:spcPts val="0"/>
              </a:spcAft>
              <a:buClr>
                <a:schemeClr val="dk2"/>
              </a:buClr>
              <a:buSzPts val="1800"/>
              <a:buFont typeface="Arial"/>
              <a:buNone/>
            </a:pPr>
            <a:endParaRPr sz="1600" b="0" i="0" u="none" strike="noStrike" cap="none">
              <a:solidFill>
                <a:srgbClr val="F2F2F2"/>
              </a:solidFill>
              <a:latin typeface="Arial"/>
              <a:ea typeface="Arial"/>
              <a:cs typeface="Arial"/>
              <a:sym typeface="Arial"/>
            </a:endParaRPr>
          </a:p>
          <a:p>
            <a:pPr marL="0" marR="0" lvl="0" indent="0" algn="l" rtl="0">
              <a:lnSpc>
                <a:spcPct val="100000"/>
              </a:lnSpc>
              <a:spcBef>
                <a:spcPts val="0"/>
              </a:spcBef>
              <a:spcAft>
                <a:spcPts val="0"/>
              </a:spcAft>
              <a:buClr>
                <a:schemeClr val="dk2"/>
              </a:buClr>
              <a:buSzPts val="1800"/>
              <a:buFont typeface="Arial"/>
              <a:buNone/>
            </a:pPr>
            <a:endParaRPr sz="1000" b="0" i="0" u="none" strike="noStrike" cap="none">
              <a:solidFill>
                <a:srgbClr val="F3F3F3"/>
              </a:solidFill>
              <a:latin typeface="Garamond"/>
              <a:ea typeface="Garamond"/>
              <a:cs typeface="Garamond"/>
              <a:sym typeface="Garamond"/>
            </a:endParaRPr>
          </a:p>
          <a:p>
            <a:pPr marL="0" marR="0" lvl="0" indent="0" algn="l" rtl="0">
              <a:lnSpc>
                <a:spcPct val="100000"/>
              </a:lnSpc>
              <a:spcBef>
                <a:spcPts val="0"/>
              </a:spcBef>
              <a:spcAft>
                <a:spcPts val="0"/>
              </a:spcAft>
              <a:buClr>
                <a:schemeClr val="dk2"/>
              </a:buClr>
              <a:buSzPts val="1800"/>
              <a:buFont typeface="Arial"/>
              <a:buNone/>
            </a:pPr>
            <a:endParaRPr sz="1600" b="0" i="0" u="none" strike="noStrike" cap="none">
              <a:solidFill>
                <a:srgbClr val="F2F2F2"/>
              </a:solidFill>
              <a:latin typeface="Arial"/>
              <a:ea typeface="Arial"/>
              <a:cs typeface="Arial"/>
              <a:sym typeface="Arial"/>
            </a:endParaRPr>
          </a:p>
          <a:p>
            <a:pPr marL="457200" marR="0" lvl="0" indent="-228600" algn="l" rtl="0">
              <a:lnSpc>
                <a:spcPct val="115000"/>
              </a:lnSpc>
              <a:spcBef>
                <a:spcPts val="0"/>
              </a:spcBef>
              <a:spcAft>
                <a:spcPts val="0"/>
              </a:spcAft>
              <a:buClr>
                <a:schemeClr val="dk2"/>
              </a:buClr>
              <a:buSzPts val="1800"/>
              <a:buFont typeface="Arial"/>
              <a:buNone/>
            </a:pPr>
            <a:endParaRPr sz="1600" b="0" i="0" u="none" strike="noStrike" cap="none">
              <a:solidFill>
                <a:srgbClr val="F2F2F2"/>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a:off x="-34925" y="312737"/>
            <a:ext cx="6916737" cy="871537"/>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2800"/>
              <a:buFont typeface="Arial"/>
              <a:buNone/>
            </a:pPr>
            <a:r>
              <a:rPr lang="en-US" sz="2800" b="1" i="0" u="sng" strike="noStrike" cap="none">
                <a:solidFill>
                  <a:srgbClr val="FFFFFF"/>
                </a:solidFill>
                <a:latin typeface="Arial"/>
                <a:ea typeface="Arial"/>
                <a:cs typeface="Arial"/>
                <a:sym typeface="Arial"/>
              </a:rPr>
              <a:t>The Shell Game</a:t>
            </a:r>
            <a:endParaRPr/>
          </a:p>
        </p:txBody>
      </p:sp>
      <p:sp>
        <p:nvSpPr>
          <p:cNvPr id="126" name="Google Shape;126;p24"/>
          <p:cNvSpPr txBox="1">
            <a:spLocks noGrp="1"/>
          </p:cNvSpPr>
          <p:nvPr>
            <p:ph type="body" idx="1"/>
          </p:nvPr>
        </p:nvSpPr>
        <p:spPr>
          <a:xfrm>
            <a:off x="488950" y="1062037"/>
            <a:ext cx="6392862" cy="3798887"/>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2"/>
              </a:buClr>
              <a:buSzPts val="1800"/>
              <a:buFont typeface="Arial"/>
              <a:buNone/>
            </a:pPr>
            <a:r>
              <a:rPr lang="en-US" sz="1800" b="0" i="1" u="none" strike="noStrike" cap="none">
                <a:solidFill>
                  <a:srgbClr val="F2F2F2"/>
                </a:solidFill>
                <a:latin typeface="Arial"/>
                <a:ea typeface="Arial"/>
                <a:cs typeface="Arial"/>
                <a:sym typeface="Arial"/>
              </a:rPr>
              <a:t>Even when tax dollars do go to education they </a:t>
            </a:r>
            <a:r>
              <a:rPr lang="en-US" sz="1800" b="1" i="1" u="none" strike="noStrike" cap="none">
                <a:solidFill>
                  <a:srgbClr val="EEFF41"/>
                </a:solidFill>
                <a:latin typeface="Arial"/>
                <a:ea typeface="Arial"/>
                <a:cs typeface="Arial"/>
                <a:sym typeface="Arial"/>
              </a:rPr>
              <a:t>don’t necessarily increase</a:t>
            </a:r>
            <a:r>
              <a:rPr lang="en-US" sz="1800" b="0" i="1" u="none" strike="noStrike" cap="none">
                <a:solidFill>
                  <a:srgbClr val="EEFF41"/>
                </a:solidFill>
                <a:latin typeface="Arial"/>
                <a:ea typeface="Arial"/>
                <a:cs typeface="Arial"/>
                <a:sym typeface="Arial"/>
              </a:rPr>
              <a:t> </a:t>
            </a:r>
            <a:r>
              <a:rPr lang="en-US" sz="1800" b="0" i="1" u="none" strike="noStrike" cap="none">
                <a:solidFill>
                  <a:srgbClr val="F2F2F2"/>
                </a:solidFill>
                <a:latin typeface="Arial"/>
                <a:ea typeface="Arial"/>
                <a:cs typeface="Arial"/>
                <a:sym typeface="Arial"/>
              </a:rPr>
              <a:t>education funding. </a:t>
            </a:r>
            <a:endParaRPr/>
          </a:p>
          <a:p>
            <a:pPr marL="0" marR="0" lvl="0" indent="0" algn="l" rtl="0">
              <a:lnSpc>
                <a:spcPct val="100000"/>
              </a:lnSpc>
              <a:spcBef>
                <a:spcPts val="0"/>
              </a:spcBef>
              <a:spcAft>
                <a:spcPts val="0"/>
              </a:spcAft>
              <a:buClr>
                <a:schemeClr val="dk2"/>
              </a:buClr>
              <a:buSzPts val="1800"/>
              <a:buFont typeface="Arial"/>
              <a:buNone/>
            </a:pPr>
            <a:endParaRPr sz="1800" b="0" i="1" u="none" strike="noStrike" cap="none">
              <a:solidFill>
                <a:srgbClr val="F2F2F2"/>
              </a:solidFill>
              <a:latin typeface="Arial"/>
              <a:ea typeface="Arial"/>
              <a:cs typeface="Arial"/>
              <a:sym typeface="Arial"/>
            </a:endParaRPr>
          </a:p>
          <a:p>
            <a:pPr marL="0" marR="0" lvl="0" indent="0" algn="l" rtl="0">
              <a:lnSpc>
                <a:spcPct val="100000"/>
              </a:lnSpc>
              <a:spcBef>
                <a:spcPts val="0"/>
              </a:spcBef>
              <a:spcAft>
                <a:spcPts val="0"/>
              </a:spcAft>
              <a:buClr>
                <a:schemeClr val="dk2"/>
              </a:buClr>
              <a:buSzPts val="1800"/>
              <a:buFont typeface="Arial"/>
              <a:buNone/>
            </a:pPr>
            <a:r>
              <a:rPr lang="en-US" sz="1800" b="0" i="1" u="none" strike="noStrike" cap="none">
                <a:solidFill>
                  <a:srgbClr val="F2F2F2"/>
                </a:solidFill>
                <a:latin typeface="Arial"/>
                <a:ea typeface="Arial"/>
                <a:cs typeface="Arial"/>
                <a:sym typeface="Arial"/>
              </a:rPr>
              <a:t>When new tax dollars come in, the legislature can </a:t>
            </a:r>
            <a:r>
              <a:rPr lang="en-US" sz="1800" b="1" i="1" u="none" strike="noStrike" cap="none">
                <a:solidFill>
                  <a:srgbClr val="EEFF41"/>
                </a:solidFill>
                <a:latin typeface="Arial"/>
                <a:ea typeface="Arial"/>
                <a:cs typeface="Arial"/>
                <a:sym typeface="Arial"/>
              </a:rPr>
              <a:t>withhold other revenue</a:t>
            </a:r>
            <a:r>
              <a:rPr lang="en-US" sz="1800" b="0" i="1" u="none" strike="noStrike" cap="none">
                <a:solidFill>
                  <a:srgbClr val="F2F2F2"/>
                </a:solidFill>
                <a:latin typeface="Arial"/>
                <a:ea typeface="Arial"/>
                <a:cs typeface="Arial"/>
                <a:sym typeface="Arial"/>
              </a:rPr>
              <a:t> sources leaving the amount of education funding the same. </a:t>
            </a:r>
            <a:endParaRPr/>
          </a:p>
          <a:p>
            <a:pPr marL="0" marR="0" lvl="0" indent="0" algn="l" rtl="0">
              <a:lnSpc>
                <a:spcPct val="100000"/>
              </a:lnSpc>
              <a:spcBef>
                <a:spcPts val="0"/>
              </a:spcBef>
              <a:spcAft>
                <a:spcPts val="0"/>
              </a:spcAft>
              <a:buClr>
                <a:schemeClr val="dk2"/>
              </a:buClr>
              <a:buSzPts val="1800"/>
              <a:buFont typeface="Arial"/>
              <a:buNone/>
            </a:pPr>
            <a:endParaRPr sz="1800" b="0" i="1" u="none" strike="noStrike" cap="none">
              <a:solidFill>
                <a:srgbClr val="F2F2F2"/>
              </a:solidFill>
              <a:latin typeface="Arial"/>
              <a:ea typeface="Arial"/>
              <a:cs typeface="Arial"/>
              <a:sym typeface="Arial"/>
            </a:endParaRPr>
          </a:p>
          <a:p>
            <a:pPr marL="0" marR="0" lvl="0" indent="0" algn="ctr" rtl="0">
              <a:lnSpc>
                <a:spcPct val="100000"/>
              </a:lnSpc>
              <a:spcBef>
                <a:spcPts val="0"/>
              </a:spcBef>
              <a:spcAft>
                <a:spcPts val="0"/>
              </a:spcAft>
              <a:buClr>
                <a:schemeClr val="dk2"/>
              </a:buClr>
              <a:buSzPts val="1800"/>
              <a:buFont typeface="Arial"/>
              <a:buNone/>
            </a:pPr>
            <a:r>
              <a:rPr lang="en-US" sz="1800" b="0" i="1" u="sng" strike="noStrike" cap="none">
                <a:solidFill>
                  <a:srgbClr val="F2F2F2"/>
                </a:solidFill>
                <a:latin typeface="Arial"/>
                <a:ea typeface="Arial"/>
                <a:cs typeface="Arial"/>
                <a:sym typeface="Arial"/>
              </a:rPr>
              <a:t>The result?  </a:t>
            </a:r>
            <a:r>
              <a:rPr lang="en-US" sz="1800" b="0" i="1" u="sng" strike="noStrike" cap="none">
                <a:solidFill>
                  <a:srgbClr val="EEFF41"/>
                </a:solidFill>
                <a:latin typeface="Arial"/>
                <a:ea typeface="Arial"/>
                <a:cs typeface="Arial"/>
                <a:sym typeface="Arial"/>
              </a:rPr>
              <a:t>NO ACTUAL INCREASE</a:t>
            </a:r>
            <a:endParaRPr/>
          </a:p>
          <a:p>
            <a:pPr marL="0" marR="0" lvl="0" indent="0" algn="l" rtl="0">
              <a:lnSpc>
                <a:spcPct val="100000"/>
              </a:lnSpc>
              <a:spcBef>
                <a:spcPts val="0"/>
              </a:spcBef>
              <a:spcAft>
                <a:spcPts val="0"/>
              </a:spcAft>
              <a:buClr>
                <a:schemeClr val="dk2"/>
              </a:buClr>
              <a:buSzPts val="1800"/>
              <a:buFont typeface="Arial"/>
              <a:buNone/>
            </a:pPr>
            <a:endParaRPr sz="1800" b="0" i="1" u="sng" strike="noStrike" cap="none">
              <a:solidFill>
                <a:srgbClr val="F2F2F2"/>
              </a:solidFill>
              <a:latin typeface="Arial"/>
              <a:ea typeface="Arial"/>
              <a:cs typeface="Arial"/>
              <a:sym typeface="Arial"/>
            </a:endParaRPr>
          </a:p>
          <a:p>
            <a:pPr marL="0" marR="0" lvl="0" indent="0" algn="l" rtl="0">
              <a:lnSpc>
                <a:spcPct val="100000"/>
              </a:lnSpc>
              <a:spcBef>
                <a:spcPts val="0"/>
              </a:spcBef>
              <a:spcAft>
                <a:spcPts val="0"/>
              </a:spcAft>
              <a:buClr>
                <a:schemeClr val="dk2"/>
              </a:buClr>
              <a:buSzPts val="1800"/>
              <a:buFont typeface="Arial"/>
              <a:buNone/>
            </a:pPr>
            <a:r>
              <a:rPr lang="en-US" sz="1600" b="0" i="0" u="none" strike="noStrike" cap="none">
                <a:solidFill>
                  <a:srgbClr val="F3F3F3"/>
                </a:solidFill>
                <a:latin typeface="Arial"/>
                <a:ea typeface="Arial"/>
                <a:cs typeface="Arial"/>
                <a:sym typeface="Arial"/>
              </a:rPr>
              <a:t>“Nevada’s K-12 system serves as one means by which the state budget for all purposes is balanced.”</a:t>
            </a:r>
            <a:r>
              <a:rPr lang="en-US" sz="1600" b="0" i="0" u="none" strike="noStrike" cap="none" baseline="30000">
                <a:solidFill>
                  <a:srgbClr val="F3F3F3"/>
                </a:solidFill>
                <a:latin typeface="Arial"/>
                <a:ea typeface="Arial"/>
                <a:cs typeface="Arial"/>
                <a:sym typeface="Arial"/>
              </a:rPr>
              <a:t>   -  </a:t>
            </a:r>
            <a:r>
              <a:rPr lang="en-US" sz="1600" b="0" i="0" u="none" strike="noStrike" cap="none">
                <a:solidFill>
                  <a:srgbClr val="F3F3F3"/>
                </a:solidFill>
                <a:latin typeface="Arial"/>
                <a:ea typeface="Arial"/>
                <a:cs typeface="Arial"/>
                <a:sym typeface="Arial"/>
              </a:rPr>
              <a:t>Las Vegas Chamber of Commerce (2009).</a:t>
            </a:r>
            <a:endParaRPr sz="1600" b="0" i="1" u="sng" strike="noStrike" cap="none">
              <a:solidFill>
                <a:srgbClr val="F2F2F2"/>
              </a:solidFill>
              <a:latin typeface="Arial"/>
              <a:ea typeface="Arial"/>
              <a:cs typeface="Arial"/>
              <a:sym typeface="Arial"/>
            </a:endParaRPr>
          </a:p>
          <a:p>
            <a:pPr marL="0" marR="0" lvl="0" indent="0" algn="ctr" rtl="0">
              <a:lnSpc>
                <a:spcPct val="100000"/>
              </a:lnSpc>
              <a:spcBef>
                <a:spcPts val="0"/>
              </a:spcBef>
              <a:spcAft>
                <a:spcPts val="0"/>
              </a:spcAft>
              <a:buClr>
                <a:schemeClr val="dk2"/>
              </a:buClr>
              <a:buSzPts val="1800"/>
              <a:buFont typeface="Arial"/>
              <a:buNone/>
            </a:pPr>
            <a:endParaRPr sz="1800" b="0" i="1" u="sng" strike="noStrike" cap="none">
              <a:solidFill>
                <a:srgbClr val="F2F2F2"/>
              </a:solidFill>
              <a:latin typeface="Arial"/>
              <a:ea typeface="Arial"/>
              <a:cs typeface="Arial"/>
              <a:sym typeface="Arial"/>
            </a:endParaRPr>
          </a:p>
          <a:p>
            <a:pPr marL="0" marR="0" lvl="0" indent="0" algn="ctr" rtl="0">
              <a:lnSpc>
                <a:spcPct val="100000"/>
              </a:lnSpc>
              <a:spcBef>
                <a:spcPts val="0"/>
              </a:spcBef>
              <a:spcAft>
                <a:spcPts val="0"/>
              </a:spcAft>
              <a:buClr>
                <a:schemeClr val="dk2"/>
              </a:buClr>
              <a:buSzPts val="1800"/>
              <a:buFont typeface="Arial"/>
              <a:buNone/>
            </a:pPr>
            <a:endParaRPr sz="1800" b="0" i="1" u="sng" strike="noStrike" cap="none">
              <a:solidFill>
                <a:srgbClr val="F2F2F2"/>
              </a:solidFill>
              <a:latin typeface="Arial"/>
              <a:ea typeface="Arial"/>
              <a:cs typeface="Arial"/>
              <a:sym typeface="Arial"/>
            </a:endParaRPr>
          </a:p>
          <a:p>
            <a:pPr marL="0" marR="0" lvl="0" indent="0" algn="l" rtl="0">
              <a:lnSpc>
                <a:spcPct val="100000"/>
              </a:lnSpc>
              <a:spcBef>
                <a:spcPts val="0"/>
              </a:spcBef>
              <a:spcAft>
                <a:spcPts val="0"/>
              </a:spcAft>
              <a:buClr>
                <a:schemeClr val="dk2"/>
              </a:buClr>
              <a:buSzPts val="1800"/>
              <a:buFont typeface="Arial"/>
              <a:buNone/>
            </a:pPr>
            <a:endParaRPr sz="1800" b="0" i="1" u="none" strike="noStrike" cap="none">
              <a:solidFill>
                <a:srgbClr val="F2F2F2"/>
              </a:solidFill>
              <a:latin typeface="Arial"/>
              <a:ea typeface="Arial"/>
              <a:cs typeface="Arial"/>
              <a:sym typeface="Arial"/>
            </a:endParaRPr>
          </a:p>
          <a:p>
            <a:pPr marL="457200" marR="0" lvl="0" indent="-228600" algn="l" rtl="0">
              <a:lnSpc>
                <a:spcPct val="115000"/>
              </a:lnSpc>
              <a:spcBef>
                <a:spcPts val="0"/>
              </a:spcBef>
              <a:spcAft>
                <a:spcPts val="0"/>
              </a:spcAft>
              <a:buClr>
                <a:schemeClr val="dk2"/>
              </a:buClr>
              <a:buSzPts val="1800"/>
              <a:buFont typeface="Arial"/>
              <a:buNone/>
            </a:pPr>
            <a:endParaRPr sz="1800" b="0" i="1" u="none" strike="noStrike" cap="none">
              <a:solidFill>
                <a:srgbClr val="F2F2F2"/>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6">
                                            <p:txEl>
                                              <p:pRg st="0" end="0"/>
                                            </p:txEl>
                                          </p:spTgt>
                                        </p:tgtEl>
                                        <p:attrNameLst>
                                          <p:attrName>style.visibility</p:attrName>
                                        </p:attrNameLst>
                                      </p:cBhvr>
                                      <p:to>
                                        <p:strVal val="visible"/>
                                      </p:to>
                                    </p:set>
                                    <p:anim calcmode="lin" valueType="num">
                                      <p:cBhvr additive="base">
                                        <p:cTn id="7" dur="500"/>
                                        <p:tgtEl>
                                          <p:spTgt spid="12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26">
                                            <p:txEl>
                                              <p:pRg st="1" end="1"/>
                                            </p:txEl>
                                          </p:spTgt>
                                        </p:tgtEl>
                                        <p:attrNameLst>
                                          <p:attrName>style.visibility</p:attrName>
                                        </p:attrNameLst>
                                      </p:cBhvr>
                                      <p:to>
                                        <p:strVal val="visible"/>
                                      </p:to>
                                    </p:set>
                                    <p:anim calcmode="lin" valueType="num">
                                      <p:cBhvr additive="base">
                                        <p:cTn id="12" dur="500"/>
                                        <p:tgtEl>
                                          <p:spTgt spid="12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26">
                                            <p:txEl>
                                              <p:pRg st="2" end="2"/>
                                            </p:txEl>
                                          </p:spTgt>
                                        </p:tgtEl>
                                        <p:attrNameLst>
                                          <p:attrName>style.visibility</p:attrName>
                                        </p:attrNameLst>
                                      </p:cBhvr>
                                      <p:to>
                                        <p:strVal val="visible"/>
                                      </p:to>
                                    </p:set>
                                    <p:anim calcmode="lin" valueType="num">
                                      <p:cBhvr additive="base">
                                        <p:cTn id="17" dur="500"/>
                                        <p:tgtEl>
                                          <p:spTgt spid="12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26">
                                            <p:txEl>
                                              <p:pRg st="3" end="3"/>
                                            </p:txEl>
                                          </p:spTgt>
                                        </p:tgtEl>
                                        <p:attrNameLst>
                                          <p:attrName>style.visibility</p:attrName>
                                        </p:attrNameLst>
                                      </p:cBhvr>
                                      <p:to>
                                        <p:strVal val="visible"/>
                                      </p:to>
                                    </p:set>
                                    <p:anim calcmode="lin" valueType="num">
                                      <p:cBhvr additive="base">
                                        <p:cTn id="22" dur="500"/>
                                        <p:tgtEl>
                                          <p:spTgt spid="12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26">
                                            <p:txEl>
                                              <p:pRg st="4" end="4"/>
                                            </p:txEl>
                                          </p:spTgt>
                                        </p:tgtEl>
                                        <p:attrNameLst>
                                          <p:attrName>style.visibility</p:attrName>
                                        </p:attrNameLst>
                                      </p:cBhvr>
                                      <p:to>
                                        <p:strVal val="visible"/>
                                      </p:to>
                                    </p:set>
                                    <p:anim calcmode="lin" valueType="num">
                                      <p:cBhvr additive="base">
                                        <p:cTn id="27" dur="500"/>
                                        <p:tgtEl>
                                          <p:spTgt spid="12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26">
                                            <p:txEl>
                                              <p:pRg st="5" end="5"/>
                                            </p:txEl>
                                          </p:spTgt>
                                        </p:tgtEl>
                                        <p:attrNameLst>
                                          <p:attrName>style.visibility</p:attrName>
                                        </p:attrNameLst>
                                      </p:cBhvr>
                                      <p:to>
                                        <p:strVal val="visible"/>
                                      </p:to>
                                    </p:set>
                                    <p:anim calcmode="lin" valueType="num">
                                      <p:cBhvr additive="base">
                                        <p:cTn id="32" dur="500"/>
                                        <p:tgtEl>
                                          <p:spTgt spid="12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6">
                                            <p:txEl>
                                              <p:pRg st="6" end="6"/>
                                            </p:txEl>
                                          </p:spTgt>
                                        </p:tgtEl>
                                        <p:attrNameLst>
                                          <p:attrName>style.visibility</p:attrName>
                                        </p:attrNameLst>
                                      </p:cBhvr>
                                      <p:to>
                                        <p:strVal val="visible"/>
                                      </p:to>
                                    </p:set>
                                    <p:anim calcmode="lin" valueType="num">
                                      <p:cBhvr additive="base">
                                        <p:cTn id="37" dur="500"/>
                                        <p:tgtEl>
                                          <p:spTgt spid="12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26">
                                            <p:txEl>
                                              <p:pRg st="7" end="7"/>
                                            </p:txEl>
                                          </p:spTgt>
                                        </p:tgtEl>
                                        <p:attrNameLst>
                                          <p:attrName>style.visibility</p:attrName>
                                        </p:attrNameLst>
                                      </p:cBhvr>
                                      <p:to>
                                        <p:strVal val="visible"/>
                                      </p:to>
                                    </p:set>
                                    <p:anim calcmode="lin" valueType="num">
                                      <p:cBhvr additive="base">
                                        <p:cTn id="42" dur="500"/>
                                        <p:tgtEl>
                                          <p:spTgt spid="12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26">
                                            <p:txEl>
                                              <p:pRg st="8" end="8"/>
                                            </p:txEl>
                                          </p:spTgt>
                                        </p:tgtEl>
                                        <p:attrNameLst>
                                          <p:attrName>style.visibility</p:attrName>
                                        </p:attrNameLst>
                                      </p:cBhvr>
                                      <p:to>
                                        <p:strVal val="visible"/>
                                      </p:to>
                                    </p:set>
                                    <p:anim calcmode="lin" valueType="num">
                                      <p:cBhvr additive="base">
                                        <p:cTn id="47" dur="500"/>
                                        <p:tgtEl>
                                          <p:spTgt spid="126">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26">
                                            <p:txEl>
                                              <p:pRg st="9" end="9"/>
                                            </p:txEl>
                                          </p:spTgt>
                                        </p:tgtEl>
                                        <p:attrNameLst>
                                          <p:attrName>style.visibility</p:attrName>
                                        </p:attrNameLst>
                                      </p:cBhvr>
                                      <p:to>
                                        <p:strVal val="visible"/>
                                      </p:to>
                                    </p:set>
                                    <p:anim calcmode="lin" valueType="num">
                                      <p:cBhvr additive="base">
                                        <p:cTn id="52" dur="500"/>
                                        <p:tgtEl>
                                          <p:spTgt spid="126">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26">
                                            <p:txEl>
                                              <p:pRg st="10" end="10"/>
                                            </p:txEl>
                                          </p:spTgt>
                                        </p:tgtEl>
                                        <p:attrNameLst>
                                          <p:attrName>style.visibility</p:attrName>
                                        </p:attrNameLst>
                                      </p:cBhvr>
                                      <p:to>
                                        <p:strVal val="visible"/>
                                      </p:to>
                                    </p:set>
                                    <p:anim calcmode="lin" valueType="num">
                                      <p:cBhvr additive="base">
                                        <p:cTn id="57" dur="500"/>
                                        <p:tgtEl>
                                          <p:spTgt spid="126">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33375"/>
            <a:ext cx="8520600" cy="572700"/>
          </a:xfrm>
        </p:spPr>
        <p:txBody>
          <a:bodyPr/>
          <a:lstStyle/>
          <a:p>
            <a:pPr algn="ctr"/>
            <a:r>
              <a:rPr lang="en-US" b="1" dirty="0">
                <a:solidFill>
                  <a:schemeClr val="accent3">
                    <a:lumMod val="50000"/>
                  </a:schemeClr>
                </a:solidFill>
              </a:rPr>
              <a:t>Studies Sound Alarm Bells</a:t>
            </a:r>
          </a:p>
        </p:txBody>
      </p:sp>
      <p:sp>
        <p:nvSpPr>
          <p:cNvPr id="3" name="Text Placeholder 2"/>
          <p:cNvSpPr>
            <a:spLocks noGrp="1"/>
          </p:cNvSpPr>
          <p:nvPr>
            <p:ph type="body" idx="1"/>
          </p:nvPr>
        </p:nvSpPr>
        <p:spPr>
          <a:xfrm>
            <a:off x="136966" y="853672"/>
            <a:ext cx="8815594" cy="3964565"/>
          </a:xfrm>
        </p:spPr>
        <p:txBody>
          <a:bodyPr/>
          <a:lstStyle/>
          <a:p>
            <a:r>
              <a:rPr lang="en-US" dirty="0"/>
              <a:t>Several studies commissioned by lawmakers have revealed many problems with school funding in Nevada.</a:t>
            </a:r>
          </a:p>
          <a:p>
            <a:r>
              <a:rPr lang="en-US" dirty="0"/>
              <a:t>Most recently, in 2018 </a:t>
            </a:r>
            <a:r>
              <a:rPr lang="en-US" dirty="0" err="1"/>
              <a:t>Augenblick</a:t>
            </a:r>
            <a:r>
              <a:rPr lang="en-US" dirty="0"/>
              <a:t>, </a:t>
            </a:r>
            <a:r>
              <a:rPr lang="en-US" dirty="0" err="1"/>
              <a:t>Palaich</a:t>
            </a:r>
            <a:r>
              <a:rPr lang="en-US" dirty="0"/>
              <a:t>, and Assoc. (APA) studied how much funding it would take to give students the opportunity to succeed. </a:t>
            </a:r>
          </a:p>
          <a:p>
            <a:pPr lvl="1"/>
            <a:r>
              <a:rPr lang="en-US" dirty="0"/>
              <a:t>APA talked to educators, administrators, and the community to get input</a:t>
            </a:r>
          </a:p>
          <a:p>
            <a:pPr lvl="1"/>
            <a:r>
              <a:rPr lang="en-US" dirty="0"/>
              <a:t>Examined the state standards and mandates, and evidenced based practices</a:t>
            </a:r>
          </a:p>
          <a:p>
            <a:pPr marL="596900" lvl="1" indent="0">
              <a:buNone/>
            </a:pPr>
            <a:endParaRPr lang="en-US" dirty="0"/>
          </a:p>
          <a:p>
            <a:pPr marL="114300" indent="0">
              <a:buNone/>
            </a:pPr>
            <a:r>
              <a:rPr lang="en-US" b="1" dirty="0"/>
              <a:t>APA found Nevada’s per pupil funding was </a:t>
            </a:r>
            <a:r>
              <a:rPr lang="en-US" b="1" dirty="0">
                <a:solidFill>
                  <a:srgbClr val="FF0000"/>
                </a:solidFill>
              </a:rPr>
              <a:t>$3,000 to $4,000 short (about half) </a:t>
            </a:r>
            <a:r>
              <a:rPr lang="en-US" b="1" dirty="0"/>
              <a:t>of adequately funding our students, and even more funding was needed to meet the needs of low-income, English learner, and special education students.</a:t>
            </a:r>
          </a:p>
          <a:p>
            <a:pPr lvl="1"/>
            <a:endParaRPr lang="en-US" dirty="0"/>
          </a:p>
        </p:txBody>
      </p:sp>
    </p:spTree>
    <p:extLst>
      <p:ext uri="{BB962C8B-B14F-4D97-AF65-F5344CB8AC3E}">
        <p14:creationId xmlns:p14="http://schemas.microsoft.com/office/powerpoint/2010/main" val="1041532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0"/>
        <p:cNvGrpSpPr/>
        <p:nvPr/>
      </p:nvGrpSpPr>
      <p:grpSpPr>
        <a:xfrm>
          <a:off x="0" y="0"/>
          <a:ext cx="0" cy="0"/>
          <a:chOff x="0" y="0"/>
          <a:chExt cx="0" cy="0"/>
        </a:xfrm>
      </p:grpSpPr>
      <p:sp>
        <p:nvSpPr>
          <p:cNvPr id="131" name="Google Shape;131;p25"/>
          <p:cNvSpPr txBox="1">
            <a:spLocks noGrp="1"/>
          </p:cNvSpPr>
          <p:nvPr>
            <p:ph type="title"/>
          </p:nvPr>
        </p:nvSpPr>
        <p:spPr>
          <a:xfrm>
            <a:off x="3089275" y="282575"/>
            <a:ext cx="5595937" cy="86995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US" sz="2800" b="1" i="0" u="none" strike="noStrike" cap="none">
                <a:solidFill>
                  <a:srgbClr val="000000"/>
                </a:solidFill>
                <a:latin typeface="Arial"/>
                <a:ea typeface="Arial"/>
                <a:cs typeface="Arial"/>
                <a:sym typeface="Arial"/>
              </a:rPr>
              <a:t>Moving in the Right Direction</a:t>
            </a:r>
            <a:endParaRPr/>
          </a:p>
        </p:txBody>
      </p:sp>
      <p:sp>
        <p:nvSpPr>
          <p:cNvPr id="132" name="Google Shape;132;p25"/>
          <p:cNvSpPr txBox="1">
            <a:spLocks noGrp="1"/>
          </p:cNvSpPr>
          <p:nvPr>
            <p:ph type="body" idx="1"/>
          </p:nvPr>
        </p:nvSpPr>
        <p:spPr>
          <a:xfrm>
            <a:off x="3089275" y="1152525"/>
            <a:ext cx="5595937" cy="2814637"/>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2"/>
              </a:buClr>
              <a:buSzPts val="1800"/>
              <a:buFont typeface="Arial"/>
              <a:buNone/>
            </a:pPr>
            <a:r>
              <a:rPr lang="en-US" sz="1800" b="0" i="0" u="none" strike="noStrike" cap="none" dirty="0">
                <a:solidFill>
                  <a:srgbClr val="000000"/>
                </a:solidFill>
                <a:latin typeface="Arial"/>
                <a:ea typeface="Arial"/>
                <a:cs typeface="Arial"/>
                <a:sym typeface="Arial"/>
              </a:rPr>
              <a:t>The 2017 legislature approved the continuation of </a:t>
            </a:r>
            <a:r>
              <a:rPr lang="en-US" sz="1800" b="0" i="0" strike="noStrike" cap="none" dirty="0">
                <a:solidFill>
                  <a:srgbClr val="000000"/>
                </a:solidFill>
                <a:sym typeface="Arial"/>
              </a:rPr>
              <a:t>some limited programs:</a:t>
            </a:r>
            <a:endParaRPr dirty="0"/>
          </a:p>
          <a:p>
            <a:pPr marL="0" marR="0" lvl="0" indent="0" algn="l" rtl="0">
              <a:lnSpc>
                <a:spcPct val="100000"/>
              </a:lnSpc>
              <a:spcBef>
                <a:spcPts val="0"/>
              </a:spcBef>
              <a:spcAft>
                <a:spcPts val="0"/>
              </a:spcAft>
              <a:buClr>
                <a:schemeClr val="dk2"/>
              </a:buClr>
              <a:buSzPts val="1800"/>
              <a:buFont typeface="Arial"/>
              <a:buNone/>
            </a:pPr>
            <a:endParaRPr sz="1800" b="0" i="0" u="none" strike="noStrike" cap="none" dirty="0">
              <a:solidFill>
                <a:srgbClr val="000000"/>
              </a:solidFill>
              <a:latin typeface="Arial"/>
              <a:ea typeface="Arial"/>
              <a:cs typeface="Arial"/>
              <a:sym typeface="Arial"/>
            </a:endParaRPr>
          </a:p>
          <a:p>
            <a:pPr marL="0" marR="0" lvl="0" indent="-114300" algn="l" rtl="0">
              <a:lnSpc>
                <a:spcPct val="100000"/>
              </a:lnSpc>
              <a:spcBef>
                <a:spcPts val="0"/>
              </a:spcBef>
              <a:spcAft>
                <a:spcPts val="0"/>
              </a:spcAft>
              <a:buClr>
                <a:srgbClr val="000000"/>
              </a:buClr>
              <a:buSzPts val="1800"/>
              <a:buFont typeface="Arial"/>
              <a:buChar char="●"/>
            </a:pPr>
            <a:r>
              <a:rPr lang="en-US" sz="1800" b="0" i="0" u="none" strike="noStrike" cap="none" dirty="0">
                <a:solidFill>
                  <a:srgbClr val="000000"/>
                </a:solidFill>
                <a:latin typeface="Arial"/>
                <a:ea typeface="Arial"/>
                <a:cs typeface="Arial"/>
                <a:sym typeface="Arial"/>
              </a:rPr>
              <a:t> ZOOM Schools (ELL) - $142 million</a:t>
            </a:r>
            <a:endParaRPr dirty="0"/>
          </a:p>
          <a:p>
            <a:pPr marL="0" marR="0" lvl="0" indent="-114300" algn="l" rtl="0">
              <a:lnSpc>
                <a:spcPct val="100000"/>
              </a:lnSpc>
              <a:spcBef>
                <a:spcPts val="0"/>
              </a:spcBef>
              <a:spcAft>
                <a:spcPts val="0"/>
              </a:spcAft>
              <a:buClr>
                <a:srgbClr val="000000"/>
              </a:buClr>
              <a:buSzPts val="1800"/>
              <a:buFont typeface="Arial"/>
              <a:buChar char="●"/>
            </a:pPr>
            <a:r>
              <a:rPr lang="en-US" sz="1800" b="0" i="0" u="none" strike="noStrike" cap="none" dirty="0">
                <a:solidFill>
                  <a:srgbClr val="000000"/>
                </a:solidFill>
                <a:latin typeface="Arial"/>
                <a:ea typeface="Arial"/>
                <a:cs typeface="Arial"/>
                <a:sym typeface="Arial"/>
              </a:rPr>
              <a:t> Victory Schools (Low-income) - $80 million</a:t>
            </a:r>
            <a:endParaRPr dirty="0"/>
          </a:p>
          <a:p>
            <a:pPr marL="0" marR="0" lvl="0" indent="-114300" algn="l" rtl="0">
              <a:lnSpc>
                <a:spcPct val="100000"/>
              </a:lnSpc>
              <a:spcBef>
                <a:spcPts val="0"/>
              </a:spcBef>
              <a:spcAft>
                <a:spcPts val="0"/>
              </a:spcAft>
              <a:buClr>
                <a:srgbClr val="000000"/>
              </a:buClr>
              <a:buSzPts val="1800"/>
              <a:buFont typeface="Arial"/>
              <a:buChar char="●"/>
            </a:pPr>
            <a:r>
              <a:rPr lang="en-US" sz="1800" b="0" i="0" u="none" strike="noStrike" cap="none" dirty="0">
                <a:solidFill>
                  <a:srgbClr val="000000"/>
                </a:solidFill>
                <a:latin typeface="Arial"/>
                <a:ea typeface="Arial"/>
                <a:cs typeface="Arial"/>
                <a:sym typeface="Arial"/>
              </a:rPr>
              <a:t> Read By Grade 3 Grants - $44.5 million</a:t>
            </a:r>
            <a:endParaRPr dirty="0"/>
          </a:p>
          <a:p>
            <a:pPr marL="0" marR="0" lvl="0" indent="-114300" algn="l" rtl="0">
              <a:lnSpc>
                <a:spcPct val="100000"/>
              </a:lnSpc>
              <a:spcBef>
                <a:spcPts val="0"/>
              </a:spcBef>
              <a:spcAft>
                <a:spcPts val="0"/>
              </a:spcAft>
              <a:buClr>
                <a:srgbClr val="000000"/>
              </a:buClr>
              <a:buSzPts val="1800"/>
              <a:buFont typeface="Arial"/>
              <a:buChar char="●"/>
            </a:pPr>
            <a:r>
              <a:rPr lang="en-US" sz="1800" b="0" i="0" u="none" strike="noStrike" cap="none" dirty="0">
                <a:solidFill>
                  <a:srgbClr val="000000"/>
                </a:solidFill>
                <a:latin typeface="Arial"/>
                <a:ea typeface="Arial"/>
                <a:cs typeface="Arial"/>
                <a:sym typeface="Arial"/>
              </a:rPr>
              <a:t> Full Day Kindergarten - $170 million</a:t>
            </a:r>
            <a:endParaRPr dirty="0"/>
          </a:p>
          <a:p>
            <a:pPr marL="0" marR="0" lvl="0" indent="-114300" algn="l" rtl="0">
              <a:lnSpc>
                <a:spcPct val="100000"/>
              </a:lnSpc>
              <a:spcBef>
                <a:spcPts val="0"/>
              </a:spcBef>
              <a:spcAft>
                <a:spcPts val="0"/>
              </a:spcAft>
              <a:buClr>
                <a:srgbClr val="000000"/>
              </a:buClr>
              <a:buSzPts val="1800"/>
              <a:buFont typeface="Arial"/>
              <a:buChar char="●"/>
            </a:pPr>
            <a:r>
              <a:rPr lang="en-US" sz="1800" b="0" i="0" u="none" strike="noStrike" cap="none" dirty="0">
                <a:solidFill>
                  <a:srgbClr val="000000"/>
                </a:solidFill>
                <a:latin typeface="Arial"/>
                <a:ea typeface="Arial"/>
                <a:cs typeface="Arial"/>
                <a:sym typeface="Arial"/>
              </a:rPr>
              <a:t> College and Career Readiness Grants $63 million</a:t>
            </a:r>
            <a:endParaRPr dirty="0"/>
          </a:p>
          <a:p>
            <a:pPr marL="0" marR="0" lvl="0" indent="-114300" algn="l" rtl="0">
              <a:lnSpc>
                <a:spcPct val="100000"/>
              </a:lnSpc>
              <a:spcBef>
                <a:spcPts val="0"/>
              </a:spcBef>
              <a:spcAft>
                <a:spcPts val="0"/>
              </a:spcAft>
              <a:buClr>
                <a:srgbClr val="000000"/>
              </a:buClr>
              <a:buSzPts val="1800"/>
              <a:buFont typeface="Arial"/>
              <a:buChar char="●"/>
            </a:pPr>
            <a:r>
              <a:rPr lang="en-US" sz="1800" b="0" i="0" u="none" strike="noStrike" cap="none" dirty="0">
                <a:solidFill>
                  <a:srgbClr val="000000"/>
                </a:solidFill>
                <a:latin typeface="Arial"/>
                <a:ea typeface="Arial"/>
                <a:cs typeface="Arial"/>
                <a:sym typeface="Arial"/>
              </a:rPr>
              <a:t> SB 178 Resources for at-risk students - $72 million</a:t>
            </a:r>
            <a:endParaRPr dirty="0"/>
          </a:p>
        </p:txBody>
      </p:sp>
      <p:sp>
        <p:nvSpPr>
          <p:cNvPr id="133" name="Google Shape;133;p25"/>
          <p:cNvSpPr txBox="1"/>
          <p:nvPr/>
        </p:nvSpPr>
        <p:spPr>
          <a:xfrm>
            <a:off x="3089275" y="4178300"/>
            <a:ext cx="5595937" cy="773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1"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en-US" sz="1400" b="1" i="1" u="none" strike="noStrike" cap="none">
                <a:solidFill>
                  <a:srgbClr val="000000"/>
                </a:solidFill>
                <a:latin typeface="Arial"/>
                <a:ea typeface="Arial"/>
                <a:cs typeface="Arial"/>
                <a:sym typeface="Arial"/>
              </a:rPr>
              <a:t>Known as </a:t>
            </a:r>
            <a:r>
              <a:rPr lang="en-US" sz="1800" b="1" i="1" u="none" strike="noStrike" cap="none">
                <a:solidFill>
                  <a:srgbClr val="000000"/>
                </a:solidFill>
                <a:latin typeface="Arial"/>
                <a:ea typeface="Arial"/>
                <a:cs typeface="Arial"/>
                <a:sym typeface="Arial"/>
              </a:rPr>
              <a:t>Categorical</a:t>
            </a:r>
            <a:r>
              <a:rPr lang="en-US" sz="1400" b="1" i="1" u="none" strike="noStrike" cap="none">
                <a:solidFill>
                  <a:srgbClr val="000000"/>
                </a:solidFill>
                <a:latin typeface="Arial"/>
                <a:ea typeface="Arial"/>
                <a:cs typeface="Arial"/>
                <a:sym typeface="Arial"/>
              </a:rPr>
              <a:t> or </a:t>
            </a:r>
            <a:r>
              <a:rPr lang="en-US" sz="1800" b="1" i="1" u="none" strike="noStrike" cap="none">
                <a:solidFill>
                  <a:srgbClr val="000000"/>
                </a:solidFill>
                <a:latin typeface="Arial"/>
                <a:ea typeface="Arial"/>
                <a:cs typeface="Arial"/>
                <a:sym typeface="Arial"/>
              </a:rPr>
              <a:t>Restricted-use</a:t>
            </a:r>
            <a:r>
              <a:rPr lang="en-US" sz="1400" b="1" i="1" u="none" strike="noStrike" cap="none">
                <a:solidFill>
                  <a:srgbClr val="000000"/>
                </a:solidFill>
                <a:latin typeface="Arial"/>
                <a:ea typeface="Arial"/>
                <a:cs typeface="Arial"/>
                <a:sym typeface="Arial"/>
              </a:rPr>
              <a:t> funds</a:t>
            </a:r>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a:p>
            <a:pPr marL="0" marR="0" lvl="0" indent="0" algn="l" rtl="0">
              <a:lnSpc>
                <a:spcPct val="100000"/>
              </a:lnSpc>
              <a:spcBef>
                <a:spcPts val="0"/>
              </a:spcBef>
              <a:spcAft>
                <a:spcPts val="0"/>
              </a:spcAft>
              <a:buNone/>
            </a:pPr>
            <a:endParaRPr sz="1400" b="0" i="0" u="none">
              <a:solidFill>
                <a:srgbClr val="FFFFFF"/>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7"/>
        <p:cNvGrpSpPr/>
        <p:nvPr/>
      </p:nvGrpSpPr>
      <p:grpSpPr>
        <a:xfrm>
          <a:off x="0" y="0"/>
          <a:ext cx="0" cy="0"/>
          <a:chOff x="0" y="0"/>
          <a:chExt cx="0" cy="0"/>
        </a:xfrm>
      </p:grpSpPr>
      <p:sp>
        <p:nvSpPr>
          <p:cNvPr id="138" name="Google Shape;138;p26"/>
          <p:cNvSpPr txBox="1">
            <a:spLocks noGrp="1"/>
          </p:cNvSpPr>
          <p:nvPr>
            <p:ph type="title"/>
          </p:nvPr>
        </p:nvSpPr>
        <p:spPr>
          <a:xfrm>
            <a:off x="454025" y="282575"/>
            <a:ext cx="8231187" cy="909637"/>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2800"/>
              <a:buFont typeface="Arial"/>
              <a:buNone/>
            </a:pPr>
            <a:r>
              <a:rPr lang="en-US" sz="2800" b="1" i="0" u="none" strike="noStrike" cap="none">
                <a:solidFill>
                  <a:srgbClr val="000000"/>
                </a:solidFill>
                <a:latin typeface="Arial"/>
                <a:ea typeface="Arial"/>
                <a:cs typeface="Arial"/>
                <a:sym typeface="Arial"/>
              </a:rPr>
              <a:t>Challenges with restricted-use funds</a:t>
            </a:r>
            <a:endParaRPr/>
          </a:p>
        </p:txBody>
      </p:sp>
      <p:sp>
        <p:nvSpPr>
          <p:cNvPr id="139" name="Google Shape;139;p26"/>
          <p:cNvSpPr txBox="1">
            <a:spLocks noGrp="1"/>
          </p:cNvSpPr>
          <p:nvPr>
            <p:ph type="body" idx="1"/>
          </p:nvPr>
        </p:nvSpPr>
        <p:spPr>
          <a:xfrm>
            <a:off x="454025" y="1192212"/>
            <a:ext cx="8231187" cy="3852862"/>
          </a:xfrm>
          <a:prstGeom prst="rect">
            <a:avLst/>
          </a:prstGeom>
          <a:noFill/>
          <a:ln>
            <a:noFill/>
          </a:ln>
        </p:spPr>
        <p:txBody>
          <a:bodyPr spcFirstLastPara="1" wrap="square" lIns="91425" tIns="91425" rIns="91425" bIns="91425" anchor="t" anchorCtr="0">
            <a:noAutofit/>
          </a:bodyPr>
          <a:lstStyle/>
          <a:p>
            <a:pPr marL="342900" marR="0" lvl="0" indent="-342900" algn="l" rtl="0">
              <a:lnSpc>
                <a:spcPct val="100000"/>
              </a:lnSpc>
              <a:spcBef>
                <a:spcPts val="0"/>
              </a:spcBef>
              <a:spcAft>
                <a:spcPts val="0"/>
              </a:spcAft>
              <a:buClr>
                <a:srgbClr val="000000"/>
              </a:buClr>
              <a:buSzPts val="1800"/>
              <a:buFont typeface="Arial"/>
              <a:buChar char="●"/>
            </a:pPr>
            <a:r>
              <a:rPr lang="en-US" sz="2000" b="1" i="0" u="none" strike="noStrike" cap="none">
                <a:solidFill>
                  <a:srgbClr val="000000"/>
                </a:solidFill>
                <a:latin typeface="Arial"/>
                <a:ea typeface="Arial"/>
                <a:cs typeface="Arial"/>
                <a:sym typeface="Arial"/>
              </a:rPr>
              <a:t>Limited purpose</a:t>
            </a:r>
            <a:r>
              <a:rPr lang="en-US" sz="1400" b="1" i="0" u="none" strike="noStrike" cap="none">
                <a:solidFill>
                  <a:srgbClr val="000000"/>
                </a:solidFill>
                <a:latin typeface="Arial"/>
                <a:ea typeface="Arial"/>
                <a:cs typeface="Arial"/>
                <a:sym typeface="Arial"/>
              </a:rPr>
              <a:t>.   Often cannot be used to cover general operational expenses such as salaries, maintenance, transportation, etc.</a:t>
            </a:r>
            <a:endParaRPr/>
          </a:p>
          <a:p>
            <a:pPr marL="342900" marR="0" lvl="0" indent="-228600" algn="l" rtl="0">
              <a:lnSpc>
                <a:spcPct val="100000"/>
              </a:lnSpc>
              <a:spcBef>
                <a:spcPts val="0"/>
              </a:spcBef>
              <a:spcAft>
                <a:spcPts val="0"/>
              </a:spcAft>
              <a:buClr>
                <a:srgbClr val="000000"/>
              </a:buClr>
              <a:buSzPts val="1800"/>
              <a:buFont typeface="Arial"/>
              <a:buNone/>
            </a:pPr>
            <a:endParaRPr sz="1400" b="1"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1800"/>
              <a:buFont typeface="Arial"/>
              <a:buChar char="●"/>
            </a:pPr>
            <a:r>
              <a:rPr lang="en-US" sz="2000" b="1" i="0" u="none" strike="noStrike" cap="none">
                <a:solidFill>
                  <a:srgbClr val="000000"/>
                </a:solidFill>
                <a:latin typeface="Arial"/>
                <a:ea typeface="Arial"/>
                <a:cs typeface="Arial"/>
                <a:sym typeface="Arial"/>
              </a:rPr>
              <a:t>Insufficient</a:t>
            </a:r>
            <a:r>
              <a:rPr lang="en-US" sz="1400" b="1" i="0" u="none" strike="noStrike" cap="none">
                <a:solidFill>
                  <a:srgbClr val="000000"/>
                </a:solidFill>
                <a:latin typeface="Arial"/>
                <a:ea typeface="Arial"/>
                <a:cs typeface="Arial"/>
                <a:sym typeface="Arial"/>
              </a:rPr>
              <a:t> to cover all ELL, Special Ed or low-income students.</a:t>
            </a:r>
            <a:endParaRPr/>
          </a:p>
          <a:p>
            <a:pPr marL="342900" marR="0" lvl="0" indent="-342900" algn="l" rtl="0">
              <a:lnSpc>
                <a:spcPct val="100000"/>
              </a:lnSpc>
              <a:spcBef>
                <a:spcPts val="0"/>
              </a:spcBef>
              <a:spcAft>
                <a:spcPts val="0"/>
              </a:spcAft>
              <a:buClr>
                <a:schemeClr val="dk2"/>
              </a:buClr>
              <a:buSzPts val="1800"/>
              <a:buFont typeface="Arial"/>
              <a:buNone/>
            </a:pPr>
            <a:endParaRPr sz="1400" b="1"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1800"/>
              <a:buFont typeface="Arial"/>
              <a:buChar char="●"/>
            </a:pPr>
            <a:r>
              <a:rPr lang="en-US" sz="2000" b="1" i="0" u="none" strike="noStrike" cap="none">
                <a:solidFill>
                  <a:srgbClr val="000000"/>
                </a:solidFill>
                <a:latin typeface="Arial"/>
                <a:ea typeface="Arial"/>
                <a:cs typeface="Arial"/>
                <a:sym typeface="Arial"/>
              </a:rPr>
              <a:t>Unreliable</a:t>
            </a:r>
            <a:r>
              <a:rPr lang="en-US" sz="1400" b="1" i="0" u="none" strike="noStrike" cap="none">
                <a:solidFill>
                  <a:srgbClr val="000000"/>
                </a:solidFill>
                <a:latin typeface="Arial"/>
                <a:ea typeface="Arial"/>
                <a:cs typeface="Arial"/>
                <a:sym typeface="Arial"/>
              </a:rPr>
              <a:t>.  Must be reauthorized every biennium, thus cannot be relied on every year.</a:t>
            </a:r>
            <a:endParaRPr/>
          </a:p>
          <a:p>
            <a:pPr marL="342900" marR="0" lvl="0" indent="-342900" algn="l" rtl="0">
              <a:lnSpc>
                <a:spcPct val="100000"/>
              </a:lnSpc>
              <a:spcBef>
                <a:spcPts val="0"/>
              </a:spcBef>
              <a:spcAft>
                <a:spcPts val="0"/>
              </a:spcAft>
              <a:buClr>
                <a:schemeClr val="dk2"/>
              </a:buClr>
              <a:buSzPts val="1800"/>
              <a:buFont typeface="Arial"/>
              <a:buNone/>
            </a:pPr>
            <a:endParaRPr sz="1400" b="1"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1800"/>
              <a:buFont typeface="Arial"/>
              <a:buChar char="●"/>
            </a:pPr>
            <a:r>
              <a:rPr lang="en-US" sz="2000" b="1" i="0" u="none" strike="noStrike" cap="none">
                <a:solidFill>
                  <a:srgbClr val="000000"/>
                </a:solidFill>
                <a:latin typeface="Arial"/>
                <a:ea typeface="Arial"/>
                <a:cs typeface="Arial"/>
                <a:sym typeface="Arial"/>
              </a:rPr>
              <a:t>Vulnerable</a:t>
            </a:r>
            <a:r>
              <a:rPr lang="en-US" sz="1400" b="1" i="0" u="none" strike="noStrike" cap="none">
                <a:solidFill>
                  <a:srgbClr val="000000"/>
                </a:solidFill>
                <a:latin typeface="Arial"/>
                <a:ea typeface="Arial"/>
                <a:cs typeface="Arial"/>
                <a:sym typeface="Arial"/>
              </a:rPr>
              <a:t>.  They are vulnerable to a change in government leadership.</a:t>
            </a:r>
            <a:endParaRPr/>
          </a:p>
          <a:p>
            <a:pPr marL="342900" marR="0" lvl="0" indent="-342900" algn="l" rtl="0">
              <a:lnSpc>
                <a:spcPct val="100000"/>
              </a:lnSpc>
              <a:spcBef>
                <a:spcPts val="0"/>
              </a:spcBef>
              <a:spcAft>
                <a:spcPts val="0"/>
              </a:spcAft>
              <a:buClr>
                <a:schemeClr val="dk2"/>
              </a:buClr>
              <a:buSzPts val="1800"/>
              <a:buFont typeface="Arial"/>
              <a:buNone/>
            </a:pPr>
            <a:endParaRPr sz="1400" b="1"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1800"/>
              <a:buFont typeface="Arial"/>
              <a:buChar char="●"/>
            </a:pPr>
            <a:r>
              <a:rPr lang="en-US" sz="2000" b="1" i="0" u="none" strike="noStrike" cap="none">
                <a:solidFill>
                  <a:srgbClr val="000000"/>
                </a:solidFill>
                <a:latin typeface="Arial"/>
                <a:ea typeface="Arial"/>
                <a:cs typeface="Arial"/>
                <a:sym typeface="Arial"/>
              </a:rPr>
              <a:t>Limited scope</a:t>
            </a:r>
            <a:r>
              <a:rPr lang="en-US" sz="1400" b="1" i="0" u="none" strike="noStrike" cap="none">
                <a:solidFill>
                  <a:srgbClr val="000000"/>
                </a:solidFill>
                <a:latin typeface="Arial"/>
                <a:ea typeface="Arial"/>
                <a:cs typeface="Arial"/>
                <a:sym typeface="Arial"/>
              </a:rPr>
              <a:t>.  Often ignore needs of some schools/students.  Disproportionately disadvantages rural schools.</a:t>
            </a:r>
            <a:endParaRPr/>
          </a:p>
          <a:p>
            <a:pPr marL="342900" marR="0" lvl="0" indent="-342900" algn="l" rtl="0">
              <a:lnSpc>
                <a:spcPct val="100000"/>
              </a:lnSpc>
              <a:spcBef>
                <a:spcPts val="0"/>
              </a:spcBef>
              <a:spcAft>
                <a:spcPts val="0"/>
              </a:spcAft>
              <a:buClr>
                <a:schemeClr val="dk2"/>
              </a:buClr>
              <a:buSzPts val="1800"/>
              <a:buFont typeface="Arial"/>
              <a:buNone/>
            </a:pPr>
            <a:endParaRPr sz="1400" b="1" i="0" u="none" strike="noStrike" cap="none">
              <a:solidFill>
                <a:srgbClr val="000000"/>
              </a:solidFill>
              <a:latin typeface="Arial"/>
              <a:ea typeface="Arial"/>
              <a:cs typeface="Arial"/>
              <a:sym typeface="Arial"/>
            </a:endParaRPr>
          </a:p>
          <a:p>
            <a:pPr marL="342900" marR="0" lvl="0" indent="-342900" algn="ctr" rtl="0">
              <a:lnSpc>
                <a:spcPct val="100000"/>
              </a:lnSpc>
              <a:spcBef>
                <a:spcPts val="0"/>
              </a:spcBef>
              <a:spcAft>
                <a:spcPts val="0"/>
              </a:spcAft>
              <a:buClr>
                <a:schemeClr val="dk2"/>
              </a:buClr>
              <a:buSzPts val="1800"/>
              <a:buFont typeface="Arial"/>
              <a:buNone/>
            </a:pPr>
            <a:r>
              <a:rPr lang="en-US" sz="1800" b="1" i="0" u="sng" strike="noStrike" cap="none">
                <a:solidFill>
                  <a:srgbClr val="000000"/>
                </a:solidFill>
                <a:latin typeface="Arial"/>
                <a:ea typeface="Arial"/>
                <a:cs typeface="Arial"/>
                <a:sym typeface="Arial"/>
              </a:rPr>
              <a:t>Restricted-use programs are Band-aid programs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3"/>
        <p:cNvGrpSpPr/>
        <p:nvPr/>
      </p:nvGrpSpPr>
      <p:grpSpPr>
        <a:xfrm>
          <a:off x="0" y="0"/>
          <a:ext cx="0" cy="0"/>
          <a:chOff x="0" y="0"/>
          <a:chExt cx="0" cy="0"/>
        </a:xfrm>
      </p:grpSpPr>
      <p:sp>
        <p:nvSpPr>
          <p:cNvPr id="144" name="Google Shape;144;p27"/>
          <p:cNvSpPr txBox="1">
            <a:spLocks noGrp="1"/>
          </p:cNvSpPr>
          <p:nvPr>
            <p:ph type="title"/>
          </p:nvPr>
        </p:nvSpPr>
        <p:spPr>
          <a:xfrm>
            <a:off x="454025" y="282575"/>
            <a:ext cx="8231187" cy="909637"/>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2800"/>
              <a:buFont typeface="Arial"/>
              <a:buNone/>
            </a:pPr>
            <a:r>
              <a:rPr lang="en-US" sz="2800" b="1" i="0" u="none" strike="noStrike" cap="none">
                <a:solidFill>
                  <a:srgbClr val="FFFFFF"/>
                </a:solidFill>
                <a:latin typeface="Arial"/>
                <a:ea typeface="Arial"/>
                <a:cs typeface="Arial"/>
                <a:sym typeface="Arial"/>
              </a:rPr>
              <a:t>K-12 Affects Local Economy... </a:t>
            </a:r>
            <a:endParaRPr/>
          </a:p>
        </p:txBody>
      </p:sp>
      <p:sp>
        <p:nvSpPr>
          <p:cNvPr id="145" name="Google Shape;145;p27"/>
          <p:cNvSpPr txBox="1">
            <a:spLocks noGrp="1"/>
          </p:cNvSpPr>
          <p:nvPr>
            <p:ph type="body" idx="1"/>
          </p:nvPr>
        </p:nvSpPr>
        <p:spPr>
          <a:xfrm>
            <a:off x="454025" y="1106487"/>
            <a:ext cx="8231187" cy="379095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2"/>
              </a:buClr>
              <a:buSzPts val="1800"/>
              <a:buFont typeface="Arial"/>
              <a:buNone/>
            </a:pPr>
            <a:r>
              <a:rPr lang="en-US" sz="1800" b="0" i="0" u="none" strike="noStrike" cap="none">
                <a:solidFill>
                  <a:srgbClr val="F2F2F2"/>
                </a:solidFill>
                <a:latin typeface="Arial"/>
                <a:ea typeface="Arial"/>
                <a:cs typeface="Arial"/>
                <a:sym typeface="Arial"/>
              </a:rPr>
              <a:t>“Our ability to diversify Nevada’s economy is absolutely tied to the improvements we make in educational outcomes, student proficiencies, higher graduation rates and expansion of workforce training.”</a:t>
            </a:r>
            <a:endParaRPr sz="1800" b="0" i="0" u="none" strike="noStrike" cap="none">
              <a:solidFill>
                <a:srgbClr val="595959"/>
              </a:solidFill>
              <a:latin typeface="Arial"/>
              <a:ea typeface="Arial"/>
              <a:cs typeface="Arial"/>
              <a:sym typeface="Arial"/>
            </a:endParaRPr>
          </a:p>
          <a:p>
            <a:pPr marL="0" marR="0" lvl="0" indent="-114300" algn="l" rtl="0">
              <a:lnSpc>
                <a:spcPct val="100000"/>
              </a:lnSpc>
              <a:spcBef>
                <a:spcPts val="0"/>
              </a:spcBef>
              <a:spcAft>
                <a:spcPts val="0"/>
              </a:spcAft>
              <a:buClr>
                <a:srgbClr val="000000"/>
              </a:buClr>
              <a:buSzPts val="1800"/>
              <a:buFont typeface="Arial"/>
              <a:buChar char="-"/>
            </a:pPr>
            <a:r>
              <a:rPr lang="en-US" sz="1800" b="0" i="1" u="none" strike="noStrike" cap="none">
                <a:solidFill>
                  <a:srgbClr val="F2F2F2"/>
                </a:solidFill>
                <a:latin typeface="Arial"/>
                <a:ea typeface="Arial"/>
                <a:cs typeface="Arial"/>
                <a:sym typeface="Arial"/>
              </a:rPr>
              <a:t>- John Guedry, CEO, Bank of Nevada</a:t>
            </a:r>
            <a:endParaRPr/>
          </a:p>
          <a:p>
            <a:pPr marL="0" marR="0" lvl="0" indent="0" algn="l" rtl="0">
              <a:lnSpc>
                <a:spcPct val="100000"/>
              </a:lnSpc>
              <a:spcBef>
                <a:spcPts val="0"/>
              </a:spcBef>
              <a:spcAft>
                <a:spcPts val="0"/>
              </a:spcAft>
              <a:buClr>
                <a:srgbClr val="000000"/>
              </a:buClr>
              <a:buSzPts val="1800"/>
              <a:buFont typeface="Arial"/>
              <a:buNone/>
            </a:pPr>
            <a:endParaRPr sz="1800" b="0" i="1" u="none" strike="noStrike" cap="none">
              <a:solidFill>
                <a:srgbClr val="F2F2F2"/>
              </a:solidFill>
              <a:latin typeface="Arial"/>
              <a:ea typeface="Arial"/>
              <a:cs typeface="Arial"/>
              <a:sym typeface="Arial"/>
            </a:endParaRPr>
          </a:p>
          <a:p>
            <a:pPr marL="0" marR="0" lvl="0" indent="0" algn="l" rtl="0">
              <a:lnSpc>
                <a:spcPct val="100000"/>
              </a:lnSpc>
              <a:spcBef>
                <a:spcPts val="1600"/>
              </a:spcBef>
              <a:spcAft>
                <a:spcPts val="0"/>
              </a:spcAft>
              <a:buClr>
                <a:schemeClr val="dk2"/>
              </a:buClr>
              <a:buSzPts val="1800"/>
              <a:buFont typeface="Arial"/>
              <a:buNone/>
            </a:pPr>
            <a:r>
              <a:rPr lang="en-US" sz="1800" b="0" i="0" u="none" strike="noStrike" cap="none">
                <a:solidFill>
                  <a:srgbClr val="F2F2F2"/>
                </a:solidFill>
                <a:latin typeface="Arial"/>
                <a:ea typeface="Arial"/>
                <a:cs typeface="Arial"/>
                <a:sym typeface="Arial"/>
              </a:rPr>
              <a:t>Businesses shun Nevada because of its underfunded K-12 systems. Stating:</a:t>
            </a:r>
            <a:endParaRPr/>
          </a:p>
          <a:p>
            <a:pPr marL="0" marR="0" lvl="0" indent="-114300" algn="l" rtl="0">
              <a:lnSpc>
                <a:spcPct val="100000"/>
              </a:lnSpc>
              <a:spcBef>
                <a:spcPts val="0"/>
              </a:spcBef>
              <a:spcAft>
                <a:spcPts val="0"/>
              </a:spcAft>
              <a:buClr>
                <a:srgbClr val="F2F2F2"/>
              </a:buClr>
              <a:buSzPts val="1800"/>
              <a:buFont typeface="Arial"/>
              <a:buChar char="●"/>
            </a:pPr>
            <a:r>
              <a:rPr lang="en-US" sz="1800" b="0" i="0" u="none" strike="noStrike" cap="none">
                <a:solidFill>
                  <a:srgbClr val="F2F2F2"/>
                </a:solidFill>
                <a:latin typeface="Arial"/>
                <a:ea typeface="Arial"/>
                <a:cs typeface="Arial"/>
                <a:sym typeface="Arial"/>
              </a:rPr>
              <a:t>Uneducated and unqualified workers who are unable to meet the demands of private businesses.</a:t>
            </a:r>
            <a:endParaRPr/>
          </a:p>
          <a:p>
            <a:pPr marL="0" marR="0" lvl="0" indent="-114300" algn="l" rtl="0">
              <a:lnSpc>
                <a:spcPct val="100000"/>
              </a:lnSpc>
              <a:spcBef>
                <a:spcPts val="0"/>
              </a:spcBef>
              <a:spcAft>
                <a:spcPts val="0"/>
              </a:spcAft>
              <a:buClr>
                <a:srgbClr val="F2F2F2"/>
              </a:buClr>
              <a:buSzPts val="1800"/>
              <a:buFont typeface="Arial"/>
              <a:buChar char="●"/>
            </a:pPr>
            <a:r>
              <a:rPr lang="en-US" sz="1800" b="0" i="0" u="none" strike="noStrike" cap="none">
                <a:solidFill>
                  <a:srgbClr val="F2F2F2"/>
                </a:solidFill>
                <a:latin typeface="Arial"/>
                <a:ea typeface="Arial"/>
                <a:cs typeface="Arial"/>
                <a:sym typeface="Arial"/>
              </a:rPr>
              <a:t>A subpar public school system that employers don’t want to subject their children or their employees’ children to.</a:t>
            </a:r>
            <a:endParaRPr/>
          </a:p>
          <a:p>
            <a:pPr marL="0" marR="0" lvl="0" indent="-114300" algn="l" rtl="0">
              <a:lnSpc>
                <a:spcPct val="100000"/>
              </a:lnSpc>
              <a:spcBef>
                <a:spcPts val="0"/>
              </a:spcBef>
              <a:spcAft>
                <a:spcPts val="0"/>
              </a:spcAft>
              <a:buClr>
                <a:srgbClr val="000000"/>
              </a:buClr>
              <a:buSzPts val="1800"/>
              <a:buFont typeface="Arial"/>
              <a:buChar char="-"/>
            </a:pPr>
            <a:r>
              <a:rPr lang="en-US" sz="1800" b="0" i="1" u="none" strike="noStrike" cap="none">
                <a:solidFill>
                  <a:srgbClr val="F2F2F2"/>
                </a:solidFill>
                <a:latin typeface="Arial"/>
                <a:ea typeface="Arial"/>
                <a:cs typeface="Arial"/>
                <a:sym typeface="Arial"/>
              </a:rPr>
              <a:t>- LV Sun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9"/>
        <p:cNvGrpSpPr/>
        <p:nvPr/>
      </p:nvGrpSpPr>
      <p:grpSpPr>
        <a:xfrm>
          <a:off x="0" y="0"/>
          <a:ext cx="0" cy="0"/>
          <a:chOff x="0" y="0"/>
          <a:chExt cx="0" cy="0"/>
        </a:xfrm>
      </p:grpSpPr>
      <p:sp>
        <p:nvSpPr>
          <p:cNvPr id="150" name="Google Shape;150;p28"/>
          <p:cNvSpPr txBox="1">
            <a:spLocks noGrp="1"/>
          </p:cNvSpPr>
          <p:nvPr>
            <p:ph type="title"/>
          </p:nvPr>
        </p:nvSpPr>
        <p:spPr>
          <a:xfrm>
            <a:off x="454025" y="138112"/>
            <a:ext cx="8231187" cy="704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2800"/>
              <a:buFont typeface="Arial"/>
              <a:buNone/>
            </a:pPr>
            <a:r>
              <a:rPr lang="en-US" sz="2800" b="1" i="0" u="none" strike="noStrike" cap="none">
                <a:solidFill>
                  <a:srgbClr val="FFFFFF"/>
                </a:solidFill>
                <a:latin typeface="Arial"/>
                <a:ea typeface="Arial"/>
                <a:cs typeface="Arial"/>
                <a:sym typeface="Arial"/>
              </a:rPr>
              <a:t>…And Overall Well-being</a:t>
            </a:r>
            <a:endParaRPr/>
          </a:p>
        </p:txBody>
      </p:sp>
      <p:sp>
        <p:nvSpPr>
          <p:cNvPr id="151" name="Google Shape;151;p28"/>
          <p:cNvSpPr txBox="1">
            <a:spLocks noGrp="1"/>
          </p:cNvSpPr>
          <p:nvPr>
            <p:ph type="body" idx="1"/>
          </p:nvPr>
        </p:nvSpPr>
        <p:spPr>
          <a:xfrm>
            <a:off x="454025" y="627062"/>
            <a:ext cx="8231187" cy="4649787"/>
          </a:xfrm>
          <a:prstGeom prst="rect">
            <a:avLst/>
          </a:prstGeom>
          <a:noFill/>
          <a:ln>
            <a:noFill/>
          </a:ln>
        </p:spPr>
        <p:txBody>
          <a:bodyPr spcFirstLastPara="1" wrap="square" lIns="91425" tIns="91425" rIns="91425" bIns="91425" anchor="t" anchorCtr="0">
            <a:noAutofit/>
          </a:bodyPr>
          <a:lstStyle/>
          <a:p>
            <a:pPr marL="457200" marR="0" lvl="0" indent="-317500" algn="l" rtl="0">
              <a:lnSpc>
                <a:spcPct val="115000"/>
              </a:lnSpc>
              <a:spcBef>
                <a:spcPts val="0"/>
              </a:spcBef>
              <a:spcAft>
                <a:spcPts val="0"/>
              </a:spcAft>
              <a:buClr>
                <a:srgbClr val="FFFFFF"/>
              </a:buClr>
              <a:buSzPts val="1800"/>
              <a:buFont typeface="Arial"/>
              <a:buChar char="●"/>
            </a:pPr>
            <a:r>
              <a:rPr lang="en-US" sz="2000" b="0" i="0" u="none" strike="noStrike" cap="none" dirty="0">
                <a:solidFill>
                  <a:srgbClr val="FFFFFF"/>
                </a:solidFill>
                <a:latin typeface="Arial"/>
                <a:ea typeface="Arial"/>
                <a:cs typeface="Arial"/>
                <a:sym typeface="Arial"/>
              </a:rPr>
              <a:t>High school dropouts:</a:t>
            </a:r>
            <a:endParaRPr dirty="0"/>
          </a:p>
          <a:p>
            <a:pPr marL="914400" marR="0" lvl="1" indent="-317500" algn="l" rtl="0">
              <a:lnSpc>
                <a:spcPct val="115000"/>
              </a:lnSpc>
              <a:spcBef>
                <a:spcPts val="0"/>
              </a:spcBef>
              <a:spcAft>
                <a:spcPts val="0"/>
              </a:spcAft>
              <a:buClr>
                <a:srgbClr val="FFFFFF"/>
              </a:buClr>
              <a:buSzPts val="1400"/>
              <a:buFont typeface="Arial"/>
              <a:buChar char="●"/>
            </a:pPr>
            <a:r>
              <a:rPr lang="en-US" sz="1400" b="0" i="0" u="none" strike="noStrike" cap="none" dirty="0">
                <a:solidFill>
                  <a:srgbClr val="FFFFFF"/>
                </a:solidFill>
                <a:latin typeface="Arial"/>
                <a:ea typeface="Arial"/>
                <a:cs typeface="Arial"/>
                <a:sym typeface="Arial"/>
              </a:rPr>
              <a:t>2X as likely to be unemployed</a:t>
            </a:r>
            <a:endParaRPr dirty="0"/>
          </a:p>
          <a:p>
            <a:pPr marL="914400" marR="0" lvl="1" indent="-317500" algn="l" rtl="0">
              <a:lnSpc>
                <a:spcPct val="115000"/>
              </a:lnSpc>
              <a:spcBef>
                <a:spcPts val="0"/>
              </a:spcBef>
              <a:spcAft>
                <a:spcPts val="0"/>
              </a:spcAft>
              <a:buClr>
                <a:srgbClr val="FFFFFF"/>
              </a:buClr>
              <a:buSzPts val="1400"/>
              <a:buFont typeface="Arial"/>
              <a:buChar char="●"/>
            </a:pPr>
            <a:r>
              <a:rPr lang="en-US" sz="1400" b="0" i="0" u="none" strike="noStrike" cap="none" dirty="0">
                <a:solidFill>
                  <a:srgbClr val="FFFFFF"/>
                </a:solidFill>
                <a:latin typeface="Arial"/>
                <a:ea typeface="Arial"/>
                <a:cs typeface="Arial"/>
                <a:sym typeface="Arial"/>
              </a:rPr>
              <a:t>3X as likely to receive welfare assistance</a:t>
            </a:r>
            <a:endParaRPr dirty="0"/>
          </a:p>
          <a:p>
            <a:pPr marL="457200" marR="0" lvl="0" indent="-317500" algn="l" rtl="0">
              <a:lnSpc>
                <a:spcPct val="115000"/>
              </a:lnSpc>
              <a:spcBef>
                <a:spcPts val="0"/>
              </a:spcBef>
              <a:spcAft>
                <a:spcPts val="0"/>
              </a:spcAft>
              <a:buClr>
                <a:schemeClr val="dk2"/>
              </a:buClr>
              <a:buSzPts val="1800"/>
              <a:buFont typeface="Arial"/>
              <a:buNone/>
            </a:pPr>
            <a:endParaRPr sz="1400" b="0" i="0" u="none" strike="noStrike" cap="none" dirty="0">
              <a:solidFill>
                <a:srgbClr val="FFFFFF"/>
              </a:solidFill>
              <a:latin typeface="Arial"/>
              <a:ea typeface="Arial"/>
              <a:cs typeface="Arial"/>
              <a:sym typeface="Arial"/>
            </a:endParaRPr>
          </a:p>
          <a:p>
            <a:pPr marL="457200" marR="0" lvl="0" indent="-317500" algn="l" rtl="0">
              <a:lnSpc>
                <a:spcPct val="115000"/>
              </a:lnSpc>
              <a:spcBef>
                <a:spcPts val="0"/>
              </a:spcBef>
              <a:spcAft>
                <a:spcPts val="0"/>
              </a:spcAft>
              <a:buClr>
                <a:srgbClr val="FFFFFF"/>
              </a:buClr>
              <a:buSzPts val="1800"/>
              <a:buFont typeface="Arial"/>
              <a:buChar char="●"/>
            </a:pPr>
            <a:r>
              <a:rPr lang="en-US" sz="1400" b="0" i="0" u="none" strike="noStrike" cap="none" dirty="0">
                <a:solidFill>
                  <a:srgbClr val="FFFFFF"/>
                </a:solidFill>
                <a:latin typeface="Arial"/>
                <a:ea typeface="Arial"/>
                <a:cs typeface="Arial"/>
                <a:sym typeface="Arial"/>
              </a:rPr>
              <a:t>“Clear and strong correlation between the educational attainment of a state’s workforce and median wages in the state”.  - Economic Policy Institute </a:t>
            </a:r>
            <a:endParaRPr dirty="0"/>
          </a:p>
          <a:p>
            <a:pPr marL="457200" marR="0" lvl="0" indent="-317500" algn="l" rtl="0">
              <a:lnSpc>
                <a:spcPct val="115000"/>
              </a:lnSpc>
              <a:spcBef>
                <a:spcPts val="0"/>
              </a:spcBef>
              <a:spcAft>
                <a:spcPts val="0"/>
              </a:spcAft>
              <a:buClr>
                <a:schemeClr val="dk2"/>
              </a:buClr>
              <a:buSzPts val="1800"/>
              <a:buFont typeface="Arial"/>
              <a:buNone/>
            </a:pPr>
            <a:endParaRPr sz="1400" b="0" i="0" u="none" strike="noStrike" cap="none" dirty="0">
              <a:solidFill>
                <a:srgbClr val="FFFFFF"/>
              </a:solidFill>
              <a:latin typeface="Arial"/>
              <a:ea typeface="Arial"/>
              <a:cs typeface="Arial"/>
              <a:sym typeface="Arial"/>
            </a:endParaRPr>
          </a:p>
          <a:p>
            <a:pPr marL="457200" marR="0" lvl="0" indent="-317500" algn="l" rtl="0">
              <a:lnSpc>
                <a:spcPct val="115000"/>
              </a:lnSpc>
              <a:spcBef>
                <a:spcPts val="0"/>
              </a:spcBef>
              <a:spcAft>
                <a:spcPts val="0"/>
              </a:spcAft>
              <a:buClr>
                <a:srgbClr val="FFFFFF"/>
              </a:buClr>
              <a:buSzPts val="1800"/>
              <a:buFont typeface="Arial"/>
              <a:buChar char="●"/>
            </a:pPr>
            <a:r>
              <a:rPr lang="en-US" sz="1800" b="0" i="0" u="none" strike="noStrike" cap="none" dirty="0">
                <a:solidFill>
                  <a:srgbClr val="FFFFFF"/>
                </a:solidFill>
                <a:latin typeface="Arial"/>
                <a:ea typeface="Arial"/>
                <a:cs typeface="Arial"/>
                <a:sym typeface="Arial"/>
              </a:rPr>
              <a:t>Local economy:</a:t>
            </a:r>
            <a:r>
              <a:rPr lang="en-US" dirty="0"/>
              <a:t>  </a:t>
            </a:r>
            <a:r>
              <a:rPr lang="en-US" sz="1400" b="0" i="0" u="none" strike="noStrike" cap="none" dirty="0">
                <a:solidFill>
                  <a:srgbClr val="FFFFFF"/>
                </a:solidFill>
                <a:latin typeface="Arial"/>
                <a:ea typeface="Arial"/>
                <a:cs typeface="Arial"/>
                <a:sym typeface="Arial"/>
              </a:rPr>
              <a:t>Every dollar spent on public schools in a community increases home values by $20 - National Bureau of Economic Research</a:t>
            </a:r>
            <a:endParaRPr dirty="0"/>
          </a:p>
          <a:p>
            <a:pPr marL="457200" marR="0" lvl="0" indent="-317500" algn="l" rtl="0">
              <a:lnSpc>
                <a:spcPct val="115000"/>
              </a:lnSpc>
              <a:spcBef>
                <a:spcPts val="0"/>
              </a:spcBef>
              <a:spcAft>
                <a:spcPts val="0"/>
              </a:spcAft>
              <a:buClr>
                <a:schemeClr val="dk2"/>
              </a:buClr>
              <a:buSzPts val="1800"/>
              <a:buFont typeface="Arial"/>
              <a:buNone/>
            </a:pPr>
            <a:endParaRPr sz="1400" b="0" i="0" u="none" strike="noStrike" cap="none" dirty="0">
              <a:solidFill>
                <a:srgbClr val="FFFFFF"/>
              </a:solidFill>
              <a:latin typeface="Arial"/>
              <a:ea typeface="Arial"/>
              <a:cs typeface="Arial"/>
              <a:sym typeface="Arial"/>
            </a:endParaRPr>
          </a:p>
          <a:p>
            <a:pPr marL="457200" marR="0" lvl="0" indent="-317500" algn="l" rtl="0">
              <a:lnSpc>
                <a:spcPct val="115000"/>
              </a:lnSpc>
              <a:spcBef>
                <a:spcPts val="0"/>
              </a:spcBef>
              <a:spcAft>
                <a:spcPts val="0"/>
              </a:spcAft>
              <a:buClr>
                <a:srgbClr val="FFFFFF"/>
              </a:buClr>
              <a:buSzPts val="1800"/>
              <a:buFont typeface="Arial"/>
              <a:buChar char="●"/>
            </a:pPr>
            <a:r>
              <a:rPr lang="en-US" sz="1800" b="0" i="0" u="none" strike="noStrike" cap="none" dirty="0">
                <a:solidFill>
                  <a:srgbClr val="FFFFFF"/>
                </a:solidFill>
                <a:latin typeface="Arial"/>
                <a:ea typeface="Arial"/>
                <a:cs typeface="Arial"/>
                <a:sym typeface="Arial"/>
              </a:rPr>
              <a:t>Incarceration:</a:t>
            </a:r>
            <a:r>
              <a:rPr lang="en-US" sz="1400" b="0" i="0" u="none" strike="noStrike" cap="none" dirty="0">
                <a:solidFill>
                  <a:srgbClr val="FFFFFF"/>
                </a:solidFill>
                <a:latin typeface="Arial"/>
                <a:ea typeface="Arial"/>
                <a:cs typeface="Arial"/>
                <a:sym typeface="Arial"/>
              </a:rPr>
              <a:t>  41% of all prisoners have not completed high school. Nationally, cost to incarcerate = ~$32,000 per year, v. the annual cost of a quality public education = ~$11,000.</a:t>
            </a:r>
            <a:endParaRPr sz="1400" b="0" i="0" u="none" strike="noStrike" cap="none" dirty="0">
              <a:solidFill>
                <a:srgbClr val="FFFFFF"/>
              </a:solidFill>
              <a:latin typeface="Arial"/>
              <a:ea typeface="Arial"/>
              <a:cs typeface="Arial"/>
              <a:sym typeface="Arial"/>
            </a:endParaRPr>
          </a:p>
          <a:p>
            <a:pPr marL="457200" marR="0" lvl="0" indent="0" algn="l" rtl="0">
              <a:lnSpc>
                <a:spcPct val="115000"/>
              </a:lnSpc>
              <a:spcBef>
                <a:spcPts val="0"/>
              </a:spcBef>
              <a:spcAft>
                <a:spcPts val="0"/>
              </a:spcAft>
              <a:buNone/>
            </a:pPr>
            <a:endParaRPr sz="1400" dirty="0">
              <a:solidFill>
                <a:srgbClr val="FFFFFF"/>
              </a:solidFill>
            </a:endParaRPr>
          </a:p>
          <a:p>
            <a:pPr marL="457200" lvl="0" indent="-292100" algn="l" rtl="0">
              <a:spcBef>
                <a:spcPts val="0"/>
              </a:spcBef>
              <a:spcAft>
                <a:spcPts val="0"/>
              </a:spcAft>
              <a:buClr>
                <a:srgbClr val="FFFFFF"/>
              </a:buClr>
              <a:buSzPts val="1400"/>
              <a:buFont typeface="Arial"/>
              <a:buChar char="●"/>
            </a:pPr>
            <a:r>
              <a:rPr lang="en-US" dirty="0">
                <a:solidFill>
                  <a:srgbClr val="FFFFFF"/>
                </a:solidFill>
              </a:rPr>
              <a:t>Health: </a:t>
            </a:r>
            <a:r>
              <a:rPr lang="en-US" sz="1400" dirty="0">
                <a:solidFill>
                  <a:srgbClr val="FFFFFF"/>
                </a:solidFill>
              </a:rPr>
              <a:t>High school graduates have improved quality of health, with a 60% reduction in dependence on public health programs, and six times less likely to suffer from alcohol abuse</a:t>
            </a:r>
            <a:endParaRPr sz="14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1">
                                            <p:txEl>
                                              <p:pRg st="0" end="0"/>
                                            </p:txEl>
                                          </p:spTgt>
                                        </p:tgtEl>
                                        <p:attrNameLst>
                                          <p:attrName>style.visibility</p:attrName>
                                        </p:attrNameLst>
                                      </p:cBhvr>
                                      <p:to>
                                        <p:strVal val="visible"/>
                                      </p:to>
                                    </p:set>
                                    <p:anim calcmode="lin" valueType="num">
                                      <p:cBhvr additive="base">
                                        <p:cTn id="7" dur="500"/>
                                        <p:tgtEl>
                                          <p:spTgt spid="1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51">
                                            <p:txEl>
                                              <p:pRg st="1" end="1"/>
                                            </p:txEl>
                                          </p:spTgt>
                                        </p:tgtEl>
                                        <p:attrNameLst>
                                          <p:attrName>style.visibility</p:attrName>
                                        </p:attrNameLst>
                                      </p:cBhvr>
                                      <p:to>
                                        <p:strVal val="visible"/>
                                      </p:to>
                                    </p:set>
                                    <p:anim calcmode="lin" valueType="num">
                                      <p:cBhvr additive="base">
                                        <p:cTn id="12" dur="500"/>
                                        <p:tgtEl>
                                          <p:spTgt spid="1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1">
                                            <p:txEl>
                                              <p:pRg st="2" end="2"/>
                                            </p:txEl>
                                          </p:spTgt>
                                        </p:tgtEl>
                                        <p:attrNameLst>
                                          <p:attrName>style.visibility</p:attrName>
                                        </p:attrNameLst>
                                      </p:cBhvr>
                                      <p:to>
                                        <p:strVal val="visible"/>
                                      </p:to>
                                    </p:set>
                                    <p:anim calcmode="lin" valueType="num">
                                      <p:cBhvr additive="base">
                                        <p:cTn id="17" dur="500"/>
                                        <p:tgtEl>
                                          <p:spTgt spid="1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51">
                                            <p:txEl>
                                              <p:pRg st="4" end="4"/>
                                            </p:txEl>
                                          </p:spTgt>
                                        </p:tgtEl>
                                        <p:attrNameLst>
                                          <p:attrName>style.visibility</p:attrName>
                                        </p:attrNameLst>
                                      </p:cBhvr>
                                      <p:to>
                                        <p:strVal val="visible"/>
                                      </p:to>
                                    </p:set>
                                    <p:anim calcmode="lin" valueType="num">
                                      <p:cBhvr additive="base">
                                        <p:cTn id="22" dur="500"/>
                                        <p:tgtEl>
                                          <p:spTgt spid="15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51">
                                            <p:txEl>
                                              <p:pRg st="6" end="6"/>
                                            </p:txEl>
                                          </p:spTgt>
                                        </p:tgtEl>
                                        <p:attrNameLst>
                                          <p:attrName>style.visibility</p:attrName>
                                        </p:attrNameLst>
                                      </p:cBhvr>
                                      <p:to>
                                        <p:strVal val="visible"/>
                                      </p:to>
                                    </p:set>
                                    <p:anim calcmode="lin" valueType="num">
                                      <p:cBhvr additive="base">
                                        <p:cTn id="27" dur="500"/>
                                        <p:tgtEl>
                                          <p:spTgt spid="15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51">
                                            <p:txEl>
                                              <p:pRg st="8" end="8"/>
                                            </p:txEl>
                                          </p:spTgt>
                                        </p:tgtEl>
                                        <p:attrNameLst>
                                          <p:attrName>style.visibility</p:attrName>
                                        </p:attrNameLst>
                                      </p:cBhvr>
                                      <p:to>
                                        <p:strVal val="visible"/>
                                      </p:to>
                                    </p:set>
                                    <p:anim calcmode="lin" valueType="num">
                                      <p:cBhvr additive="base">
                                        <p:cTn id="32" dur="500"/>
                                        <p:tgtEl>
                                          <p:spTgt spid="15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51">
                                            <p:txEl>
                                              <p:pRg st="10" end="10"/>
                                            </p:txEl>
                                          </p:spTgt>
                                        </p:tgtEl>
                                        <p:attrNameLst>
                                          <p:attrName>style.visibility</p:attrName>
                                        </p:attrNameLst>
                                      </p:cBhvr>
                                      <p:to>
                                        <p:strVal val="visible"/>
                                      </p:to>
                                    </p:set>
                                    <p:anim calcmode="lin" valueType="num">
                                      <p:cBhvr additive="base">
                                        <p:cTn id="37" dur="500"/>
                                        <p:tgtEl>
                                          <p:spTgt spid="151">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55"/>
        <p:cNvGrpSpPr/>
        <p:nvPr/>
      </p:nvGrpSpPr>
      <p:grpSpPr>
        <a:xfrm>
          <a:off x="0" y="0"/>
          <a:ext cx="0" cy="0"/>
          <a:chOff x="0" y="0"/>
          <a:chExt cx="0" cy="0"/>
        </a:xfrm>
      </p:grpSpPr>
      <p:sp>
        <p:nvSpPr>
          <p:cNvPr id="156" name="Google Shape;156;p29"/>
          <p:cNvSpPr txBox="1">
            <a:spLocks noGrp="1"/>
          </p:cNvSpPr>
          <p:nvPr>
            <p:ph type="title"/>
          </p:nvPr>
        </p:nvSpPr>
        <p:spPr>
          <a:xfrm>
            <a:off x="454025" y="282575"/>
            <a:ext cx="8231187" cy="86995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US" sz="2800" b="1" i="0" u="none" strike="noStrike" cap="none">
                <a:solidFill>
                  <a:srgbClr val="FFFFFF"/>
                </a:solidFill>
                <a:latin typeface="Arial"/>
                <a:ea typeface="Arial"/>
                <a:cs typeface="Arial"/>
                <a:sym typeface="Arial"/>
              </a:rPr>
              <a:t>Our Students Deserve</a:t>
            </a:r>
            <a:endParaRPr/>
          </a:p>
        </p:txBody>
      </p:sp>
      <p:sp>
        <p:nvSpPr>
          <p:cNvPr id="157" name="Google Shape;157;p29"/>
          <p:cNvSpPr txBox="1">
            <a:spLocks noGrp="1"/>
          </p:cNvSpPr>
          <p:nvPr>
            <p:ph type="body" idx="1"/>
          </p:nvPr>
        </p:nvSpPr>
        <p:spPr>
          <a:xfrm>
            <a:off x="454025" y="1017587"/>
            <a:ext cx="8231187" cy="863600"/>
          </a:xfrm>
          <a:prstGeom prst="rect">
            <a:avLst/>
          </a:prstGeom>
          <a:noFill/>
          <a:ln>
            <a:noFill/>
          </a:ln>
        </p:spPr>
        <p:txBody>
          <a:bodyPr spcFirstLastPara="1" wrap="square" lIns="91425" tIns="91425" rIns="91425" bIns="91425" anchor="t" anchorCtr="0">
            <a:noAutofit/>
          </a:bodyPr>
          <a:lstStyle/>
          <a:p>
            <a:pPr marL="342900" marR="0" lvl="0" indent="-342900" algn="l" rtl="0">
              <a:lnSpc>
                <a:spcPct val="100000"/>
              </a:lnSpc>
              <a:spcBef>
                <a:spcPts val="0"/>
              </a:spcBef>
              <a:spcAft>
                <a:spcPts val="0"/>
              </a:spcAft>
              <a:buClr>
                <a:srgbClr val="F2F2F2"/>
              </a:buClr>
              <a:buSzPts val="1800"/>
              <a:buFont typeface="Arial"/>
              <a:buChar char="●"/>
            </a:pPr>
            <a:r>
              <a:rPr lang="en-US" sz="1800" b="1" i="0" u="none" strike="noStrike" cap="none">
                <a:solidFill>
                  <a:srgbClr val="EEFF41"/>
                </a:solidFill>
                <a:latin typeface="Arial"/>
                <a:ea typeface="Arial"/>
                <a:cs typeface="Arial"/>
                <a:sym typeface="Arial"/>
              </a:rPr>
              <a:t>A new education funding formula </a:t>
            </a:r>
            <a:r>
              <a:rPr lang="en-US" sz="1800" b="0" i="0" u="none" strike="noStrike" cap="none">
                <a:solidFill>
                  <a:srgbClr val="F2F2F2"/>
                </a:solidFill>
                <a:latin typeface="Arial"/>
                <a:ea typeface="Arial"/>
                <a:cs typeface="Arial"/>
                <a:sym typeface="Arial"/>
              </a:rPr>
              <a:t>that </a:t>
            </a:r>
            <a:endParaRPr/>
          </a:p>
          <a:p>
            <a:pPr marL="800100" marR="0" lvl="1" indent="-342900" algn="l" rtl="0">
              <a:lnSpc>
                <a:spcPct val="100000"/>
              </a:lnSpc>
              <a:spcBef>
                <a:spcPts val="0"/>
              </a:spcBef>
              <a:spcAft>
                <a:spcPts val="0"/>
              </a:spcAft>
              <a:buClr>
                <a:srgbClr val="F2F2F2"/>
              </a:buClr>
              <a:buSzPts val="1400"/>
              <a:buFont typeface="Arial"/>
              <a:buChar char="●"/>
            </a:pPr>
            <a:r>
              <a:rPr lang="en-US" sz="1600" b="0" i="0" u="none" strike="noStrike" cap="none">
                <a:solidFill>
                  <a:srgbClr val="F2F2F2"/>
                </a:solidFill>
                <a:latin typeface="Arial"/>
                <a:ea typeface="Arial"/>
                <a:cs typeface="Arial"/>
                <a:sym typeface="Arial"/>
              </a:rPr>
              <a:t>accounts for evolving demographic changes </a:t>
            </a:r>
            <a:endParaRPr/>
          </a:p>
          <a:p>
            <a:pPr marL="800100" marR="0" lvl="1" indent="-342900" algn="l" rtl="0">
              <a:lnSpc>
                <a:spcPct val="100000"/>
              </a:lnSpc>
              <a:spcBef>
                <a:spcPts val="0"/>
              </a:spcBef>
              <a:spcAft>
                <a:spcPts val="0"/>
              </a:spcAft>
              <a:buClr>
                <a:srgbClr val="F2F2F2"/>
              </a:buClr>
              <a:buSzPts val="1400"/>
              <a:buFont typeface="Arial"/>
              <a:buChar char="●"/>
            </a:pPr>
            <a:r>
              <a:rPr lang="en-US" sz="1600" b="0" i="0" u="none" strike="noStrike" cap="none">
                <a:solidFill>
                  <a:srgbClr val="F2F2F2"/>
                </a:solidFill>
                <a:latin typeface="Arial"/>
                <a:ea typeface="Arial"/>
                <a:cs typeface="Arial"/>
                <a:sym typeface="Arial"/>
              </a:rPr>
              <a:t>appropriately funds the needs of </a:t>
            </a:r>
            <a:r>
              <a:rPr lang="en-US" sz="1600" b="0" i="0" u="sng" strike="noStrike" cap="none">
                <a:solidFill>
                  <a:srgbClr val="F2F2F2"/>
                </a:solidFill>
                <a:latin typeface="Arial"/>
                <a:ea typeface="Arial"/>
                <a:cs typeface="Arial"/>
                <a:sym typeface="Arial"/>
              </a:rPr>
              <a:t>every</a:t>
            </a:r>
            <a:r>
              <a:rPr lang="en-US" sz="1600" b="0" i="0" u="none" strike="noStrike" cap="none">
                <a:solidFill>
                  <a:srgbClr val="F2F2F2"/>
                </a:solidFill>
                <a:latin typeface="Arial"/>
                <a:ea typeface="Arial"/>
                <a:cs typeface="Arial"/>
                <a:sym typeface="Arial"/>
              </a:rPr>
              <a:t> Nevada student.</a:t>
            </a:r>
            <a:endParaRPr/>
          </a:p>
        </p:txBody>
      </p:sp>
      <p:sp>
        <p:nvSpPr>
          <p:cNvPr id="158" name="Google Shape;158;p29"/>
          <p:cNvSpPr txBox="1"/>
          <p:nvPr/>
        </p:nvSpPr>
        <p:spPr>
          <a:xfrm>
            <a:off x="454025" y="3441700"/>
            <a:ext cx="8231187" cy="914400"/>
          </a:xfrm>
          <a:prstGeom prst="rect">
            <a:avLst/>
          </a:prstGeom>
          <a:noFill/>
          <a:ln>
            <a:noFill/>
          </a:ln>
        </p:spPr>
        <p:txBody>
          <a:bodyPr spcFirstLastPara="1" wrap="square" lIns="91425" tIns="91425" rIns="91425" bIns="91425" anchor="t" anchorCtr="0">
            <a:noAutofit/>
          </a:bodyPr>
          <a:lstStyle/>
          <a:p>
            <a:pPr marL="342900" marR="0" lvl="0" indent="-342900" algn="l" rtl="0">
              <a:lnSpc>
                <a:spcPct val="100000"/>
              </a:lnSpc>
              <a:spcBef>
                <a:spcPts val="0"/>
              </a:spcBef>
              <a:spcAft>
                <a:spcPts val="0"/>
              </a:spcAft>
              <a:buClr>
                <a:srgbClr val="F2F2F2"/>
              </a:buClr>
              <a:buSzPts val="1800"/>
              <a:buFont typeface="Arial"/>
              <a:buChar char="●"/>
            </a:pPr>
            <a:r>
              <a:rPr lang="en-US" sz="1800" b="0" i="0" u="none">
                <a:solidFill>
                  <a:srgbClr val="F2F2F2"/>
                </a:solidFill>
                <a:latin typeface="Arial"/>
                <a:ea typeface="Arial"/>
                <a:cs typeface="Arial"/>
                <a:sym typeface="Arial"/>
              </a:rPr>
              <a:t>Increased funds with </a:t>
            </a:r>
            <a:r>
              <a:rPr lang="en-US" sz="1800" b="1" i="0" u="none">
                <a:solidFill>
                  <a:srgbClr val="EEFF41"/>
                </a:solidFill>
                <a:latin typeface="Arial"/>
                <a:ea typeface="Arial"/>
                <a:cs typeface="Arial"/>
                <a:sym typeface="Arial"/>
              </a:rPr>
              <a:t>accountability</a:t>
            </a:r>
            <a:r>
              <a:rPr lang="en-US" sz="1800" b="0" i="0" u="none">
                <a:solidFill>
                  <a:srgbClr val="EEFF41"/>
                </a:solidFill>
                <a:latin typeface="Arial"/>
                <a:ea typeface="Arial"/>
                <a:cs typeface="Arial"/>
                <a:sym typeface="Arial"/>
              </a:rPr>
              <a:t> </a:t>
            </a:r>
            <a:r>
              <a:rPr lang="en-US" sz="1800" b="0" i="0" u="none">
                <a:solidFill>
                  <a:srgbClr val="F2F2F2"/>
                </a:solidFill>
                <a:latin typeface="Arial"/>
                <a:ea typeface="Arial"/>
                <a:cs typeface="Arial"/>
                <a:sym typeface="Arial"/>
              </a:rPr>
              <a:t>and </a:t>
            </a:r>
            <a:r>
              <a:rPr lang="en-US" sz="1800" b="1" i="0" u="none">
                <a:solidFill>
                  <a:srgbClr val="EEFF41"/>
                </a:solidFill>
                <a:latin typeface="Arial"/>
                <a:ea typeface="Arial"/>
                <a:cs typeface="Arial"/>
                <a:sym typeface="Arial"/>
              </a:rPr>
              <a:t>transparency</a:t>
            </a:r>
            <a:r>
              <a:rPr lang="en-US" sz="1800" b="0" i="0" u="none">
                <a:solidFill>
                  <a:srgbClr val="F2F2F2"/>
                </a:solidFill>
                <a:latin typeface="Arial"/>
                <a:ea typeface="Arial"/>
                <a:cs typeface="Arial"/>
                <a:sym typeface="Arial"/>
              </a:rPr>
              <a:t> to ensure resources are used effectively.</a:t>
            </a:r>
            <a:endParaRPr/>
          </a:p>
        </p:txBody>
      </p:sp>
      <p:sp>
        <p:nvSpPr>
          <p:cNvPr id="159" name="Google Shape;159;p29"/>
          <p:cNvSpPr txBox="1"/>
          <p:nvPr/>
        </p:nvSpPr>
        <p:spPr>
          <a:xfrm>
            <a:off x="454025" y="2054225"/>
            <a:ext cx="8231187" cy="1316037"/>
          </a:xfrm>
          <a:prstGeom prst="rect">
            <a:avLst/>
          </a:prstGeom>
          <a:noFill/>
          <a:ln>
            <a:noFill/>
          </a:ln>
        </p:spPr>
        <p:txBody>
          <a:bodyPr spcFirstLastPara="1" wrap="square" lIns="91425" tIns="91425" rIns="91425" bIns="91425" anchor="t" anchorCtr="0">
            <a:noAutofit/>
          </a:bodyPr>
          <a:lstStyle/>
          <a:p>
            <a:pPr marL="342900" marR="0" lvl="0" indent="-342900" algn="l" rtl="0">
              <a:lnSpc>
                <a:spcPct val="100000"/>
              </a:lnSpc>
              <a:spcBef>
                <a:spcPts val="0"/>
              </a:spcBef>
              <a:spcAft>
                <a:spcPts val="0"/>
              </a:spcAft>
              <a:buClr>
                <a:srgbClr val="F2F2F2"/>
              </a:buClr>
              <a:buSzPts val="1800"/>
              <a:buFont typeface="Arial"/>
              <a:buChar char="●"/>
            </a:pPr>
            <a:r>
              <a:rPr lang="en-US" sz="1800" b="1" i="0" u="none">
                <a:solidFill>
                  <a:srgbClr val="EEFF41"/>
                </a:solidFill>
                <a:latin typeface="Arial"/>
                <a:ea typeface="Arial"/>
                <a:cs typeface="Arial"/>
                <a:sym typeface="Arial"/>
              </a:rPr>
              <a:t>Respect for the will of taxpayers and voters </a:t>
            </a:r>
            <a:r>
              <a:rPr lang="en-US" sz="1800" b="0" i="0" u="none">
                <a:solidFill>
                  <a:srgbClr val="F2F2F2"/>
                </a:solidFill>
                <a:latin typeface="Arial"/>
                <a:ea typeface="Arial"/>
                <a:cs typeface="Arial"/>
                <a:sym typeface="Arial"/>
              </a:rPr>
              <a:t>by using new revenue sources, such as the Marijuana Tax and Room Tax as intended to:</a:t>
            </a:r>
            <a:endParaRPr/>
          </a:p>
          <a:p>
            <a:pPr marL="800100" marR="0" lvl="1" indent="-342900" algn="l" rtl="0">
              <a:lnSpc>
                <a:spcPct val="100000"/>
              </a:lnSpc>
              <a:spcBef>
                <a:spcPts val="0"/>
              </a:spcBef>
              <a:spcAft>
                <a:spcPts val="0"/>
              </a:spcAft>
              <a:buClr>
                <a:srgbClr val="F2F2F2"/>
              </a:buClr>
              <a:buSzPts val="1600"/>
              <a:buFont typeface="Arial"/>
              <a:buChar char="●"/>
            </a:pPr>
            <a:r>
              <a:rPr lang="en-US" sz="1600" b="0" i="0" u="none" strike="noStrike" cap="none">
                <a:solidFill>
                  <a:srgbClr val="F2F2F2"/>
                </a:solidFill>
                <a:latin typeface="Arial"/>
                <a:ea typeface="Arial"/>
                <a:cs typeface="Arial"/>
                <a:sym typeface="Arial"/>
              </a:rPr>
              <a:t>Increase public education funding</a:t>
            </a:r>
            <a:endParaRPr/>
          </a:p>
          <a:p>
            <a:pPr marL="800100" marR="0" lvl="1" indent="-342900" algn="l" rtl="0">
              <a:lnSpc>
                <a:spcPct val="100000"/>
              </a:lnSpc>
              <a:spcBef>
                <a:spcPts val="0"/>
              </a:spcBef>
              <a:spcAft>
                <a:spcPts val="0"/>
              </a:spcAft>
              <a:buClr>
                <a:srgbClr val="F2F2F2"/>
              </a:buClr>
              <a:buSzPts val="1600"/>
              <a:buFont typeface="Arial"/>
              <a:buChar char="●"/>
            </a:pPr>
            <a:r>
              <a:rPr lang="en-US" sz="1600" b="0" i="0" u="none" strike="noStrike" cap="none">
                <a:solidFill>
                  <a:srgbClr val="F2F2F2"/>
                </a:solidFill>
                <a:latin typeface="Arial"/>
                <a:ea typeface="Arial"/>
                <a:cs typeface="Arial"/>
                <a:sym typeface="Arial"/>
              </a:rPr>
              <a:t>Refrain from filling budget holes in other areas.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9">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9">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3"/>
        <p:cNvGrpSpPr/>
        <p:nvPr/>
      </p:nvGrpSpPr>
      <p:grpSpPr>
        <a:xfrm>
          <a:off x="0" y="0"/>
          <a:ext cx="0" cy="0"/>
          <a:chOff x="0" y="0"/>
          <a:chExt cx="0" cy="0"/>
        </a:xfrm>
      </p:grpSpPr>
      <p:sp>
        <p:nvSpPr>
          <p:cNvPr id="164" name="Google Shape;164;p30"/>
          <p:cNvSpPr txBox="1">
            <a:spLocks noGrp="1"/>
          </p:cNvSpPr>
          <p:nvPr>
            <p:ph type="title"/>
          </p:nvPr>
        </p:nvSpPr>
        <p:spPr>
          <a:xfrm>
            <a:off x="454025" y="282575"/>
            <a:ext cx="8231100" cy="9096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2800"/>
              <a:buFont typeface="Arial"/>
              <a:buNone/>
            </a:pPr>
            <a:r>
              <a:rPr lang="en-US" b="1">
                <a:solidFill>
                  <a:srgbClr val="000000"/>
                </a:solidFill>
              </a:rPr>
              <a:t>What Can I Do?</a:t>
            </a:r>
            <a:endParaRPr/>
          </a:p>
        </p:txBody>
      </p:sp>
      <p:sp>
        <p:nvSpPr>
          <p:cNvPr id="165" name="Google Shape;165;p30"/>
          <p:cNvSpPr txBox="1">
            <a:spLocks noGrp="1"/>
          </p:cNvSpPr>
          <p:nvPr>
            <p:ph type="body" idx="1"/>
          </p:nvPr>
        </p:nvSpPr>
        <p:spPr>
          <a:xfrm>
            <a:off x="454025" y="947474"/>
            <a:ext cx="8231100" cy="40977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Clr>
                <a:schemeClr val="dk1"/>
              </a:buClr>
              <a:buSzPts val="1800"/>
              <a:buChar char="●"/>
            </a:pPr>
            <a:r>
              <a:rPr lang="en-US">
                <a:solidFill>
                  <a:schemeClr val="dk1"/>
                </a:solidFill>
              </a:rPr>
              <a:t>Sign the FOFNV Pledge to increase funding, fix the formula and advocate for ALL Nevada students. </a:t>
            </a:r>
            <a:endParaRPr>
              <a:solidFill>
                <a:schemeClr val="dk1"/>
              </a:solidFill>
            </a:endParaRPr>
          </a:p>
          <a:p>
            <a:pPr marL="457200" lvl="0" indent="-342900" algn="l" rtl="0">
              <a:spcBef>
                <a:spcPts val="0"/>
              </a:spcBef>
              <a:spcAft>
                <a:spcPts val="0"/>
              </a:spcAft>
              <a:buClr>
                <a:schemeClr val="dk1"/>
              </a:buClr>
              <a:buSzPts val="1800"/>
              <a:buChar char="●"/>
            </a:pPr>
            <a:r>
              <a:rPr lang="en-US">
                <a:solidFill>
                  <a:schemeClr val="dk1"/>
                </a:solidFill>
              </a:rPr>
              <a:t>Join the coalition and help communicate message. </a:t>
            </a:r>
            <a:endParaRPr>
              <a:solidFill>
                <a:schemeClr val="dk1"/>
              </a:solidFill>
            </a:endParaRPr>
          </a:p>
          <a:p>
            <a:pPr marL="457200" lvl="0" indent="-342900" algn="l" rtl="0">
              <a:spcBef>
                <a:spcPts val="0"/>
              </a:spcBef>
              <a:spcAft>
                <a:spcPts val="0"/>
              </a:spcAft>
              <a:buClr>
                <a:schemeClr val="dk1"/>
              </a:buClr>
              <a:buSzPts val="1800"/>
              <a:buChar char="●"/>
            </a:pPr>
            <a:r>
              <a:rPr lang="en-US">
                <a:solidFill>
                  <a:schemeClr val="dk1"/>
                </a:solidFill>
              </a:rPr>
              <a:t>Contact your state legislator. </a:t>
            </a:r>
            <a:endParaRPr>
              <a:solidFill>
                <a:schemeClr val="dk1"/>
              </a:solidFill>
            </a:endParaRPr>
          </a:p>
          <a:p>
            <a:pPr marL="457200" lvl="0" indent="-342900" algn="l" rtl="0">
              <a:spcBef>
                <a:spcPts val="0"/>
              </a:spcBef>
              <a:spcAft>
                <a:spcPts val="0"/>
              </a:spcAft>
              <a:buClr>
                <a:schemeClr val="dk1"/>
              </a:buClr>
              <a:buSzPts val="1800"/>
              <a:buChar char="●"/>
            </a:pPr>
            <a:r>
              <a:rPr lang="en-US">
                <a:solidFill>
                  <a:schemeClr val="dk1"/>
                </a:solidFill>
              </a:rPr>
              <a:t>Educate your colleagues, friends, family and fellow parents. </a:t>
            </a:r>
            <a:endParaRPr>
              <a:solidFill>
                <a:schemeClr val="dk1"/>
              </a:solidFill>
            </a:endParaRPr>
          </a:p>
          <a:p>
            <a:pPr marL="457200" lvl="0" indent="-342900" algn="l" rtl="0">
              <a:spcBef>
                <a:spcPts val="0"/>
              </a:spcBef>
              <a:spcAft>
                <a:spcPts val="0"/>
              </a:spcAft>
              <a:buClr>
                <a:schemeClr val="dk2"/>
              </a:buClr>
              <a:buSzPts val="1800"/>
              <a:buFont typeface="Arial"/>
              <a:buNone/>
            </a:pPr>
            <a:r>
              <a:rPr lang="en-US">
                <a:solidFill>
                  <a:schemeClr val="dk1"/>
                </a:solidFill>
              </a:rPr>
              <a:t>	&gt;Organization a group and request a presentation from FOFNV</a:t>
            </a:r>
            <a:endParaRPr>
              <a:solidFill>
                <a:schemeClr val="dk1"/>
              </a:solidFill>
            </a:endParaRPr>
          </a:p>
          <a:p>
            <a:pPr marL="457200" lvl="0" indent="-342900" algn="l" rtl="0">
              <a:spcBef>
                <a:spcPts val="0"/>
              </a:spcBef>
              <a:spcAft>
                <a:spcPts val="0"/>
              </a:spcAft>
              <a:buClr>
                <a:schemeClr val="dk2"/>
              </a:buClr>
              <a:buSzPts val="1800"/>
              <a:buFont typeface="Arial"/>
              <a:buNone/>
            </a:pPr>
            <a:r>
              <a:rPr lang="en-US">
                <a:solidFill>
                  <a:schemeClr val="dk1"/>
                </a:solidFill>
              </a:rPr>
              <a:t>	&gt;Share graphics and articles on social media</a:t>
            </a:r>
            <a:endParaRPr>
              <a:solidFill>
                <a:schemeClr val="dk1"/>
              </a:solidFill>
            </a:endParaRPr>
          </a:p>
          <a:p>
            <a:pPr marL="457200" lvl="0" indent="-342900" algn="l" rtl="0">
              <a:spcBef>
                <a:spcPts val="0"/>
              </a:spcBef>
              <a:spcAft>
                <a:spcPts val="0"/>
              </a:spcAft>
              <a:buClr>
                <a:schemeClr val="dk2"/>
              </a:buClr>
              <a:buSzPts val="1800"/>
              <a:buFont typeface="Arial"/>
              <a:buNone/>
            </a:pPr>
            <a:r>
              <a:rPr lang="en-US">
                <a:solidFill>
                  <a:schemeClr val="dk1"/>
                </a:solidFill>
              </a:rPr>
              <a:t>	&gt;Share personal stories of education budget cuts that affect you</a:t>
            </a:r>
            <a:endParaRPr>
              <a:solidFill>
                <a:schemeClr val="dk1"/>
              </a:solidFill>
            </a:endParaRPr>
          </a:p>
          <a:p>
            <a:pPr marL="457200" lvl="0" indent="-342900" algn="l" rtl="0">
              <a:spcBef>
                <a:spcPts val="0"/>
              </a:spcBef>
              <a:spcAft>
                <a:spcPts val="0"/>
              </a:spcAft>
              <a:buClr>
                <a:schemeClr val="dk2"/>
              </a:buClr>
              <a:buSzPts val="1800"/>
              <a:buFont typeface="Arial"/>
              <a:buNone/>
            </a:pPr>
            <a:endParaRPr/>
          </a:p>
          <a:p>
            <a:pPr marL="457200" lvl="0" indent="-342900" algn="l" rtl="0">
              <a:spcBef>
                <a:spcPts val="0"/>
              </a:spcBef>
              <a:spcAft>
                <a:spcPts val="0"/>
              </a:spcAft>
              <a:buClr>
                <a:schemeClr val="dk2"/>
              </a:buClr>
              <a:buSzPts val="1800"/>
              <a:buFont typeface="Arial"/>
              <a:buNone/>
            </a:pPr>
            <a:r>
              <a:rPr lang="en-US"/>
              <a:t>	 </a:t>
            </a:r>
            <a:r>
              <a:rPr lang="en-US">
                <a:solidFill>
                  <a:schemeClr val="dk1"/>
                </a:solidFill>
              </a:rPr>
              <a:t> </a:t>
            </a:r>
            <a:endParaRPr>
              <a:solidFill>
                <a:schemeClr val="dk1"/>
              </a:solidFill>
            </a:endParaRPr>
          </a:p>
          <a:p>
            <a:pPr marL="914400" lvl="0" indent="-342900" algn="l" rtl="0">
              <a:spcBef>
                <a:spcPts val="0"/>
              </a:spcBef>
              <a:spcAft>
                <a:spcPts val="0"/>
              </a:spcAft>
              <a:buClr>
                <a:schemeClr val="dk2"/>
              </a:buClr>
              <a:buSzPts val="1800"/>
              <a:buFont typeface="Arial"/>
              <a:buNone/>
            </a:pPr>
            <a:r>
              <a:rPr lang="en-US" b="1">
                <a:solidFill>
                  <a:schemeClr val="dk1"/>
                </a:solidFill>
              </a:rPr>
              <a:t>Facebook.com/fundourfuturenv</a:t>
            </a:r>
            <a:r>
              <a:rPr lang="en-US">
                <a:solidFill>
                  <a:schemeClr val="dk1"/>
                </a:solidFill>
              </a:rPr>
              <a:t>	</a:t>
            </a:r>
            <a:r>
              <a:rPr lang="en-US"/>
              <a:t>	           </a:t>
            </a:r>
            <a:r>
              <a:rPr lang="en-US" b="1">
                <a:solidFill>
                  <a:schemeClr val="dk1"/>
                </a:solidFill>
              </a:rPr>
              <a:t>@FundNVEd</a:t>
            </a:r>
            <a:endParaRPr sz="2000" b="1">
              <a:solidFill>
                <a:schemeClr val="dk1"/>
              </a:solidFill>
            </a:endParaRPr>
          </a:p>
        </p:txBody>
      </p:sp>
      <p:pic>
        <p:nvPicPr>
          <p:cNvPr id="166" name="Google Shape;166;p30" descr="facebook-icon1.png"/>
          <p:cNvPicPr preferRelativeResize="0"/>
          <p:nvPr/>
        </p:nvPicPr>
        <p:blipFill rotWithShape="1">
          <a:blip r:embed="rId4">
            <a:alphaModFix/>
          </a:blip>
          <a:srcRect/>
          <a:stretch/>
        </p:blipFill>
        <p:spPr>
          <a:xfrm>
            <a:off x="454025" y="3997212"/>
            <a:ext cx="534987" cy="534987"/>
          </a:xfrm>
          <a:prstGeom prst="rect">
            <a:avLst/>
          </a:prstGeom>
          <a:noFill/>
          <a:ln>
            <a:noFill/>
          </a:ln>
        </p:spPr>
      </p:pic>
      <p:pic>
        <p:nvPicPr>
          <p:cNvPr id="167" name="Google Shape;167;p30" descr="TwitterIcon.png"/>
          <p:cNvPicPr preferRelativeResize="0"/>
          <p:nvPr/>
        </p:nvPicPr>
        <p:blipFill rotWithShape="1">
          <a:blip r:embed="rId5">
            <a:alphaModFix/>
          </a:blip>
          <a:srcRect/>
          <a:stretch/>
        </p:blipFill>
        <p:spPr>
          <a:xfrm>
            <a:off x="5144662" y="4053225"/>
            <a:ext cx="527050" cy="5270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1"/>
        <p:cNvGrpSpPr/>
        <p:nvPr/>
      </p:nvGrpSpPr>
      <p:grpSpPr>
        <a:xfrm>
          <a:off x="0" y="0"/>
          <a:ext cx="0" cy="0"/>
          <a:chOff x="0" y="0"/>
          <a:chExt cx="0" cy="0"/>
        </a:xfrm>
      </p:grpSpPr>
      <p:sp>
        <p:nvSpPr>
          <p:cNvPr id="172" name="Google Shape;172;p31"/>
          <p:cNvSpPr txBox="1">
            <a:spLocks noGrp="1"/>
          </p:cNvSpPr>
          <p:nvPr>
            <p:ph type="body" idx="1"/>
          </p:nvPr>
        </p:nvSpPr>
        <p:spPr>
          <a:xfrm>
            <a:off x="454025" y="1390650"/>
            <a:ext cx="8231187" cy="3752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2"/>
              </a:buClr>
              <a:buSzPts val="1800"/>
              <a:buFont typeface="Arial"/>
              <a:buNone/>
            </a:pPr>
            <a:r>
              <a:rPr lang="en-US" sz="2800" b="1" i="1" u="none" strike="noStrike" cap="none" dirty="0">
                <a:solidFill>
                  <a:srgbClr val="FFFFFF"/>
                </a:solidFill>
                <a:latin typeface="Arial"/>
                <a:ea typeface="Arial"/>
                <a:cs typeface="Arial"/>
                <a:sym typeface="Arial"/>
              </a:rPr>
              <a:t>“All students deserve appropriate resources to reach their full academic potential and graduate to be college and career ready.”</a:t>
            </a:r>
            <a:endParaRPr dirty="0"/>
          </a:p>
          <a:p>
            <a:pPr marL="0" marR="0" lvl="0" indent="0" algn="ctr" rtl="0">
              <a:lnSpc>
                <a:spcPct val="100000"/>
              </a:lnSpc>
              <a:spcBef>
                <a:spcPts val="0"/>
              </a:spcBef>
              <a:spcAft>
                <a:spcPts val="0"/>
              </a:spcAft>
              <a:buClr>
                <a:schemeClr val="dk2"/>
              </a:buClr>
              <a:buSzPts val="1800"/>
              <a:buFont typeface="Arial"/>
              <a:buNone/>
            </a:pPr>
            <a:endParaRPr sz="28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chemeClr val="dk2"/>
              </a:buClr>
              <a:buSzPts val="1800"/>
              <a:buFont typeface="Arial"/>
              <a:buNone/>
            </a:pPr>
            <a:r>
              <a:rPr lang="en-US" sz="2800" b="0" i="1" u="none" strike="noStrike" cap="none" dirty="0">
                <a:solidFill>
                  <a:srgbClr val="F2F2F2"/>
                </a:solidFill>
                <a:latin typeface="Arial"/>
                <a:ea typeface="Arial"/>
                <a:cs typeface="Arial"/>
                <a:sym typeface="Arial"/>
              </a:rPr>
              <a:t>Learn more at </a:t>
            </a:r>
            <a:r>
              <a:rPr lang="en-US" sz="2800" b="0" i="1" u="sng" strike="noStrike" cap="none" dirty="0">
                <a:solidFill>
                  <a:schemeClr val="hlink"/>
                </a:solidFill>
                <a:latin typeface="Arial"/>
                <a:ea typeface="Arial"/>
                <a:cs typeface="Arial"/>
                <a:sym typeface="Arial"/>
                <a:hlinkClick r:id="rId4"/>
              </a:rPr>
              <a:t>www.fundourfuturenv.com</a:t>
            </a:r>
            <a:endParaRPr dirty="0"/>
          </a:p>
          <a:p>
            <a:pPr marL="0" marR="0" lvl="0" indent="0" algn="ctr" rtl="0">
              <a:lnSpc>
                <a:spcPct val="100000"/>
              </a:lnSpc>
              <a:spcBef>
                <a:spcPts val="0"/>
              </a:spcBef>
              <a:spcAft>
                <a:spcPts val="0"/>
              </a:spcAft>
              <a:buClr>
                <a:schemeClr val="dk2"/>
              </a:buClr>
              <a:buSzPts val="1800"/>
              <a:buFont typeface="Arial"/>
              <a:buNone/>
            </a:pPr>
            <a:endParaRPr sz="2800" b="0" i="1" u="sng" strike="noStrike" cap="none" dirty="0">
              <a:solidFill>
                <a:schemeClr val="hlink"/>
              </a:solidFill>
              <a:latin typeface="Arial"/>
              <a:ea typeface="Arial"/>
              <a:cs typeface="Arial"/>
              <a:sym typeface="Arial"/>
            </a:endParaRPr>
          </a:p>
          <a:p>
            <a:pPr marL="0" marR="0" lvl="0" indent="0" algn="l" rtl="0">
              <a:lnSpc>
                <a:spcPct val="100000"/>
              </a:lnSpc>
              <a:spcBef>
                <a:spcPts val="0"/>
              </a:spcBef>
              <a:spcAft>
                <a:spcPts val="0"/>
              </a:spcAft>
              <a:buClr>
                <a:schemeClr val="dk2"/>
              </a:buClr>
              <a:buSzPts val="1800"/>
              <a:buFont typeface="Arial"/>
              <a:buNone/>
            </a:pPr>
            <a:r>
              <a:rPr lang="en-US" sz="1800" b="0" i="0" u="none" strike="noStrike" cap="none" dirty="0">
                <a:solidFill>
                  <a:schemeClr val="hlink"/>
                </a:solidFill>
                <a:latin typeface="Arial"/>
                <a:ea typeface="Arial"/>
                <a:cs typeface="Arial"/>
                <a:sym typeface="Arial"/>
              </a:rPr>
              <a:t>Contact: </a:t>
            </a:r>
            <a:r>
              <a:rPr lang="en-US" sz="1800" b="0" i="0" u="sng" strike="noStrike" cap="none" dirty="0">
                <a:solidFill>
                  <a:schemeClr val="hlink"/>
                </a:solidFill>
                <a:latin typeface="Arial"/>
                <a:ea typeface="Arial"/>
                <a:cs typeface="Arial"/>
                <a:sym typeface="Arial"/>
                <a:hlinkClick r:id="rId5"/>
              </a:rPr>
              <a:t>FundOurFutureNV@gmail.com</a:t>
            </a:r>
            <a:endParaRPr dirty="0"/>
          </a:p>
          <a:p>
            <a:pPr marL="0" marR="0" lvl="0" indent="0" algn="l" rtl="0">
              <a:lnSpc>
                <a:spcPct val="100000"/>
              </a:lnSpc>
              <a:spcBef>
                <a:spcPts val="0"/>
              </a:spcBef>
              <a:spcAft>
                <a:spcPts val="0"/>
              </a:spcAft>
              <a:buClr>
                <a:schemeClr val="dk2"/>
              </a:buClr>
              <a:buSzPts val="1800"/>
              <a:buFont typeface="Arial"/>
              <a:buNone/>
            </a:pPr>
            <a:r>
              <a:rPr lang="en-US" sz="1800" b="0" i="0" u="none" strike="noStrike" cap="none" dirty="0">
                <a:solidFill>
                  <a:schemeClr val="hlink"/>
                </a:solidFill>
                <a:latin typeface="Arial"/>
                <a:ea typeface="Arial"/>
                <a:cs typeface="Arial"/>
                <a:sym typeface="Arial"/>
              </a:rPr>
              <a:t>Michelle Booth – </a:t>
            </a:r>
            <a:r>
              <a:rPr lang="en-US" sz="1800" b="0" i="0" u="sng" strike="noStrike" cap="none" dirty="0">
                <a:solidFill>
                  <a:schemeClr val="hlink"/>
                </a:solidFill>
                <a:latin typeface="Arial"/>
                <a:ea typeface="Arial"/>
                <a:cs typeface="Arial"/>
                <a:sym typeface="Arial"/>
                <a:hlinkClick r:id="rId6"/>
              </a:rPr>
              <a:t>mbooth@educatenevadanow.com</a:t>
            </a:r>
            <a:endParaRPr dirty="0"/>
          </a:p>
          <a:p>
            <a:pPr marL="0" marR="0" lvl="0" indent="0" algn="l" rtl="0">
              <a:lnSpc>
                <a:spcPct val="100000"/>
              </a:lnSpc>
              <a:spcBef>
                <a:spcPts val="0"/>
              </a:spcBef>
              <a:spcAft>
                <a:spcPts val="0"/>
              </a:spcAft>
              <a:buClr>
                <a:schemeClr val="dk2"/>
              </a:buClr>
              <a:buSzPts val="1800"/>
              <a:buFont typeface="Arial"/>
              <a:buNone/>
            </a:pPr>
            <a:r>
              <a:rPr lang="en-US" sz="1800" b="0" i="0" u="none" strike="noStrike" cap="none" dirty="0">
                <a:solidFill>
                  <a:schemeClr val="hlink"/>
                </a:solidFill>
                <a:latin typeface="Arial"/>
                <a:ea typeface="Arial"/>
                <a:cs typeface="Arial"/>
                <a:sym typeface="Arial"/>
              </a:rPr>
              <a:t>Jenn Blackhurst – </a:t>
            </a:r>
            <a:r>
              <a:rPr lang="en-US" sz="1800" b="0" i="0" u="none" strike="noStrike" cap="none" dirty="0" err="1">
                <a:solidFill>
                  <a:schemeClr val="hlink"/>
                </a:solidFill>
                <a:latin typeface="Arial"/>
                <a:ea typeface="Arial"/>
                <a:cs typeface="Arial"/>
                <a:sym typeface="Arial"/>
              </a:rPr>
              <a:t>Jenn@hopefornevada.org</a:t>
            </a:r>
            <a:endParaRPr dirty="0"/>
          </a:p>
        </p:txBody>
      </p:sp>
      <p:pic>
        <p:nvPicPr>
          <p:cNvPr id="173" name="Google Shape;173;p31" descr="FOFLogoFinal.pdf"/>
          <p:cNvPicPr preferRelativeResize="0"/>
          <p:nvPr/>
        </p:nvPicPr>
        <p:blipFill rotWithShape="1">
          <a:blip r:embed="rId7">
            <a:alphaModFix/>
          </a:blip>
          <a:srcRect/>
          <a:stretch/>
        </p:blipFill>
        <p:spPr>
          <a:xfrm>
            <a:off x="1222375" y="293687"/>
            <a:ext cx="6699250" cy="13716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454025" y="282575"/>
            <a:ext cx="8378825" cy="909637"/>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US" sz="2800" b="1" i="0" u="none" strike="noStrike" cap="none">
                <a:solidFill>
                  <a:srgbClr val="FFFFFF"/>
                </a:solidFill>
                <a:latin typeface="Arial"/>
                <a:ea typeface="Arial"/>
                <a:cs typeface="Arial"/>
                <a:sym typeface="Arial"/>
              </a:rPr>
              <a:t>What we know: Nevada ranks</a:t>
            </a:r>
            <a:br>
              <a:rPr lang="en-US" sz="2800" b="1" i="0" u="none" strike="noStrike" cap="none">
                <a:solidFill>
                  <a:srgbClr val="FFFFFF"/>
                </a:solidFill>
                <a:latin typeface="Arial"/>
                <a:ea typeface="Arial"/>
                <a:cs typeface="Arial"/>
                <a:sym typeface="Arial"/>
              </a:rPr>
            </a:br>
            <a:r>
              <a:rPr lang="en-US" sz="2800" b="1" i="0" u="none" strike="noStrike" cap="none">
                <a:solidFill>
                  <a:srgbClr val="FF0000"/>
                </a:solidFill>
                <a:latin typeface="Arial"/>
                <a:ea typeface="Arial"/>
                <a:cs typeface="Arial"/>
                <a:sym typeface="Arial"/>
              </a:rPr>
              <a:t>last</a:t>
            </a:r>
            <a:r>
              <a:rPr lang="en-US" sz="2800" b="1" i="0" u="none" strike="noStrike" cap="none">
                <a:solidFill>
                  <a:srgbClr val="FFFFFF"/>
                </a:solidFill>
                <a:latin typeface="Arial"/>
                <a:ea typeface="Arial"/>
                <a:cs typeface="Arial"/>
                <a:sym typeface="Arial"/>
              </a:rPr>
              <a:t> in education</a:t>
            </a:r>
            <a:endParaRPr/>
          </a:p>
        </p:txBody>
      </p:sp>
      <p:sp>
        <p:nvSpPr>
          <p:cNvPr id="60" name="Google Shape;60;p15"/>
          <p:cNvSpPr txBox="1">
            <a:spLocks noGrp="1"/>
          </p:cNvSpPr>
          <p:nvPr>
            <p:ph type="body" idx="1"/>
          </p:nvPr>
        </p:nvSpPr>
        <p:spPr>
          <a:xfrm>
            <a:off x="454025" y="1192212"/>
            <a:ext cx="5864225" cy="3668712"/>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2"/>
              </a:buClr>
              <a:buSzPts val="1800"/>
              <a:buFont typeface="Arial"/>
              <a:buNone/>
            </a:pPr>
            <a:r>
              <a:rPr lang="en-US" sz="1800" b="0" i="0" u="none" strike="noStrike" cap="none">
                <a:solidFill>
                  <a:srgbClr val="F2F2F2"/>
                </a:solidFill>
                <a:latin typeface="Arial"/>
                <a:ea typeface="Arial"/>
                <a:cs typeface="Arial"/>
                <a:sym typeface="Arial"/>
              </a:rPr>
              <a:t>But did you know that Nevada also ranks towards the </a:t>
            </a:r>
            <a:r>
              <a:rPr lang="en-US" sz="1800" b="0" i="0" u="none" strike="noStrike" cap="none">
                <a:solidFill>
                  <a:srgbClr val="FF0000"/>
                </a:solidFill>
                <a:latin typeface="Arial"/>
                <a:ea typeface="Arial"/>
                <a:cs typeface="Arial"/>
                <a:sym typeface="Arial"/>
              </a:rPr>
              <a:t>bottom</a:t>
            </a:r>
            <a:r>
              <a:rPr lang="en-US" sz="1800" b="0" i="0" u="none" strike="noStrike" cap="none">
                <a:solidFill>
                  <a:srgbClr val="F2F2F2"/>
                </a:solidFill>
                <a:latin typeface="Arial"/>
                <a:ea typeface="Arial"/>
                <a:cs typeface="Arial"/>
                <a:sym typeface="Arial"/>
              </a:rPr>
              <a:t> in education funding?</a:t>
            </a:r>
            <a:endParaRPr/>
          </a:p>
          <a:p>
            <a:pPr marL="0" marR="0" lvl="0" indent="0" algn="l" rtl="0">
              <a:lnSpc>
                <a:spcPct val="100000"/>
              </a:lnSpc>
              <a:spcBef>
                <a:spcPts val="0"/>
              </a:spcBef>
              <a:spcAft>
                <a:spcPts val="0"/>
              </a:spcAft>
              <a:buClr>
                <a:schemeClr val="dk2"/>
              </a:buClr>
              <a:buSzPts val="1800"/>
              <a:buFont typeface="Arial"/>
              <a:buNone/>
            </a:pPr>
            <a:endParaRPr sz="1800" b="0" i="0" u="none" strike="noStrike" cap="none">
              <a:solidFill>
                <a:srgbClr val="F2F2F2"/>
              </a:solidFill>
              <a:latin typeface="Arial"/>
              <a:ea typeface="Arial"/>
              <a:cs typeface="Arial"/>
              <a:sym typeface="Arial"/>
            </a:endParaRPr>
          </a:p>
          <a:p>
            <a:pPr marL="0" marR="0" lvl="0" indent="0" algn="l" rtl="0">
              <a:lnSpc>
                <a:spcPct val="100000"/>
              </a:lnSpc>
              <a:spcBef>
                <a:spcPts val="0"/>
              </a:spcBef>
              <a:spcAft>
                <a:spcPts val="0"/>
              </a:spcAft>
              <a:buClr>
                <a:schemeClr val="dk2"/>
              </a:buClr>
              <a:buSzPts val="1800"/>
              <a:buFont typeface="Arial"/>
              <a:buNone/>
            </a:pPr>
            <a:endParaRPr sz="1800" b="0" i="0" u="none" strike="noStrike" cap="none">
              <a:solidFill>
                <a:srgbClr val="F2F2F2"/>
              </a:solidFill>
              <a:latin typeface="Arial"/>
              <a:ea typeface="Arial"/>
              <a:cs typeface="Arial"/>
              <a:sym typeface="Arial"/>
            </a:endParaRPr>
          </a:p>
          <a:p>
            <a:pPr marL="0" marR="0" lvl="0" indent="0" algn="l" rtl="0">
              <a:lnSpc>
                <a:spcPct val="100000"/>
              </a:lnSpc>
              <a:spcBef>
                <a:spcPts val="0"/>
              </a:spcBef>
              <a:spcAft>
                <a:spcPts val="0"/>
              </a:spcAft>
              <a:buClr>
                <a:schemeClr val="dk2"/>
              </a:buClr>
              <a:buSzPts val="1800"/>
              <a:buFont typeface="Arial"/>
              <a:buNone/>
            </a:pPr>
            <a:endParaRPr sz="1800" b="0" i="0" u="none" strike="noStrike" cap="none">
              <a:solidFill>
                <a:srgbClr val="F2F2F2"/>
              </a:solidFill>
              <a:latin typeface="Arial"/>
              <a:ea typeface="Arial"/>
              <a:cs typeface="Arial"/>
              <a:sym typeface="Arial"/>
            </a:endParaRPr>
          </a:p>
          <a:p>
            <a:pPr marL="0" marR="0" lvl="0" indent="0" algn="l" rtl="0">
              <a:lnSpc>
                <a:spcPct val="100000"/>
              </a:lnSpc>
              <a:spcBef>
                <a:spcPts val="0"/>
              </a:spcBef>
              <a:spcAft>
                <a:spcPts val="0"/>
              </a:spcAft>
              <a:buClr>
                <a:schemeClr val="dk2"/>
              </a:buClr>
              <a:buSzPts val="1800"/>
              <a:buFont typeface="Arial"/>
              <a:buNone/>
            </a:pPr>
            <a:endParaRPr sz="1800" b="0" i="0" u="none" strike="noStrike" cap="none">
              <a:solidFill>
                <a:srgbClr val="F2F2F2"/>
              </a:solidFill>
              <a:latin typeface="Arial"/>
              <a:ea typeface="Arial"/>
              <a:cs typeface="Arial"/>
              <a:sym typeface="Arial"/>
            </a:endParaRPr>
          </a:p>
          <a:p>
            <a:pPr marL="0" marR="0" lvl="0" indent="0" algn="l" rtl="0">
              <a:lnSpc>
                <a:spcPct val="100000"/>
              </a:lnSpc>
              <a:spcBef>
                <a:spcPts val="0"/>
              </a:spcBef>
              <a:spcAft>
                <a:spcPts val="0"/>
              </a:spcAft>
              <a:buClr>
                <a:schemeClr val="dk2"/>
              </a:buClr>
              <a:buSzPts val="1800"/>
              <a:buFont typeface="Arial"/>
              <a:buNone/>
            </a:pPr>
            <a:endParaRPr sz="1800" b="0" i="0" u="none" strike="noStrike" cap="none">
              <a:solidFill>
                <a:srgbClr val="F2F2F2"/>
              </a:solidFill>
              <a:latin typeface="Arial"/>
              <a:ea typeface="Arial"/>
              <a:cs typeface="Arial"/>
              <a:sym typeface="Arial"/>
            </a:endParaRPr>
          </a:p>
          <a:p>
            <a:pPr marL="0" marR="0" lvl="0" indent="0" algn="l" rtl="0">
              <a:lnSpc>
                <a:spcPct val="100000"/>
              </a:lnSpc>
              <a:spcBef>
                <a:spcPts val="0"/>
              </a:spcBef>
              <a:spcAft>
                <a:spcPts val="0"/>
              </a:spcAft>
              <a:buClr>
                <a:schemeClr val="dk2"/>
              </a:buClr>
              <a:buSzPts val="1800"/>
              <a:buFont typeface="Arial"/>
              <a:buNone/>
            </a:pPr>
            <a:endParaRPr sz="1800" b="0" i="0" u="none" strike="noStrike" cap="none">
              <a:solidFill>
                <a:srgbClr val="F2F2F2"/>
              </a:solidFill>
              <a:latin typeface="Arial"/>
              <a:ea typeface="Arial"/>
              <a:cs typeface="Arial"/>
              <a:sym typeface="Arial"/>
            </a:endParaRPr>
          </a:p>
          <a:p>
            <a:pPr marL="0" marR="0" lvl="0" indent="0" algn="l" rtl="0">
              <a:lnSpc>
                <a:spcPct val="100000"/>
              </a:lnSpc>
              <a:spcBef>
                <a:spcPts val="0"/>
              </a:spcBef>
              <a:spcAft>
                <a:spcPts val="0"/>
              </a:spcAft>
              <a:buClr>
                <a:schemeClr val="dk2"/>
              </a:buClr>
              <a:buSzPts val="1800"/>
              <a:buFont typeface="Arial"/>
              <a:buNone/>
            </a:pPr>
            <a:endParaRPr sz="1800" b="0" i="0" u="none" strike="noStrike" cap="none">
              <a:solidFill>
                <a:srgbClr val="F2F2F2"/>
              </a:solidFill>
              <a:latin typeface="Arial"/>
              <a:ea typeface="Arial"/>
              <a:cs typeface="Arial"/>
              <a:sym typeface="Arial"/>
            </a:endParaRPr>
          </a:p>
          <a:p>
            <a:pPr marL="0" marR="0" lvl="0" indent="0" algn="l" rtl="0">
              <a:lnSpc>
                <a:spcPct val="100000"/>
              </a:lnSpc>
              <a:spcBef>
                <a:spcPts val="0"/>
              </a:spcBef>
              <a:spcAft>
                <a:spcPts val="0"/>
              </a:spcAft>
              <a:buClr>
                <a:schemeClr val="dk2"/>
              </a:buClr>
              <a:buSzPts val="1800"/>
              <a:buFont typeface="Arial"/>
              <a:buNone/>
            </a:pPr>
            <a:endParaRPr sz="1800" b="0" i="0" u="none" strike="noStrike" cap="none">
              <a:solidFill>
                <a:srgbClr val="F2F2F2"/>
              </a:solidFill>
              <a:latin typeface="Arial"/>
              <a:ea typeface="Arial"/>
              <a:cs typeface="Arial"/>
              <a:sym typeface="Arial"/>
            </a:endParaRPr>
          </a:p>
          <a:p>
            <a:pPr marL="0" marR="0" lvl="0" indent="0" algn="ctr" rtl="0">
              <a:lnSpc>
                <a:spcPct val="100000"/>
              </a:lnSpc>
              <a:spcBef>
                <a:spcPts val="0"/>
              </a:spcBef>
              <a:spcAft>
                <a:spcPts val="0"/>
              </a:spcAft>
              <a:buClr>
                <a:schemeClr val="dk2"/>
              </a:buClr>
              <a:buSzPts val="1800"/>
              <a:buFont typeface="Arial"/>
              <a:buNone/>
            </a:pPr>
            <a:r>
              <a:rPr lang="en-US" sz="2400" b="0" i="0" u="none" strike="noStrike" cap="none">
                <a:solidFill>
                  <a:srgbClr val="F2F2F2"/>
                </a:solidFill>
                <a:latin typeface="Arial"/>
                <a:ea typeface="Arial"/>
                <a:cs typeface="Arial"/>
                <a:sym typeface="Arial"/>
              </a:rPr>
              <a:t>Coincidence?</a:t>
            </a:r>
            <a:endParaRPr/>
          </a:p>
          <a:p>
            <a:pPr marL="0" marR="0" lvl="0" indent="0" algn="l" rtl="0">
              <a:lnSpc>
                <a:spcPct val="100000"/>
              </a:lnSpc>
              <a:spcBef>
                <a:spcPts val="0"/>
              </a:spcBef>
              <a:spcAft>
                <a:spcPts val="0"/>
              </a:spcAft>
              <a:buClr>
                <a:schemeClr val="dk2"/>
              </a:buClr>
              <a:buSzPts val="1800"/>
              <a:buFont typeface="Arial"/>
              <a:buNone/>
            </a:pPr>
            <a:endParaRPr sz="1800" b="0" i="0" u="none" strike="noStrike" cap="none">
              <a:solidFill>
                <a:srgbClr val="F2F2F2"/>
              </a:solidFill>
              <a:latin typeface="Arial"/>
              <a:ea typeface="Arial"/>
              <a:cs typeface="Arial"/>
              <a:sym typeface="Arial"/>
            </a:endParaRPr>
          </a:p>
          <a:p>
            <a:pPr marL="457200" marR="0" lvl="0" indent="-228600" algn="l" rtl="0">
              <a:lnSpc>
                <a:spcPct val="115000"/>
              </a:lnSpc>
              <a:spcBef>
                <a:spcPts val="0"/>
              </a:spcBef>
              <a:spcAft>
                <a:spcPts val="0"/>
              </a:spcAft>
              <a:buClr>
                <a:schemeClr val="dk2"/>
              </a:buClr>
              <a:buSzPts val="1800"/>
              <a:buFont typeface="Arial"/>
              <a:buNone/>
            </a:pPr>
            <a:endParaRPr sz="1800" b="0" i="0" u="none" strike="noStrike" cap="none">
              <a:solidFill>
                <a:srgbClr val="F2F2F2"/>
              </a:solidFill>
              <a:latin typeface="Arial"/>
              <a:ea typeface="Arial"/>
              <a:cs typeface="Arial"/>
              <a:sym typeface="Arial"/>
            </a:endParaRPr>
          </a:p>
        </p:txBody>
      </p:sp>
      <p:pic>
        <p:nvPicPr>
          <p:cNvPr id="61" name="Google Shape;61;p15" descr="g-ed-rank.png"/>
          <p:cNvPicPr preferRelativeResize="0"/>
          <p:nvPr/>
        </p:nvPicPr>
        <p:blipFill rotWithShape="1">
          <a:blip r:embed="rId4">
            <a:alphaModFix/>
          </a:blip>
          <a:srcRect/>
          <a:stretch/>
        </p:blipFill>
        <p:spPr>
          <a:xfrm>
            <a:off x="1428750" y="2000250"/>
            <a:ext cx="3784600" cy="18288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5"/>
        <p:cNvGrpSpPr/>
        <p:nvPr/>
      </p:nvGrpSpPr>
      <p:grpSpPr>
        <a:xfrm>
          <a:off x="0" y="0"/>
          <a:ext cx="0" cy="0"/>
          <a:chOff x="0" y="0"/>
          <a:chExt cx="0" cy="0"/>
        </a:xfrm>
      </p:grpSpPr>
      <p:sp>
        <p:nvSpPr>
          <p:cNvPr id="66" name="Google Shape;66;p16"/>
          <p:cNvSpPr txBox="1">
            <a:spLocks noGrp="1"/>
          </p:cNvSpPr>
          <p:nvPr>
            <p:ph type="title"/>
          </p:nvPr>
        </p:nvSpPr>
        <p:spPr>
          <a:xfrm>
            <a:off x="454025" y="282575"/>
            <a:ext cx="7904162" cy="86995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US" sz="2800" b="1" i="0" u="none" strike="noStrike" cap="none">
                <a:solidFill>
                  <a:srgbClr val="000000"/>
                </a:solidFill>
                <a:latin typeface="Arial"/>
                <a:ea typeface="Arial"/>
                <a:cs typeface="Arial"/>
                <a:sym typeface="Arial"/>
              </a:rPr>
              <a:t>What values does Nevada place on its students?</a:t>
            </a:r>
            <a:endParaRPr/>
          </a:p>
        </p:txBody>
      </p:sp>
      <p:sp>
        <p:nvSpPr>
          <p:cNvPr id="67" name="Google Shape;67;p16"/>
          <p:cNvSpPr txBox="1"/>
          <p:nvPr/>
        </p:nvSpPr>
        <p:spPr>
          <a:xfrm>
            <a:off x="454025" y="1490662"/>
            <a:ext cx="3051175" cy="774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000000"/>
                </a:solidFill>
                <a:latin typeface="Arial"/>
                <a:ea typeface="Arial"/>
                <a:cs typeface="Arial"/>
                <a:sym typeface="Arial"/>
              </a:rPr>
              <a:t>Largest class sizes in US</a:t>
            </a:r>
            <a:endParaRPr/>
          </a:p>
        </p:txBody>
      </p:sp>
      <p:sp>
        <p:nvSpPr>
          <p:cNvPr id="68" name="Google Shape;68;p16"/>
          <p:cNvSpPr txBox="1"/>
          <p:nvPr/>
        </p:nvSpPr>
        <p:spPr>
          <a:xfrm>
            <a:off x="4695825" y="1390650"/>
            <a:ext cx="3227387" cy="102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000000"/>
                </a:solidFill>
                <a:latin typeface="Arial"/>
                <a:ea typeface="Arial"/>
                <a:cs typeface="Arial"/>
                <a:sym typeface="Arial"/>
              </a:rPr>
              <a:t>Teachers: 3rd worst salaries in US when accounting for number of pupils / classroom</a:t>
            </a:r>
            <a:endParaRPr/>
          </a:p>
        </p:txBody>
      </p:sp>
      <p:sp>
        <p:nvSpPr>
          <p:cNvPr id="69" name="Google Shape;69;p16"/>
          <p:cNvSpPr txBox="1"/>
          <p:nvPr/>
        </p:nvSpPr>
        <p:spPr>
          <a:xfrm>
            <a:off x="4694225" y="2317800"/>
            <a:ext cx="3668700" cy="102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000000"/>
                </a:solidFill>
                <a:latin typeface="Arial"/>
                <a:ea typeface="Arial"/>
                <a:cs typeface="Arial"/>
                <a:sym typeface="Arial"/>
              </a:rPr>
              <a:t>Nevada gets a “D” in Education - The 2018 Quality Counts report</a:t>
            </a:r>
            <a:endParaRPr sz="1600" b="0" i="0" u="none" strike="noStrike" cap="none">
              <a:solidFill>
                <a:srgbClr val="F3F3F3"/>
              </a:solidFill>
              <a:highlight>
                <a:srgbClr val="00FFFF"/>
              </a:highlight>
              <a:latin typeface="Arial"/>
              <a:ea typeface="Arial"/>
              <a:cs typeface="Arial"/>
              <a:sym typeface="Arial"/>
            </a:endParaRPr>
          </a:p>
        </p:txBody>
      </p:sp>
      <p:sp>
        <p:nvSpPr>
          <p:cNvPr id="70" name="Google Shape;70;p16"/>
          <p:cNvSpPr txBox="1"/>
          <p:nvPr/>
        </p:nvSpPr>
        <p:spPr>
          <a:xfrm>
            <a:off x="454025" y="2339975"/>
            <a:ext cx="3475037" cy="1236662"/>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000000"/>
                </a:solidFill>
                <a:latin typeface="Arial"/>
                <a:ea typeface="Arial"/>
                <a:cs typeface="Arial"/>
                <a:sym typeface="Arial"/>
              </a:rPr>
              <a:t>One of the most regressive funding formulas in US - latest “Is School Funding Fair?” report</a:t>
            </a:r>
            <a:endParaRPr/>
          </a:p>
        </p:txBody>
      </p:sp>
      <p:sp>
        <p:nvSpPr>
          <p:cNvPr id="71" name="Google Shape;71;p16"/>
          <p:cNvSpPr txBox="1"/>
          <p:nvPr/>
        </p:nvSpPr>
        <p:spPr>
          <a:xfrm>
            <a:off x="454025" y="3625849"/>
            <a:ext cx="3474900" cy="1211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000000"/>
                </a:solidFill>
                <a:latin typeface="Arial"/>
                <a:ea typeface="Arial"/>
                <a:cs typeface="Arial"/>
                <a:sym typeface="Arial"/>
              </a:rPr>
              <a:t>NV school funding falls short by at least $4,000 per pupil - 2018 APA study </a:t>
            </a:r>
            <a:endParaRPr/>
          </a:p>
        </p:txBody>
      </p:sp>
      <p:sp>
        <p:nvSpPr>
          <p:cNvPr id="72" name="Google Shape;72;p16"/>
          <p:cNvSpPr txBox="1"/>
          <p:nvPr/>
        </p:nvSpPr>
        <p:spPr>
          <a:xfrm>
            <a:off x="4695825" y="3513050"/>
            <a:ext cx="3474900" cy="102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0" i="0" u="none" strike="noStrike" cap="none">
                <a:solidFill>
                  <a:srgbClr val="000000"/>
                </a:solidFill>
                <a:latin typeface="Arial"/>
                <a:ea typeface="Arial"/>
                <a:cs typeface="Arial"/>
                <a:sym typeface="Arial"/>
              </a:rPr>
              <a:t>Nevada gets an “F” in education funding distribution and fiscal effort - The 2018 Quality Counts report.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6"/>
        <p:cNvGrpSpPr/>
        <p:nvPr/>
      </p:nvGrpSpPr>
      <p:grpSpPr>
        <a:xfrm>
          <a:off x="0" y="0"/>
          <a:ext cx="0" cy="0"/>
          <a:chOff x="0" y="0"/>
          <a:chExt cx="0" cy="0"/>
        </a:xfrm>
      </p:grpSpPr>
      <p:pic>
        <p:nvPicPr>
          <p:cNvPr id="77" name="Google Shape;77;p17"/>
          <p:cNvPicPr preferRelativeResize="0"/>
          <p:nvPr/>
        </p:nvPicPr>
        <p:blipFill rotWithShape="1">
          <a:blip r:embed="rId4">
            <a:alphaModFix/>
          </a:blip>
          <a:srcRect/>
          <a:stretch/>
        </p:blipFill>
        <p:spPr>
          <a:xfrm>
            <a:off x="1393825" y="244474"/>
            <a:ext cx="6356350" cy="3390991"/>
          </a:xfrm>
          <a:prstGeom prst="rect">
            <a:avLst/>
          </a:prstGeom>
          <a:noFill/>
          <a:ln>
            <a:noFill/>
          </a:ln>
        </p:spPr>
      </p:pic>
      <p:sp>
        <p:nvSpPr>
          <p:cNvPr id="78" name="Google Shape;78;p17"/>
          <p:cNvSpPr txBox="1">
            <a:spLocks noGrp="1"/>
          </p:cNvSpPr>
          <p:nvPr>
            <p:ph type="body" idx="1"/>
          </p:nvPr>
        </p:nvSpPr>
        <p:spPr>
          <a:xfrm>
            <a:off x="465137" y="3521074"/>
            <a:ext cx="7989887" cy="1185111"/>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2800" b="1" i="0" u="none" strike="noStrike" cap="none" dirty="0">
                <a:solidFill>
                  <a:srgbClr val="000000"/>
                </a:solidFill>
                <a:latin typeface="Arial"/>
                <a:ea typeface="Arial"/>
                <a:cs typeface="Arial"/>
                <a:sym typeface="Arial"/>
              </a:rPr>
              <a:t>Funding has remained flat since 2009</a:t>
            </a:r>
            <a:endParaRPr dirty="0"/>
          </a:p>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dirty="0">
                <a:solidFill>
                  <a:srgbClr val="000000"/>
                </a:solidFill>
                <a:latin typeface="Arial"/>
                <a:ea typeface="Arial"/>
                <a:cs typeface="Arial"/>
                <a:sym typeface="Arial"/>
              </a:rPr>
              <a:t>(inflation adjusted)</a:t>
            </a:r>
            <a:endParaRPr dirty="0"/>
          </a:p>
          <a:p>
            <a:pPr marL="0" marR="0" lvl="0" indent="0" algn="ctr" rtl="0">
              <a:lnSpc>
                <a:spcPct val="100000"/>
              </a:lnSpc>
              <a:spcBef>
                <a:spcPts val="0"/>
              </a:spcBef>
              <a:spcAft>
                <a:spcPts val="0"/>
              </a:spcAft>
              <a:buClr>
                <a:srgbClr val="000000"/>
              </a:buClr>
              <a:buSzPts val="1800"/>
              <a:buFont typeface="Arial"/>
              <a:buNone/>
            </a:pPr>
            <a:r>
              <a:rPr lang="en-US" sz="1600" i="1" u="none" strike="noStrike" cap="none" dirty="0">
                <a:solidFill>
                  <a:srgbClr val="000000"/>
                </a:solidFill>
                <a:sym typeface="Arial"/>
              </a:rPr>
              <a:t>Funding from the Nevada Plan, not earmarked programs</a:t>
            </a:r>
            <a:endParaRPr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2"/>
        <p:cNvGrpSpPr/>
        <p:nvPr/>
      </p:nvGrpSpPr>
      <p:grpSpPr>
        <a:xfrm>
          <a:off x="0" y="0"/>
          <a:ext cx="0" cy="0"/>
          <a:chOff x="0" y="0"/>
          <a:chExt cx="0" cy="0"/>
        </a:xfrm>
      </p:grpSpPr>
      <p:sp>
        <p:nvSpPr>
          <p:cNvPr id="83" name="Google Shape;83;p18"/>
          <p:cNvSpPr txBox="1">
            <a:spLocks noGrp="1"/>
          </p:cNvSpPr>
          <p:nvPr>
            <p:ph type="title"/>
          </p:nvPr>
        </p:nvSpPr>
        <p:spPr>
          <a:xfrm>
            <a:off x="3073400" y="282575"/>
            <a:ext cx="5759450" cy="909637"/>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2800"/>
              <a:buFont typeface="Arial"/>
              <a:buNone/>
            </a:pPr>
            <a:r>
              <a:rPr lang="en-US" sz="2800" b="1" i="0" u="none" strike="noStrike" cap="none">
                <a:solidFill>
                  <a:srgbClr val="FFFFFF"/>
                </a:solidFill>
                <a:latin typeface="Arial"/>
                <a:ea typeface="Arial"/>
                <a:cs typeface="Arial"/>
                <a:sym typeface="Arial"/>
              </a:rPr>
              <a:t>What hasn’t remained flat? </a:t>
            </a:r>
            <a:endParaRPr/>
          </a:p>
        </p:txBody>
      </p:sp>
      <p:sp>
        <p:nvSpPr>
          <p:cNvPr id="84" name="Google Shape;84;p18"/>
          <p:cNvSpPr txBox="1"/>
          <p:nvPr/>
        </p:nvSpPr>
        <p:spPr>
          <a:xfrm>
            <a:off x="3073400" y="817562"/>
            <a:ext cx="5637212" cy="2563812"/>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2F2F2"/>
              </a:buClr>
              <a:buSzPts val="1800"/>
              <a:buFont typeface="Arial"/>
              <a:buNone/>
            </a:pPr>
            <a:r>
              <a:rPr lang="en-US" sz="1800" b="0" i="0" u="sng" strike="noStrike" cap="none">
                <a:solidFill>
                  <a:srgbClr val="F2F2F2"/>
                </a:solidFill>
                <a:latin typeface="Arial"/>
                <a:ea typeface="Arial"/>
                <a:cs typeface="Arial"/>
                <a:sym typeface="Arial"/>
              </a:rPr>
              <a:t>General Operating Costs</a:t>
            </a:r>
            <a:endParaRPr/>
          </a:p>
          <a:p>
            <a:pPr marL="0" marR="0" lvl="0" indent="0" algn="ctr" rtl="0">
              <a:lnSpc>
                <a:spcPct val="100000"/>
              </a:lnSpc>
              <a:spcBef>
                <a:spcPts val="0"/>
              </a:spcBef>
              <a:spcAft>
                <a:spcPts val="0"/>
              </a:spcAft>
              <a:buClr>
                <a:srgbClr val="000000"/>
              </a:buClr>
              <a:buSzPts val="1400"/>
              <a:buFont typeface="Arial"/>
              <a:buNone/>
            </a:pPr>
            <a:endParaRPr sz="1400" b="0" i="0" u="sng" strike="noStrike" cap="none">
              <a:solidFill>
                <a:srgbClr val="000000"/>
              </a:solidFill>
              <a:latin typeface="Arial"/>
              <a:ea typeface="Arial"/>
              <a:cs typeface="Arial"/>
              <a:sym typeface="Arial"/>
            </a:endParaRPr>
          </a:p>
          <a:p>
            <a:pPr marL="0" marR="0" lvl="0" indent="-114300" algn="l" rtl="0">
              <a:lnSpc>
                <a:spcPct val="100000"/>
              </a:lnSpc>
              <a:spcBef>
                <a:spcPts val="0"/>
              </a:spcBef>
              <a:spcAft>
                <a:spcPts val="0"/>
              </a:spcAft>
              <a:buClr>
                <a:srgbClr val="F2F2F2"/>
              </a:buClr>
              <a:buSzPts val="1800"/>
              <a:buFont typeface="Arial"/>
              <a:buChar char="●"/>
            </a:pPr>
            <a:r>
              <a:rPr lang="en-US" sz="1800" b="0" i="0" u="none" strike="noStrike" cap="none">
                <a:solidFill>
                  <a:srgbClr val="F2F2F2"/>
                </a:solidFill>
                <a:latin typeface="Arial"/>
                <a:ea typeface="Arial"/>
                <a:cs typeface="Arial"/>
                <a:sym typeface="Arial"/>
              </a:rPr>
              <a:t>Transportation </a:t>
            </a:r>
            <a:endParaRPr sz="1400" b="0" i="0" u="none" strike="noStrike" cap="none">
              <a:solidFill>
                <a:srgbClr val="000000"/>
              </a:solidFill>
              <a:latin typeface="Arial"/>
              <a:ea typeface="Arial"/>
              <a:cs typeface="Arial"/>
              <a:sym typeface="Arial"/>
            </a:endParaRPr>
          </a:p>
          <a:p>
            <a:pPr marL="0" marR="0" lvl="0" indent="-114300" algn="l" rtl="0">
              <a:lnSpc>
                <a:spcPct val="100000"/>
              </a:lnSpc>
              <a:spcBef>
                <a:spcPts val="0"/>
              </a:spcBef>
              <a:spcAft>
                <a:spcPts val="0"/>
              </a:spcAft>
              <a:buClr>
                <a:srgbClr val="F2F2F2"/>
              </a:buClr>
              <a:buSzPts val="1800"/>
              <a:buFont typeface="Arial"/>
              <a:buChar char="●"/>
            </a:pPr>
            <a:r>
              <a:rPr lang="en-US" sz="1800" b="0" i="0" u="none" strike="noStrike" cap="none">
                <a:solidFill>
                  <a:srgbClr val="F2F2F2"/>
                </a:solidFill>
                <a:latin typeface="Arial"/>
                <a:ea typeface="Arial"/>
                <a:cs typeface="Arial"/>
                <a:sym typeface="Arial"/>
              </a:rPr>
              <a:t>Employee Raises</a:t>
            </a:r>
            <a:endParaRPr sz="1400" b="0" i="0" u="none" strike="noStrike" cap="none">
              <a:solidFill>
                <a:srgbClr val="000000"/>
              </a:solidFill>
              <a:latin typeface="Arial"/>
              <a:ea typeface="Arial"/>
              <a:cs typeface="Arial"/>
              <a:sym typeface="Arial"/>
            </a:endParaRPr>
          </a:p>
          <a:p>
            <a:pPr marL="0" marR="0" lvl="0" indent="-114300" algn="l" rtl="0">
              <a:lnSpc>
                <a:spcPct val="100000"/>
              </a:lnSpc>
              <a:spcBef>
                <a:spcPts val="0"/>
              </a:spcBef>
              <a:spcAft>
                <a:spcPts val="0"/>
              </a:spcAft>
              <a:buClr>
                <a:srgbClr val="F2F2F2"/>
              </a:buClr>
              <a:buSzPts val="1800"/>
              <a:buFont typeface="Arial"/>
              <a:buChar char="●"/>
            </a:pPr>
            <a:r>
              <a:rPr lang="en-US" sz="1800" b="0" i="0" u="none" strike="noStrike" cap="none">
                <a:solidFill>
                  <a:srgbClr val="F2F2F2"/>
                </a:solidFill>
                <a:latin typeface="Arial"/>
                <a:ea typeface="Arial"/>
                <a:cs typeface="Arial"/>
                <a:sym typeface="Arial"/>
              </a:rPr>
              <a:t>Employee benefits</a:t>
            </a:r>
            <a:endParaRPr sz="1400" b="0" i="0" u="none" strike="noStrike" cap="none">
              <a:solidFill>
                <a:srgbClr val="000000"/>
              </a:solidFill>
              <a:latin typeface="Arial"/>
              <a:ea typeface="Arial"/>
              <a:cs typeface="Arial"/>
              <a:sym typeface="Arial"/>
            </a:endParaRPr>
          </a:p>
          <a:p>
            <a:pPr marL="0" marR="0" lvl="0" indent="-114300" algn="l" rtl="0">
              <a:lnSpc>
                <a:spcPct val="100000"/>
              </a:lnSpc>
              <a:spcBef>
                <a:spcPts val="0"/>
              </a:spcBef>
              <a:spcAft>
                <a:spcPts val="0"/>
              </a:spcAft>
              <a:buClr>
                <a:srgbClr val="F2F2F2"/>
              </a:buClr>
              <a:buSzPts val="1800"/>
              <a:buFont typeface="Arial"/>
              <a:buChar char="●"/>
            </a:pPr>
            <a:r>
              <a:rPr lang="en-US" sz="1800" b="0" i="0" u="none" strike="noStrike" cap="none">
                <a:solidFill>
                  <a:srgbClr val="F2F2F2"/>
                </a:solidFill>
                <a:latin typeface="Arial"/>
                <a:ea typeface="Arial"/>
                <a:cs typeface="Arial"/>
                <a:sym typeface="Arial"/>
              </a:rPr>
              <a:t>Utility Costs</a:t>
            </a:r>
            <a:endParaRPr sz="1400" b="0" i="0" u="none" strike="noStrike" cap="none">
              <a:solidFill>
                <a:srgbClr val="000000"/>
              </a:solidFill>
              <a:latin typeface="Arial"/>
              <a:ea typeface="Arial"/>
              <a:cs typeface="Arial"/>
              <a:sym typeface="Arial"/>
            </a:endParaRPr>
          </a:p>
          <a:p>
            <a:pPr marL="0" marR="0" lvl="0" indent="-114300" algn="l" rtl="0">
              <a:lnSpc>
                <a:spcPct val="100000"/>
              </a:lnSpc>
              <a:spcBef>
                <a:spcPts val="0"/>
              </a:spcBef>
              <a:spcAft>
                <a:spcPts val="0"/>
              </a:spcAft>
              <a:buClr>
                <a:srgbClr val="F2F2F2"/>
              </a:buClr>
              <a:buSzPts val="1800"/>
              <a:buFont typeface="Arial"/>
              <a:buChar char="●"/>
            </a:pPr>
            <a:r>
              <a:rPr lang="en-US" sz="1800" b="0" i="0" u="none" strike="noStrike" cap="none">
                <a:solidFill>
                  <a:srgbClr val="F2F2F2"/>
                </a:solidFill>
                <a:latin typeface="Arial"/>
                <a:ea typeface="Arial"/>
                <a:cs typeface="Arial"/>
                <a:sym typeface="Arial"/>
              </a:rPr>
              <a:t>Books and technology resources</a:t>
            </a:r>
            <a:endParaRPr sz="1400" b="0" i="0" u="none" strike="noStrike" cap="none">
              <a:solidFill>
                <a:srgbClr val="000000"/>
              </a:solidFill>
              <a:latin typeface="Arial"/>
              <a:ea typeface="Arial"/>
              <a:cs typeface="Arial"/>
              <a:sym typeface="Arial"/>
            </a:endParaRPr>
          </a:p>
          <a:p>
            <a:pPr marL="0" marR="0" lvl="0" indent="-114300" algn="l" rtl="0">
              <a:lnSpc>
                <a:spcPct val="100000"/>
              </a:lnSpc>
              <a:spcBef>
                <a:spcPts val="0"/>
              </a:spcBef>
              <a:spcAft>
                <a:spcPts val="0"/>
              </a:spcAft>
              <a:buClr>
                <a:srgbClr val="F2F2F2"/>
              </a:buClr>
              <a:buSzPts val="1800"/>
              <a:buFont typeface="Arial"/>
              <a:buChar char="●"/>
            </a:pPr>
            <a:r>
              <a:rPr lang="en-US" sz="1800" b="0" i="0" u="none" strike="noStrike" cap="none">
                <a:solidFill>
                  <a:srgbClr val="F2F2F2"/>
                </a:solidFill>
                <a:latin typeface="Arial"/>
                <a:ea typeface="Arial"/>
                <a:cs typeface="Arial"/>
                <a:sym typeface="Arial"/>
              </a:rPr>
              <a:t>State and federal mandates and requirements on students, teachers, and districts</a:t>
            </a:r>
            <a:endParaRPr/>
          </a:p>
        </p:txBody>
      </p:sp>
      <p:sp>
        <p:nvSpPr>
          <p:cNvPr id="85" name="Google Shape;85;p18"/>
          <p:cNvSpPr txBox="1"/>
          <p:nvPr/>
        </p:nvSpPr>
        <p:spPr>
          <a:xfrm>
            <a:off x="3351212" y="3678237"/>
            <a:ext cx="5202237" cy="1258887"/>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1800"/>
              <a:buFont typeface="Arial"/>
              <a:buNone/>
            </a:pPr>
            <a:r>
              <a:rPr lang="en-US" sz="1800" b="0" i="0" u="none" strike="noStrike" cap="none" dirty="0">
                <a:solidFill>
                  <a:srgbClr val="FFFFFF"/>
                </a:solidFill>
                <a:latin typeface="Arial"/>
                <a:ea typeface="Arial"/>
                <a:cs typeface="Arial"/>
                <a:sym typeface="Arial"/>
              </a:rPr>
              <a:t>Funding adjusts by approx. 2 percent inflation. </a:t>
            </a:r>
            <a:endParaRPr dirty="0"/>
          </a:p>
          <a:p>
            <a:pPr marL="0" marR="0" lvl="0" indent="0" algn="ctr" rtl="0">
              <a:lnSpc>
                <a:spcPct val="100000"/>
              </a:lnSpc>
              <a:spcBef>
                <a:spcPts val="0"/>
              </a:spcBef>
              <a:spcAft>
                <a:spcPts val="0"/>
              </a:spcAft>
              <a:buClr>
                <a:srgbClr val="FFFFFF"/>
              </a:buClr>
              <a:buSzPts val="1800"/>
              <a:buFont typeface="Arial"/>
              <a:buNone/>
            </a:pPr>
            <a:r>
              <a:rPr lang="en-US" sz="1800" b="0" i="0" u="none" strike="noStrike" cap="none" dirty="0">
                <a:solidFill>
                  <a:srgbClr val="FFFFFF"/>
                </a:solidFill>
                <a:latin typeface="Arial"/>
                <a:ea typeface="Arial"/>
                <a:cs typeface="Arial"/>
                <a:sym typeface="Arial"/>
              </a:rPr>
              <a:t>Costs go up approx. 3-5 percent. </a:t>
            </a:r>
            <a:endParaRPr dirty="0"/>
          </a:p>
          <a:p>
            <a:pPr marL="0" marR="0" lvl="0" indent="0" algn="ctr" rtl="0">
              <a:lnSpc>
                <a:spcPct val="100000"/>
              </a:lnSpc>
              <a:spcBef>
                <a:spcPts val="0"/>
              </a:spcBef>
              <a:spcAft>
                <a:spcPts val="0"/>
              </a:spcAft>
              <a:buClr>
                <a:srgbClr val="FFFFFF"/>
              </a:buClr>
              <a:buSzPts val="1800"/>
              <a:buFont typeface="Arial"/>
              <a:buNone/>
            </a:pPr>
            <a:br>
              <a:rPr lang="en-US" sz="1800" b="0" i="0" u="none" strike="noStrike" cap="none" dirty="0">
                <a:solidFill>
                  <a:srgbClr val="FFFFFF"/>
                </a:solidFill>
                <a:latin typeface="Arial"/>
                <a:ea typeface="Arial"/>
                <a:cs typeface="Arial"/>
                <a:sym typeface="Arial"/>
              </a:rPr>
            </a:br>
            <a:r>
              <a:rPr lang="en-US" sz="1800" b="0" i="0" u="none" strike="noStrike" cap="none" dirty="0">
                <a:solidFill>
                  <a:srgbClr val="FFFFFF"/>
                </a:solidFill>
                <a:latin typeface="Arial"/>
                <a:ea typeface="Arial"/>
                <a:cs typeface="Arial"/>
                <a:sym typeface="Arial"/>
              </a:rPr>
              <a:t>Costs &gt; Funding</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073400" y="282575"/>
            <a:ext cx="5611812" cy="86995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US" sz="2800" b="1" i="0" u="none" strike="noStrike" cap="none">
                <a:solidFill>
                  <a:srgbClr val="FFFFFF"/>
                </a:solidFill>
                <a:latin typeface="Arial"/>
                <a:ea typeface="Arial"/>
                <a:cs typeface="Arial"/>
                <a:sym typeface="Arial"/>
              </a:rPr>
              <a:t>What is the result?</a:t>
            </a:r>
            <a:endParaRPr/>
          </a:p>
        </p:txBody>
      </p:sp>
      <p:sp>
        <p:nvSpPr>
          <p:cNvPr id="91" name="Google Shape;91;p19"/>
          <p:cNvSpPr txBox="1">
            <a:spLocks noGrp="1"/>
          </p:cNvSpPr>
          <p:nvPr>
            <p:ph type="body" idx="1"/>
          </p:nvPr>
        </p:nvSpPr>
        <p:spPr>
          <a:xfrm>
            <a:off x="3073400" y="1152525"/>
            <a:ext cx="5919787" cy="3990975"/>
          </a:xfrm>
          <a:prstGeom prst="rect">
            <a:avLst/>
          </a:prstGeom>
          <a:noFill/>
          <a:ln>
            <a:noFill/>
          </a:ln>
        </p:spPr>
        <p:txBody>
          <a:bodyPr spcFirstLastPara="1" wrap="square" lIns="91425" tIns="91425" rIns="91425" bIns="91425" anchor="t" anchorCtr="0">
            <a:noAutofit/>
          </a:bodyPr>
          <a:lstStyle/>
          <a:p>
            <a:pPr marL="342900" marR="0" lvl="0" indent="-342900" algn="l" rtl="0">
              <a:lnSpc>
                <a:spcPct val="100000"/>
              </a:lnSpc>
              <a:spcBef>
                <a:spcPts val="0"/>
              </a:spcBef>
              <a:spcAft>
                <a:spcPts val="0"/>
              </a:spcAft>
              <a:buClr>
                <a:srgbClr val="F2F2F2"/>
              </a:buClr>
              <a:buSzPts val="1800"/>
              <a:buFont typeface="Arial"/>
              <a:buChar char="●"/>
            </a:pPr>
            <a:r>
              <a:rPr lang="en-US" sz="1800" b="1" i="0" u="none" strike="noStrike" cap="none">
                <a:solidFill>
                  <a:srgbClr val="EEFF41"/>
                </a:solidFill>
                <a:latin typeface="Arial"/>
                <a:ea typeface="Arial"/>
                <a:cs typeface="Arial"/>
                <a:sym typeface="Arial"/>
              </a:rPr>
              <a:t>Overcrowding</a:t>
            </a:r>
            <a:r>
              <a:rPr lang="en-US" sz="1800" b="1" i="0" u="none" strike="noStrike" cap="none">
                <a:solidFill>
                  <a:srgbClr val="F2F2F2"/>
                </a:solidFill>
                <a:latin typeface="Arial"/>
                <a:ea typeface="Arial"/>
                <a:cs typeface="Arial"/>
                <a:sym typeface="Arial"/>
              </a:rPr>
              <a:t>  </a:t>
            </a:r>
            <a:r>
              <a:rPr lang="en-US" sz="1800" b="0" i="0" u="none" strike="noStrike" cap="none">
                <a:solidFill>
                  <a:srgbClr val="F2F2F2"/>
                </a:solidFill>
                <a:latin typeface="Arial"/>
                <a:ea typeface="Arial"/>
                <a:cs typeface="Arial"/>
                <a:sym typeface="Arial"/>
              </a:rPr>
              <a:t>(growing classroom sizes)</a:t>
            </a:r>
            <a:endParaRPr/>
          </a:p>
          <a:p>
            <a:pPr marL="342900" marR="0" lvl="0" indent="-342900" algn="l" rtl="0">
              <a:lnSpc>
                <a:spcPct val="100000"/>
              </a:lnSpc>
              <a:spcBef>
                <a:spcPts val="0"/>
              </a:spcBef>
              <a:spcAft>
                <a:spcPts val="0"/>
              </a:spcAft>
              <a:buClr>
                <a:srgbClr val="F2F2F2"/>
              </a:buClr>
              <a:buSzPts val="1800"/>
              <a:buFont typeface="Arial"/>
              <a:buChar char="●"/>
            </a:pPr>
            <a:r>
              <a:rPr lang="en-US" sz="1800" b="1" i="0" u="none" strike="noStrike" cap="none">
                <a:solidFill>
                  <a:srgbClr val="EEFF41"/>
                </a:solidFill>
                <a:latin typeface="Arial"/>
                <a:ea typeface="Arial"/>
                <a:cs typeface="Arial"/>
                <a:sym typeface="Arial"/>
              </a:rPr>
              <a:t>Cuts</a:t>
            </a:r>
            <a:r>
              <a:rPr lang="en-US" sz="1800" b="0" i="0" u="none" strike="noStrike" cap="none">
                <a:solidFill>
                  <a:srgbClr val="EEFF41"/>
                </a:solidFill>
                <a:latin typeface="Arial"/>
                <a:ea typeface="Arial"/>
                <a:cs typeface="Arial"/>
                <a:sym typeface="Arial"/>
              </a:rPr>
              <a:t> </a:t>
            </a:r>
            <a:r>
              <a:rPr lang="en-US" sz="1800" b="0" i="0" u="none" strike="noStrike" cap="none">
                <a:solidFill>
                  <a:srgbClr val="F2F2F2"/>
                </a:solidFill>
                <a:latin typeface="Arial"/>
                <a:ea typeface="Arial"/>
                <a:cs typeface="Arial"/>
                <a:sym typeface="Arial"/>
              </a:rPr>
              <a:t>to school maintenance</a:t>
            </a:r>
            <a:endParaRPr/>
          </a:p>
          <a:p>
            <a:pPr marL="342900" marR="0" lvl="0" indent="-342900" algn="l" rtl="0">
              <a:lnSpc>
                <a:spcPct val="100000"/>
              </a:lnSpc>
              <a:spcBef>
                <a:spcPts val="0"/>
              </a:spcBef>
              <a:spcAft>
                <a:spcPts val="0"/>
              </a:spcAft>
              <a:buClr>
                <a:srgbClr val="F2F2F2"/>
              </a:buClr>
              <a:buSzPts val="1800"/>
              <a:buFont typeface="Arial"/>
              <a:buChar char="●"/>
            </a:pPr>
            <a:r>
              <a:rPr lang="en-US" sz="1800" b="1" i="0" u="none" strike="noStrike" cap="none">
                <a:solidFill>
                  <a:srgbClr val="EEFF41"/>
                </a:solidFill>
                <a:latin typeface="Arial"/>
                <a:ea typeface="Arial"/>
                <a:cs typeface="Arial"/>
                <a:sym typeface="Arial"/>
              </a:rPr>
              <a:t>Unmet</a:t>
            </a:r>
            <a:r>
              <a:rPr lang="en-US" sz="1800" b="0" i="0" u="none" strike="noStrike" cap="none">
                <a:solidFill>
                  <a:srgbClr val="EEFF41"/>
                </a:solidFill>
                <a:latin typeface="Arial"/>
                <a:ea typeface="Arial"/>
                <a:cs typeface="Arial"/>
                <a:sym typeface="Arial"/>
              </a:rPr>
              <a:t> </a:t>
            </a:r>
            <a:r>
              <a:rPr lang="en-US" sz="1800" b="0" i="0" u="none" strike="noStrike" cap="none">
                <a:solidFill>
                  <a:srgbClr val="F2F2F2"/>
                </a:solidFill>
                <a:latin typeface="Arial"/>
                <a:ea typeface="Arial"/>
                <a:cs typeface="Arial"/>
                <a:sym typeface="Arial"/>
              </a:rPr>
              <a:t>special education, ELL, and FRL needs</a:t>
            </a:r>
            <a:endParaRPr/>
          </a:p>
          <a:p>
            <a:pPr marL="342900" marR="0" lvl="0" indent="-342900" algn="l" rtl="0">
              <a:lnSpc>
                <a:spcPct val="100000"/>
              </a:lnSpc>
              <a:spcBef>
                <a:spcPts val="0"/>
              </a:spcBef>
              <a:spcAft>
                <a:spcPts val="0"/>
              </a:spcAft>
              <a:buClr>
                <a:srgbClr val="F2F2F2"/>
              </a:buClr>
              <a:buSzPts val="1800"/>
              <a:buFont typeface="Arial"/>
              <a:buChar char="●"/>
            </a:pPr>
            <a:r>
              <a:rPr lang="en-US" sz="1800" b="1" i="0" u="none" strike="noStrike" cap="none">
                <a:solidFill>
                  <a:srgbClr val="EEFF41"/>
                </a:solidFill>
                <a:latin typeface="Arial"/>
                <a:ea typeface="Arial"/>
                <a:cs typeface="Arial"/>
                <a:sym typeface="Arial"/>
              </a:rPr>
              <a:t>Forgone</a:t>
            </a:r>
            <a:r>
              <a:rPr lang="en-US" sz="1800" b="0" i="0" u="none" strike="noStrike" cap="none">
                <a:solidFill>
                  <a:srgbClr val="EEFF41"/>
                </a:solidFill>
                <a:latin typeface="Arial"/>
                <a:ea typeface="Arial"/>
                <a:cs typeface="Arial"/>
                <a:sym typeface="Arial"/>
              </a:rPr>
              <a:t> </a:t>
            </a:r>
            <a:r>
              <a:rPr lang="en-US" sz="1800" b="0" i="0" u="none" strike="noStrike" cap="none">
                <a:solidFill>
                  <a:srgbClr val="F2F2F2"/>
                </a:solidFill>
                <a:latin typeface="Arial"/>
                <a:ea typeface="Arial"/>
                <a:cs typeface="Arial"/>
                <a:sym typeface="Arial"/>
              </a:rPr>
              <a:t>purchase of needed textbooks</a:t>
            </a:r>
            <a:endParaRPr/>
          </a:p>
          <a:p>
            <a:pPr marL="342900" marR="0" lvl="0" indent="-342900" algn="l" rtl="0">
              <a:lnSpc>
                <a:spcPct val="100000"/>
              </a:lnSpc>
              <a:spcBef>
                <a:spcPts val="0"/>
              </a:spcBef>
              <a:spcAft>
                <a:spcPts val="0"/>
              </a:spcAft>
              <a:buClr>
                <a:srgbClr val="F2F2F2"/>
              </a:buClr>
              <a:buSzPts val="1800"/>
              <a:buFont typeface="Arial"/>
              <a:buChar char="●"/>
            </a:pPr>
            <a:r>
              <a:rPr lang="en-US" sz="1800" b="1" i="0" u="none" strike="noStrike" cap="none">
                <a:solidFill>
                  <a:srgbClr val="EEFF41"/>
                </a:solidFill>
                <a:latin typeface="Arial"/>
                <a:ea typeface="Arial"/>
                <a:cs typeface="Arial"/>
                <a:sym typeface="Arial"/>
              </a:rPr>
              <a:t>Lacking </a:t>
            </a:r>
            <a:r>
              <a:rPr lang="en-US" sz="1800" b="0" i="0" u="none" strike="noStrike" cap="none">
                <a:solidFill>
                  <a:schemeClr val="lt1"/>
                </a:solidFill>
                <a:latin typeface="Arial"/>
                <a:ea typeface="Arial"/>
                <a:cs typeface="Arial"/>
                <a:sym typeface="Arial"/>
              </a:rPr>
              <a:t>career and technical education programs </a:t>
            </a:r>
            <a:r>
              <a:rPr lang="en-US" sz="1800" b="0" i="0" u="none" strike="noStrike" cap="none">
                <a:solidFill>
                  <a:srgbClr val="F2F2F2"/>
                </a:solidFill>
                <a:latin typeface="Arial"/>
                <a:ea typeface="Arial"/>
                <a:cs typeface="Arial"/>
                <a:sym typeface="Arial"/>
              </a:rPr>
              <a:t>in rural schools</a:t>
            </a:r>
            <a:endParaRPr/>
          </a:p>
          <a:p>
            <a:pPr marL="342900" marR="0" lvl="0" indent="-342900" algn="l" rtl="0">
              <a:lnSpc>
                <a:spcPct val="100000"/>
              </a:lnSpc>
              <a:spcBef>
                <a:spcPts val="0"/>
              </a:spcBef>
              <a:spcAft>
                <a:spcPts val="0"/>
              </a:spcAft>
              <a:buClr>
                <a:srgbClr val="F2F2F2"/>
              </a:buClr>
              <a:buSzPts val="1800"/>
              <a:buFont typeface="Arial"/>
              <a:buChar char="●"/>
            </a:pPr>
            <a:r>
              <a:rPr lang="en-US" sz="1800" b="1" i="0" u="none" strike="noStrike" cap="none">
                <a:solidFill>
                  <a:srgbClr val="EEFF41"/>
                </a:solidFill>
                <a:latin typeface="Arial"/>
                <a:ea typeface="Arial"/>
                <a:cs typeface="Arial"/>
                <a:sym typeface="Arial"/>
              </a:rPr>
              <a:t>Cuts</a:t>
            </a:r>
            <a:r>
              <a:rPr lang="en-US" sz="1800" b="0" i="0" u="none" strike="noStrike" cap="none">
                <a:solidFill>
                  <a:srgbClr val="F2F2F2"/>
                </a:solidFill>
                <a:latin typeface="Arial"/>
                <a:ea typeface="Arial"/>
                <a:cs typeface="Arial"/>
                <a:sym typeface="Arial"/>
              </a:rPr>
              <a:t> to school programs and resources</a:t>
            </a:r>
            <a:endParaRPr/>
          </a:p>
          <a:p>
            <a:pPr marL="342900" marR="0" lvl="0" indent="-342900" algn="l" rtl="0">
              <a:lnSpc>
                <a:spcPct val="100000"/>
              </a:lnSpc>
              <a:spcBef>
                <a:spcPts val="0"/>
              </a:spcBef>
              <a:spcAft>
                <a:spcPts val="0"/>
              </a:spcAft>
              <a:buClr>
                <a:srgbClr val="F2F2F2"/>
              </a:buClr>
              <a:buSzPts val="1800"/>
              <a:buFont typeface="Arial"/>
              <a:buChar char="●"/>
            </a:pPr>
            <a:r>
              <a:rPr lang="en-US" sz="1800" b="1" i="0" u="none" strike="noStrike" cap="none">
                <a:solidFill>
                  <a:srgbClr val="EEFF41"/>
                </a:solidFill>
                <a:latin typeface="Arial"/>
                <a:ea typeface="Arial"/>
                <a:cs typeface="Arial"/>
                <a:sym typeface="Arial"/>
              </a:rPr>
              <a:t>Limited</a:t>
            </a:r>
            <a:r>
              <a:rPr lang="en-US" sz="1800" b="0" i="0" u="none" strike="noStrike" cap="none">
                <a:solidFill>
                  <a:srgbClr val="F2F2F2"/>
                </a:solidFill>
                <a:latin typeface="Arial"/>
                <a:ea typeface="Arial"/>
                <a:cs typeface="Arial"/>
                <a:sym typeface="Arial"/>
              </a:rPr>
              <a:t> programs for Gifted and Talented students</a:t>
            </a:r>
            <a:endParaRPr/>
          </a:p>
          <a:p>
            <a:pPr marL="342900" marR="0" lvl="0" indent="-342900" algn="l" rtl="0">
              <a:lnSpc>
                <a:spcPct val="100000"/>
              </a:lnSpc>
              <a:spcBef>
                <a:spcPts val="0"/>
              </a:spcBef>
              <a:spcAft>
                <a:spcPts val="0"/>
              </a:spcAft>
              <a:buClr>
                <a:srgbClr val="F2F2F2"/>
              </a:buClr>
              <a:buSzPts val="1800"/>
              <a:buFont typeface="Arial"/>
              <a:buChar char="●"/>
            </a:pPr>
            <a:r>
              <a:rPr lang="en-US" sz="1800" b="1" i="0" u="none" strike="noStrike" cap="none">
                <a:solidFill>
                  <a:srgbClr val="EEFF41"/>
                </a:solidFill>
                <a:latin typeface="Arial"/>
                <a:ea typeface="Arial"/>
                <a:cs typeface="Arial"/>
                <a:sym typeface="Arial"/>
              </a:rPr>
              <a:t>Morale</a:t>
            </a:r>
            <a:r>
              <a:rPr lang="en-US" sz="1800" b="0" i="0" u="none" strike="noStrike" cap="none">
                <a:solidFill>
                  <a:srgbClr val="F2F2F2"/>
                </a:solidFill>
                <a:latin typeface="Arial"/>
                <a:ea typeface="Arial"/>
                <a:cs typeface="Arial"/>
                <a:sym typeface="Arial"/>
              </a:rPr>
              <a:t> poor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089275" y="282575"/>
            <a:ext cx="5595937" cy="909637"/>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US" sz="2800" b="1" i="0" u="none" strike="noStrike" cap="none">
                <a:solidFill>
                  <a:srgbClr val="FFFFFF"/>
                </a:solidFill>
                <a:latin typeface="Arial"/>
                <a:ea typeface="Arial"/>
                <a:cs typeface="Arial"/>
                <a:sym typeface="Arial"/>
              </a:rPr>
              <a:t>Unique Nevada Challenges</a:t>
            </a:r>
            <a:endParaRPr/>
          </a:p>
        </p:txBody>
      </p:sp>
      <p:sp>
        <p:nvSpPr>
          <p:cNvPr id="97" name="Google Shape;97;p20"/>
          <p:cNvSpPr txBox="1"/>
          <p:nvPr/>
        </p:nvSpPr>
        <p:spPr>
          <a:xfrm>
            <a:off x="3089275" y="1192212"/>
            <a:ext cx="5726112" cy="720725"/>
          </a:xfrm>
          <a:prstGeom prst="rect">
            <a:avLst/>
          </a:prstGeom>
          <a:noFill/>
          <a:ln>
            <a:noFill/>
          </a:ln>
        </p:spPr>
        <p:txBody>
          <a:bodyPr spcFirstLastPara="1" wrap="square" lIns="91425" tIns="91425" rIns="91425" bIns="91425" anchor="t" anchorCtr="0">
            <a:noAutofit/>
          </a:bodyPr>
          <a:lstStyle/>
          <a:p>
            <a:pPr marL="342900" marR="0" lvl="0" indent="-342900" algn="l" rtl="0">
              <a:lnSpc>
                <a:spcPct val="100000"/>
              </a:lnSpc>
              <a:spcBef>
                <a:spcPts val="0"/>
              </a:spcBef>
              <a:spcAft>
                <a:spcPts val="0"/>
              </a:spcAft>
              <a:buClr>
                <a:srgbClr val="F2F2F2"/>
              </a:buClr>
              <a:buSzPts val="1800"/>
              <a:buFont typeface="Arial"/>
              <a:buChar char="●"/>
            </a:pPr>
            <a:r>
              <a:rPr lang="en-US" sz="1800" b="0" i="0" u="none" strike="noStrike" cap="none">
                <a:solidFill>
                  <a:srgbClr val="F2F2F2"/>
                </a:solidFill>
                <a:latin typeface="Arial"/>
                <a:ea typeface="Arial"/>
                <a:cs typeface="Arial"/>
                <a:sym typeface="Arial"/>
              </a:rPr>
              <a:t>Second highest percentage of ELL students – 17%</a:t>
            </a:r>
            <a:endParaRPr/>
          </a:p>
        </p:txBody>
      </p:sp>
      <p:sp>
        <p:nvSpPr>
          <p:cNvPr id="98" name="Google Shape;98;p20"/>
          <p:cNvSpPr txBox="1"/>
          <p:nvPr/>
        </p:nvSpPr>
        <p:spPr>
          <a:xfrm>
            <a:off x="3089275" y="1755775"/>
            <a:ext cx="5595937" cy="722312"/>
          </a:xfrm>
          <a:prstGeom prst="rect">
            <a:avLst/>
          </a:prstGeom>
          <a:noFill/>
          <a:ln>
            <a:noFill/>
          </a:ln>
        </p:spPr>
        <p:txBody>
          <a:bodyPr spcFirstLastPara="1" wrap="square" lIns="91425" tIns="91425" rIns="91425" bIns="91425" anchor="t" anchorCtr="0">
            <a:noAutofit/>
          </a:bodyPr>
          <a:lstStyle/>
          <a:p>
            <a:pPr marL="342900" marR="0" lvl="0" indent="-342900" algn="l" rtl="0">
              <a:lnSpc>
                <a:spcPct val="100000"/>
              </a:lnSpc>
              <a:spcBef>
                <a:spcPts val="0"/>
              </a:spcBef>
              <a:spcAft>
                <a:spcPts val="0"/>
              </a:spcAft>
              <a:buClr>
                <a:srgbClr val="F2F2F2"/>
              </a:buClr>
              <a:buSzPts val="1800"/>
              <a:buFont typeface="Arial"/>
              <a:buChar char="●"/>
            </a:pPr>
            <a:r>
              <a:rPr lang="en-US" sz="1800" b="0" i="0" u="none" strike="noStrike" cap="none">
                <a:solidFill>
                  <a:srgbClr val="F2F2F2"/>
                </a:solidFill>
                <a:latin typeface="Arial"/>
                <a:ea typeface="Arial"/>
                <a:cs typeface="Arial"/>
                <a:sym typeface="Arial"/>
              </a:rPr>
              <a:t>Half of students on Free / Reduced Lunch</a:t>
            </a:r>
            <a:endParaRPr/>
          </a:p>
        </p:txBody>
      </p:sp>
      <p:sp>
        <p:nvSpPr>
          <p:cNvPr id="99" name="Google Shape;99;p20"/>
          <p:cNvSpPr txBox="1"/>
          <p:nvPr/>
        </p:nvSpPr>
        <p:spPr>
          <a:xfrm>
            <a:off x="3089275" y="2289175"/>
            <a:ext cx="5595937" cy="722312"/>
          </a:xfrm>
          <a:prstGeom prst="rect">
            <a:avLst/>
          </a:prstGeom>
          <a:noFill/>
          <a:ln>
            <a:noFill/>
          </a:ln>
        </p:spPr>
        <p:txBody>
          <a:bodyPr spcFirstLastPara="1" wrap="square" lIns="91425" tIns="91425" rIns="91425" bIns="91425" anchor="t" anchorCtr="0">
            <a:noAutofit/>
          </a:bodyPr>
          <a:lstStyle/>
          <a:p>
            <a:pPr marL="342900" marR="0" lvl="0" indent="-342900" algn="l" rtl="0">
              <a:lnSpc>
                <a:spcPct val="100000"/>
              </a:lnSpc>
              <a:spcBef>
                <a:spcPts val="0"/>
              </a:spcBef>
              <a:spcAft>
                <a:spcPts val="0"/>
              </a:spcAft>
              <a:buClr>
                <a:srgbClr val="F2F2F2"/>
              </a:buClr>
              <a:buSzPts val="1800"/>
              <a:buFont typeface="Arial"/>
              <a:buChar char="●"/>
            </a:pPr>
            <a:r>
              <a:rPr lang="en-US" sz="1800" b="0" i="0" u="none" strike="noStrike" cap="none">
                <a:solidFill>
                  <a:srgbClr val="F2F2F2"/>
                </a:solidFill>
                <a:latin typeface="Arial"/>
                <a:ea typeface="Arial"/>
                <a:cs typeface="Arial"/>
                <a:sym typeface="Arial"/>
              </a:rPr>
              <a:t>One fourth of students are transient.</a:t>
            </a:r>
            <a:endParaRPr/>
          </a:p>
        </p:txBody>
      </p:sp>
      <p:sp>
        <p:nvSpPr>
          <p:cNvPr id="100" name="Google Shape;100;p20"/>
          <p:cNvSpPr txBox="1"/>
          <p:nvPr/>
        </p:nvSpPr>
        <p:spPr>
          <a:xfrm>
            <a:off x="3089275" y="2740025"/>
            <a:ext cx="5595937" cy="1274762"/>
          </a:xfrm>
          <a:prstGeom prst="rect">
            <a:avLst/>
          </a:prstGeom>
          <a:noFill/>
          <a:ln>
            <a:noFill/>
          </a:ln>
        </p:spPr>
        <p:txBody>
          <a:bodyPr spcFirstLastPara="1" wrap="square" lIns="91425" tIns="91425" rIns="91425" bIns="91425" anchor="t" anchorCtr="0">
            <a:noAutofit/>
          </a:bodyPr>
          <a:lstStyle/>
          <a:p>
            <a:pPr marL="342900" marR="0" lvl="0" indent="-342900" algn="l" rtl="0">
              <a:lnSpc>
                <a:spcPct val="100000"/>
              </a:lnSpc>
              <a:spcBef>
                <a:spcPts val="0"/>
              </a:spcBef>
              <a:spcAft>
                <a:spcPts val="0"/>
              </a:spcAft>
              <a:buClr>
                <a:srgbClr val="F2F2F2"/>
              </a:buClr>
              <a:buSzPts val="1800"/>
              <a:buFont typeface="Arial"/>
              <a:buChar char="●"/>
            </a:pPr>
            <a:r>
              <a:rPr lang="en-US" sz="1800" b="0" i="0" u="none" strike="noStrike" cap="none" dirty="0">
                <a:solidFill>
                  <a:srgbClr val="F2F2F2"/>
                </a:solidFill>
                <a:latin typeface="Arial"/>
                <a:ea typeface="Arial"/>
                <a:cs typeface="Arial"/>
                <a:sym typeface="Arial"/>
              </a:rPr>
              <a:t>Much of workforce employed in hospitality (parents working more shifts than U.S. average = unavailable after school and on weekends.) </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anim calcmode="lin" valueType="num">
                                      <p:cBhvr additive="base">
                                        <p:cTn id="7" dur="500"/>
                                        <p:tgtEl>
                                          <p:spTgt spid="97"/>
                                        </p:tgtEl>
                                        <p:attrNameLst>
                                          <p:attrName>ppt_y</p:attrName>
                                        </p:attrNameLst>
                                      </p:cBhvr>
                                      <p:tavLst>
                                        <p:tav tm="0">
                                          <p:val>
                                            <p:strVal val="#ppt_y+1"/>
                                          </p:val>
                                        </p:tav>
                                        <p:tav tm="100000">
                                          <p:val>
                                            <p:strVal val="#ppt_y"/>
                                          </p:val>
                                        </p:tav>
                                      </p:tavLst>
                                    </p:anim>
                                  </p:childTnLst>
                                </p:cTn>
                              </p:par>
                              <p:par>
                                <p:cTn id="8" presetID="10" presetClass="entr" presetSubtype="0" fill="hold" nodeType="withEffect">
                                  <p:stCondLst>
                                    <p:cond delay="0"/>
                                  </p:stCondLst>
                                  <p:childTnLst>
                                    <p:set>
                                      <p:cBhvr>
                                        <p:cTn id="9" dur="1" fill="hold">
                                          <p:stCondLst>
                                            <p:cond delay="0"/>
                                          </p:stCondLst>
                                        </p:cTn>
                                        <p:tgtEl>
                                          <p:spTgt spid="98"/>
                                        </p:tgtEl>
                                        <p:attrNameLst>
                                          <p:attrName>style.visibility</p:attrName>
                                        </p:attrNameLst>
                                      </p:cBhvr>
                                      <p:to>
                                        <p:strVal val="visible"/>
                                      </p:to>
                                    </p:set>
                                    <p:animEffect transition="in" filter="fade">
                                      <p:cBhvr>
                                        <p:cTn id="10" dur="1000"/>
                                        <p:tgtEl>
                                          <p:spTgt spid="98"/>
                                        </p:tgtEl>
                                      </p:cBhvr>
                                    </p:animEffect>
                                  </p:childTnLst>
                                </p:cTn>
                              </p:par>
                              <p:par>
                                <p:cTn id="11" presetID="10" presetClass="entr" presetSubtype="0" fill="hold" nodeType="withEffect">
                                  <p:stCondLst>
                                    <p:cond delay="0"/>
                                  </p:stCondLst>
                                  <p:childTnLst>
                                    <p:set>
                                      <p:cBhvr>
                                        <p:cTn id="12" dur="1" fill="hold">
                                          <p:stCondLst>
                                            <p:cond delay="0"/>
                                          </p:stCondLst>
                                        </p:cTn>
                                        <p:tgtEl>
                                          <p:spTgt spid="99"/>
                                        </p:tgtEl>
                                        <p:attrNameLst>
                                          <p:attrName>style.visibility</p:attrName>
                                        </p:attrNameLst>
                                      </p:cBhvr>
                                      <p:to>
                                        <p:strVal val="visible"/>
                                      </p:to>
                                    </p:set>
                                    <p:animEffect transition="in" filter="fade">
                                      <p:cBhvr>
                                        <p:cTn id="13" dur="1000"/>
                                        <p:tgtEl>
                                          <p:spTgt spid="99"/>
                                        </p:tgtEl>
                                      </p:cBhvr>
                                    </p:animEffect>
                                  </p:childTnLst>
                                </p:cTn>
                              </p:par>
                              <p:par>
                                <p:cTn id="14" presetID="10" presetClass="entr" presetSubtype="0" fill="hold" nodeType="withEffect">
                                  <p:stCondLst>
                                    <p:cond delay="0"/>
                                  </p:stCondLst>
                                  <p:childTnLst>
                                    <p:set>
                                      <p:cBhvr>
                                        <p:cTn id="15" dur="1" fill="hold">
                                          <p:stCondLst>
                                            <p:cond delay="0"/>
                                          </p:stCondLst>
                                        </p:cTn>
                                        <p:tgtEl>
                                          <p:spTgt spid="100"/>
                                        </p:tgtEl>
                                        <p:attrNameLst>
                                          <p:attrName>style.visibility</p:attrName>
                                        </p:attrNameLst>
                                      </p:cBhvr>
                                      <p:to>
                                        <p:strVal val="visible"/>
                                      </p:to>
                                    </p:set>
                                    <p:animEffect transition="in" filter="fade">
                                      <p:cBhvr>
                                        <p:cTn id="16" dur="1000"/>
                                        <p:tgtEl>
                                          <p:spTgt spid="100"/>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98">
                                            <p:txEl>
                                              <p:pRg st="0" end="0"/>
                                            </p:txEl>
                                          </p:spTgt>
                                        </p:tgtEl>
                                        <p:attrNameLst>
                                          <p:attrName>style.visibility</p:attrName>
                                        </p:attrNameLst>
                                      </p:cBhvr>
                                      <p:to>
                                        <p:strVal val="visible"/>
                                      </p:to>
                                    </p:set>
                                    <p:anim calcmode="lin" valueType="num">
                                      <p:cBhvr additive="base">
                                        <p:cTn id="21" dur="500"/>
                                        <p:tgtEl>
                                          <p:spTgt spid="9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99">
                                            <p:txEl>
                                              <p:pRg st="0" end="0"/>
                                            </p:txEl>
                                          </p:spTgt>
                                        </p:tgtEl>
                                        <p:attrNameLst>
                                          <p:attrName>style.visibility</p:attrName>
                                        </p:attrNameLst>
                                      </p:cBhvr>
                                      <p:to>
                                        <p:strVal val="visible"/>
                                      </p:to>
                                    </p:set>
                                    <p:anim calcmode="lin" valueType="num">
                                      <p:cBhvr additive="base">
                                        <p:cTn id="26" dur="500"/>
                                        <p:tgtEl>
                                          <p:spTgt spid="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0">
                                            <p:txEl>
                                              <p:pRg st="0" end="0"/>
                                            </p:txEl>
                                          </p:spTgt>
                                        </p:tgtEl>
                                        <p:attrNameLst>
                                          <p:attrName>style.visibility</p:attrName>
                                        </p:attrNameLst>
                                      </p:cBhvr>
                                      <p:to>
                                        <p:strVal val="visible"/>
                                      </p:to>
                                    </p:set>
                                    <p:anim calcmode="lin" valueType="num">
                                      <p:cBhvr additive="base">
                                        <p:cTn id="31" dur="500"/>
                                        <p:tgtEl>
                                          <p:spTgt spid="10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5"/>
        <p:cNvGrpSpPr/>
        <p:nvPr/>
      </p:nvGrpSpPr>
      <p:grpSpPr>
        <a:xfrm>
          <a:off x="0" y="0"/>
          <a:ext cx="0" cy="0"/>
          <a:chOff x="0" y="0"/>
          <a:chExt cx="0" cy="0"/>
        </a:xfrm>
      </p:grpSpPr>
      <p:sp>
        <p:nvSpPr>
          <p:cNvPr id="106" name="Google Shape;106;p21"/>
          <p:cNvSpPr txBox="1">
            <a:spLocks noGrp="1"/>
          </p:cNvSpPr>
          <p:nvPr>
            <p:ph type="title"/>
          </p:nvPr>
        </p:nvSpPr>
        <p:spPr>
          <a:xfrm>
            <a:off x="311150" y="444500"/>
            <a:ext cx="8521700" cy="573087"/>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2800"/>
              <a:buFont typeface="Arial"/>
              <a:buNone/>
            </a:pPr>
            <a:r>
              <a:rPr lang="en-US" sz="2800" b="0" i="0" u="none" strike="noStrike" cap="none">
                <a:solidFill>
                  <a:srgbClr val="F2F2F2"/>
                </a:solidFill>
                <a:latin typeface="Arial"/>
                <a:ea typeface="Arial"/>
                <a:cs typeface="Arial"/>
                <a:sym typeface="Arial"/>
              </a:rPr>
              <a:t>Outdated Education Funding Formula</a:t>
            </a:r>
            <a:endParaRPr/>
          </a:p>
        </p:txBody>
      </p:sp>
      <p:sp>
        <p:nvSpPr>
          <p:cNvPr id="107" name="Google Shape;107;p21"/>
          <p:cNvSpPr txBox="1">
            <a:spLocks noGrp="1"/>
          </p:cNvSpPr>
          <p:nvPr>
            <p:ph type="body" idx="1"/>
          </p:nvPr>
        </p:nvSpPr>
        <p:spPr>
          <a:xfrm>
            <a:off x="311150" y="1017575"/>
            <a:ext cx="8655000" cy="4060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2"/>
              </a:buClr>
              <a:buSzPts val="1800"/>
              <a:buFont typeface="Arial"/>
              <a:buNone/>
            </a:pPr>
            <a:r>
              <a:rPr lang="en-US" sz="1800" b="0" i="0" u="none" strike="noStrike" cap="none" dirty="0">
                <a:solidFill>
                  <a:srgbClr val="F2F2F2"/>
                </a:solidFill>
                <a:latin typeface="Arial"/>
                <a:ea typeface="Arial"/>
                <a:cs typeface="Arial"/>
                <a:sym typeface="Arial"/>
              </a:rPr>
              <a:t>The Nevada Plan funding formula hasn’t been revised since inception in 1967. </a:t>
            </a:r>
            <a:endParaRPr dirty="0"/>
          </a:p>
          <a:p>
            <a:pPr marL="0" marR="0" lvl="0" indent="0" algn="l" rtl="0">
              <a:lnSpc>
                <a:spcPct val="100000"/>
              </a:lnSpc>
              <a:spcBef>
                <a:spcPts val="0"/>
              </a:spcBef>
              <a:spcAft>
                <a:spcPts val="0"/>
              </a:spcAft>
              <a:buClr>
                <a:schemeClr val="dk2"/>
              </a:buClr>
              <a:buSzPts val="1800"/>
              <a:buFont typeface="Arial"/>
              <a:buNone/>
            </a:pPr>
            <a:r>
              <a:rPr lang="en-US" sz="1800" b="0" i="0" u="none" strike="noStrike" cap="none" dirty="0">
                <a:solidFill>
                  <a:srgbClr val="F2F2F2"/>
                </a:solidFill>
                <a:latin typeface="Arial"/>
                <a:ea typeface="Arial"/>
                <a:cs typeface="Arial"/>
                <a:sym typeface="Arial"/>
              </a:rPr>
              <a:t>Since then the state population and demographics have changed drastically.</a:t>
            </a:r>
            <a:endParaRPr sz="1800" b="0" i="0" u="none" strike="noStrike" cap="none" dirty="0">
              <a:solidFill>
                <a:srgbClr val="F2F2F2"/>
              </a:solidFill>
              <a:latin typeface="Arial"/>
              <a:ea typeface="Arial"/>
              <a:cs typeface="Arial"/>
              <a:sym typeface="Arial"/>
            </a:endParaRPr>
          </a:p>
          <a:p>
            <a:pPr marL="0" marR="0" lvl="0" indent="0" algn="ctr" rtl="0">
              <a:lnSpc>
                <a:spcPct val="100000"/>
              </a:lnSpc>
              <a:spcBef>
                <a:spcPts val="0"/>
              </a:spcBef>
              <a:spcAft>
                <a:spcPts val="0"/>
              </a:spcAft>
              <a:buClr>
                <a:schemeClr val="dk2"/>
              </a:buClr>
              <a:buSzPts val="1800"/>
              <a:buFont typeface="Arial"/>
              <a:buNone/>
            </a:pPr>
            <a:endParaRPr b="1" u="sng" dirty="0">
              <a:solidFill>
                <a:srgbClr val="FF0000"/>
              </a:solidFill>
            </a:endParaRPr>
          </a:p>
          <a:p>
            <a:pPr marL="0" marR="0" lvl="0" indent="0" algn="ctr" rtl="0">
              <a:lnSpc>
                <a:spcPct val="100000"/>
              </a:lnSpc>
              <a:spcBef>
                <a:spcPts val="0"/>
              </a:spcBef>
              <a:spcAft>
                <a:spcPts val="0"/>
              </a:spcAft>
              <a:buClr>
                <a:schemeClr val="dk2"/>
              </a:buClr>
              <a:buSzPts val="1800"/>
              <a:buFont typeface="Arial"/>
              <a:buNone/>
            </a:pPr>
            <a:r>
              <a:rPr lang="en-US" b="1" u="sng" dirty="0">
                <a:solidFill>
                  <a:srgbClr val="FF0000"/>
                </a:solidFill>
              </a:rPr>
              <a:t>Oldest education funding formula in the nation</a:t>
            </a:r>
            <a:endParaRPr b="1" u="sng" dirty="0">
              <a:solidFill>
                <a:srgbClr val="FF0000"/>
              </a:solidFill>
            </a:endParaRPr>
          </a:p>
          <a:p>
            <a:pPr marL="0" marR="0" lvl="0" indent="0" algn="l" rtl="0">
              <a:lnSpc>
                <a:spcPct val="100000"/>
              </a:lnSpc>
              <a:spcBef>
                <a:spcPts val="0"/>
              </a:spcBef>
              <a:spcAft>
                <a:spcPts val="0"/>
              </a:spcAft>
              <a:buClr>
                <a:schemeClr val="dk2"/>
              </a:buClr>
              <a:buSzPts val="1800"/>
              <a:buFont typeface="Arial"/>
              <a:buNone/>
            </a:pPr>
            <a:endParaRPr dirty="0">
              <a:solidFill>
                <a:srgbClr val="F2F2F2"/>
              </a:solidFill>
            </a:endParaRPr>
          </a:p>
          <a:p>
            <a:pPr marL="0" marR="0" lvl="0" indent="0" algn="l" rtl="0">
              <a:lnSpc>
                <a:spcPct val="100000"/>
              </a:lnSpc>
              <a:spcBef>
                <a:spcPts val="0"/>
              </a:spcBef>
              <a:spcAft>
                <a:spcPts val="0"/>
              </a:spcAft>
              <a:buClr>
                <a:schemeClr val="dk2"/>
              </a:buClr>
              <a:buSzPts val="1800"/>
              <a:buFont typeface="Arial"/>
              <a:buNone/>
            </a:pPr>
            <a:r>
              <a:rPr lang="en-US" sz="1800" b="0" i="0" u="none" strike="noStrike" cap="none" dirty="0">
                <a:solidFill>
                  <a:srgbClr val="F2F2F2"/>
                </a:solidFill>
                <a:latin typeface="Arial"/>
                <a:ea typeface="Arial"/>
                <a:cs typeface="Arial"/>
                <a:sym typeface="Arial"/>
              </a:rPr>
              <a:t>The Nevada Plan</a:t>
            </a:r>
            <a:endParaRPr dirty="0"/>
          </a:p>
          <a:p>
            <a:pPr marL="0" marR="0" lvl="0" indent="-114300" algn="l" rtl="0">
              <a:lnSpc>
                <a:spcPct val="100000"/>
              </a:lnSpc>
              <a:spcBef>
                <a:spcPts val="0"/>
              </a:spcBef>
              <a:spcAft>
                <a:spcPts val="0"/>
              </a:spcAft>
              <a:buClr>
                <a:srgbClr val="F2F2F2"/>
              </a:buClr>
              <a:buSzPts val="1800"/>
              <a:buFont typeface="Arial"/>
              <a:buChar char="●"/>
            </a:pPr>
            <a:r>
              <a:rPr lang="en-US" sz="1800" b="0" i="0" u="none" strike="noStrike" cap="none" dirty="0">
                <a:solidFill>
                  <a:srgbClr val="F2F2F2"/>
                </a:solidFill>
                <a:latin typeface="Arial"/>
                <a:ea typeface="Arial"/>
                <a:cs typeface="Arial"/>
                <a:sym typeface="Arial"/>
              </a:rPr>
              <a:t> Does</a:t>
            </a:r>
            <a:r>
              <a:rPr lang="en-US" dirty="0">
                <a:solidFill>
                  <a:srgbClr val="F2F2F2"/>
                </a:solidFill>
              </a:rPr>
              <a:t>n’t</a:t>
            </a:r>
            <a:r>
              <a:rPr lang="en-US" sz="1800" b="0" i="0" u="none" strike="noStrike" cap="none" dirty="0">
                <a:solidFill>
                  <a:srgbClr val="F2F2F2"/>
                </a:solidFill>
                <a:latin typeface="Arial"/>
                <a:ea typeface="Arial"/>
                <a:cs typeface="Arial"/>
                <a:sym typeface="Arial"/>
              </a:rPr>
              <a:t> account for E</a:t>
            </a:r>
            <a:r>
              <a:rPr lang="en-US" dirty="0">
                <a:solidFill>
                  <a:srgbClr val="F2F2F2"/>
                </a:solidFill>
              </a:rPr>
              <a:t>LL</a:t>
            </a:r>
            <a:r>
              <a:rPr lang="en-US" sz="1800" b="0" i="0" u="none" strike="noStrike" cap="none" dirty="0">
                <a:solidFill>
                  <a:srgbClr val="F2F2F2"/>
                </a:solidFill>
                <a:latin typeface="Arial"/>
                <a:ea typeface="Arial"/>
                <a:cs typeface="Arial"/>
                <a:sym typeface="Arial"/>
              </a:rPr>
              <a:t>, low-income, and gifted </a:t>
            </a:r>
            <a:r>
              <a:rPr lang="en-US" dirty="0">
                <a:solidFill>
                  <a:srgbClr val="F2F2F2"/>
                </a:solidFill>
              </a:rPr>
              <a:t>&amp; </a:t>
            </a:r>
            <a:r>
              <a:rPr lang="en-US" sz="1800" b="0" i="0" u="none" strike="noStrike" cap="none" dirty="0">
                <a:solidFill>
                  <a:srgbClr val="F2F2F2"/>
                </a:solidFill>
                <a:latin typeface="Arial"/>
                <a:ea typeface="Arial"/>
                <a:cs typeface="Arial"/>
                <a:sym typeface="Arial"/>
              </a:rPr>
              <a:t>talented students</a:t>
            </a:r>
            <a:endParaRPr dirty="0"/>
          </a:p>
          <a:p>
            <a:pPr marL="0" marR="0" lvl="0" indent="0" algn="l" rtl="0">
              <a:lnSpc>
                <a:spcPct val="100000"/>
              </a:lnSpc>
              <a:spcBef>
                <a:spcPts val="0"/>
              </a:spcBef>
              <a:spcAft>
                <a:spcPts val="0"/>
              </a:spcAft>
              <a:buClr>
                <a:schemeClr val="dk2"/>
              </a:buClr>
              <a:buSzPts val="1800"/>
              <a:buFont typeface="Arial"/>
              <a:buNone/>
            </a:pPr>
            <a:endParaRPr sz="1800" b="0" i="0" u="none" strike="noStrike" cap="none" dirty="0">
              <a:solidFill>
                <a:srgbClr val="F2F2F2"/>
              </a:solidFill>
              <a:latin typeface="Arial"/>
              <a:ea typeface="Arial"/>
              <a:cs typeface="Arial"/>
              <a:sym typeface="Arial"/>
            </a:endParaRPr>
          </a:p>
          <a:p>
            <a:pPr marL="0" marR="0" lvl="0" indent="-114300" algn="l" rtl="0">
              <a:lnSpc>
                <a:spcPct val="100000"/>
              </a:lnSpc>
              <a:spcBef>
                <a:spcPts val="0"/>
              </a:spcBef>
              <a:spcAft>
                <a:spcPts val="0"/>
              </a:spcAft>
              <a:buClr>
                <a:srgbClr val="F2F2F2"/>
              </a:buClr>
              <a:buSzPts val="1800"/>
              <a:buFont typeface="Arial"/>
              <a:buChar char="●"/>
            </a:pPr>
            <a:r>
              <a:rPr lang="en-US" sz="1800" b="0" i="0" u="none" strike="noStrike" cap="none" dirty="0">
                <a:solidFill>
                  <a:srgbClr val="F2F2F2"/>
                </a:solidFill>
                <a:latin typeface="Arial"/>
                <a:ea typeface="Arial"/>
                <a:cs typeface="Arial"/>
                <a:sym typeface="Arial"/>
              </a:rPr>
              <a:t> Fails to adequately accommodate the dramatic changes in what is expected (mandates &amp; standards) from students, schools, and districts</a:t>
            </a:r>
            <a:endParaRPr dirty="0"/>
          </a:p>
          <a:p>
            <a:pPr marL="0" marR="0" lvl="0" indent="0" algn="l" rtl="0">
              <a:lnSpc>
                <a:spcPct val="100000"/>
              </a:lnSpc>
              <a:spcBef>
                <a:spcPts val="0"/>
              </a:spcBef>
              <a:spcAft>
                <a:spcPts val="0"/>
              </a:spcAft>
              <a:buClr>
                <a:schemeClr val="dk2"/>
              </a:buClr>
              <a:buSzPts val="1800"/>
              <a:buFont typeface="Arial"/>
              <a:buNone/>
            </a:pPr>
            <a:endParaRPr sz="1800" b="0" i="0" u="none" strike="noStrike" cap="none" dirty="0">
              <a:solidFill>
                <a:srgbClr val="F2F2F2"/>
              </a:solidFill>
              <a:latin typeface="Arial"/>
              <a:ea typeface="Arial"/>
              <a:cs typeface="Arial"/>
              <a:sym typeface="Arial"/>
            </a:endParaRPr>
          </a:p>
          <a:p>
            <a:pPr marL="0" marR="0" lvl="0" indent="-114300" algn="l" rtl="0">
              <a:lnSpc>
                <a:spcPct val="100000"/>
              </a:lnSpc>
              <a:spcBef>
                <a:spcPts val="0"/>
              </a:spcBef>
              <a:spcAft>
                <a:spcPts val="0"/>
              </a:spcAft>
              <a:buClr>
                <a:srgbClr val="F2F2F2"/>
              </a:buClr>
              <a:buSzPts val="1800"/>
              <a:buFont typeface="Arial"/>
              <a:buChar char="●"/>
            </a:pPr>
            <a:r>
              <a:rPr lang="en-US" sz="1800" b="0" i="0" u="none" strike="noStrike" cap="none" dirty="0">
                <a:solidFill>
                  <a:srgbClr val="F2F2F2"/>
                </a:solidFill>
                <a:latin typeface="Arial"/>
                <a:ea typeface="Arial"/>
                <a:cs typeface="Arial"/>
                <a:sym typeface="Arial"/>
              </a:rPr>
              <a:t> Doesn’t even adjust to cover actual cost increases.</a:t>
            </a:r>
            <a:endParaRPr dirty="0"/>
          </a:p>
          <a:p>
            <a:pPr marL="0" marR="0" lvl="0" indent="0" algn="l" rtl="0">
              <a:lnSpc>
                <a:spcPct val="100000"/>
              </a:lnSpc>
              <a:spcBef>
                <a:spcPts val="0"/>
              </a:spcBef>
              <a:spcAft>
                <a:spcPts val="0"/>
              </a:spcAft>
              <a:buClr>
                <a:schemeClr val="dk2"/>
              </a:buClr>
              <a:buSzPts val="1800"/>
              <a:buFont typeface="Arial"/>
              <a:buNone/>
            </a:pPr>
            <a:endParaRPr sz="1800" b="0" i="0" u="none" strike="noStrike" cap="none" dirty="0">
              <a:solidFill>
                <a:srgbClr val="F2F2F2"/>
              </a:solidFill>
              <a:latin typeface="Arial"/>
              <a:ea typeface="Arial"/>
              <a:cs typeface="Arial"/>
              <a:sym typeface="Arial"/>
            </a:endParaRPr>
          </a:p>
          <a:p>
            <a:pPr marL="0" marR="0" lvl="0" indent="0" algn="l" rtl="0">
              <a:lnSpc>
                <a:spcPct val="100000"/>
              </a:lnSpc>
              <a:spcBef>
                <a:spcPts val="0"/>
              </a:spcBef>
              <a:spcAft>
                <a:spcPts val="0"/>
              </a:spcAft>
              <a:buClr>
                <a:schemeClr val="dk2"/>
              </a:buClr>
              <a:buSzPts val="1800"/>
              <a:buFont typeface="Arial"/>
              <a:buNone/>
            </a:pPr>
            <a:r>
              <a:rPr lang="en-US" sz="1800" b="0" i="0" u="none" strike="noStrike" cap="none" dirty="0">
                <a:solidFill>
                  <a:srgbClr val="FF0000"/>
                </a:solidFill>
                <a:latin typeface="Arial"/>
                <a:ea typeface="Arial"/>
                <a:cs typeface="Arial"/>
                <a:sym typeface="Arial"/>
              </a:rPr>
              <a:t>      NO RELATIONSHIP</a:t>
            </a:r>
            <a:r>
              <a:rPr lang="en-US" sz="1800" b="0" i="0" u="none" strike="noStrike" cap="none" dirty="0">
                <a:solidFill>
                  <a:srgbClr val="F2F2F2"/>
                </a:solidFill>
                <a:latin typeface="Arial"/>
                <a:ea typeface="Arial"/>
                <a:cs typeface="Arial"/>
                <a:sym typeface="Arial"/>
              </a:rPr>
              <a:t> </a:t>
            </a:r>
            <a:r>
              <a:rPr lang="en-US" sz="1700" b="0" i="0" u="none" strike="noStrike" cap="none" dirty="0">
                <a:solidFill>
                  <a:srgbClr val="F2F2F2"/>
                </a:solidFill>
                <a:latin typeface="Arial"/>
                <a:ea typeface="Arial"/>
                <a:cs typeface="Arial"/>
                <a:sym typeface="Arial"/>
              </a:rPr>
              <a:t>TO THE ACTUAL COST OF EDUCATING STUDENTS.</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1"/>
        <p:cNvGrpSpPr/>
        <p:nvPr/>
      </p:nvGrpSpPr>
      <p:grpSpPr>
        <a:xfrm>
          <a:off x="0" y="0"/>
          <a:ext cx="0" cy="0"/>
          <a:chOff x="0" y="0"/>
          <a:chExt cx="0" cy="0"/>
        </a:xfrm>
      </p:grpSpPr>
      <p:sp>
        <p:nvSpPr>
          <p:cNvPr id="112" name="Google Shape;112;p22"/>
          <p:cNvSpPr txBox="1">
            <a:spLocks noGrp="1"/>
          </p:cNvSpPr>
          <p:nvPr>
            <p:ph type="title"/>
          </p:nvPr>
        </p:nvSpPr>
        <p:spPr>
          <a:xfrm>
            <a:off x="311150" y="444500"/>
            <a:ext cx="8521700" cy="573087"/>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2800"/>
              <a:buFont typeface="Arial"/>
              <a:buNone/>
            </a:pPr>
            <a:r>
              <a:rPr lang="en-US" sz="2800" b="0" i="0" u="sng" strike="noStrike" cap="none">
                <a:solidFill>
                  <a:srgbClr val="FFFFFF"/>
                </a:solidFill>
                <a:latin typeface="Arial"/>
                <a:ea typeface="Arial"/>
                <a:cs typeface="Arial"/>
                <a:sym typeface="Arial"/>
              </a:rPr>
              <a:t>Shuffling of funds</a:t>
            </a:r>
            <a:endParaRPr/>
          </a:p>
        </p:txBody>
      </p:sp>
      <p:sp>
        <p:nvSpPr>
          <p:cNvPr id="113" name="Google Shape;113;p22"/>
          <p:cNvSpPr txBox="1">
            <a:spLocks noGrp="1"/>
          </p:cNvSpPr>
          <p:nvPr>
            <p:ph type="body" idx="1"/>
          </p:nvPr>
        </p:nvSpPr>
        <p:spPr>
          <a:xfrm>
            <a:off x="311150" y="1152525"/>
            <a:ext cx="4967287" cy="3416300"/>
          </a:xfrm>
          <a:prstGeom prst="rect">
            <a:avLst/>
          </a:prstGeom>
          <a:noFill/>
          <a:ln>
            <a:noFill/>
          </a:ln>
        </p:spPr>
        <p:txBody>
          <a:bodyPr spcFirstLastPara="1" wrap="square" lIns="91425" tIns="91425" rIns="91425" bIns="91425" anchor="t" anchorCtr="0">
            <a:noAutofit/>
          </a:bodyPr>
          <a:lstStyle/>
          <a:p>
            <a:pPr marL="457200" marR="0" lvl="0" indent="-342900" algn="l" rtl="0">
              <a:lnSpc>
                <a:spcPct val="100000"/>
              </a:lnSpc>
              <a:spcBef>
                <a:spcPts val="0"/>
              </a:spcBef>
              <a:spcAft>
                <a:spcPts val="0"/>
              </a:spcAft>
              <a:buClr>
                <a:srgbClr val="FFFFFF"/>
              </a:buClr>
              <a:buSzPts val="1800"/>
              <a:buFont typeface="Arial"/>
              <a:buChar char="●"/>
            </a:pPr>
            <a:r>
              <a:rPr lang="en-US" sz="1800" b="0" i="0" u="none" strike="noStrike" cap="none">
                <a:solidFill>
                  <a:srgbClr val="FFFFFF"/>
                </a:solidFill>
                <a:latin typeface="Arial"/>
                <a:ea typeface="Arial"/>
                <a:cs typeface="Arial"/>
                <a:sym typeface="Arial"/>
              </a:rPr>
              <a:t>Underfunded state and federal mandates = money shifted to cover mandates</a:t>
            </a:r>
            <a:endParaRPr/>
          </a:p>
          <a:p>
            <a:pPr marL="457200" marR="0" lvl="0" indent="-342900" algn="l" rtl="0">
              <a:lnSpc>
                <a:spcPct val="100000"/>
              </a:lnSpc>
              <a:spcBef>
                <a:spcPts val="0"/>
              </a:spcBef>
              <a:spcAft>
                <a:spcPts val="0"/>
              </a:spcAft>
              <a:buClr>
                <a:schemeClr val="dk2"/>
              </a:buClr>
              <a:buSzPts val="1800"/>
              <a:buFont typeface="Arial"/>
              <a:buNone/>
            </a:pPr>
            <a:endParaRPr sz="1800" b="0" i="0" u="none" strike="noStrike" cap="none">
              <a:solidFill>
                <a:srgbClr val="FFFFFF"/>
              </a:solidFill>
              <a:latin typeface="Arial"/>
              <a:ea typeface="Arial"/>
              <a:cs typeface="Arial"/>
              <a:sym typeface="Arial"/>
            </a:endParaRPr>
          </a:p>
          <a:p>
            <a:pPr marL="457200" marR="0" lvl="0" indent="-342900" algn="l" rtl="0">
              <a:lnSpc>
                <a:spcPct val="100000"/>
              </a:lnSpc>
              <a:spcBef>
                <a:spcPts val="0"/>
              </a:spcBef>
              <a:spcAft>
                <a:spcPts val="0"/>
              </a:spcAft>
              <a:buClr>
                <a:srgbClr val="FFFFFF"/>
              </a:buClr>
              <a:buSzPts val="1800"/>
              <a:buFont typeface="Arial"/>
              <a:buChar char="●"/>
            </a:pPr>
            <a:r>
              <a:rPr lang="en-US" sz="1800" b="0" i="0" u="none" strike="noStrike" cap="none">
                <a:solidFill>
                  <a:srgbClr val="FFFFFF"/>
                </a:solidFill>
                <a:latin typeface="Arial"/>
                <a:ea typeface="Arial"/>
                <a:cs typeface="Arial"/>
                <a:sym typeface="Arial"/>
              </a:rPr>
              <a:t>Special education weights inadequate –covers less than half of what is necessary, = general fund dollars shuffled</a:t>
            </a:r>
            <a:endParaRPr/>
          </a:p>
          <a:p>
            <a:pPr marL="457200" marR="0" lvl="0" indent="-342900" algn="l" rtl="0">
              <a:lnSpc>
                <a:spcPct val="100000"/>
              </a:lnSpc>
              <a:spcBef>
                <a:spcPts val="0"/>
              </a:spcBef>
              <a:spcAft>
                <a:spcPts val="0"/>
              </a:spcAft>
              <a:buClr>
                <a:schemeClr val="dk2"/>
              </a:buClr>
              <a:buSzPts val="1800"/>
              <a:buFont typeface="Arial"/>
              <a:buNone/>
            </a:pPr>
            <a:endParaRPr sz="1800" b="0" i="0" u="none" strike="noStrike" cap="none">
              <a:solidFill>
                <a:srgbClr val="FFFFFF"/>
              </a:solidFill>
              <a:latin typeface="Arial"/>
              <a:ea typeface="Arial"/>
              <a:cs typeface="Arial"/>
              <a:sym typeface="Arial"/>
            </a:endParaRPr>
          </a:p>
          <a:p>
            <a:pPr marL="457200" marR="0" lvl="0" indent="-342900" algn="l" rtl="0">
              <a:lnSpc>
                <a:spcPct val="100000"/>
              </a:lnSpc>
              <a:spcBef>
                <a:spcPts val="0"/>
              </a:spcBef>
              <a:spcAft>
                <a:spcPts val="0"/>
              </a:spcAft>
              <a:buClr>
                <a:srgbClr val="FFFFFF"/>
              </a:buClr>
              <a:buSzPts val="1800"/>
              <a:buFont typeface="Arial"/>
              <a:buChar char="●"/>
            </a:pPr>
            <a:r>
              <a:rPr lang="en-US" sz="1800" b="0" i="0" u="none" strike="noStrike" cap="none">
                <a:solidFill>
                  <a:srgbClr val="FFFFFF"/>
                </a:solidFill>
                <a:latin typeface="Arial"/>
                <a:ea typeface="Arial"/>
                <a:cs typeface="Arial"/>
                <a:sym typeface="Arial"/>
              </a:rPr>
              <a:t>Funding teacher raises = growing class sizes, funds shuffled from one critical resource to cover another</a:t>
            </a:r>
            <a:endParaRPr/>
          </a:p>
          <a:p>
            <a:pPr marL="457200" marR="0" lvl="0" indent="-342900" algn="l" rtl="0">
              <a:lnSpc>
                <a:spcPct val="100000"/>
              </a:lnSpc>
              <a:spcBef>
                <a:spcPts val="0"/>
              </a:spcBef>
              <a:spcAft>
                <a:spcPts val="0"/>
              </a:spcAft>
              <a:buClr>
                <a:schemeClr val="dk2"/>
              </a:buClr>
              <a:buSzPts val="1800"/>
              <a:buFont typeface="Arial"/>
              <a:buNone/>
            </a:pPr>
            <a:endParaRPr sz="1800" b="0" i="0" u="none" strike="noStrike" cap="none">
              <a:solidFill>
                <a:srgbClr val="FFFFFF"/>
              </a:solidFill>
              <a:latin typeface="Arial"/>
              <a:ea typeface="Arial"/>
              <a:cs typeface="Arial"/>
              <a:sym typeface="Arial"/>
            </a:endParaRPr>
          </a:p>
          <a:p>
            <a:pPr marL="457200" marR="0" lvl="0" indent="-342900" algn="l" rtl="0">
              <a:lnSpc>
                <a:spcPct val="100000"/>
              </a:lnSpc>
              <a:spcBef>
                <a:spcPts val="0"/>
              </a:spcBef>
              <a:spcAft>
                <a:spcPts val="0"/>
              </a:spcAft>
              <a:buClr>
                <a:schemeClr val="dk2"/>
              </a:buClr>
              <a:buSzPts val="1800"/>
              <a:buFont typeface="Arial"/>
              <a:buNone/>
            </a:pPr>
            <a:endParaRPr sz="1800" b="0" i="0" u="none" strike="noStrike" cap="none">
              <a:solidFill>
                <a:srgbClr val="FFFFFF"/>
              </a:solidFill>
              <a:latin typeface="Arial"/>
              <a:ea typeface="Arial"/>
              <a:cs typeface="Arial"/>
              <a:sym typeface="Arial"/>
            </a:endParaRPr>
          </a:p>
          <a:p>
            <a:pPr marL="457200" marR="0" lvl="0" indent="-342900" algn="l" rtl="0">
              <a:lnSpc>
                <a:spcPct val="100000"/>
              </a:lnSpc>
              <a:spcBef>
                <a:spcPts val="0"/>
              </a:spcBef>
              <a:spcAft>
                <a:spcPts val="0"/>
              </a:spcAft>
              <a:buClr>
                <a:schemeClr val="dk2"/>
              </a:buClr>
              <a:buSzPts val="1800"/>
              <a:buFont typeface="Arial"/>
              <a:buNone/>
            </a:pPr>
            <a:endParaRPr sz="1800" b="0" i="0" u="none" strike="noStrike" cap="none">
              <a:solidFill>
                <a:srgbClr val="FFFFFF"/>
              </a:solidFill>
              <a:latin typeface="Arial"/>
              <a:ea typeface="Arial"/>
              <a:cs typeface="Arial"/>
              <a:sym typeface="Arial"/>
            </a:endParaRPr>
          </a:p>
          <a:p>
            <a:pPr marL="457200" marR="0" lvl="0" indent="-342900" algn="l" rtl="0">
              <a:lnSpc>
                <a:spcPct val="100000"/>
              </a:lnSpc>
              <a:spcBef>
                <a:spcPts val="0"/>
              </a:spcBef>
              <a:spcAft>
                <a:spcPts val="0"/>
              </a:spcAft>
              <a:buClr>
                <a:schemeClr val="dk2"/>
              </a:buClr>
              <a:buSzPts val="1800"/>
              <a:buFont typeface="Arial"/>
              <a:buNone/>
            </a:pPr>
            <a:endParaRPr sz="1800" b="0" i="0" u="none" strike="noStrike" cap="none">
              <a:solidFill>
                <a:srgbClr val="FFFFFF"/>
              </a:solidFill>
              <a:latin typeface="Arial"/>
              <a:ea typeface="Arial"/>
              <a:cs typeface="Arial"/>
              <a:sym typeface="Arial"/>
            </a:endParaRPr>
          </a:p>
          <a:p>
            <a:pPr marL="457200" marR="0" lvl="0" indent="-342900" algn="l" rtl="0">
              <a:lnSpc>
                <a:spcPct val="100000"/>
              </a:lnSpc>
              <a:spcBef>
                <a:spcPts val="0"/>
              </a:spcBef>
              <a:spcAft>
                <a:spcPts val="0"/>
              </a:spcAft>
              <a:buClr>
                <a:schemeClr val="dk2"/>
              </a:buClr>
              <a:buSzPts val="1800"/>
              <a:buFont typeface="Arial"/>
              <a:buNone/>
            </a:pPr>
            <a:endParaRPr sz="1800" b="0" i="0" u="none" strike="noStrike" cap="none">
              <a:solidFill>
                <a:srgbClr val="FFFFFF"/>
              </a:solidFill>
              <a:latin typeface="Arial"/>
              <a:ea typeface="Arial"/>
              <a:cs typeface="Arial"/>
              <a:sym typeface="Arial"/>
            </a:endParaRPr>
          </a:p>
          <a:p>
            <a:pPr marL="457200" marR="0" lvl="0" indent="-342900" algn="l" rtl="0">
              <a:lnSpc>
                <a:spcPct val="100000"/>
              </a:lnSpc>
              <a:spcBef>
                <a:spcPts val="0"/>
              </a:spcBef>
              <a:spcAft>
                <a:spcPts val="0"/>
              </a:spcAft>
              <a:buClr>
                <a:schemeClr val="dk2"/>
              </a:buClr>
              <a:buSzPts val="1800"/>
              <a:buFont typeface="Arial"/>
              <a:buNone/>
            </a:pPr>
            <a:endParaRPr sz="1400" b="0" i="0" u="none" strike="noStrike" cap="none">
              <a:solidFill>
                <a:srgbClr val="FFFFFF"/>
              </a:solidFill>
              <a:latin typeface="Arial"/>
              <a:ea typeface="Arial"/>
              <a:cs typeface="Arial"/>
              <a:sym typeface="Arial"/>
            </a:endParaRPr>
          </a:p>
          <a:p>
            <a:pPr marL="457200" marR="0" lvl="0" indent="-228600" algn="l" rtl="0">
              <a:lnSpc>
                <a:spcPct val="115000"/>
              </a:lnSpc>
              <a:spcBef>
                <a:spcPts val="0"/>
              </a:spcBef>
              <a:spcAft>
                <a:spcPts val="0"/>
              </a:spcAft>
              <a:buClr>
                <a:schemeClr val="dk2"/>
              </a:buClr>
              <a:buSzPts val="1800"/>
              <a:buFont typeface="Arial"/>
              <a:buNone/>
            </a:pPr>
            <a:endParaRPr sz="1400" b="0" i="0" u="none" strike="noStrike" cap="none">
              <a:solidFill>
                <a:srgbClr val="FFFFFF"/>
              </a:solidFill>
              <a:latin typeface="Arial"/>
              <a:ea typeface="Arial"/>
              <a:cs typeface="Arial"/>
              <a:sym typeface="Arial"/>
            </a:endParaRPr>
          </a:p>
        </p:txBody>
      </p:sp>
      <p:pic>
        <p:nvPicPr>
          <p:cNvPr id="114" name="Google Shape;114;p22"/>
          <p:cNvPicPr preferRelativeResize="0"/>
          <p:nvPr/>
        </p:nvPicPr>
        <p:blipFill rotWithShape="1">
          <a:blip r:embed="rId4">
            <a:alphaModFix/>
          </a:blip>
          <a:srcRect/>
          <a:stretch/>
        </p:blipFill>
        <p:spPr>
          <a:xfrm>
            <a:off x="5443537" y="1281112"/>
            <a:ext cx="3343275" cy="30924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3">
                                            <p:txEl>
                                              <p:pRg st="0" end="0"/>
                                            </p:txEl>
                                          </p:spTgt>
                                        </p:tgtEl>
                                        <p:attrNameLst>
                                          <p:attrName>style.visibility</p:attrName>
                                        </p:attrNameLst>
                                      </p:cBhvr>
                                      <p:to>
                                        <p:strVal val="visible"/>
                                      </p:to>
                                    </p:set>
                                    <p:animEffect transition="in" filter="fade">
                                      <p:cBhvr>
                                        <p:cTn id="7" dur="500"/>
                                        <p:tgtEl>
                                          <p:spTgt spid="1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3">
                                            <p:txEl>
                                              <p:pRg st="1" end="1"/>
                                            </p:txEl>
                                          </p:spTgt>
                                        </p:tgtEl>
                                        <p:attrNameLst>
                                          <p:attrName>style.visibility</p:attrName>
                                        </p:attrNameLst>
                                      </p:cBhvr>
                                      <p:to>
                                        <p:strVal val="visible"/>
                                      </p:to>
                                    </p:set>
                                    <p:animEffect transition="in" filter="fade">
                                      <p:cBhvr>
                                        <p:cTn id="12" dur="500"/>
                                        <p:tgtEl>
                                          <p:spTgt spid="1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3">
                                            <p:txEl>
                                              <p:pRg st="2" end="2"/>
                                            </p:txEl>
                                          </p:spTgt>
                                        </p:tgtEl>
                                        <p:attrNameLst>
                                          <p:attrName>style.visibility</p:attrName>
                                        </p:attrNameLst>
                                      </p:cBhvr>
                                      <p:to>
                                        <p:strVal val="visible"/>
                                      </p:to>
                                    </p:set>
                                    <p:animEffect transition="in" filter="fade">
                                      <p:cBhvr>
                                        <p:cTn id="17" dur="500"/>
                                        <p:tgtEl>
                                          <p:spTgt spid="1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3">
                                            <p:txEl>
                                              <p:pRg st="3" end="3"/>
                                            </p:txEl>
                                          </p:spTgt>
                                        </p:tgtEl>
                                        <p:attrNameLst>
                                          <p:attrName>style.visibility</p:attrName>
                                        </p:attrNameLst>
                                      </p:cBhvr>
                                      <p:to>
                                        <p:strVal val="visible"/>
                                      </p:to>
                                    </p:set>
                                    <p:animEffect transition="in" filter="fade">
                                      <p:cBhvr>
                                        <p:cTn id="22" dur="500"/>
                                        <p:tgtEl>
                                          <p:spTgt spid="11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3">
                                            <p:txEl>
                                              <p:pRg st="4" end="4"/>
                                            </p:txEl>
                                          </p:spTgt>
                                        </p:tgtEl>
                                        <p:attrNameLst>
                                          <p:attrName>style.visibility</p:attrName>
                                        </p:attrNameLst>
                                      </p:cBhvr>
                                      <p:to>
                                        <p:strVal val="visible"/>
                                      </p:to>
                                    </p:set>
                                    <p:animEffect transition="in" filter="fade">
                                      <p:cBhvr>
                                        <p:cTn id="27" dur="500"/>
                                        <p:tgtEl>
                                          <p:spTgt spid="11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3">
                                            <p:txEl>
                                              <p:pRg st="5" end="5"/>
                                            </p:txEl>
                                          </p:spTgt>
                                        </p:tgtEl>
                                        <p:attrNameLst>
                                          <p:attrName>style.visibility</p:attrName>
                                        </p:attrNameLst>
                                      </p:cBhvr>
                                      <p:to>
                                        <p:strVal val="visible"/>
                                      </p:to>
                                    </p:set>
                                    <p:animEffect transition="in" filter="fade">
                                      <p:cBhvr>
                                        <p:cTn id="32" dur="500"/>
                                        <p:tgtEl>
                                          <p:spTgt spid="11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3">
                                            <p:txEl>
                                              <p:pRg st="6" end="6"/>
                                            </p:txEl>
                                          </p:spTgt>
                                        </p:tgtEl>
                                        <p:attrNameLst>
                                          <p:attrName>style.visibility</p:attrName>
                                        </p:attrNameLst>
                                      </p:cBhvr>
                                      <p:to>
                                        <p:strVal val="visible"/>
                                      </p:to>
                                    </p:set>
                                    <p:animEffect transition="in" filter="fade">
                                      <p:cBhvr>
                                        <p:cTn id="37" dur="500"/>
                                        <p:tgtEl>
                                          <p:spTgt spid="11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3">
                                            <p:txEl>
                                              <p:pRg st="7" end="7"/>
                                            </p:txEl>
                                          </p:spTgt>
                                        </p:tgtEl>
                                        <p:attrNameLst>
                                          <p:attrName>style.visibility</p:attrName>
                                        </p:attrNameLst>
                                      </p:cBhvr>
                                      <p:to>
                                        <p:strVal val="visible"/>
                                      </p:to>
                                    </p:set>
                                    <p:animEffect transition="in" filter="fade">
                                      <p:cBhvr>
                                        <p:cTn id="42" dur="500"/>
                                        <p:tgtEl>
                                          <p:spTgt spid="11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13">
                                            <p:txEl>
                                              <p:pRg st="8" end="8"/>
                                            </p:txEl>
                                          </p:spTgt>
                                        </p:tgtEl>
                                        <p:attrNameLst>
                                          <p:attrName>style.visibility</p:attrName>
                                        </p:attrNameLst>
                                      </p:cBhvr>
                                      <p:to>
                                        <p:strVal val="visible"/>
                                      </p:to>
                                    </p:set>
                                    <p:animEffect transition="in" filter="fade">
                                      <p:cBhvr>
                                        <p:cTn id="47" dur="500"/>
                                        <p:tgtEl>
                                          <p:spTgt spid="11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13">
                                            <p:txEl>
                                              <p:pRg st="9" end="9"/>
                                            </p:txEl>
                                          </p:spTgt>
                                        </p:tgtEl>
                                        <p:attrNameLst>
                                          <p:attrName>style.visibility</p:attrName>
                                        </p:attrNameLst>
                                      </p:cBhvr>
                                      <p:to>
                                        <p:strVal val="visible"/>
                                      </p:to>
                                    </p:set>
                                    <p:animEffect transition="in" filter="fade">
                                      <p:cBhvr>
                                        <p:cTn id="52" dur="500"/>
                                        <p:tgtEl>
                                          <p:spTgt spid="11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13">
                                            <p:txEl>
                                              <p:pRg st="10" end="10"/>
                                            </p:txEl>
                                          </p:spTgt>
                                        </p:tgtEl>
                                        <p:attrNameLst>
                                          <p:attrName>style.visibility</p:attrName>
                                        </p:attrNameLst>
                                      </p:cBhvr>
                                      <p:to>
                                        <p:strVal val="visible"/>
                                      </p:to>
                                    </p:set>
                                    <p:animEffect transition="in" filter="fade">
                                      <p:cBhvr>
                                        <p:cTn id="57" dur="500"/>
                                        <p:tgtEl>
                                          <p:spTgt spid="11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13">
                                            <p:txEl>
                                              <p:pRg st="11" end="11"/>
                                            </p:txEl>
                                          </p:spTgt>
                                        </p:tgtEl>
                                        <p:attrNameLst>
                                          <p:attrName>style.visibility</p:attrName>
                                        </p:attrNameLst>
                                      </p:cBhvr>
                                      <p:to>
                                        <p:strVal val="visible"/>
                                      </p:to>
                                    </p:set>
                                    <p:animEffect transition="in" filter="fade">
                                      <p:cBhvr>
                                        <p:cTn id="62" dur="500"/>
                                        <p:tgtEl>
                                          <p:spTgt spid="11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Custom 4">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imple Light">
  <a:themeElements>
    <a:clrScheme name="Custom 4">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8904</TotalTime>
  <Words>1239</Words>
  <Application>Microsoft Macintosh PowerPoint</Application>
  <PresentationFormat>On-screen Show (16:9)</PresentationFormat>
  <Paragraphs>170</Paragraphs>
  <Slides>19</Slides>
  <Notes>18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19</vt:i4>
      </vt:variant>
    </vt:vector>
  </HeadingPairs>
  <TitlesOfParts>
    <vt:vector size="23" baseType="lpstr">
      <vt:lpstr>Arial</vt:lpstr>
      <vt:lpstr>Garamond</vt:lpstr>
      <vt:lpstr>Simple Light</vt:lpstr>
      <vt:lpstr>1_Simple Light</vt:lpstr>
      <vt:lpstr>PowerPoint Presentation</vt:lpstr>
      <vt:lpstr>What we know: Nevada ranks last in education</vt:lpstr>
      <vt:lpstr>What values does Nevada place on its students?</vt:lpstr>
      <vt:lpstr>PowerPoint Presentation</vt:lpstr>
      <vt:lpstr>What hasn’t remained flat? </vt:lpstr>
      <vt:lpstr>What is the result?</vt:lpstr>
      <vt:lpstr>Unique Nevada Challenges</vt:lpstr>
      <vt:lpstr>Outdated Education Funding Formula</vt:lpstr>
      <vt:lpstr>Shuffling of funds</vt:lpstr>
      <vt:lpstr>To make matters worse...</vt:lpstr>
      <vt:lpstr>The Shell Game</vt:lpstr>
      <vt:lpstr>Studies Sound Alarm Bells</vt:lpstr>
      <vt:lpstr>Moving in the Right Direction</vt:lpstr>
      <vt:lpstr>Challenges with restricted-use funds</vt:lpstr>
      <vt:lpstr>K-12 Affects Local Economy... </vt:lpstr>
      <vt:lpstr>…And Overall Well-being</vt:lpstr>
      <vt:lpstr>Our Students Deserve</vt:lpstr>
      <vt:lpstr>What Can I Do?</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Michelle Booth</cp:lastModifiedBy>
  <cp:revision>8</cp:revision>
  <dcterms:modified xsi:type="dcterms:W3CDTF">2018-12-03T19:37:23Z</dcterms:modified>
</cp:coreProperties>
</file>