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66" r:id="rId4"/>
    <p:sldId id="258" r:id="rId5"/>
    <p:sldId id="262" r:id="rId6"/>
    <p:sldId id="268" r:id="rId7"/>
    <p:sldId id="259" r:id="rId8"/>
    <p:sldId id="269" r:id="rId9"/>
    <p:sldId id="260"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Kinne" initials="SK" lastIdx="2" clrIdx="0">
    <p:extLst>
      <p:ext uri="{19B8F6BF-5375-455C-9EA6-DF929625EA0E}">
        <p15:presenceInfo xmlns:p15="http://schemas.microsoft.com/office/powerpoint/2012/main" userId="S-1-5-21-2299061036-1456400898-4236979735-11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59" autoAdjust="0"/>
    <p:restoredTop sz="94660"/>
  </p:normalViewPr>
  <p:slideViewPr>
    <p:cSldViewPr snapToGrid="0">
      <p:cViewPr varScale="1">
        <p:scale>
          <a:sx n="72" d="100"/>
          <a:sy n="72"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035AC6-3B27-489C-B0DB-BBA1E01B4FDF}"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2171542E-EF7E-4E8A-A215-2C5CF9C008C1}">
      <dgm:prSet phldrT="[Text]"/>
      <dgm:spPr>
        <a:solidFill>
          <a:srgbClr val="002060"/>
        </a:solidFill>
      </dgm:spPr>
      <dgm:t>
        <a:bodyPr/>
        <a:lstStyle/>
        <a:p>
          <a:pPr algn="ctr"/>
          <a:r>
            <a:rPr lang="en-US" dirty="0"/>
            <a:t>Autonomy</a:t>
          </a:r>
        </a:p>
      </dgm:t>
    </dgm:pt>
    <dgm:pt modelId="{AED14A87-F0C0-431A-BCDF-9F24018467D4}" type="parTrans" cxnId="{D244CF36-DC92-4FA5-BA59-CDF1C2D744AB}">
      <dgm:prSet/>
      <dgm:spPr/>
      <dgm:t>
        <a:bodyPr/>
        <a:lstStyle/>
        <a:p>
          <a:pPr algn="ctr"/>
          <a:endParaRPr lang="en-US"/>
        </a:p>
      </dgm:t>
    </dgm:pt>
    <dgm:pt modelId="{B7D9C41B-8C4F-4D87-B93B-F28CA33C6705}" type="sibTrans" cxnId="{D244CF36-DC92-4FA5-BA59-CDF1C2D744AB}">
      <dgm:prSet/>
      <dgm:spPr/>
      <dgm:t>
        <a:bodyPr/>
        <a:lstStyle/>
        <a:p>
          <a:pPr algn="ctr"/>
          <a:endParaRPr lang="en-US"/>
        </a:p>
      </dgm:t>
    </dgm:pt>
    <dgm:pt modelId="{D6192DC8-85F1-4BDC-8A22-777326FFB910}">
      <dgm:prSet phldrT="[Text]"/>
      <dgm:spPr>
        <a:solidFill>
          <a:srgbClr val="002060"/>
        </a:solidFill>
      </dgm:spPr>
      <dgm:t>
        <a:bodyPr/>
        <a:lstStyle/>
        <a:p>
          <a:pPr algn="ctr"/>
          <a:r>
            <a:rPr lang="en-US" dirty="0"/>
            <a:t>Accountability</a:t>
          </a:r>
        </a:p>
      </dgm:t>
    </dgm:pt>
    <dgm:pt modelId="{EACA1CBA-C86C-4FF7-90B5-4F8F4B1415DB}" type="parTrans" cxnId="{3F260F9F-1596-42FA-A312-93044CE16512}">
      <dgm:prSet/>
      <dgm:spPr/>
      <dgm:t>
        <a:bodyPr/>
        <a:lstStyle/>
        <a:p>
          <a:pPr algn="ctr"/>
          <a:endParaRPr lang="en-US"/>
        </a:p>
      </dgm:t>
    </dgm:pt>
    <dgm:pt modelId="{783732B9-8324-4F1E-AA4E-1AFC6CD33EE9}" type="sibTrans" cxnId="{3F260F9F-1596-42FA-A312-93044CE16512}">
      <dgm:prSet/>
      <dgm:spPr/>
      <dgm:t>
        <a:bodyPr/>
        <a:lstStyle/>
        <a:p>
          <a:pPr algn="ctr"/>
          <a:endParaRPr lang="en-US"/>
        </a:p>
      </dgm:t>
    </dgm:pt>
    <dgm:pt modelId="{5B211D2D-FD60-40F3-B73A-D611D4387F99}">
      <dgm:prSet phldrT="[Text]"/>
      <dgm:spPr>
        <a:solidFill>
          <a:srgbClr val="002060"/>
        </a:solidFill>
      </dgm:spPr>
      <dgm:t>
        <a:bodyPr/>
        <a:lstStyle/>
        <a:p>
          <a:pPr algn="ctr"/>
          <a:r>
            <a:rPr lang="en-US" dirty="0"/>
            <a:t>Access</a:t>
          </a:r>
        </a:p>
      </dgm:t>
    </dgm:pt>
    <dgm:pt modelId="{FD60802C-9381-496B-8884-3DFF388CE955}" type="parTrans" cxnId="{8899905C-A0B1-463B-9D9A-FDECC215C087}">
      <dgm:prSet/>
      <dgm:spPr/>
      <dgm:t>
        <a:bodyPr/>
        <a:lstStyle/>
        <a:p>
          <a:pPr algn="ctr"/>
          <a:endParaRPr lang="en-US"/>
        </a:p>
      </dgm:t>
    </dgm:pt>
    <dgm:pt modelId="{5E70516C-E943-4FAF-8DAB-F8DB4422EB46}" type="sibTrans" cxnId="{8899905C-A0B1-463B-9D9A-FDECC215C087}">
      <dgm:prSet/>
      <dgm:spPr/>
      <dgm:t>
        <a:bodyPr/>
        <a:lstStyle/>
        <a:p>
          <a:pPr algn="ctr"/>
          <a:endParaRPr lang="en-US"/>
        </a:p>
      </dgm:t>
    </dgm:pt>
    <dgm:pt modelId="{0D64FEA5-9290-408D-A3DF-78AFD541304B}" type="pres">
      <dgm:prSet presAssocID="{98035AC6-3B27-489C-B0DB-BBA1E01B4FDF}" presName="Name0" presStyleCnt="0">
        <dgm:presLayoutVars>
          <dgm:dir/>
          <dgm:resizeHandles val="exact"/>
        </dgm:presLayoutVars>
      </dgm:prSet>
      <dgm:spPr/>
    </dgm:pt>
    <dgm:pt modelId="{61F953A7-89C4-4F6A-9897-D146CC438A34}" type="pres">
      <dgm:prSet presAssocID="{2171542E-EF7E-4E8A-A215-2C5CF9C008C1}" presName="node" presStyleLbl="node1" presStyleIdx="0" presStyleCnt="3">
        <dgm:presLayoutVars>
          <dgm:bulletEnabled val="1"/>
        </dgm:presLayoutVars>
      </dgm:prSet>
      <dgm:spPr/>
    </dgm:pt>
    <dgm:pt modelId="{D86C69D6-4DD8-4808-AA6C-E54184A2DA57}" type="pres">
      <dgm:prSet presAssocID="{B7D9C41B-8C4F-4D87-B93B-F28CA33C6705}" presName="sibTrans" presStyleCnt="0"/>
      <dgm:spPr/>
    </dgm:pt>
    <dgm:pt modelId="{06E1DC13-A1E1-4ABE-8148-D9E2C394A1F0}" type="pres">
      <dgm:prSet presAssocID="{D6192DC8-85F1-4BDC-8A22-777326FFB910}" presName="node" presStyleLbl="node1" presStyleIdx="1" presStyleCnt="3">
        <dgm:presLayoutVars>
          <dgm:bulletEnabled val="1"/>
        </dgm:presLayoutVars>
      </dgm:prSet>
      <dgm:spPr/>
    </dgm:pt>
    <dgm:pt modelId="{03975033-AE69-4A38-A9BC-02EDEA3165DE}" type="pres">
      <dgm:prSet presAssocID="{783732B9-8324-4F1E-AA4E-1AFC6CD33EE9}" presName="sibTrans" presStyleCnt="0"/>
      <dgm:spPr/>
    </dgm:pt>
    <dgm:pt modelId="{BD3E2E08-4737-4927-850E-C3244D688693}" type="pres">
      <dgm:prSet presAssocID="{5B211D2D-FD60-40F3-B73A-D611D4387F99}" presName="node" presStyleLbl="node1" presStyleIdx="2" presStyleCnt="3">
        <dgm:presLayoutVars>
          <dgm:bulletEnabled val="1"/>
        </dgm:presLayoutVars>
      </dgm:prSet>
      <dgm:spPr/>
    </dgm:pt>
  </dgm:ptLst>
  <dgm:cxnLst>
    <dgm:cxn modelId="{A4247A18-B42A-4BA2-9DE8-0B920F19AA3A}" type="presOf" srcId="{2171542E-EF7E-4E8A-A215-2C5CF9C008C1}" destId="{61F953A7-89C4-4F6A-9897-D146CC438A34}" srcOrd="0" destOrd="0" presId="urn:microsoft.com/office/officeart/2005/8/layout/hList6"/>
    <dgm:cxn modelId="{D244CF36-DC92-4FA5-BA59-CDF1C2D744AB}" srcId="{98035AC6-3B27-489C-B0DB-BBA1E01B4FDF}" destId="{2171542E-EF7E-4E8A-A215-2C5CF9C008C1}" srcOrd="0" destOrd="0" parTransId="{AED14A87-F0C0-431A-BCDF-9F24018467D4}" sibTransId="{B7D9C41B-8C4F-4D87-B93B-F28CA33C6705}"/>
    <dgm:cxn modelId="{8899905C-A0B1-463B-9D9A-FDECC215C087}" srcId="{98035AC6-3B27-489C-B0DB-BBA1E01B4FDF}" destId="{5B211D2D-FD60-40F3-B73A-D611D4387F99}" srcOrd="2" destOrd="0" parTransId="{FD60802C-9381-496B-8884-3DFF388CE955}" sibTransId="{5E70516C-E943-4FAF-8DAB-F8DB4422EB46}"/>
    <dgm:cxn modelId="{AD8B094C-E322-4462-873B-FEC04CCCC4AC}" type="presOf" srcId="{D6192DC8-85F1-4BDC-8A22-777326FFB910}" destId="{06E1DC13-A1E1-4ABE-8148-D9E2C394A1F0}" srcOrd="0" destOrd="0" presId="urn:microsoft.com/office/officeart/2005/8/layout/hList6"/>
    <dgm:cxn modelId="{3F260F9F-1596-42FA-A312-93044CE16512}" srcId="{98035AC6-3B27-489C-B0DB-BBA1E01B4FDF}" destId="{D6192DC8-85F1-4BDC-8A22-777326FFB910}" srcOrd="1" destOrd="0" parTransId="{EACA1CBA-C86C-4FF7-90B5-4F8F4B1415DB}" sibTransId="{783732B9-8324-4F1E-AA4E-1AFC6CD33EE9}"/>
    <dgm:cxn modelId="{55BECDC8-EB57-453D-9DDA-AF2A5169B080}" type="presOf" srcId="{5B211D2D-FD60-40F3-B73A-D611D4387F99}" destId="{BD3E2E08-4737-4927-850E-C3244D688693}" srcOrd="0" destOrd="0" presId="urn:microsoft.com/office/officeart/2005/8/layout/hList6"/>
    <dgm:cxn modelId="{5BA9F5DB-4EA0-416F-B185-7EA4B7C92284}" type="presOf" srcId="{98035AC6-3B27-489C-B0DB-BBA1E01B4FDF}" destId="{0D64FEA5-9290-408D-A3DF-78AFD541304B}" srcOrd="0" destOrd="0" presId="urn:microsoft.com/office/officeart/2005/8/layout/hList6"/>
    <dgm:cxn modelId="{5827F815-145E-4EA5-9C83-95184067C492}" type="presParOf" srcId="{0D64FEA5-9290-408D-A3DF-78AFD541304B}" destId="{61F953A7-89C4-4F6A-9897-D146CC438A34}" srcOrd="0" destOrd="0" presId="urn:microsoft.com/office/officeart/2005/8/layout/hList6"/>
    <dgm:cxn modelId="{47F836D8-E645-45FC-B010-79FCBF7206D5}" type="presParOf" srcId="{0D64FEA5-9290-408D-A3DF-78AFD541304B}" destId="{D86C69D6-4DD8-4808-AA6C-E54184A2DA57}" srcOrd="1" destOrd="0" presId="urn:microsoft.com/office/officeart/2005/8/layout/hList6"/>
    <dgm:cxn modelId="{84BDBF63-B99F-4C6D-A812-FC6E497ACB90}" type="presParOf" srcId="{0D64FEA5-9290-408D-A3DF-78AFD541304B}" destId="{06E1DC13-A1E1-4ABE-8148-D9E2C394A1F0}" srcOrd="2" destOrd="0" presId="urn:microsoft.com/office/officeart/2005/8/layout/hList6"/>
    <dgm:cxn modelId="{AA5E1E27-4FA4-4928-9664-24DE80F8BE15}" type="presParOf" srcId="{0D64FEA5-9290-408D-A3DF-78AFD541304B}" destId="{03975033-AE69-4A38-A9BC-02EDEA3165DE}" srcOrd="3" destOrd="0" presId="urn:microsoft.com/office/officeart/2005/8/layout/hList6"/>
    <dgm:cxn modelId="{E4B065F3-FC1B-484A-B6FA-E00EBD86D4AB}" type="presParOf" srcId="{0D64FEA5-9290-408D-A3DF-78AFD541304B}" destId="{BD3E2E08-4737-4927-850E-C3244D688693}" srcOrd="4"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953A7-89C4-4F6A-9897-D146CC438A34}">
      <dsp:nvSpPr>
        <dsp:cNvPr id="0" name=""/>
        <dsp:cNvSpPr/>
      </dsp:nvSpPr>
      <dsp:spPr>
        <a:xfrm rot="16200000">
          <a:off x="-984789" y="985749"/>
          <a:ext cx="4469871" cy="2498371"/>
        </a:xfrm>
        <a:prstGeom prst="flowChartManualOperation">
          <a:avLst/>
        </a:prstGeom>
        <a:solidFill>
          <a:srgbClr val="00206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0066" bIns="0" numCol="1" spcCol="1270" anchor="ctr" anchorCtr="0">
          <a:noAutofit/>
        </a:bodyPr>
        <a:lstStyle/>
        <a:p>
          <a:pPr marL="0" lvl="0" indent="0" algn="ctr" defTabSz="1333500">
            <a:lnSpc>
              <a:spcPct val="90000"/>
            </a:lnSpc>
            <a:spcBef>
              <a:spcPct val="0"/>
            </a:spcBef>
            <a:spcAft>
              <a:spcPct val="35000"/>
            </a:spcAft>
            <a:buNone/>
          </a:pPr>
          <a:r>
            <a:rPr lang="en-US" sz="3000" kern="1200" dirty="0"/>
            <a:t>Autonomy</a:t>
          </a:r>
        </a:p>
      </dsp:txBody>
      <dsp:txXfrm rot="5400000">
        <a:off x="961" y="893973"/>
        <a:ext cx="2498371" cy="2681923"/>
      </dsp:txXfrm>
    </dsp:sp>
    <dsp:sp modelId="{06E1DC13-A1E1-4ABE-8148-D9E2C394A1F0}">
      <dsp:nvSpPr>
        <dsp:cNvPr id="0" name=""/>
        <dsp:cNvSpPr/>
      </dsp:nvSpPr>
      <dsp:spPr>
        <a:xfrm rot="16200000">
          <a:off x="1700960" y="985749"/>
          <a:ext cx="4469871" cy="2498371"/>
        </a:xfrm>
        <a:prstGeom prst="flowChartManualOperation">
          <a:avLst/>
        </a:prstGeom>
        <a:solidFill>
          <a:srgbClr val="00206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0066" bIns="0" numCol="1" spcCol="1270" anchor="ctr" anchorCtr="0">
          <a:noAutofit/>
        </a:bodyPr>
        <a:lstStyle/>
        <a:p>
          <a:pPr marL="0" lvl="0" indent="0" algn="ctr" defTabSz="1333500">
            <a:lnSpc>
              <a:spcPct val="90000"/>
            </a:lnSpc>
            <a:spcBef>
              <a:spcPct val="0"/>
            </a:spcBef>
            <a:spcAft>
              <a:spcPct val="35000"/>
            </a:spcAft>
            <a:buNone/>
          </a:pPr>
          <a:r>
            <a:rPr lang="en-US" sz="3000" kern="1200" dirty="0"/>
            <a:t>Accountability</a:t>
          </a:r>
        </a:p>
      </dsp:txBody>
      <dsp:txXfrm rot="5400000">
        <a:off x="2686710" y="893973"/>
        <a:ext cx="2498371" cy="2681923"/>
      </dsp:txXfrm>
    </dsp:sp>
    <dsp:sp modelId="{BD3E2E08-4737-4927-850E-C3244D688693}">
      <dsp:nvSpPr>
        <dsp:cNvPr id="0" name=""/>
        <dsp:cNvSpPr/>
      </dsp:nvSpPr>
      <dsp:spPr>
        <a:xfrm rot="16200000">
          <a:off x="4386709" y="985749"/>
          <a:ext cx="4469871" cy="2498371"/>
        </a:xfrm>
        <a:prstGeom prst="flowChartManualOperation">
          <a:avLst/>
        </a:prstGeom>
        <a:solidFill>
          <a:srgbClr val="00206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0" rIns="190066" bIns="0" numCol="1" spcCol="1270" anchor="ctr" anchorCtr="0">
          <a:noAutofit/>
        </a:bodyPr>
        <a:lstStyle/>
        <a:p>
          <a:pPr marL="0" lvl="0" indent="0" algn="ctr" defTabSz="1333500">
            <a:lnSpc>
              <a:spcPct val="90000"/>
            </a:lnSpc>
            <a:spcBef>
              <a:spcPct val="0"/>
            </a:spcBef>
            <a:spcAft>
              <a:spcPct val="35000"/>
            </a:spcAft>
            <a:buNone/>
          </a:pPr>
          <a:r>
            <a:rPr lang="en-US" sz="3000" kern="1200" dirty="0"/>
            <a:t>Access</a:t>
          </a:r>
        </a:p>
      </dsp:txBody>
      <dsp:txXfrm rot="5400000">
        <a:off x="5372459" y="893973"/>
        <a:ext cx="2498371" cy="268192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53C6E7-AED8-4005-B002-1610A6B92B4B}" type="datetimeFigureOut">
              <a:rPr lang="en-US" smtClean="0"/>
              <a:t>11/21/2018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891A5AE-6D8B-4755-BD26-7B172FDF339D}" type="slidenum">
              <a:rPr lang="en-US" smtClean="0"/>
              <a:t>‹#›</a:t>
            </a:fld>
            <a:endParaRPr lang="en-US"/>
          </a:p>
        </p:txBody>
      </p:sp>
    </p:spTree>
    <p:extLst>
      <p:ext uri="{BB962C8B-B14F-4D97-AF65-F5344CB8AC3E}">
        <p14:creationId xmlns:p14="http://schemas.microsoft.com/office/powerpoint/2010/main" val="948382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6A576CD-EB54-45DC-93DF-8EBCE724DF00}" type="datetime1">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A362E-85D3-4743-B3AA-92712B2CF407}" type="datetime1">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DBBAB5-F65A-4FB9-A0D1-CD823324A134}" type="datetime1">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E4BD8A-FFDB-48D8-BB03-855D58A81625}" type="datetime1">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0D3E6A-027A-4B3F-85B5-BF9AE8CEF7A6}" type="datetime1">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B659D9-2FA8-486E-A3DB-F601656EE6BE}" type="datetime1">
              <a:rPr lang="en-US" smtClean="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E7F58F-3AC2-4196-8795-CF360A104306}" type="datetime1">
              <a:rPr lang="en-US" smtClean="0"/>
              <a:t>11/21/2018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D38CE1-71F4-4330-86C2-9AC00A4F180F}" type="datetime1">
              <a:rPr lang="en-US" smtClean="0"/>
              <a:t>11/21/2018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AB2E9-AEB5-4566-AC82-BD2A8DA7E29E}" type="datetime1">
              <a:rPr lang="en-US" smtClean="0"/>
              <a:t>11/21/2018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C72905-DF71-4BFC-BF4E-7B325B1640BF}" type="datetime1">
              <a:rPr lang="en-US" smtClean="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E76F88-B444-4DC0-9CD7-333135ADCDB3}" type="datetime1">
              <a:rPr lang="en-US" smtClean="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3BDFA8-4A92-414E-904C-DD56BE417A3E}" type="datetime1">
              <a:rPr lang="en-US" smtClean="0"/>
              <a:t>11/21/2018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qualitycharters.org/wp-content/uploads/2018/10/NACSA-Principles-and-Standards-2018-Edition.pdf" TargetMode="External"/><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hyperlink" Target="https://www.leg.state.nv.us/Register/2016Register/R131-16I.pdf"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leg.state.nv.us/Register/2016Register/R131-16AP.pdf"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openclipart.org/detail/28725/icon-with-question-mark-by-purzen"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CD2E6-1B9D-499E-AC00-CDC99A94EAC7}"/>
              </a:ext>
            </a:extLst>
          </p:cNvPr>
          <p:cNvSpPr>
            <a:spLocks noGrp="1"/>
          </p:cNvSpPr>
          <p:nvPr>
            <p:ph type="title"/>
          </p:nvPr>
        </p:nvSpPr>
        <p:spPr/>
        <p:txBody>
          <a:bodyPr/>
          <a:lstStyle/>
          <a:p>
            <a:r>
              <a:rPr lang="en-US" dirty="0">
                <a:solidFill>
                  <a:srgbClr val="002060"/>
                </a:solidFill>
                <a:latin typeface="Tw Cen MT Condensed Extra Bold" panose="020B0803020202020204" pitchFamily="34" charset="0"/>
              </a:rPr>
              <a:t>R131-16</a:t>
            </a:r>
          </a:p>
        </p:txBody>
      </p:sp>
      <p:sp>
        <p:nvSpPr>
          <p:cNvPr id="3" name="Subtitle 2">
            <a:extLst>
              <a:ext uri="{FF2B5EF4-FFF2-40B4-BE49-F238E27FC236}">
                <a16:creationId xmlns:a16="http://schemas.microsoft.com/office/drawing/2014/main" id="{EB32DA9E-7437-4E75-8856-E59DDA0EB9F5}"/>
              </a:ext>
            </a:extLst>
          </p:cNvPr>
          <p:cNvSpPr>
            <a:spLocks noGrp="1"/>
          </p:cNvSpPr>
          <p:nvPr>
            <p:ph type="body" sz="half" idx="2"/>
          </p:nvPr>
        </p:nvSpPr>
        <p:spPr>
          <a:xfrm>
            <a:off x="8534400" y="4960138"/>
            <a:ext cx="3200400" cy="1346913"/>
          </a:xfrm>
        </p:spPr>
        <p:txBody>
          <a:bodyPr/>
          <a:lstStyle/>
          <a:p>
            <a:r>
              <a:rPr lang="en-US" dirty="0"/>
              <a:t>November 30, 2018</a:t>
            </a:r>
          </a:p>
        </p:txBody>
      </p:sp>
      <p:pic>
        <p:nvPicPr>
          <p:cNvPr id="31" name="Picture Placeholder 30">
            <a:extLst>
              <a:ext uri="{FF2B5EF4-FFF2-40B4-BE49-F238E27FC236}">
                <a16:creationId xmlns:a16="http://schemas.microsoft.com/office/drawing/2014/main" id="{D55F8567-0BAD-4F10-BA03-18741B9CEA8F}"/>
              </a:ext>
            </a:extLst>
          </p:cNvPr>
          <p:cNvPicPr>
            <a:picLocks noGrp="1" noChangeAspect="1"/>
          </p:cNvPicPr>
          <p:nvPr>
            <p:ph type="pic" idx="1"/>
          </p:nvPr>
        </p:nvPicPr>
        <p:blipFill>
          <a:blip r:embed="rId2"/>
          <a:stretch>
            <a:fillRect/>
          </a:stretch>
        </p:blipFill>
        <p:spPr>
          <a:xfrm>
            <a:off x="457200" y="275589"/>
            <a:ext cx="11242766" cy="3901480"/>
          </a:xfrm>
        </p:spPr>
      </p:pic>
      <p:cxnSp>
        <p:nvCxnSpPr>
          <p:cNvPr id="33" name="Straight Connector 32">
            <a:extLst>
              <a:ext uri="{FF2B5EF4-FFF2-40B4-BE49-F238E27FC236}">
                <a16:creationId xmlns:a16="http://schemas.microsoft.com/office/drawing/2014/main" id="{981B6D6B-C1AD-4A91-9C2E-8E8A8FF76F9E}"/>
              </a:ext>
            </a:extLst>
          </p:cNvPr>
          <p:cNvCxnSpPr>
            <a:cxnSpLocks/>
          </p:cNvCxnSpPr>
          <p:nvPr/>
        </p:nvCxnSpPr>
        <p:spPr>
          <a:xfrm>
            <a:off x="293615" y="4767191"/>
            <a:ext cx="11441185"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D8689387-1380-473F-82AC-31C7C38B967A}"/>
              </a:ext>
            </a:extLst>
          </p:cNvPr>
          <p:cNvSpPr>
            <a:spLocks noGrp="1"/>
          </p:cNvSpPr>
          <p:nvPr>
            <p:ph type="sldNum" sz="quarter" idx="12"/>
          </p:nvPr>
        </p:nvSpPr>
        <p:spPr/>
        <p:txBody>
          <a:bodyPr/>
          <a:lstStyle/>
          <a:p>
            <a:fld id="{867E5644-1E61-4311-A31E-84CB9C7AA8A9}" type="slidenum">
              <a:rPr lang="en-US" smtClean="0"/>
              <a:t>1</a:t>
            </a:fld>
            <a:endParaRPr lang="en-US" dirty="0"/>
          </a:p>
        </p:txBody>
      </p:sp>
    </p:spTree>
    <p:extLst>
      <p:ext uri="{BB962C8B-B14F-4D97-AF65-F5344CB8AC3E}">
        <p14:creationId xmlns:p14="http://schemas.microsoft.com/office/powerpoint/2010/main" val="395797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69B8-4561-4030-9794-0D90E58CBD9F}"/>
              </a:ext>
            </a:extLst>
          </p:cNvPr>
          <p:cNvSpPr>
            <a:spLocks noGrp="1"/>
          </p:cNvSpPr>
          <p:nvPr>
            <p:ph type="title"/>
          </p:nvPr>
        </p:nvSpPr>
        <p:spPr/>
        <p:txBody>
          <a:bodyPr/>
          <a:lstStyle/>
          <a:p>
            <a:r>
              <a:rPr lang="en-US" dirty="0">
                <a:solidFill>
                  <a:srgbClr val="002060"/>
                </a:solidFill>
                <a:latin typeface="Tw Cen MT Condensed Extra Bold" panose="020B0803020202020204" pitchFamily="34" charset="0"/>
              </a:rPr>
              <a:t>SPCSA Strategic plan</a:t>
            </a:r>
          </a:p>
        </p:txBody>
      </p:sp>
      <p:sp>
        <p:nvSpPr>
          <p:cNvPr id="3" name="Content Placeholder 2">
            <a:extLst>
              <a:ext uri="{FF2B5EF4-FFF2-40B4-BE49-F238E27FC236}">
                <a16:creationId xmlns:a16="http://schemas.microsoft.com/office/drawing/2014/main" id="{7C2769C1-6585-4802-AC65-E559CC2165B1}"/>
              </a:ext>
            </a:extLst>
          </p:cNvPr>
          <p:cNvSpPr>
            <a:spLocks noGrp="1"/>
          </p:cNvSpPr>
          <p:nvPr>
            <p:ph idx="1"/>
          </p:nvPr>
        </p:nvSpPr>
        <p:spPr>
          <a:xfrm>
            <a:off x="1024128" y="1954635"/>
            <a:ext cx="9720073" cy="4354725"/>
          </a:xfrm>
        </p:spPr>
        <p:txBody>
          <a:bodyPr/>
          <a:lstStyle/>
          <a:p>
            <a:pPr>
              <a:buFont typeface="Arial" panose="020B0604020202020204" pitchFamily="34" charset="0"/>
              <a:buChar char="•"/>
            </a:pPr>
            <a:r>
              <a:rPr lang="en-US" sz="2800" dirty="0"/>
              <a:t> Open and Sustain Quality Schools</a:t>
            </a:r>
          </a:p>
          <a:p>
            <a:pPr marL="0" indent="0">
              <a:buNone/>
            </a:pPr>
            <a:endParaRPr lang="en-US" sz="2800" dirty="0"/>
          </a:p>
          <a:p>
            <a:pPr>
              <a:buFont typeface="Arial" panose="020B0604020202020204" pitchFamily="34" charset="0"/>
              <a:buChar char="•"/>
            </a:pPr>
            <a:r>
              <a:rPr lang="en-US" sz="2800" dirty="0"/>
              <a:t> Maintain Unwavering Commitment to High Quality Schools</a:t>
            </a:r>
          </a:p>
          <a:p>
            <a:pPr marL="0" indent="0">
              <a:buNone/>
            </a:pPr>
            <a:endParaRPr lang="en-US" sz="2800" dirty="0"/>
          </a:p>
          <a:p>
            <a:pPr>
              <a:buFont typeface="Arial" panose="020B0604020202020204" pitchFamily="34" charset="0"/>
              <a:buChar char="•"/>
            </a:pPr>
            <a:r>
              <a:rPr lang="en-US" sz="2800" dirty="0"/>
              <a:t> Ensure Fulfillment of Public School Obligations</a:t>
            </a:r>
          </a:p>
          <a:p>
            <a:pPr marL="0" indent="0">
              <a:buNone/>
            </a:pPr>
            <a:endParaRPr lang="en-US" sz="2800" dirty="0"/>
          </a:p>
          <a:p>
            <a:pPr>
              <a:buFont typeface="Arial" panose="020B0604020202020204" pitchFamily="34" charset="0"/>
              <a:buChar char="•"/>
            </a:pPr>
            <a:r>
              <a:rPr lang="en-US" sz="2800" dirty="0"/>
              <a:t>Facilitate a Community of Practice Among Operators</a:t>
            </a:r>
          </a:p>
          <a:p>
            <a:endParaRPr lang="en-US" dirty="0"/>
          </a:p>
        </p:txBody>
      </p:sp>
      <p:pic>
        <p:nvPicPr>
          <p:cNvPr id="4" name="Picture 3">
            <a:extLst>
              <a:ext uri="{FF2B5EF4-FFF2-40B4-BE49-F238E27FC236}">
                <a16:creationId xmlns:a16="http://schemas.microsoft.com/office/drawing/2014/main" id="{55C2EF3E-A680-4760-B08C-BBECF9B32918}"/>
              </a:ext>
            </a:extLst>
          </p:cNvPr>
          <p:cNvPicPr>
            <a:picLocks noChangeAspect="1"/>
          </p:cNvPicPr>
          <p:nvPr/>
        </p:nvPicPr>
        <p:blipFill>
          <a:blip r:embed="rId2"/>
          <a:stretch>
            <a:fillRect/>
          </a:stretch>
        </p:blipFill>
        <p:spPr>
          <a:xfrm>
            <a:off x="10493357" y="6245606"/>
            <a:ext cx="1543574" cy="535653"/>
          </a:xfrm>
          <a:prstGeom prst="rect">
            <a:avLst/>
          </a:prstGeom>
        </p:spPr>
      </p:pic>
      <p:sp>
        <p:nvSpPr>
          <p:cNvPr id="7" name="Slide Number Placeholder 6">
            <a:extLst>
              <a:ext uri="{FF2B5EF4-FFF2-40B4-BE49-F238E27FC236}">
                <a16:creationId xmlns:a16="http://schemas.microsoft.com/office/drawing/2014/main" id="{B5B5ACC2-CCCF-4D30-912C-E7882AD0A093}"/>
              </a:ext>
            </a:extLst>
          </p:cNvPr>
          <p:cNvSpPr>
            <a:spLocks noGrp="1"/>
          </p:cNvSpPr>
          <p:nvPr>
            <p:ph type="sldNum" sz="quarter" idx="12"/>
          </p:nvPr>
        </p:nvSpPr>
        <p:spPr>
          <a:xfrm>
            <a:off x="11781823" y="6513433"/>
            <a:ext cx="255108" cy="274320"/>
          </a:xfrm>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321258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6B72B-E31A-4E2D-9055-4ADAF3B94460}"/>
              </a:ext>
            </a:extLst>
          </p:cNvPr>
          <p:cNvSpPr>
            <a:spLocks noGrp="1"/>
          </p:cNvSpPr>
          <p:nvPr>
            <p:ph type="title"/>
          </p:nvPr>
        </p:nvSpPr>
        <p:spPr>
          <a:xfrm>
            <a:off x="1024127" y="585216"/>
            <a:ext cx="10143745" cy="1499616"/>
          </a:xfrm>
        </p:spPr>
        <p:txBody>
          <a:bodyPr/>
          <a:lstStyle/>
          <a:p>
            <a:r>
              <a:rPr lang="en-US" dirty="0">
                <a:solidFill>
                  <a:srgbClr val="002060"/>
                </a:solidFill>
                <a:latin typeface="Tw Cen MT Condensed Extra Bold" panose="020B0803020202020204" pitchFamily="34" charset="0"/>
              </a:rPr>
              <a:t>Principles of quality authorizing</a:t>
            </a:r>
          </a:p>
        </p:txBody>
      </p:sp>
      <p:sp>
        <p:nvSpPr>
          <p:cNvPr id="3" name="Content Placeholder 2">
            <a:extLst>
              <a:ext uri="{FF2B5EF4-FFF2-40B4-BE49-F238E27FC236}">
                <a16:creationId xmlns:a16="http://schemas.microsoft.com/office/drawing/2014/main" id="{091772BA-7B25-4689-BCBD-60D3EDAEC5E4}"/>
              </a:ext>
            </a:extLst>
          </p:cNvPr>
          <p:cNvSpPr>
            <a:spLocks noGrp="1"/>
          </p:cNvSpPr>
          <p:nvPr>
            <p:ph idx="1"/>
          </p:nvPr>
        </p:nvSpPr>
        <p:spPr>
          <a:xfrm>
            <a:off x="1024128" y="1733007"/>
            <a:ext cx="9378829" cy="4044942"/>
          </a:xfrm>
        </p:spPr>
        <p:txBody>
          <a:bodyPr>
            <a:normAutofit/>
          </a:bodyPr>
          <a:lstStyle/>
          <a:p>
            <a:pPr>
              <a:buFont typeface="Wingdings" panose="05000000000000000000" pitchFamily="2" charset="2"/>
              <a:buChar char="Ø"/>
            </a:pPr>
            <a:endParaRPr lang="en-US" dirty="0"/>
          </a:p>
          <a:p>
            <a:pPr marL="0" indent="0">
              <a:buNone/>
            </a:pPr>
            <a:endParaRPr lang="en-US" dirty="0"/>
          </a:p>
        </p:txBody>
      </p:sp>
      <p:pic>
        <p:nvPicPr>
          <p:cNvPr id="4" name="Picture 3">
            <a:extLst>
              <a:ext uri="{FF2B5EF4-FFF2-40B4-BE49-F238E27FC236}">
                <a16:creationId xmlns:a16="http://schemas.microsoft.com/office/drawing/2014/main" id="{DE27D7C7-B366-466B-A6CB-1066B416A5B4}"/>
              </a:ext>
            </a:extLst>
          </p:cNvPr>
          <p:cNvPicPr>
            <a:picLocks noChangeAspect="1"/>
          </p:cNvPicPr>
          <p:nvPr/>
        </p:nvPicPr>
        <p:blipFill>
          <a:blip r:embed="rId2"/>
          <a:stretch>
            <a:fillRect/>
          </a:stretch>
        </p:blipFill>
        <p:spPr>
          <a:xfrm>
            <a:off x="10552379" y="6202877"/>
            <a:ext cx="1543574" cy="535653"/>
          </a:xfrm>
          <a:prstGeom prst="rect">
            <a:avLst/>
          </a:prstGeom>
        </p:spPr>
      </p:pic>
      <p:sp>
        <p:nvSpPr>
          <p:cNvPr id="7" name="Slide Number Placeholder 6">
            <a:extLst>
              <a:ext uri="{FF2B5EF4-FFF2-40B4-BE49-F238E27FC236}">
                <a16:creationId xmlns:a16="http://schemas.microsoft.com/office/drawing/2014/main" id="{A839D340-F5F9-4574-A4F7-77E5995C5500}"/>
              </a:ext>
            </a:extLst>
          </p:cNvPr>
          <p:cNvSpPr>
            <a:spLocks noGrp="1"/>
          </p:cNvSpPr>
          <p:nvPr>
            <p:ph type="sldNum" sz="quarter" idx="12"/>
          </p:nvPr>
        </p:nvSpPr>
        <p:spPr>
          <a:xfrm>
            <a:off x="11705166" y="6470704"/>
            <a:ext cx="390787" cy="274320"/>
          </a:xfrm>
        </p:spPr>
        <p:txBody>
          <a:bodyPr/>
          <a:lstStyle/>
          <a:p>
            <a:fld id="{4FAB73BC-B049-4115-A692-8D63A059BFB8}" type="slidenum">
              <a:rPr lang="en-US" smtClean="0"/>
              <a:t>3</a:t>
            </a:fld>
            <a:endParaRPr lang="en-US" dirty="0"/>
          </a:p>
        </p:txBody>
      </p:sp>
      <p:graphicFrame>
        <p:nvGraphicFramePr>
          <p:cNvPr id="5" name="Diagram 4">
            <a:hlinkClick r:id="rId3"/>
            <a:extLst>
              <a:ext uri="{FF2B5EF4-FFF2-40B4-BE49-F238E27FC236}">
                <a16:creationId xmlns:a16="http://schemas.microsoft.com/office/drawing/2014/main" id="{09C9C50B-E8CA-446D-8DA3-CB8D2F6D3367}"/>
              </a:ext>
            </a:extLst>
          </p:cNvPr>
          <p:cNvGraphicFramePr/>
          <p:nvPr>
            <p:extLst>
              <p:ext uri="{D42A27DB-BD31-4B8C-83A1-F6EECF244321}">
                <p14:modId xmlns:p14="http://schemas.microsoft.com/office/powerpoint/2010/main" val="1349545483"/>
              </p:ext>
            </p:extLst>
          </p:nvPr>
        </p:nvGraphicFramePr>
        <p:xfrm>
          <a:off x="2266121" y="1733005"/>
          <a:ext cx="7871791" cy="44698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a:extLst>
              <a:ext uri="{FF2B5EF4-FFF2-40B4-BE49-F238E27FC236}">
                <a16:creationId xmlns:a16="http://schemas.microsoft.com/office/drawing/2014/main" id="{AA2AF623-D84F-499E-9D5E-A1EA9D7CE538}"/>
              </a:ext>
            </a:extLst>
          </p:cNvPr>
          <p:cNvSpPr txBox="1"/>
          <p:nvPr/>
        </p:nvSpPr>
        <p:spPr>
          <a:xfrm>
            <a:off x="212035" y="6470704"/>
            <a:ext cx="6414052" cy="369332"/>
          </a:xfrm>
          <a:prstGeom prst="rect">
            <a:avLst/>
          </a:prstGeom>
          <a:noFill/>
        </p:spPr>
        <p:txBody>
          <a:bodyPr wrap="square" rtlCol="0">
            <a:spAutoFit/>
          </a:bodyPr>
          <a:lstStyle/>
          <a:p>
            <a:r>
              <a:rPr lang="en-US" dirty="0">
                <a:hlinkClick r:id="rId3"/>
              </a:rPr>
              <a:t>2018 Principles &amp; Standards for Quality Charter School Authorizing</a:t>
            </a:r>
            <a:endParaRPr lang="en-US" dirty="0"/>
          </a:p>
        </p:txBody>
      </p:sp>
    </p:spTree>
    <p:extLst>
      <p:ext uri="{BB962C8B-B14F-4D97-AF65-F5344CB8AC3E}">
        <p14:creationId xmlns:p14="http://schemas.microsoft.com/office/powerpoint/2010/main" val="4282256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6B72B-E31A-4E2D-9055-4ADAF3B94460}"/>
              </a:ext>
            </a:extLst>
          </p:cNvPr>
          <p:cNvSpPr>
            <a:spLocks noGrp="1"/>
          </p:cNvSpPr>
          <p:nvPr>
            <p:ph type="title"/>
          </p:nvPr>
        </p:nvSpPr>
        <p:spPr/>
        <p:txBody>
          <a:bodyPr/>
          <a:lstStyle/>
          <a:p>
            <a:r>
              <a:rPr lang="en-US" dirty="0">
                <a:solidFill>
                  <a:srgbClr val="002060"/>
                </a:solidFill>
                <a:latin typeface="Tw Cen MT Condensed Extra Bold" panose="020B0803020202020204" pitchFamily="34" charset="0"/>
              </a:rPr>
              <a:t> R 131-16</a:t>
            </a:r>
          </a:p>
        </p:txBody>
      </p:sp>
      <p:sp>
        <p:nvSpPr>
          <p:cNvPr id="3" name="Content Placeholder 2">
            <a:extLst>
              <a:ext uri="{FF2B5EF4-FFF2-40B4-BE49-F238E27FC236}">
                <a16:creationId xmlns:a16="http://schemas.microsoft.com/office/drawing/2014/main" id="{091772BA-7B25-4689-BCBD-60D3EDAEC5E4}"/>
              </a:ext>
            </a:extLst>
          </p:cNvPr>
          <p:cNvSpPr>
            <a:spLocks noGrp="1"/>
          </p:cNvSpPr>
          <p:nvPr>
            <p:ph idx="1"/>
          </p:nvPr>
        </p:nvSpPr>
        <p:spPr>
          <a:xfrm>
            <a:off x="1024128" y="1937857"/>
            <a:ext cx="10296144" cy="4334927"/>
          </a:xfrm>
        </p:spPr>
        <p:txBody>
          <a:bodyPr>
            <a:normAutofit/>
          </a:bodyPr>
          <a:lstStyle/>
          <a:p>
            <a:pPr>
              <a:buFont typeface="Wingdings" panose="05000000000000000000" pitchFamily="2" charset="2"/>
              <a:buChar char="Ø"/>
            </a:pPr>
            <a:r>
              <a:rPr lang="en-US" sz="2400" dirty="0"/>
              <a:t> Allows for students at multi-campus charter schools to transfer within the network</a:t>
            </a:r>
          </a:p>
          <a:p>
            <a:pPr>
              <a:buFont typeface="Wingdings" panose="05000000000000000000" pitchFamily="2" charset="2"/>
              <a:buChar char="Ø"/>
            </a:pPr>
            <a:endParaRPr lang="en-US" sz="1800" dirty="0"/>
          </a:p>
          <a:p>
            <a:pPr>
              <a:buFont typeface="Wingdings" panose="05000000000000000000" pitchFamily="2" charset="2"/>
              <a:buChar char="Ø"/>
            </a:pPr>
            <a:r>
              <a:rPr lang="en-US" sz="2400" dirty="0"/>
              <a:t> Permits sponsors to close an individual campus while keeping other(s) open</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 Enables sponsors to require schools to submit a student recruitment plan</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 Requires schools maintain accurate records related to enrollment, including its lottery process and waitlist</a:t>
            </a:r>
          </a:p>
          <a:p>
            <a:pPr>
              <a:buFont typeface="Wingdings" panose="05000000000000000000" pitchFamily="2" charset="2"/>
              <a:buChar char="Ø"/>
            </a:pPr>
            <a:endParaRPr lang="en-US" dirty="0"/>
          </a:p>
          <a:p>
            <a:pPr marL="0" indent="0">
              <a:buNone/>
            </a:pPr>
            <a:endParaRPr lang="en-US" dirty="0"/>
          </a:p>
        </p:txBody>
      </p:sp>
      <p:pic>
        <p:nvPicPr>
          <p:cNvPr id="4" name="Picture 3">
            <a:extLst>
              <a:ext uri="{FF2B5EF4-FFF2-40B4-BE49-F238E27FC236}">
                <a16:creationId xmlns:a16="http://schemas.microsoft.com/office/drawing/2014/main" id="{DE27D7C7-B366-466B-A6CB-1066B416A5B4}"/>
              </a:ext>
            </a:extLst>
          </p:cNvPr>
          <p:cNvPicPr>
            <a:picLocks noChangeAspect="1"/>
          </p:cNvPicPr>
          <p:nvPr/>
        </p:nvPicPr>
        <p:blipFill>
          <a:blip r:embed="rId2"/>
          <a:stretch>
            <a:fillRect/>
          </a:stretch>
        </p:blipFill>
        <p:spPr>
          <a:xfrm>
            <a:off x="10532185" y="6250900"/>
            <a:ext cx="1543574" cy="535653"/>
          </a:xfrm>
          <a:prstGeom prst="rect">
            <a:avLst/>
          </a:prstGeom>
        </p:spPr>
      </p:pic>
      <p:sp>
        <p:nvSpPr>
          <p:cNvPr id="7" name="Slide Number Placeholder 6">
            <a:extLst>
              <a:ext uri="{FF2B5EF4-FFF2-40B4-BE49-F238E27FC236}">
                <a16:creationId xmlns:a16="http://schemas.microsoft.com/office/drawing/2014/main" id="{8C45B729-3948-498F-9867-DA893D1B058B}"/>
              </a:ext>
            </a:extLst>
          </p:cNvPr>
          <p:cNvSpPr>
            <a:spLocks noGrp="1"/>
          </p:cNvSpPr>
          <p:nvPr>
            <p:ph type="sldNum" sz="quarter" idx="12"/>
          </p:nvPr>
        </p:nvSpPr>
        <p:spPr>
          <a:xfrm>
            <a:off x="11803559" y="6487795"/>
            <a:ext cx="272200" cy="274320"/>
          </a:xfrm>
        </p:spPr>
        <p:txBody>
          <a:bodyPr/>
          <a:lstStyle/>
          <a:p>
            <a:fld id="{4FAB73BC-B049-4115-A692-8D63A059BFB8}" type="slidenum">
              <a:rPr lang="en-US" smtClean="0"/>
              <a:t>4</a:t>
            </a:fld>
            <a:endParaRPr lang="en-US" dirty="0"/>
          </a:p>
        </p:txBody>
      </p:sp>
      <p:sp>
        <p:nvSpPr>
          <p:cNvPr id="5" name="TextBox 4">
            <a:hlinkClick r:id="rId3"/>
            <a:extLst>
              <a:ext uri="{FF2B5EF4-FFF2-40B4-BE49-F238E27FC236}">
                <a16:creationId xmlns:a16="http://schemas.microsoft.com/office/drawing/2014/main" id="{8C7A3822-50DF-4868-B0E5-DC425BAD7493}"/>
              </a:ext>
            </a:extLst>
          </p:cNvPr>
          <p:cNvSpPr txBox="1"/>
          <p:nvPr/>
        </p:nvSpPr>
        <p:spPr>
          <a:xfrm>
            <a:off x="116240" y="6250900"/>
            <a:ext cx="6417081" cy="369332"/>
          </a:xfrm>
          <a:prstGeom prst="rect">
            <a:avLst/>
          </a:prstGeom>
          <a:noFill/>
        </p:spPr>
        <p:txBody>
          <a:bodyPr wrap="square" rtlCol="0">
            <a:spAutoFit/>
          </a:bodyPr>
          <a:lstStyle/>
          <a:p>
            <a:r>
              <a:rPr lang="en-US" dirty="0">
                <a:hlinkClick r:id="rId4"/>
              </a:rPr>
              <a:t>https://www.leg.state.nv.us/Register/2016Register/R131-16AP.pdf</a:t>
            </a:r>
            <a:endParaRPr lang="en-US" dirty="0"/>
          </a:p>
        </p:txBody>
      </p:sp>
    </p:spTree>
    <p:extLst>
      <p:ext uri="{BB962C8B-B14F-4D97-AF65-F5344CB8AC3E}">
        <p14:creationId xmlns:p14="http://schemas.microsoft.com/office/powerpoint/2010/main" val="1118858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6B72B-E31A-4E2D-9055-4ADAF3B94460}"/>
              </a:ext>
            </a:extLst>
          </p:cNvPr>
          <p:cNvSpPr>
            <a:spLocks noGrp="1"/>
          </p:cNvSpPr>
          <p:nvPr>
            <p:ph type="title"/>
          </p:nvPr>
        </p:nvSpPr>
        <p:spPr>
          <a:xfrm>
            <a:off x="1024128" y="585216"/>
            <a:ext cx="9720072" cy="1499616"/>
          </a:xfrm>
        </p:spPr>
        <p:txBody>
          <a:bodyPr/>
          <a:lstStyle/>
          <a:p>
            <a:r>
              <a:rPr lang="en-US" dirty="0">
                <a:solidFill>
                  <a:srgbClr val="002060"/>
                </a:solidFill>
                <a:latin typeface="Tw Cen MT Condensed Extra Bold" panose="020B0803020202020204" pitchFamily="34" charset="0"/>
              </a:rPr>
              <a:t>R 131-16</a:t>
            </a:r>
          </a:p>
        </p:txBody>
      </p:sp>
      <p:sp>
        <p:nvSpPr>
          <p:cNvPr id="3" name="Content Placeholder 2">
            <a:extLst>
              <a:ext uri="{FF2B5EF4-FFF2-40B4-BE49-F238E27FC236}">
                <a16:creationId xmlns:a16="http://schemas.microsoft.com/office/drawing/2014/main" id="{091772BA-7B25-4689-BCBD-60D3EDAEC5E4}"/>
              </a:ext>
            </a:extLst>
          </p:cNvPr>
          <p:cNvSpPr>
            <a:spLocks noGrp="1"/>
          </p:cNvSpPr>
          <p:nvPr>
            <p:ph idx="1"/>
          </p:nvPr>
        </p:nvSpPr>
        <p:spPr>
          <a:xfrm>
            <a:off x="1024128" y="1937857"/>
            <a:ext cx="10007395" cy="4334927"/>
          </a:xfrm>
        </p:spPr>
        <p:txBody>
          <a:bodyPr>
            <a:normAutofit/>
          </a:bodyPr>
          <a:lstStyle/>
          <a:p>
            <a:pPr>
              <a:buFont typeface="Wingdings" panose="05000000000000000000" pitchFamily="2" charset="2"/>
              <a:buChar char="Ø"/>
            </a:pPr>
            <a:r>
              <a:rPr lang="en-US" sz="2400" dirty="0"/>
              <a:t> Prohibits public charter schools from:</a:t>
            </a:r>
          </a:p>
          <a:p>
            <a:pPr lvl="1">
              <a:buFont typeface="Wingdings" panose="05000000000000000000" pitchFamily="2" charset="2"/>
              <a:buChar char="Ø"/>
            </a:pPr>
            <a:r>
              <a:rPr lang="en-US" sz="2000" dirty="0"/>
              <a:t>Administering a test to prospective pupils or base an enrollment decision on the results from any test of the ability or achievement of a prospective pupil</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Using financial incentives to recruit pupils</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b="1" dirty="0"/>
              <a:t>Design, use or intend to use requirements for enrollment in the charter school, including, without limitation, the payment of fees, expectations for the performance of volunteer work or attendance at informational meetings and interviews, for the purpose of discrimination</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Require a prospective pupil or their family to attend an interview or informational meeting as a condition of applying, enrolling or attending</a:t>
            </a:r>
          </a:p>
          <a:p>
            <a:pPr lvl="1">
              <a:buFont typeface="Wingdings" panose="05000000000000000000" pitchFamily="2" charset="2"/>
              <a:buChar char="Ø"/>
            </a:pPr>
            <a:endParaRPr lang="en-US" sz="2000" dirty="0"/>
          </a:p>
          <a:p>
            <a:pPr lvl="1">
              <a:buFont typeface="Wingdings" panose="05000000000000000000" pitchFamily="2" charset="2"/>
              <a:buChar char="Ø"/>
            </a:pPr>
            <a:endParaRPr lang="en-US" sz="2000"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marL="0" indent="0">
              <a:buNone/>
            </a:pPr>
            <a:endParaRPr lang="en-US" dirty="0"/>
          </a:p>
        </p:txBody>
      </p:sp>
      <p:pic>
        <p:nvPicPr>
          <p:cNvPr id="4" name="Picture 3">
            <a:extLst>
              <a:ext uri="{FF2B5EF4-FFF2-40B4-BE49-F238E27FC236}">
                <a16:creationId xmlns:a16="http://schemas.microsoft.com/office/drawing/2014/main" id="{DE27D7C7-B366-466B-A6CB-1066B416A5B4}"/>
              </a:ext>
            </a:extLst>
          </p:cNvPr>
          <p:cNvPicPr>
            <a:picLocks noChangeAspect="1"/>
          </p:cNvPicPr>
          <p:nvPr/>
        </p:nvPicPr>
        <p:blipFill>
          <a:blip r:embed="rId2"/>
          <a:stretch>
            <a:fillRect/>
          </a:stretch>
        </p:blipFill>
        <p:spPr>
          <a:xfrm>
            <a:off x="10648426" y="6202877"/>
            <a:ext cx="1543574" cy="535653"/>
          </a:xfrm>
          <a:prstGeom prst="rect">
            <a:avLst/>
          </a:prstGeom>
        </p:spPr>
      </p:pic>
      <p:sp>
        <p:nvSpPr>
          <p:cNvPr id="7" name="Slide Number Placeholder 6">
            <a:extLst>
              <a:ext uri="{FF2B5EF4-FFF2-40B4-BE49-F238E27FC236}">
                <a16:creationId xmlns:a16="http://schemas.microsoft.com/office/drawing/2014/main" id="{83C8F150-2572-40DB-A179-8E934974DFC7}"/>
              </a:ext>
            </a:extLst>
          </p:cNvPr>
          <p:cNvSpPr>
            <a:spLocks noGrp="1"/>
          </p:cNvSpPr>
          <p:nvPr>
            <p:ph type="sldNum" sz="quarter" idx="12"/>
          </p:nvPr>
        </p:nvSpPr>
        <p:spPr>
          <a:xfrm>
            <a:off x="11642677" y="6470704"/>
            <a:ext cx="294858" cy="274320"/>
          </a:xfrm>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3440417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6B72B-E31A-4E2D-9055-4ADAF3B94460}"/>
              </a:ext>
            </a:extLst>
          </p:cNvPr>
          <p:cNvSpPr>
            <a:spLocks noGrp="1"/>
          </p:cNvSpPr>
          <p:nvPr>
            <p:ph type="title"/>
          </p:nvPr>
        </p:nvSpPr>
        <p:spPr>
          <a:xfrm>
            <a:off x="1024128" y="585216"/>
            <a:ext cx="9720072" cy="1499616"/>
          </a:xfrm>
        </p:spPr>
        <p:txBody>
          <a:bodyPr/>
          <a:lstStyle/>
          <a:p>
            <a:r>
              <a:rPr lang="en-US" dirty="0">
                <a:solidFill>
                  <a:srgbClr val="002060"/>
                </a:solidFill>
                <a:latin typeface="Tw Cen MT Condensed Extra Bold" panose="020B0803020202020204" pitchFamily="34" charset="0"/>
              </a:rPr>
              <a:t>R 131-16</a:t>
            </a:r>
          </a:p>
        </p:txBody>
      </p:sp>
      <p:sp>
        <p:nvSpPr>
          <p:cNvPr id="3" name="Content Placeholder 2">
            <a:extLst>
              <a:ext uri="{FF2B5EF4-FFF2-40B4-BE49-F238E27FC236}">
                <a16:creationId xmlns:a16="http://schemas.microsoft.com/office/drawing/2014/main" id="{091772BA-7B25-4689-BCBD-60D3EDAEC5E4}"/>
              </a:ext>
            </a:extLst>
          </p:cNvPr>
          <p:cNvSpPr>
            <a:spLocks noGrp="1"/>
          </p:cNvSpPr>
          <p:nvPr>
            <p:ph idx="1"/>
          </p:nvPr>
        </p:nvSpPr>
        <p:spPr>
          <a:xfrm>
            <a:off x="1024128" y="1937857"/>
            <a:ext cx="10007395" cy="4334927"/>
          </a:xfrm>
        </p:spPr>
        <p:txBody>
          <a:bodyPr>
            <a:normAutofit/>
          </a:bodyPr>
          <a:lstStyle/>
          <a:p>
            <a:pPr>
              <a:buFont typeface="Wingdings" panose="05000000000000000000" pitchFamily="2" charset="2"/>
              <a:buChar char="Ø"/>
            </a:pPr>
            <a:r>
              <a:rPr lang="en-US" sz="2400" dirty="0"/>
              <a:t> Prohibits public charter schools from:</a:t>
            </a:r>
          </a:p>
          <a:p>
            <a:pPr lvl="1">
              <a:buFont typeface="Wingdings" panose="05000000000000000000" pitchFamily="2" charset="2"/>
              <a:buChar char="Ø"/>
            </a:pPr>
            <a:r>
              <a:rPr lang="en-US" sz="2000" dirty="0"/>
              <a:t>Requiring a pupil or their family to submit copies of student records prior to the acceptance of admission</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dirty="0"/>
              <a:t>Complete an affidavit or any other document as a condition of applying enrolling or attending</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b="1" dirty="0"/>
              <a:t>Requiring the payment of a fee as a condition of applying for, enrolling in or attending</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sz="2000" b="1" dirty="0"/>
              <a:t>Adopt a fee policy unless it is approved the sponsor and contains a provision for the waiver of all fees for any pupil who qualifies to participate in a program for free or reduced-price meals</a:t>
            </a:r>
          </a:p>
          <a:p>
            <a:pPr lvl="1">
              <a:buFont typeface="Wingdings" panose="05000000000000000000" pitchFamily="2" charset="2"/>
              <a:buChar char="Ø"/>
            </a:pPr>
            <a:endParaRPr lang="en-US" sz="2000" dirty="0"/>
          </a:p>
          <a:p>
            <a:pPr lvl="1">
              <a:buFont typeface="Wingdings" panose="05000000000000000000" pitchFamily="2" charset="2"/>
              <a:buChar char="Ø"/>
            </a:pPr>
            <a:endParaRPr lang="en-US" sz="2000"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marL="0" indent="0">
              <a:buNone/>
            </a:pPr>
            <a:endParaRPr lang="en-US" dirty="0"/>
          </a:p>
        </p:txBody>
      </p:sp>
      <p:pic>
        <p:nvPicPr>
          <p:cNvPr id="4" name="Picture 3">
            <a:extLst>
              <a:ext uri="{FF2B5EF4-FFF2-40B4-BE49-F238E27FC236}">
                <a16:creationId xmlns:a16="http://schemas.microsoft.com/office/drawing/2014/main" id="{DE27D7C7-B366-466B-A6CB-1066B416A5B4}"/>
              </a:ext>
            </a:extLst>
          </p:cNvPr>
          <p:cNvPicPr>
            <a:picLocks noChangeAspect="1"/>
          </p:cNvPicPr>
          <p:nvPr/>
        </p:nvPicPr>
        <p:blipFill>
          <a:blip r:embed="rId2"/>
          <a:stretch>
            <a:fillRect/>
          </a:stretch>
        </p:blipFill>
        <p:spPr>
          <a:xfrm>
            <a:off x="10648426" y="6202877"/>
            <a:ext cx="1543574" cy="535653"/>
          </a:xfrm>
          <a:prstGeom prst="rect">
            <a:avLst/>
          </a:prstGeom>
        </p:spPr>
      </p:pic>
      <p:sp>
        <p:nvSpPr>
          <p:cNvPr id="7" name="Slide Number Placeholder 6">
            <a:extLst>
              <a:ext uri="{FF2B5EF4-FFF2-40B4-BE49-F238E27FC236}">
                <a16:creationId xmlns:a16="http://schemas.microsoft.com/office/drawing/2014/main" id="{83C8F150-2572-40DB-A179-8E934974DFC7}"/>
              </a:ext>
            </a:extLst>
          </p:cNvPr>
          <p:cNvSpPr>
            <a:spLocks noGrp="1"/>
          </p:cNvSpPr>
          <p:nvPr>
            <p:ph type="sldNum" sz="quarter" idx="12"/>
          </p:nvPr>
        </p:nvSpPr>
        <p:spPr>
          <a:xfrm>
            <a:off x="11642677" y="6470704"/>
            <a:ext cx="294858" cy="274320"/>
          </a:xfrm>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1370746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2256-6119-4CEC-B8A1-969EDB2DA313}"/>
              </a:ext>
            </a:extLst>
          </p:cNvPr>
          <p:cNvSpPr>
            <a:spLocks noGrp="1"/>
          </p:cNvSpPr>
          <p:nvPr>
            <p:ph type="title"/>
          </p:nvPr>
        </p:nvSpPr>
        <p:spPr/>
        <p:txBody>
          <a:bodyPr/>
          <a:lstStyle/>
          <a:p>
            <a:r>
              <a:rPr lang="en-US" dirty="0">
                <a:solidFill>
                  <a:srgbClr val="002060"/>
                </a:solidFill>
                <a:latin typeface="Tw Cen MT Condensed Extra Bold" panose="020B0803020202020204" pitchFamily="34" charset="0"/>
              </a:rPr>
              <a:t>Authority oversight</a:t>
            </a:r>
          </a:p>
        </p:txBody>
      </p:sp>
      <p:sp>
        <p:nvSpPr>
          <p:cNvPr id="3" name="Content Placeholder 2">
            <a:extLst>
              <a:ext uri="{FF2B5EF4-FFF2-40B4-BE49-F238E27FC236}">
                <a16:creationId xmlns:a16="http://schemas.microsoft.com/office/drawing/2014/main" id="{D499D077-29CC-417C-A3F6-7856BF1C6347}"/>
              </a:ext>
            </a:extLst>
          </p:cNvPr>
          <p:cNvSpPr>
            <a:spLocks noGrp="1"/>
          </p:cNvSpPr>
          <p:nvPr>
            <p:ph idx="1"/>
          </p:nvPr>
        </p:nvSpPr>
        <p:spPr>
          <a:xfrm>
            <a:off x="1024128" y="1711354"/>
            <a:ext cx="9720073" cy="4598006"/>
          </a:xfrm>
        </p:spPr>
        <p:txBody>
          <a:bodyPr>
            <a:normAutofit/>
          </a:bodyPr>
          <a:lstStyle/>
          <a:p>
            <a:pPr>
              <a:buFont typeface="Wingdings" panose="05000000000000000000" pitchFamily="2" charset="2"/>
              <a:buChar char="Ø"/>
            </a:pPr>
            <a:r>
              <a:rPr lang="en-US" sz="2400" dirty="0"/>
              <a:t>Reviewing student and parent handbooks for all sponsored schools</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Examining all materials on individual school websites</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Providing schools with resources to assist in modifying any current school policies or practices</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Checking compliance and implementation of policies during site evaluations</a:t>
            </a:r>
          </a:p>
          <a:p>
            <a:pPr>
              <a:buFont typeface="Wingdings" panose="05000000000000000000" pitchFamily="2" charset="2"/>
              <a:buChar char="Ø"/>
            </a:pPr>
            <a:endParaRPr lang="en-US" sz="2400" dirty="0"/>
          </a:p>
        </p:txBody>
      </p:sp>
      <p:pic>
        <p:nvPicPr>
          <p:cNvPr id="4" name="Picture 3">
            <a:extLst>
              <a:ext uri="{FF2B5EF4-FFF2-40B4-BE49-F238E27FC236}">
                <a16:creationId xmlns:a16="http://schemas.microsoft.com/office/drawing/2014/main" id="{1BC83CEC-E321-4175-A2EF-2BC496592E41}"/>
              </a:ext>
            </a:extLst>
          </p:cNvPr>
          <p:cNvPicPr>
            <a:picLocks noChangeAspect="1"/>
          </p:cNvPicPr>
          <p:nvPr/>
        </p:nvPicPr>
        <p:blipFill>
          <a:blip r:embed="rId2"/>
          <a:stretch>
            <a:fillRect/>
          </a:stretch>
        </p:blipFill>
        <p:spPr>
          <a:xfrm>
            <a:off x="10648426" y="6283484"/>
            <a:ext cx="1543574" cy="535653"/>
          </a:xfrm>
          <a:prstGeom prst="rect">
            <a:avLst/>
          </a:prstGeom>
        </p:spPr>
      </p:pic>
      <p:sp>
        <p:nvSpPr>
          <p:cNvPr id="7" name="Slide Number Placeholder 6">
            <a:extLst>
              <a:ext uri="{FF2B5EF4-FFF2-40B4-BE49-F238E27FC236}">
                <a16:creationId xmlns:a16="http://schemas.microsoft.com/office/drawing/2014/main" id="{B94D636F-EE19-4C32-B62F-594D43686906}"/>
              </a:ext>
            </a:extLst>
          </p:cNvPr>
          <p:cNvSpPr>
            <a:spLocks noGrp="1"/>
          </p:cNvSpPr>
          <p:nvPr>
            <p:ph type="sldNum" sz="quarter" idx="12"/>
          </p:nvPr>
        </p:nvSpPr>
        <p:spPr>
          <a:xfrm>
            <a:off x="11674732" y="6499580"/>
            <a:ext cx="356848" cy="274320"/>
          </a:xfrm>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2166828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2256-6119-4CEC-B8A1-969EDB2DA313}"/>
              </a:ext>
            </a:extLst>
          </p:cNvPr>
          <p:cNvSpPr>
            <a:spLocks noGrp="1"/>
          </p:cNvSpPr>
          <p:nvPr>
            <p:ph type="title"/>
          </p:nvPr>
        </p:nvSpPr>
        <p:spPr/>
        <p:txBody>
          <a:bodyPr/>
          <a:lstStyle/>
          <a:p>
            <a:r>
              <a:rPr lang="en-US" dirty="0">
                <a:solidFill>
                  <a:srgbClr val="002060"/>
                </a:solidFill>
                <a:latin typeface="Tw Cen MT Condensed Extra Bold" panose="020B0803020202020204" pitchFamily="34" charset="0"/>
              </a:rPr>
              <a:t>Why is this important?</a:t>
            </a:r>
          </a:p>
        </p:txBody>
      </p:sp>
      <p:sp>
        <p:nvSpPr>
          <p:cNvPr id="3" name="Content Placeholder 2">
            <a:extLst>
              <a:ext uri="{FF2B5EF4-FFF2-40B4-BE49-F238E27FC236}">
                <a16:creationId xmlns:a16="http://schemas.microsoft.com/office/drawing/2014/main" id="{D499D077-29CC-417C-A3F6-7856BF1C6347}"/>
              </a:ext>
            </a:extLst>
          </p:cNvPr>
          <p:cNvSpPr>
            <a:spLocks noGrp="1"/>
          </p:cNvSpPr>
          <p:nvPr>
            <p:ph idx="1"/>
          </p:nvPr>
        </p:nvSpPr>
        <p:spPr>
          <a:xfrm>
            <a:off x="1024128" y="1711354"/>
            <a:ext cx="9720073" cy="4598006"/>
          </a:xfrm>
        </p:spPr>
        <p:txBody>
          <a:bodyPr>
            <a:normAutofit lnSpcReduction="10000"/>
          </a:bodyPr>
          <a:lstStyle/>
          <a:p>
            <a:pPr>
              <a:buFont typeface="Wingdings" panose="05000000000000000000" pitchFamily="2" charset="2"/>
              <a:buChar char="Ø"/>
            </a:pPr>
            <a:r>
              <a:rPr lang="en-US" sz="2400" dirty="0"/>
              <a:t>Holds schools accountable for fulfilling fundamental public-education obligations to </a:t>
            </a:r>
            <a:r>
              <a:rPr lang="en-US" sz="2400" b="1" u="sng" dirty="0"/>
              <a:t>all</a:t>
            </a:r>
            <a:r>
              <a:rPr lang="en-US" sz="2400" dirty="0"/>
              <a:t> students</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Holds schools accountable for fulfilling fundamental obligations to the public</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Ensures that the SPCSA is promoting effective and efficient public stewardship, compliance with applicable laws and regulations, and ethical conduct</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Supports parents and students in being well-informed about the quality education provided by charter schools</a:t>
            </a:r>
          </a:p>
          <a:p>
            <a:pPr>
              <a:buFont typeface="Wingdings" panose="05000000000000000000" pitchFamily="2" charset="2"/>
              <a:buChar char="Ø"/>
            </a:pPr>
            <a:endParaRPr lang="en-US" sz="2400" dirty="0"/>
          </a:p>
        </p:txBody>
      </p:sp>
      <p:pic>
        <p:nvPicPr>
          <p:cNvPr id="4" name="Picture 3">
            <a:extLst>
              <a:ext uri="{FF2B5EF4-FFF2-40B4-BE49-F238E27FC236}">
                <a16:creationId xmlns:a16="http://schemas.microsoft.com/office/drawing/2014/main" id="{1BC83CEC-E321-4175-A2EF-2BC496592E41}"/>
              </a:ext>
            </a:extLst>
          </p:cNvPr>
          <p:cNvPicPr>
            <a:picLocks noChangeAspect="1"/>
          </p:cNvPicPr>
          <p:nvPr/>
        </p:nvPicPr>
        <p:blipFill>
          <a:blip r:embed="rId2"/>
          <a:stretch>
            <a:fillRect/>
          </a:stretch>
        </p:blipFill>
        <p:spPr>
          <a:xfrm>
            <a:off x="10648426" y="6283484"/>
            <a:ext cx="1543574" cy="535653"/>
          </a:xfrm>
          <a:prstGeom prst="rect">
            <a:avLst/>
          </a:prstGeom>
        </p:spPr>
      </p:pic>
      <p:sp>
        <p:nvSpPr>
          <p:cNvPr id="7" name="Slide Number Placeholder 6">
            <a:extLst>
              <a:ext uri="{FF2B5EF4-FFF2-40B4-BE49-F238E27FC236}">
                <a16:creationId xmlns:a16="http://schemas.microsoft.com/office/drawing/2014/main" id="{B94D636F-EE19-4C32-B62F-594D43686906}"/>
              </a:ext>
            </a:extLst>
          </p:cNvPr>
          <p:cNvSpPr>
            <a:spLocks noGrp="1"/>
          </p:cNvSpPr>
          <p:nvPr>
            <p:ph type="sldNum" sz="quarter" idx="12"/>
          </p:nvPr>
        </p:nvSpPr>
        <p:spPr>
          <a:xfrm>
            <a:off x="11674732" y="6499580"/>
            <a:ext cx="356848" cy="274320"/>
          </a:xfrm>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1092646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B0AF3-2CF1-4F25-A434-7C8045A561CF}"/>
              </a:ext>
            </a:extLst>
          </p:cNvPr>
          <p:cNvSpPr>
            <a:spLocks noGrp="1"/>
          </p:cNvSpPr>
          <p:nvPr>
            <p:ph type="title"/>
          </p:nvPr>
        </p:nvSpPr>
        <p:spPr>
          <a:xfrm>
            <a:off x="1024128" y="585216"/>
            <a:ext cx="9720072" cy="1499616"/>
          </a:xfrm>
        </p:spPr>
        <p:txBody>
          <a:bodyPr/>
          <a:lstStyle/>
          <a:p>
            <a:r>
              <a:rPr lang="en-US" dirty="0">
                <a:solidFill>
                  <a:srgbClr val="002060"/>
                </a:solidFill>
                <a:latin typeface="Tw Cen MT Condensed Extra Bold" panose="020B0803020202020204" pitchFamily="34" charset="0"/>
              </a:rPr>
              <a:t>Questions</a:t>
            </a:r>
          </a:p>
        </p:txBody>
      </p:sp>
      <p:pic>
        <p:nvPicPr>
          <p:cNvPr id="6" name="Content Placeholder 5">
            <a:extLst>
              <a:ext uri="{FF2B5EF4-FFF2-40B4-BE49-F238E27FC236}">
                <a16:creationId xmlns:a16="http://schemas.microsoft.com/office/drawing/2014/main" id="{AB5BDDC9-B097-42F2-B0F4-C0E656F5882B}"/>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4038014" y="1908287"/>
            <a:ext cx="3851951" cy="3851951"/>
          </a:xfrm>
        </p:spPr>
      </p:pic>
      <p:pic>
        <p:nvPicPr>
          <p:cNvPr id="4" name="Picture 3">
            <a:extLst>
              <a:ext uri="{FF2B5EF4-FFF2-40B4-BE49-F238E27FC236}">
                <a16:creationId xmlns:a16="http://schemas.microsoft.com/office/drawing/2014/main" id="{638EDBBB-1B45-437C-A1A9-F1A864684B46}"/>
              </a:ext>
            </a:extLst>
          </p:cNvPr>
          <p:cNvPicPr>
            <a:picLocks noChangeAspect="1"/>
          </p:cNvPicPr>
          <p:nvPr/>
        </p:nvPicPr>
        <p:blipFill>
          <a:blip r:embed="rId4"/>
          <a:stretch>
            <a:fillRect/>
          </a:stretch>
        </p:blipFill>
        <p:spPr>
          <a:xfrm>
            <a:off x="10648426" y="6241378"/>
            <a:ext cx="1543574" cy="535653"/>
          </a:xfrm>
          <a:prstGeom prst="rect">
            <a:avLst/>
          </a:prstGeom>
        </p:spPr>
      </p:pic>
      <p:sp>
        <p:nvSpPr>
          <p:cNvPr id="7" name="Slide Number Placeholder 6">
            <a:extLst>
              <a:ext uri="{FF2B5EF4-FFF2-40B4-BE49-F238E27FC236}">
                <a16:creationId xmlns:a16="http://schemas.microsoft.com/office/drawing/2014/main" id="{31333163-188E-47E2-A5E4-6445D8B9913B}"/>
              </a:ext>
            </a:extLst>
          </p:cNvPr>
          <p:cNvSpPr>
            <a:spLocks noGrp="1"/>
          </p:cNvSpPr>
          <p:nvPr>
            <p:ph type="sldNum" sz="quarter" idx="12"/>
          </p:nvPr>
        </p:nvSpPr>
        <p:spPr>
          <a:xfrm>
            <a:off x="11674731" y="6509205"/>
            <a:ext cx="347223" cy="274320"/>
          </a:xfrm>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3558597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570</TotalTime>
  <Words>447</Words>
  <Application>Microsoft Office PowerPoint</Application>
  <PresentationFormat>Widescreen</PresentationFormat>
  <Paragraphs>74</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Tw Cen MT</vt:lpstr>
      <vt:lpstr>Tw Cen MT Condensed</vt:lpstr>
      <vt:lpstr>Tw Cen MT Condensed Extra Bold</vt:lpstr>
      <vt:lpstr>Wingdings</vt:lpstr>
      <vt:lpstr>Wingdings 3</vt:lpstr>
      <vt:lpstr>Integral</vt:lpstr>
      <vt:lpstr>R131-16</vt:lpstr>
      <vt:lpstr>SPCSA Strategic plan</vt:lpstr>
      <vt:lpstr>Principles of quality authorizing</vt:lpstr>
      <vt:lpstr> R 131-16</vt:lpstr>
      <vt:lpstr>R 131-16</vt:lpstr>
      <vt:lpstr>R 131-16</vt:lpstr>
      <vt:lpstr>Authority oversight</vt:lpstr>
      <vt:lpstr>Why is this important?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 EVALUATIONS</dc:title>
  <dc:creator>Sandra Kinne</dc:creator>
  <cp:lastModifiedBy>Mark Modrcin</cp:lastModifiedBy>
  <cp:revision>150</cp:revision>
  <cp:lastPrinted>2018-11-20T15:59:44Z</cp:lastPrinted>
  <dcterms:created xsi:type="dcterms:W3CDTF">2018-11-15T18:41:08Z</dcterms:created>
  <dcterms:modified xsi:type="dcterms:W3CDTF">2018-11-21T19:16:35Z</dcterms:modified>
</cp:coreProperties>
</file>