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63" r:id="rId3"/>
    <p:sldId id="284" r:id="rId4"/>
    <p:sldId id="260" r:id="rId5"/>
    <p:sldId id="257" r:id="rId6"/>
    <p:sldId id="265" r:id="rId7"/>
    <p:sldId id="280" r:id="rId8"/>
    <p:sldId id="281" r:id="rId9"/>
    <p:sldId id="282" r:id="rId10"/>
    <p:sldId id="275" r:id="rId11"/>
    <p:sldId id="279" r:id="rId12"/>
    <p:sldId id="283" r:id="rId13"/>
    <p:sldId id="261" r:id="rId14"/>
    <p:sldId id="27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Kinne" initials="SK" lastIdx="2" clrIdx="0">
    <p:extLst>
      <p:ext uri="{19B8F6BF-5375-455C-9EA6-DF929625EA0E}">
        <p15:presenceInfo xmlns:p15="http://schemas.microsoft.com/office/powerpoint/2012/main" userId="S-1-5-21-2299061036-1456400898-4236979735-1124" providerId="AD"/>
      </p:ext>
    </p:extLst>
  </p:cmAuthor>
  <p:cmAuthor id="2" name="Mark Modrcin" initials="MM" lastIdx="2" clrIdx="1">
    <p:extLst>
      <p:ext uri="{19B8F6BF-5375-455C-9EA6-DF929625EA0E}">
        <p15:presenceInfo xmlns:p15="http://schemas.microsoft.com/office/powerpoint/2012/main" userId="S-1-5-21-2299061036-1456400898-4236979735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6066" autoAdjust="0"/>
  </p:normalViewPr>
  <p:slideViewPr>
    <p:cSldViewPr snapToGrid="0">
      <p:cViewPr varScale="1">
        <p:scale>
          <a:sx n="98" d="100"/>
          <a:sy n="98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SPCSA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B8-4B1F-A0E3-8212A8918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Sheet1!$A$1:$A$14</c:f>
              <c:strCache>
                <c:ptCount val="14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506</c:v>
                </c:pt>
                <c:pt idx="1">
                  <c:v>402</c:v>
                </c:pt>
                <c:pt idx="2">
                  <c:v>1063</c:v>
                </c:pt>
                <c:pt idx="3">
                  <c:v>3543</c:v>
                </c:pt>
                <c:pt idx="4">
                  <c:v>6008</c:v>
                </c:pt>
                <c:pt idx="5">
                  <c:v>7545</c:v>
                </c:pt>
                <c:pt idx="6">
                  <c:v>11095</c:v>
                </c:pt>
                <c:pt idx="7">
                  <c:v>13934</c:v>
                </c:pt>
                <c:pt idx="8">
                  <c:v>15928</c:v>
                </c:pt>
                <c:pt idx="9">
                  <c:v>20104</c:v>
                </c:pt>
                <c:pt idx="10">
                  <c:v>25748</c:v>
                </c:pt>
                <c:pt idx="11">
                  <c:v>30597</c:v>
                </c:pt>
                <c:pt idx="12">
                  <c:v>37000</c:v>
                </c:pt>
                <c:pt idx="13">
                  <c:v>42333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B8-4B1F-A0E3-8212A8918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20616728"/>
        <c:axId val="420613448"/>
      </c:barChart>
      <c:catAx>
        <c:axId val="42061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13448"/>
        <c:crosses val="autoZero"/>
        <c:auto val="1"/>
        <c:lblAlgn val="ctr"/>
        <c:lblOffset val="100"/>
        <c:noMultiLvlLbl val="0"/>
      </c:catAx>
      <c:valAx>
        <c:axId val="42061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061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ELA- SBAC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Proficiency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NV Schools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71.08</c:v>
                </c:pt>
                <c:pt idx="1">
                  <c:v>29.13</c:v>
                </c:pt>
                <c:pt idx="2">
                  <c:v>30.31</c:v>
                </c:pt>
                <c:pt idx="3">
                  <c:v>38.549999999999997</c:v>
                </c:pt>
                <c:pt idx="4">
                  <c:v>31.08</c:v>
                </c:pt>
                <c:pt idx="5">
                  <c:v>55.31</c:v>
                </c:pt>
                <c:pt idx="6">
                  <c:v>47.69</c:v>
                </c:pt>
                <c:pt idx="7">
                  <c:v>37.78</c:v>
                </c:pt>
                <c:pt idx="8">
                  <c:v>12.72</c:v>
                </c:pt>
                <c:pt idx="9">
                  <c:v>15.15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3-467F-AC0A-487EC79C3C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SPCSA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75.400000000000006</c:v>
                </c:pt>
                <c:pt idx="1">
                  <c:v>36.9</c:v>
                </c:pt>
                <c:pt idx="2">
                  <c:v>61.8</c:v>
                </c:pt>
                <c:pt idx="3">
                  <c:v>45.6</c:v>
                </c:pt>
                <c:pt idx="4">
                  <c:v>54.6</c:v>
                </c:pt>
                <c:pt idx="5">
                  <c:v>61.9</c:v>
                </c:pt>
                <c:pt idx="6">
                  <c:v>49</c:v>
                </c:pt>
                <c:pt idx="7">
                  <c:v>23.6</c:v>
                </c:pt>
                <c:pt idx="8">
                  <c:v>20</c:v>
                </c:pt>
                <c:pt idx="9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3-467F-AC0A-487EC79C3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MATH- SBAC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Proficiency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- SPCSA vs. State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All NV Schools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Sheet1!$B$6:$K$6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Sheet1!$B$7:$K$7</c:f>
              <c:numCache>
                <c:formatCode>0.0%</c:formatCode>
                <c:ptCount val="10"/>
                <c:pt idx="0">
                  <c:v>0.62919999999999998</c:v>
                </c:pt>
                <c:pt idx="1">
                  <c:v>0.1787</c:v>
                </c:pt>
                <c:pt idx="2">
                  <c:v>0.49719999999999998</c:v>
                </c:pt>
                <c:pt idx="3">
                  <c:v>0.27689999999999998</c:v>
                </c:pt>
                <c:pt idx="4">
                  <c:v>0.21540000000000001</c:v>
                </c:pt>
                <c:pt idx="5">
                  <c:v>0.43020000000000003</c:v>
                </c:pt>
                <c:pt idx="6">
                  <c:v>0.36170000000000002</c:v>
                </c:pt>
                <c:pt idx="7">
                  <c:v>0.2747</c:v>
                </c:pt>
                <c:pt idx="8">
                  <c:v>0.1051</c:v>
                </c:pt>
                <c:pt idx="9">
                  <c:v>0.1464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7-4DBE-B08E-34D36AF01676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SPCSA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Sheet1!$B$6:$K$6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Sheet1!$B$8:$K$8</c:f>
              <c:numCache>
                <c:formatCode>0.0%</c:formatCode>
                <c:ptCount val="10"/>
                <c:pt idx="0">
                  <c:v>0.69</c:v>
                </c:pt>
                <c:pt idx="1">
                  <c:v>0.22</c:v>
                </c:pt>
                <c:pt idx="2">
                  <c:v>0.50700000000000001</c:v>
                </c:pt>
                <c:pt idx="3">
                  <c:v>0.318</c:v>
                </c:pt>
                <c:pt idx="4">
                  <c:v>0.34300000000000003</c:v>
                </c:pt>
                <c:pt idx="5">
                  <c:v>0.48799999999999999</c:v>
                </c:pt>
                <c:pt idx="6">
                  <c:v>0.38300000000000001</c:v>
                </c:pt>
                <c:pt idx="7">
                  <c:v>0.19600000000000001</c:v>
                </c:pt>
                <c:pt idx="8">
                  <c:v>0.186</c:v>
                </c:pt>
                <c:pt idx="9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7-4DBE-B08E-34D36AF01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2017- 2018 NSPF Star Rating - SPCSA</a:t>
            </a:r>
          </a:p>
        </c:rich>
      </c:tx>
      <c:layout>
        <c:manualLayout>
          <c:xMode val="edge"/>
          <c:yMode val="edge"/>
          <c:x val="0.24163797409549026"/>
          <c:y val="5.56937967871324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0"/>
                <c:dPt>
                  <c:idx val="0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992-4685-A634-0B5FAA47869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7992-4685-A634-0B5FAA47869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7992-4685-A634-0B5FAA47869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7992-4685-A634-0B5FAA47869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7992-4685-A634-0B5FAA47869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7992-4685-A634-0B5FAA47869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'Charts and graphs'!$B$3:$B$7</c15:sqref>
                        </c15:formulaRef>
                      </c:ext>
                    </c:extLst>
                    <c:strCache>
                      <c:ptCount val="5"/>
                      <c:pt idx="0">
                        <c:v>1-Star</c:v>
                      </c:pt>
                      <c:pt idx="1">
                        <c:v>2-Star</c:v>
                      </c:pt>
                      <c:pt idx="2">
                        <c:v>3-Star</c:v>
                      </c:pt>
                      <c:pt idx="3">
                        <c:v>4-Star</c:v>
                      </c:pt>
                      <c:pt idx="4">
                        <c:v>5-Star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'Charts and graphs'!$D$3:$D$8</c15:sqref>
                        </c15:formulaRef>
                      </c:ext>
                    </c:extLst>
                    <c:numCache>
                      <c:formatCode>###0.0</c:formatCode>
                      <c:ptCount val="6"/>
                      <c:pt idx="0">
                        <c:v>9.6300000000000008</c:v>
                      </c:pt>
                      <c:pt idx="1">
                        <c:v>14.45</c:v>
                      </c:pt>
                      <c:pt idx="2">
                        <c:v>22.89</c:v>
                      </c:pt>
                      <c:pt idx="3">
                        <c:v>18.07</c:v>
                      </c:pt>
                      <c:pt idx="4">
                        <c:v>34.93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7992-4685-A634-0B5FAA47869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76323190599673"/>
          <c:y val="0.37857306798511958"/>
          <c:w val="0.12352475042328474"/>
          <c:h val="0.2997220510704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2018-19 Enrollment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'ETHNICITY GRAPHS'!$B$1:$B$2</c:f>
              <c:strCache>
                <c:ptCount val="2"/>
                <c:pt idx="0">
                  <c:v>Enrollment by Ethnicity</c:v>
                </c:pt>
                <c:pt idx="1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9D-498B-8FE7-AB90567FE4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9D-498B-8FE7-AB90567FE4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9D-498B-8FE7-AB90567FE4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9D-498B-8FE7-AB90567FE4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9D-498B-8FE7-AB90567FE4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9D-498B-8FE7-AB90567FE4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9D-498B-8FE7-AB90567FE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'ETHNICITY GRAPHS'!$A$3:$A$9</c:f>
              <c:strCache>
                <c:ptCount val="7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</c:strCache>
            </c:strRef>
          </c:cat>
          <c:val>
            <c:numRef>
              <c:f>'ETHNICITY GRAPHS'!$B$3:$B$9</c:f>
              <c:numCache>
                <c:formatCode>###0</c:formatCode>
                <c:ptCount val="7"/>
                <c:pt idx="0">
                  <c:v>2843</c:v>
                </c:pt>
                <c:pt idx="1">
                  <c:v>4316</c:v>
                </c:pt>
                <c:pt idx="2">
                  <c:v>16991</c:v>
                </c:pt>
                <c:pt idx="3">
                  <c:v>13298</c:v>
                </c:pt>
                <c:pt idx="4">
                  <c:v>202</c:v>
                </c:pt>
                <c:pt idx="5">
                  <c:v>3944</c:v>
                </c:pt>
                <c:pt idx="6">
                  <c:v>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9D-498B-8FE7-AB90567FE4C5}"/>
            </c:ext>
          </c:extLst>
        </c:ser>
        <c:ser>
          <c:idx val="1"/>
          <c:order val="1"/>
          <c:tx>
            <c:strRef>
              <c:f>'ETHNICITY GRAPHS'!$C$1:$C$2</c:f>
              <c:strCache>
                <c:ptCount val="2"/>
                <c:pt idx="0">
                  <c:v>Enrollment by Ethnicity</c:v>
                </c:pt>
                <c:pt idx="1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0-D49D-498B-8FE7-AB90567FE4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2-D49D-498B-8FE7-AB90567FE4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4-D49D-498B-8FE7-AB90567FE4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6-D49D-498B-8FE7-AB90567FE4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8-D49D-498B-8FE7-AB90567FE4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A-D49D-498B-8FE7-AB90567FE4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49D-498B-8FE7-AB90567FE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'ETHNICITY GRAPHS'!$A$3:$A$9</c:f>
              <c:strCache>
                <c:ptCount val="7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</c:strCache>
            </c:strRef>
          </c:cat>
          <c:val>
            <c:numRef>
              <c:f>'ETHNICITY GRAPHS'!$C$3:$C$9</c:f>
              <c:numCache>
                <c:formatCode>###0.0</c:formatCode>
                <c:ptCount val="7"/>
                <c:pt idx="0">
                  <c:v>6.7</c:v>
                </c:pt>
                <c:pt idx="1">
                  <c:v>10.199999999999999</c:v>
                </c:pt>
                <c:pt idx="2">
                  <c:v>40.1</c:v>
                </c:pt>
                <c:pt idx="3">
                  <c:v>31.4</c:v>
                </c:pt>
                <c:pt idx="4">
                  <c:v>0.5</c:v>
                </c:pt>
                <c:pt idx="5">
                  <c:v>9.3000000000000007</c:v>
                </c:pt>
                <c:pt idx="6">
                  <c:v>1.7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D-D49D-498B-8FE7-AB90567FE4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ethnicity!$A$2</c:f>
              <c:strCache>
                <c:ptCount val="1"/>
                <c:pt idx="0">
                  <c:v>2017-18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ethnicity!$B$1:$K$1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Am.Ind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ethnicity!$B$2:$K$2</c:f>
              <c:numCache>
                <c:formatCode>General</c:formatCode>
                <c:ptCount val="10"/>
                <c:pt idx="0">
                  <c:v>6.6</c:v>
                </c:pt>
                <c:pt idx="1">
                  <c:v>10.199999999999999</c:v>
                </c:pt>
                <c:pt idx="2">
                  <c:v>44.1</c:v>
                </c:pt>
                <c:pt idx="3">
                  <c:v>29.4</c:v>
                </c:pt>
                <c:pt idx="4">
                  <c:v>0.6</c:v>
                </c:pt>
                <c:pt idx="5">
                  <c:v>7.5</c:v>
                </c:pt>
                <c:pt idx="6">
                  <c:v>1.7</c:v>
                </c:pt>
                <c:pt idx="7">
                  <c:v>21.9</c:v>
                </c:pt>
                <c:pt idx="8">
                  <c:v>9.1</c:v>
                </c:pt>
                <c:pt idx="9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3-44A1-BD5A-9B2EC2C9500A}"/>
            </c:ext>
          </c:extLst>
        </c:ser>
        <c:ser>
          <c:idx val="1"/>
          <c:order val="1"/>
          <c:tx>
            <c:strRef>
              <c:f>ethnicity!$A$3</c:f>
              <c:strCache>
                <c:ptCount val="1"/>
                <c:pt idx="0">
                  <c:v>2018-19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ethnicity!$B$1:$K$1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Am.Ind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ethnicity!$B$3:$K$3</c:f>
              <c:numCache>
                <c:formatCode>General</c:formatCode>
                <c:ptCount val="10"/>
                <c:pt idx="0">
                  <c:v>6.7</c:v>
                </c:pt>
                <c:pt idx="1">
                  <c:v>10.199999999999999</c:v>
                </c:pt>
                <c:pt idx="2">
                  <c:v>40.1</c:v>
                </c:pt>
                <c:pt idx="3">
                  <c:v>31.4</c:v>
                </c:pt>
                <c:pt idx="4">
                  <c:v>0.5</c:v>
                </c:pt>
                <c:pt idx="5">
                  <c:v>9.3000000000000007</c:v>
                </c:pt>
                <c:pt idx="6">
                  <c:v>1.7</c:v>
                </c:pt>
                <c:pt idx="7">
                  <c:v>33.5</c:v>
                </c:pt>
                <c:pt idx="8">
                  <c:v>9</c:v>
                </c:pt>
                <c:pt idx="9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3-44A1-BD5A-9B2EC2C95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ELA- SBAC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Proficiency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'sbac pro perf comp 2yr'!$A$2</c:f>
              <c:strCache>
                <c:ptCount val="1"/>
                <c:pt idx="0">
                  <c:v>2016-17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'sbac pro perf comp 2yr'!$B$1:$K$1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'sbac pro perf comp 2yr'!$B$2:$K$2</c:f>
              <c:numCache>
                <c:formatCode>0.00%</c:formatCode>
                <c:ptCount val="10"/>
                <c:pt idx="0">
                  <c:v>0.70699999999999996</c:v>
                </c:pt>
                <c:pt idx="1">
                  <c:v>0.29299999999999998</c:v>
                </c:pt>
                <c:pt idx="2">
                  <c:v>0.6</c:v>
                </c:pt>
                <c:pt idx="3">
                  <c:v>0.378</c:v>
                </c:pt>
                <c:pt idx="4">
                  <c:v>0.3</c:v>
                </c:pt>
                <c:pt idx="5">
                  <c:v>0.56100000000000005</c:v>
                </c:pt>
                <c:pt idx="6">
                  <c:v>0.47399999999999998</c:v>
                </c:pt>
                <c:pt idx="7">
                  <c:v>0.123</c:v>
                </c:pt>
                <c:pt idx="8">
                  <c:v>0.13400000000000001</c:v>
                </c:pt>
                <c:pt idx="9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8-43A7-ADC7-86CB5D3EC2A2}"/>
            </c:ext>
          </c:extLst>
        </c:ser>
        <c:ser>
          <c:idx val="1"/>
          <c:order val="1"/>
          <c:tx>
            <c:strRef>
              <c:f>'sbac pro perf comp 2yr'!$A$3</c:f>
              <c:strCache>
                <c:ptCount val="1"/>
                <c:pt idx="0">
                  <c:v>2017-18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'sbac pro perf comp 2yr'!$B$1:$K$1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'sbac pro perf comp 2yr'!$B$3:$K$3</c:f>
              <c:numCache>
                <c:formatCode>0.00%</c:formatCode>
                <c:ptCount val="10"/>
                <c:pt idx="0">
                  <c:v>0.754</c:v>
                </c:pt>
                <c:pt idx="1">
                  <c:v>0.36899999999999999</c:v>
                </c:pt>
                <c:pt idx="2">
                  <c:v>0.61799999999999999</c:v>
                </c:pt>
                <c:pt idx="3">
                  <c:v>0.45600000000000002</c:v>
                </c:pt>
                <c:pt idx="4">
                  <c:v>0.54600000000000004</c:v>
                </c:pt>
                <c:pt idx="5">
                  <c:v>0.61899999999999999</c:v>
                </c:pt>
                <c:pt idx="6">
                  <c:v>0.49</c:v>
                </c:pt>
                <c:pt idx="7">
                  <c:v>0.23599999999999999</c:v>
                </c:pt>
                <c:pt idx="8">
                  <c:v>0.2</c:v>
                </c:pt>
                <c:pt idx="9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8-43A7-ADC7-86CB5D3EC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MATH- SBAC</a:t>
            </a:r>
            <a:r>
              <a:rPr lang="en-US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Proficiency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'sbac pro perf comp 2yr'!$A$11</c:f>
              <c:strCache>
                <c:ptCount val="1"/>
                <c:pt idx="0">
                  <c:v>2016-17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'sbac pro perf comp 2yr'!$B$10:$K$10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'sbac pro perf comp 2yr'!$B$11:$K$11</c:f>
              <c:numCache>
                <c:formatCode>0.00%</c:formatCode>
                <c:ptCount val="10"/>
                <c:pt idx="0">
                  <c:v>0.59499999999999997</c:v>
                </c:pt>
                <c:pt idx="1">
                  <c:v>0.17299999999999999</c:v>
                </c:pt>
                <c:pt idx="2">
                  <c:v>0.47699999999999998</c:v>
                </c:pt>
                <c:pt idx="3">
                  <c:v>0.25800000000000001</c:v>
                </c:pt>
                <c:pt idx="4">
                  <c:v>0.19700000000000001</c:v>
                </c:pt>
                <c:pt idx="5">
                  <c:v>0.41799999999999998</c:v>
                </c:pt>
                <c:pt idx="6">
                  <c:v>0.35399999999999998</c:v>
                </c:pt>
                <c:pt idx="7">
                  <c:v>0.108</c:v>
                </c:pt>
                <c:pt idx="8">
                  <c:v>0.13100000000000001</c:v>
                </c:pt>
                <c:pt idx="9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6-4FC8-8D9E-F4DF56996710}"/>
            </c:ext>
          </c:extLst>
        </c:ser>
        <c:ser>
          <c:idx val="1"/>
          <c:order val="1"/>
          <c:tx>
            <c:strRef>
              <c:f>'sbac pro perf comp 2yr'!$A$12</c:f>
              <c:strCache>
                <c:ptCount val="1"/>
                <c:pt idx="0">
                  <c:v>2017-18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'sbac pro perf comp 2yr'!$B$10:$K$10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'sbac pro perf comp 2yr'!$B$12:$K$12</c:f>
              <c:numCache>
                <c:formatCode>0.00%</c:formatCode>
                <c:ptCount val="10"/>
                <c:pt idx="0">
                  <c:v>0.69</c:v>
                </c:pt>
                <c:pt idx="1">
                  <c:v>0.22</c:v>
                </c:pt>
                <c:pt idx="2">
                  <c:v>0.50700000000000001</c:v>
                </c:pt>
                <c:pt idx="3">
                  <c:v>0.318</c:v>
                </c:pt>
                <c:pt idx="4">
                  <c:v>0.34300000000000003</c:v>
                </c:pt>
                <c:pt idx="5">
                  <c:v>0.48799999999999999</c:v>
                </c:pt>
                <c:pt idx="6">
                  <c:v>0.38300000000000001</c:v>
                </c:pt>
                <c:pt idx="7">
                  <c:v>0.19600000000000001</c:v>
                </c:pt>
                <c:pt idx="8">
                  <c:v>0.186</c:v>
                </c:pt>
                <c:pt idx="9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6-4FC8-8D9E-F4DF56996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2018-19 School Year Enrollment Comparison - STATE vs. SPCSA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ethnicity!$I$32</c:f>
              <c:strCache>
                <c:ptCount val="1"/>
                <c:pt idx="0">
                  <c:v>All NV Schools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ethnicity!$J$31:$S$31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Am.Ind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ethnicity!$J$32:$S$32</c:f>
              <c:numCache>
                <c:formatCode>0.0%</c:formatCode>
                <c:ptCount val="10"/>
                <c:pt idx="0">
                  <c:v>5.3999999999999999E-2</c:v>
                </c:pt>
                <c:pt idx="1">
                  <c:v>0.114</c:v>
                </c:pt>
                <c:pt idx="2">
                  <c:v>0.317</c:v>
                </c:pt>
                <c:pt idx="3">
                  <c:v>0.42699999999999999</c:v>
                </c:pt>
                <c:pt idx="4">
                  <c:v>8.9999999999999993E-3</c:v>
                </c:pt>
                <c:pt idx="5">
                  <c:v>6.6000000000000003E-2</c:v>
                </c:pt>
                <c:pt idx="6">
                  <c:v>1.4E-2</c:v>
                </c:pt>
                <c:pt idx="7">
                  <c:v>0.60499999999999998</c:v>
                </c:pt>
                <c:pt idx="8">
                  <c:v>0.121</c:v>
                </c:pt>
                <c:pt idx="9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5-4B46-9B99-3547F6FE00F5}"/>
            </c:ext>
          </c:extLst>
        </c:ser>
        <c:ser>
          <c:idx val="1"/>
          <c:order val="1"/>
          <c:tx>
            <c:strRef>
              <c:f>ethnicity!$I$33</c:f>
              <c:strCache>
                <c:ptCount val="1"/>
                <c:pt idx="0">
                  <c:v>SPCSA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ethnicity!$J$31:$S$31</c:f>
              <c:strCache>
                <c:ptCount val="10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Am.Ind</c:v>
                </c:pt>
                <c:pt idx="5">
                  <c:v>Two or more race</c:v>
                </c:pt>
                <c:pt idx="6">
                  <c:v>Pacific Islander</c:v>
                </c:pt>
                <c:pt idx="7">
                  <c:v>FRL</c:v>
                </c:pt>
                <c:pt idx="8">
                  <c:v>IEP</c:v>
                </c:pt>
                <c:pt idx="9">
                  <c:v>ELL</c:v>
                </c:pt>
              </c:strCache>
            </c:strRef>
          </c:cat>
          <c:val>
            <c:numRef>
              <c:f>ethnicity!$J$33:$S$33</c:f>
              <c:numCache>
                <c:formatCode>0.0%</c:formatCode>
                <c:ptCount val="10"/>
                <c:pt idx="0">
                  <c:v>6.7000000000000004E-2</c:v>
                </c:pt>
                <c:pt idx="1">
                  <c:v>0.10199999999999999</c:v>
                </c:pt>
                <c:pt idx="2">
                  <c:v>0.40100000000000002</c:v>
                </c:pt>
                <c:pt idx="3">
                  <c:v>0.314</c:v>
                </c:pt>
                <c:pt idx="4">
                  <c:v>5.0000000000000001E-3</c:v>
                </c:pt>
                <c:pt idx="5">
                  <c:v>9.2999999999999999E-2</c:v>
                </c:pt>
                <c:pt idx="6">
                  <c:v>1.7000000000000001E-2</c:v>
                </c:pt>
                <c:pt idx="7">
                  <c:v>0.33500000000000002</c:v>
                </c:pt>
                <c:pt idx="8">
                  <c:v>0.09</c:v>
                </c:pt>
                <c:pt idx="9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C5-4B46-9B99-3547F6FE0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2894680"/>
        <c:axId val="452896648"/>
      </c:barChart>
      <c:catAx>
        <c:axId val="4528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96648"/>
        <c:crosses val="autoZero"/>
        <c:auto val="1"/>
        <c:lblAlgn val="ctr"/>
        <c:lblOffset val="100"/>
        <c:noMultiLvlLbl val="0"/>
      </c:catAx>
      <c:valAx>
        <c:axId val="45289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2894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/>
                </a:solidFill>
              </a:rPr>
              <a:t>2018-19 Enrollment by Ethnicity - SPCSA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'ETHNICITY GRAPHS'!$B$1:$B$2</c:f>
              <c:strCache>
                <c:ptCount val="2"/>
                <c:pt idx="0">
                  <c:v>Enrollment by Ethnicity</c:v>
                </c:pt>
                <c:pt idx="1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4-4ABE-8767-F3BC36CE96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4-4ABE-8767-F3BC36CE96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E4-4ABE-8767-F3BC36CE96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E4-4ABE-8767-F3BC36CE96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E4-4ABE-8767-F3BC36CE96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E4-4ABE-8767-F3BC36CE96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4E4-4ABE-8767-F3BC36CE9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'ETHNICITY GRAPHS'!$A$3:$A$9</c:f>
              <c:strCache>
                <c:ptCount val="7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</c:strCache>
            </c:strRef>
          </c:cat>
          <c:val>
            <c:numRef>
              <c:f>'ETHNICITY GRAPHS'!$B$3:$B$9</c:f>
              <c:numCache>
                <c:formatCode>###0</c:formatCode>
                <c:ptCount val="7"/>
                <c:pt idx="0">
                  <c:v>2843</c:v>
                </c:pt>
                <c:pt idx="1">
                  <c:v>4316</c:v>
                </c:pt>
                <c:pt idx="2">
                  <c:v>16991</c:v>
                </c:pt>
                <c:pt idx="3">
                  <c:v>13298</c:v>
                </c:pt>
                <c:pt idx="4">
                  <c:v>202</c:v>
                </c:pt>
                <c:pt idx="5">
                  <c:v>3944</c:v>
                </c:pt>
                <c:pt idx="6">
                  <c:v>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E4-4ABE-8767-F3BC36CE967B}"/>
            </c:ext>
          </c:extLst>
        </c:ser>
        <c:ser>
          <c:idx val="1"/>
          <c:order val="1"/>
          <c:tx>
            <c:strRef>
              <c:f>'ETHNICITY GRAPHS'!$C$1:$C$2</c:f>
              <c:strCache>
                <c:ptCount val="2"/>
                <c:pt idx="0">
                  <c:v>Enrollment by Ethnicity</c:v>
                </c:pt>
                <c:pt idx="1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0-44E4-4ABE-8767-F3BC36CE96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2-44E4-4ABE-8767-F3BC36CE96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4-44E4-4ABE-8767-F3BC36CE96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6-44E4-4ABE-8767-F3BC36CE96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8-44E4-4ABE-8767-F3BC36CE96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A-44E4-4ABE-8767-F3BC36CE96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4E4-4ABE-8767-F3BC36CE9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'ETHNICITY GRAPHS'!$A$3:$A$9</c:f>
              <c:strCache>
                <c:ptCount val="7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American Indian</c:v>
                </c:pt>
                <c:pt idx="5">
                  <c:v>Two or more race</c:v>
                </c:pt>
                <c:pt idx="6">
                  <c:v>Pacific Islander</c:v>
                </c:pt>
              </c:strCache>
            </c:strRef>
          </c:cat>
          <c:val>
            <c:numRef>
              <c:f>'ETHNICITY GRAPHS'!$C$3:$C$9</c:f>
              <c:numCache>
                <c:formatCode>###0.0</c:formatCode>
                <c:ptCount val="7"/>
                <c:pt idx="0">
                  <c:v>6.7</c:v>
                </c:pt>
                <c:pt idx="1">
                  <c:v>10.199999999999999</c:v>
                </c:pt>
                <c:pt idx="2">
                  <c:v>40.1</c:v>
                </c:pt>
                <c:pt idx="3">
                  <c:v>31.4</c:v>
                </c:pt>
                <c:pt idx="4">
                  <c:v>0.5</c:v>
                </c:pt>
                <c:pt idx="5">
                  <c:v>9.3000000000000007</c:v>
                </c:pt>
                <c:pt idx="6">
                  <c:v>1.7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D-44E4-4ABE-8767-F3BC36CE96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/>
                </a:solidFill>
              </a:rPr>
              <a:t>2018-19 Enrollment by Ethnicity - STATE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85607907705601"/>
          <c:y val="7.6686731678014319E-2"/>
          <c:w val="0.6947024927234382"/>
          <c:h val="0.89113596275068918"/>
        </c:manualLayout>
      </c:layout>
      <c:pieChart>
        <c:varyColors val="1"/>
        <c:ser>
          <c:idx val="0"/>
          <c:order val="0"/>
          <c:tx>
            <c:strRef>
              <c:f>'ETHNICITY GRAPHS'!$Y$13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B4-44E1-A0ED-F219BB3D63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4-44E1-A0ED-F219BB3D63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B4-44E1-A0ED-F219BB3D63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B4-44E1-A0ED-F219BB3D63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B4-44E1-A0ED-F219BB3D63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BB4-44E1-A0ED-F219BB3D632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BB4-44E1-A0ED-F219BB3D6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'ETHNICITY GRAPHS'!$X$14:$X$20</c:f>
              <c:strCache>
                <c:ptCount val="7"/>
                <c:pt idx="0">
                  <c:v>Asian</c:v>
                </c:pt>
                <c:pt idx="1">
                  <c:v>African American</c:v>
                </c:pt>
                <c:pt idx="2">
                  <c:v>Caucasian</c:v>
                </c:pt>
                <c:pt idx="3">
                  <c:v>Hispanic</c:v>
                </c:pt>
                <c:pt idx="4">
                  <c:v>Am.Ind</c:v>
                </c:pt>
                <c:pt idx="5">
                  <c:v>Two or more race</c:v>
                </c:pt>
                <c:pt idx="6">
                  <c:v>Pacific Islander</c:v>
                </c:pt>
              </c:strCache>
            </c:strRef>
          </c:cat>
          <c:val>
            <c:numRef>
              <c:f>'ETHNICITY GRAPHS'!$Y$14:$Y$20</c:f>
              <c:numCache>
                <c:formatCode>General</c:formatCode>
                <c:ptCount val="7"/>
                <c:pt idx="0">
                  <c:v>5.44</c:v>
                </c:pt>
                <c:pt idx="1">
                  <c:v>11.37</c:v>
                </c:pt>
                <c:pt idx="2">
                  <c:v>31.67</c:v>
                </c:pt>
                <c:pt idx="3">
                  <c:v>42.67</c:v>
                </c:pt>
                <c:pt idx="4">
                  <c:v>0.86</c:v>
                </c:pt>
                <c:pt idx="5">
                  <c:v>6.56</c:v>
                </c:pt>
                <c:pt idx="6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B4-44E1-A0ED-F219BB3D632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FE0C62-8073-4176-A45E-47EE9F4F3F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BD2CE-AA74-4CCB-BFC0-DE1FB61539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CCD5BC-DB7A-4192-BE8B-B64A54D4DCA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D59B9-23CA-41D3-A8B4-A41C441D9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DEC2D-B247-427F-8717-B916D90131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5F687C-007C-46BE-830B-B4B371FD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6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88C4F0-192B-4AAA-ACF7-4064581A3EF8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CD789A-9E5B-488C-95B7-F7C3C5A9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14.4% increase from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chart shows the change in enrollment from last year to this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89A-9E5B-488C-95B7-F7C3C5A99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9D8B-94E4-453E-862C-CE6EF2F4E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66C89-930C-48E2-A766-C71EBD4B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C0E3-EAA2-4DA4-BB8A-D1BAA937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BB17-EA1D-4DAC-98F6-59955620A3F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662F5-B44B-4E62-8599-3A24F8AD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7BE4B-CA98-4320-8414-C43608ED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D36D-CC8E-414D-9776-BA75A50A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DD17-EE04-4F8C-B436-BCBBEEF5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A7FE-F030-4477-AEA5-B5FE6502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7ECB-4506-474B-B2BE-AC36562BC44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2A2E2-C9A5-4B0C-8A19-4765E2E2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F7BA-6543-44DA-A6CB-D38A1E1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D58B3-54CE-42C6-B40B-721B03C6D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75996-717B-466E-9E3F-C4EA61CD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67A-1F7D-4705-B851-0BFE391B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5541-EFD4-4F96-AAB5-BAE21B5C1657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9997-6705-48C6-BC9E-ADFFD0B0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824A7-FA76-493E-9098-A0D8FE08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8D26-7D58-4308-A274-FB52B204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C187-71F2-4BA5-854D-0054DE69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F8BF9-A871-48C3-B4D6-0C7268FD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F59D-805E-4F44-94C8-EAF9B943836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F13F-9CD8-4EC1-8594-93794F29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2C5B-F44E-4EEC-AFF6-A2C8BA0C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4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3C03-F037-4614-A4DD-B029AFF5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2577F-1D5F-496B-A9DD-A30E0E73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74ED3-0BEE-4FF2-8101-5DD49093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1A0A-68A0-4A73-AA69-94CAA640C239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0B07-6224-4E41-A488-DC9546A2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297B-1B6B-45C7-AAD7-4A98221A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7A11-FB87-4995-950B-0ED3C94F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7270-4314-494C-A767-3CC6CA1B9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F5308-49A4-4E44-8CCF-4669A1D00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9B20-B510-417B-A07C-CB1C8856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0E43-F169-4598-8FF6-BD0DE2DCC432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E98BE-3267-439F-97F6-2C545605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6DD7F-2617-4CA0-9F43-6E168DA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68CC-7364-4BF4-9A33-7997D085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6358-2B1E-4589-8959-BC051FCCE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9154F-B246-4043-A074-822FE0B0C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57FFE-E49B-4BAB-9B3F-9FE657B4E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B4889-BE87-4629-B13C-31E0FEDE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85476-594B-4954-BAE0-3C851007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0C11-4B54-4FBE-AD17-440C62CBEE4C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8C60-45A2-4B85-8B8C-1F0928D0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FF387-2909-487F-B5D0-EFDBF28A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6F95-143C-4852-9E06-D9BE25E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BCA73-D6B8-4287-A8CE-9BD666DA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758B-E2AD-4F4F-970C-66F482492D94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42C9A-F451-47C0-BAC3-708BAB71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64388-FBD9-4FFA-9881-E12E62C7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CA8FF-A19C-4696-81DB-C4F31C9F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49D3-ECB9-410D-9746-FE277FE61D21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4D6BA-0B44-43BE-BC59-33555CF6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5B96B-D0AB-41CE-BF1B-F57FB309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1222-1020-460A-A1A6-F41C341B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82E1-7BA3-4D06-92A0-786644EF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9A26C-7006-42D6-8DBD-C4D709A50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838B3-EB0C-4B60-B721-11F702FF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3AA5-1B3E-44A0-8AAC-ADF372A1216E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26922-2DD9-4D7B-B5C2-9FB58831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E617-9933-4F33-9288-C559A9D0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4791-0BD5-4EC8-A9AF-CC76A84B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BD547-6D1A-49D4-8E47-2210586F1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D370A-25CB-49C3-AD24-7AAE9DC7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1291-B499-4342-8F0A-D0AD748F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8AEA-49B5-4602-A57B-74D88F015846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9E01B-BB2D-4E2D-A779-9379F375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8C063-FE52-4EFB-90A7-A254E106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5F6EA-AE17-4217-AF30-4A183883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940E-A420-4053-BAA9-91F784EF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E655-5065-4809-95D2-CF3CEDC99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1ACB-1241-4AB2-96F7-ABB3FB636262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E8CED-2C59-4A53-A644-930933831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2BA3-1148-4C24-B349-78CA350FC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6063-9E46-452F-B0C3-62E9A9F5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E066-E06B-4313-B154-2B925767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85" y="3755492"/>
            <a:ext cx="10846340" cy="12354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 Black" panose="020B0A04020102020204" pitchFamily="34" charset="0"/>
              </a:rPr>
              <a:t>VALIDATION DAY DATA AND INFORMATION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30">
            <a:extLst>
              <a:ext uri="{FF2B5EF4-FFF2-40B4-BE49-F238E27FC236}">
                <a16:creationId xmlns:a16="http://schemas.microsoft.com/office/drawing/2014/main" id="{F0E2CAF7-C660-409F-89FE-1D103010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49" y="617841"/>
            <a:ext cx="8369030" cy="2904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DFC15F-98B9-480E-9000-A2F2BEFAB6C0}"/>
              </a:ext>
            </a:extLst>
          </p:cNvPr>
          <p:cNvCxnSpPr>
            <a:cxnSpLocks/>
          </p:cNvCxnSpPr>
          <p:nvPr/>
        </p:nvCxnSpPr>
        <p:spPr>
          <a:xfrm>
            <a:off x="458985" y="3638782"/>
            <a:ext cx="114411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3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8C5B1-2C75-4446-A42F-A3517437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71A75-5487-45C8-A0B6-9D11E4D0C674}"/>
              </a:ext>
            </a:extLst>
          </p:cNvPr>
          <p:cNvSpPr txBox="1"/>
          <p:nvPr/>
        </p:nvSpPr>
        <p:spPr>
          <a:xfrm>
            <a:off x="1507786" y="55755"/>
            <a:ext cx="892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STATE vs. SPCSA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BA30C-993F-4AAD-8419-CD772F38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D0C595-4D30-48A2-9F00-C27A8E062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86276"/>
              </p:ext>
            </p:extLst>
          </p:nvPr>
        </p:nvGraphicFramePr>
        <p:xfrm>
          <a:off x="-76302" y="707353"/>
          <a:ext cx="12080148" cy="609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6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E323A-7DB0-4F88-85B9-41EED171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3" y="6297737"/>
            <a:ext cx="359258" cy="365125"/>
          </a:xfrm>
        </p:spPr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2FDE5-C7F2-4CF2-B86A-7ECB3EA10C53}"/>
              </a:ext>
            </a:extLst>
          </p:cNvPr>
          <p:cNvSpPr txBox="1"/>
          <p:nvPr/>
        </p:nvSpPr>
        <p:spPr>
          <a:xfrm>
            <a:off x="1850427" y="87165"/>
            <a:ext cx="771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STATE vs. SPCSA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4F8847-280D-4EFB-A95C-25581C6E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88603"/>
              </p:ext>
            </p:extLst>
          </p:nvPr>
        </p:nvGraphicFramePr>
        <p:xfrm>
          <a:off x="-309585" y="706117"/>
          <a:ext cx="7048315" cy="549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20B0C5-DF83-4CD1-9727-2C5E2973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10EDD7-0D04-4C3E-A5D5-BA7197119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55" y="6450495"/>
            <a:ext cx="11063257" cy="36512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D462F01-51A9-484B-BAAB-CD0932C53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34997"/>
              </p:ext>
            </p:extLst>
          </p:nvPr>
        </p:nvGraphicFramePr>
        <p:xfrm>
          <a:off x="5344363" y="706116"/>
          <a:ext cx="7149124" cy="574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030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80A29-FB46-4D49-9BE1-9B5A8A8C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001214-2534-4C82-9B78-E714E15B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79461"/>
            <a:ext cx="6225702" cy="794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Comparison with All NV Schools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F35C30-EC12-4EC5-9EA1-1DF02AA1C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90163"/>
              </p:ext>
            </p:extLst>
          </p:nvPr>
        </p:nvGraphicFramePr>
        <p:xfrm>
          <a:off x="-1" y="758427"/>
          <a:ext cx="12091481" cy="602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6996FE-A748-4AE5-9A57-6DC14045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95F2-1423-48C0-AC00-0521932D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79461"/>
            <a:ext cx="6225702" cy="794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Comparison with All NV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7A10F-8F6B-4CA3-91E1-C84208746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E57265-6D6C-489E-83A2-DAB38EE58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769526"/>
              </p:ext>
            </p:extLst>
          </p:nvPr>
        </p:nvGraphicFramePr>
        <p:xfrm>
          <a:off x="-1" y="707353"/>
          <a:ext cx="12081753" cy="590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348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DCF50-FCC1-459F-A340-57BF6C8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61BF-2D8A-4164-941E-B34CA9E8088D}"/>
              </a:ext>
            </a:extLst>
          </p:cNvPr>
          <p:cNvSpPr txBox="1"/>
          <p:nvPr/>
        </p:nvSpPr>
        <p:spPr>
          <a:xfrm>
            <a:off x="680936" y="1473988"/>
            <a:ext cx="107490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Enrollment increased 5,333 students (14.4% increase overall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enrollment from last year)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SPCSA schools are becoming more diverse</a:t>
            </a:r>
          </a:p>
          <a:p>
            <a:pPr fontAlgn="base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Hispanic, Two or more races and Free &amp; Reduced Lunch (FRL) populations increased</a:t>
            </a:r>
          </a:p>
          <a:p>
            <a:pPr fontAlgn="base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Caucasian population decreased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FRL, IEP, and ELL enrollments still below the State average</a:t>
            </a:r>
          </a:p>
          <a:p>
            <a:pPr fontAlgn="base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Subgroup performance on the SBAC (state standardized test) improved in both Math and ELA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926D2-E8C1-4301-8CCC-F792DBCF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B2048E-FFC3-4289-8D82-B0F256754DF0}"/>
              </a:ext>
            </a:extLst>
          </p:cNvPr>
          <p:cNvSpPr/>
          <p:nvPr/>
        </p:nvSpPr>
        <p:spPr>
          <a:xfrm>
            <a:off x="188154" y="707353"/>
            <a:ext cx="118156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500" b="1" dirty="0">
                <a:latin typeface="Arial Black" panose="020B0A04020102020204" pitchFamily="34" charset="0"/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53712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D749-E99B-4D48-9148-8E3BFA3C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72019"/>
            <a:ext cx="10515600" cy="8731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2018-19 SPCSA Enrollment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E1E6-CDB1-444C-8ABF-3C104AD2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245143"/>
            <a:ext cx="11538625" cy="524083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Validation Day: October 1st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Hispanic, Two or more races and Free &amp; Reduced Lunch (FRL) populations increased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Caucasian population percentage decreased (44.1% to 40.1%)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Individualized Education Plan (IEP) and English Language Learner (ELL) enrollment numbers remained steady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FRL(14201 students, or 33.5%)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IEP (3792 students, or 9.0%)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ELL(2752 students, or 6.5%)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CA74-7827-4598-9463-6859477C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148A6-6B3B-4FB3-81D5-CE714FF3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D749-E99B-4D48-9148-8E3BFA3C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72019"/>
            <a:ext cx="10515600" cy="8731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2018-19 SPCSA Enrollment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E1E6-CDB1-444C-8ABF-3C104AD2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245142"/>
            <a:ext cx="11538625" cy="51112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Female and male student population close to equal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50.4% female, 49.6% male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District of residence distribution: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Clark 91.7%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Washoe 4.4%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3.8%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Enrollment by grade :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4CA74-7827-4598-9463-6859477C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148A6-6B3B-4FB3-81D5-CE714FF36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D92E32-35EB-47E2-AC0E-5077130EC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70574"/>
              </p:ext>
            </p:extLst>
          </p:nvPr>
        </p:nvGraphicFramePr>
        <p:xfrm>
          <a:off x="637909" y="4994950"/>
          <a:ext cx="11193247" cy="61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5" imgW="8543877" imgH="390675" progId="Excel.Sheet.12">
                  <p:embed/>
                </p:oleObj>
              </mc:Choice>
              <mc:Fallback>
                <p:oleObj name="Worksheet" r:id="rId5" imgW="8543877" imgH="39067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AD92E32-35EB-47E2-AC0E-5077130EC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909" y="4994950"/>
                        <a:ext cx="11193247" cy="617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72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B6B08-C843-4552-A153-501B25A9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B69BE1-2F8C-408E-8871-CB48068AF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35125"/>
              </p:ext>
            </p:extLst>
          </p:nvPr>
        </p:nvGraphicFramePr>
        <p:xfrm>
          <a:off x="166991" y="136525"/>
          <a:ext cx="11858017" cy="643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775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26E5-8BB0-4C26-8467-F770CD4A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4" y="135809"/>
            <a:ext cx="11815692" cy="6817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Enrollment by Ethnicity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248E1-3B83-44A6-9999-EC80DE5C9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B037DD8-CBDD-4FC3-BC9D-F70F5C95D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62783"/>
              </p:ext>
            </p:extLst>
          </p:nvPr>
        </p:nvGraphicFramePr>
        <p:xfrm>
          <a:off x="0" y="854765"/>
          <a:ext cx="6470375" cy="592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3E40B6-4F02-4DCD-B7F1-7042B0238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81607"/>
              </p:ext>
            </p:extLst>
          </p:nvPr>
        </p:nvGraphicFramePr>
        <p:xfrm>
          <a:off x="6338146" y="1235700"/>
          <a:ext cx="5525618" cy="455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Worksheet" r:id="rId6" imgW="2390887" imgH="1809664" progId="Excel.Sheet.12">
                  <p:embed/>
                </p:oleObj>
              </mc:Choice>
              <mc:Fallback>
                <p:oleObj name="Worksheet" r:id="rId6" imgW="2390887" imgH="18096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8146" y="1235700"/>
                        <a:ext cx="5525618" cy="455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4F8847-280D-4EFB-A95C-25581C6E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516117"/>
              </p:ext>
            </p:extLst>
          </p:nvPr>
        </p:nvGraphicFramePr>
        <p:xfrm>
          <a:off x="-877821" y="553903"/>
          <a:ext cx="8124927" cy="630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448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7CCE-1FAB-4548-A7D6-9ABA26478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05" y="246063"/>
            <a:ext cx="10515600" cy="644525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Arial Black" panose="020B0A04020102020204" pitchFamily="34" charset="0"/>
              </a:rPr>
              <a:t>Enrollment Comparison SY1718 to SY1819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5EB49-E61E-44BA-920F-11F92A70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39C410A-715E-4156-B1C0-B1F99FF4B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468905"/>
              </p:ext>
            </p:extLst>
          </p:nvPr>
        </p:nvGraphicFramePr>
        <p:xfrm>
          <a:off x="84508" y="707353"/>
          <a:ext cx="12036155" cy="601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035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C4AC7-C4F1-4D85-8507-EE6C11F8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6063-9E46-452F-B0C3-62E9A9F5F17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B4DBFE-1054-4B0C-A00C-7FD9361C7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47959"/>
              </p:ext>
            </p:extLst>
          </p:nvPr>
        </p:nvGraphicFramePr>
        <p:xfrm>
          <a:off x="938921" y="597815"/>
          <a:ext cx="6753833" cy="607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4" imgW="5524436" imgH="5343461" progId="Excel.Sheet.12">
                  <p:embed/>
                </p:oleObj>
              </mc:Choice>
              <mc:Fallback>
                <p:oleObj name="Worksheet" r:id="rId4" imgW="5524436" imgH="53434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8921" y="597815"/>
                        <a:ext cx="6753833" cy="607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CDAEF3-8C61-4780-8C3A-FCFBD8691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659" y="136525"/>
            <a:ext cx="1274281" cy="4612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92E66E-CE85-4E54-8C4E-13FC97B1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3400" y="64329"/>
            <a:ext cx="10515600" cy="64452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Enrollment Comparison SY1718 to SY1819</a:t>
            </a:r>
          </a:p>
        </p:txBody>
      </p:sp>
    </p:spTree>
    <p:extLst>
      <p:ext uri="{BB962C8B-B14F-4D97-AF65-F5344CB8AC3E}">
        <p14:creationId xmlns:p14="http://schemas.microsoft.com/office/powerpoint/2010/main" val="204269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9AA23-C2DB-4CC8-BDF6-55695319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507" y="6344078"/>
            <a:ext cx="2743200" cy="365125"/>
          </a:xfrm>
        </p:spPr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F9C86-A11C-4B6A-84E7-4E09CDAE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DF711-2473-4B8B-B193-9E4D40463BAF}"/>
              </a:ext>
            </a:extLst>
          </p:cNvPr>
          <p:cNvSpPr txBox="1"/>
          <p:nvPr/>
        </p:nvSpPr>
        <p:spPr>
          <a:xfrm>
            <a:off x="604737" y="170929"/>
            <a:ext cx="97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Proficiency Comparison for 2016-17 to 2017-18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B5989A-6BEE-4BE1-BC9F-1CBDF59DE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8272"/>
              </p:ext>
            </p:extLst>
          </p:nvPr>
        </p:nvGraphicFramePr>
        <p:xfrm>
          <a:off x="-1" y="758427"/>
          <a:ext cx="12081753" cy="602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14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9AA23-C2DB-4CC8-BDF6-55695319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507" y="6344078"/>
            <a:ext cx="2743200" cy="365125"/>
          </a:xfrm>
        </p:spPr>
        <p:txBody>
          <a:bodyPr/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F9C86-A11C-4B6A-84E7-4E09CDAE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565" y="246063"/>
            <a:ext cx="1274281" cy="46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DF711-2473-4B8B-B193-9E4D40463BAF}"/>
              </a:ext>
            </a:extLst>
          </p:cNvPr>
          <p:cNvSpPr txBox="1"/>
          <p:nvPr/>
        </p:nvSpPr>
        <p:spPr>
          <a:xfrm>
            <a:off x="604737" y="170929"/>
            <a:ext cx="1003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Proficiency Comparison for 2016-17 to 2017-18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9E2169-9050-4AF6-8FDB-2364FFD8D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05571"/>
              </p:ext>
            </p:extLst>
          </p:nvPr>
        </p:nvGraphicFramePr>
        <p:xfrm>
          <a:off x="-1" y="694148"/>
          <a:ext cx="12091481" cy="609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672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337</Words>
  <Application>Microsoft Office PowerPoint</Application>
  <PresentationFormat>Widescreen</PresentationFormat>
  <Paragraphs>76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Tw Cen MT</vt:lpstr>
      <vt:lpstr>Office Theme</vt:lpstr>
      <vt:lpstr>Worksheet</vt:lpstr>
      <vt:lpstr>VALIDATION DAY DATA AND INFORMATION</vt:lpstr>
      <vt:lpstr>2018-19 SPCSA Enrollment Highlights</vt:lpstr>
      <vt:lpstr>2018-19 SPCSA Enrollment Highlights</vt:lpstr>
      <vt:lpstr>PowerPoint Presentation</vt:lpstr>
      <vt:lpstr>Enrollment by Ethnicity</vt:lpstr>
      <vt:lpstr>Enrollment Comparison SY1718 to SY1819</vt:lpstr>
      <vt:lpstr>Enrollment Comparison SY1718 to SY1819</vt:lpstr>
      <vt:lpstr>PowerPoint Presentation</vt:lpstr>
      <vt:lpstr>PowerPoint Presentation</vt:lpstr>
      <vt:lpstr>PowerPoint Presentation</vt:lpstr>
      <vt:lpstr>PowerPoint Presentation</vt:lpstr>
      <vt:lpstr>Comparison with All NV Schools</vt:lpstr>
      <vt:lpstr>Comparison with All NV Schools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Selcuk Ozdemir</dc:creator>
  <cp:lastModifiedBy>Selcuk Ozdemir</cp:lastModifiedBy>
  <cp:revision>206</cp:revision>
  <cp:lastPrinted>2018-11-20T18:27:55Z</cp:lastPrinted>
  <dcterms:created xsi:type="dcterms:W3CDTF">2018-08-29T18:15:04Z</dcterms:created>
  <dcterms:modified xsi:type="dcterms:W3CDTF">2018-11-28T23:10:50Z</dcterms:modified>
</cp:coreProperties>
</file>