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3" r:id="rId2"/>
    <p:sldId id="465" r:id="rId3"/>
    <p:sldId id="423" r:id="rId4"/>
    <p:sldId id="463" r:id="rId5"/>
    <p:sldId id="454" r:id="rId6"/>
    <p:sldId id="452" r:id="rId7"/>
    <p:sldId id="332" r:id="rId8"/>
    <p:sldId id="462" r:id="rId9"/>
    <p:sldId id="394" r:id="rId10"/>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32" autoAdjust="0"/>
  </p:normalViewPr>
  <p:slideViewPr>
    <p:cSldViewPr snapToGrid="0" snapToObjects="1">
      <p:cViewPr varScale="1">
        <p:scale>
          <a:sx n="91" d="100"/>
          <a:sy n="91" d="100"/>
        </p:scale>
        <p:origin x="5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i="0" baseline="0" dirty="0">
                <a:effectLst/>
              </a:rPr>
              <a:t>Math</a:t>
            </a:r>
            <a:endParaRPr lang="en-US" sz="1600"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2015-2016</c:v>
                </c:pt>
              </c:strCache>
            </c:strRef>
          </c:tx>
          <c:spPr>
            <a:solidFill>
              <a:schemeClr val="accent1"/>
            </a:solidFill>
            <a:ln>
              <a:solidFill>
                <a:schemeClr val="tx1"/>
              </a:solidFill>
            </a:ln>
            <a:effectLst/>
            <a:sp3d>
              <a:contourClr>
                <a:schemeClr val="tx1"/>
              </a:contourClr>
            </a:sp3d>
          </c:spPr>
          <c:invertIfNegative val="0"/>
          <c:dPt>
            <c:idx val="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5-CB12-4E4F-83F8-FEC79F422646}"/>
              </c:ext>
            </c:extLst>
          </c:dPt>
          <c:dLbls>
            <c:dLbl>
              <c:idx val="0"/>
              <c:layout>
                <c:manualLayout>
                  <c:x val="-4.2224925862957077E-2"/>
                  <c:y val="-7.2950287379252021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B12-4E4F-83F8-FEC79F422646}"/>
                </c:ext>
              </c:extLst>
            </c:dLbl>
            <c:dLbl>
              <c:idx val="1"/>
              <c:layout>
                <c:manualLayout>
                  <c:x val="1.8518518518518406E-2"/>
                  <c:y val="-5.3314620556995283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B12-4E4F-83F8-FEC79F42264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NVVA</c:v>
                </c:pt>
                <c:pt idx="1">
                  <c:v>STATE</c:v>
                </c:pt>
              </c:strCache>
            </c:strRef>
          </c:cat>
          <c:val>
            <c:numRef>
              <c:f>Sheet1!$B$2:$B$3</c:f>
              <c:numCache>
                <c:formatCode>0.00%</c:formatCode>
                <c:ptCount val="2"/>
                <c:pt idx="0">
                  <c:v>0.22500000000000001</c:v>
                </c:pt>
                <c:pt idx="1">
                  <c:v>0.38590000000000002</c:v>
                </c:pt>
              </c:numCache>
            </c:numRef>
          </c:val>
          <c:extLst>
            <c:ext xmlns:c16="http://schemas.microsoft.com/office/drawing/2014/chart" uri="{C3380CC4-5D6E-409C-BE32-E72D297353CC}">
              <c16:uniqueId val="{00000000-CB12-4E4F-83F8-FEC79F422646}"/>
            </c:ext>
          </c:extLst>
        </c:ser>
        <c:ser>
          <c:idx val="1"/>
          <c:order val="1"/>
          <c:tx>
            <c:strRef>
              <c:f>Sheet1!$C$1</c:f>
              <c:strCache>
                <c:ptCount val="1"/>
                <c:pt idx="0">
                  <c:v>2016-2017</c:v>
                </c:pt>
              </c:strCache>
            </c:strRef>
          </c:tx>
          <c:spPr>
            <a:solidFill>
              <a:schemeClr val="accent1"/>
            </a:solidFill>
            <a:ln>
              <a:solidFill>
                <a:schemeClr val="tx1"/>
              </a:solidFill>
            </a:ln>
            <a:effectLst/>
            <a:sp3d>
              <a:contourClr>
                <a:schemeClr val="tx1"/>
              </a:contourClr>
            </a:sp3d>
          </c:spPr>
          <c:invertIfNegative val="0"/>
          <c:dPt>
            <c:idx val="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0-522A-4A01-8001-EF782FC167C5}"/>
              </c:ext>
            </c:extLst>
          </c:dPt>
          <c:dLbls>
            <c:dLbl>
              <c:idx val="0"/>
              <c:layout>
                <c:manualLayout>
                  <c:x val="2.4691369752371416E-2"/>
                  <c:y val="-4.4916206585056281E-2"/>
                </c:manualLayout>
              </c:layout>
              <c:tx>
                <c:rich>
                  <a:bodyPr/>
                  <a:lstStyle/>
                  <a:p>
                    <a:r>
                      <a:rPr lang="en-US" dirty="0"/>
                      <a:t>28.90%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B12-4E4F-83F8-FEC79F422646}"/>
                </c:ext>
              </c:extLst>
            </c:dLbl>
            <c:dLbl>
              <c:idx val="1"/>
              <c:layout>
                <c:manualLayout>
                  <c:x val="8.1433785592845684E-2"/>
                  <c:y val="-3.07945704565223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22A-4A01-8001-EF782FC167C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NVVA</c:v>
                </c:pt>
                <c:pt idx="1">
                  <c:v>STATE</c:v>
                </c:pt>
              </c:strCache>
            </c:strRef>
          </c:cat>
          <c:val>
            <c:numRef>
              <c:f>Sheet1!$C$2:$C$3</c:f>
              <c:numCache>
                <c:formatCode>0.00%</c:formatCode>
                <c:ptCount val="2"/>
                <c:pt idx="0">
                  <c:v>0.28899999999999998</c:v>
                </c:pt>
                <c:pt idx="1">
                  <c:v>0.42099999999999999</c:v>
                </c:pt>
              </c:numCache>
            </c:numRef>
          </c:val>
          <c:extLst>
            <c:ext xmlns:c16="http://schemas.microsoft.com/office/drawing/2014/chart" uri="{C3380CC4-5D6E-409C-BE32-E72D297353CC}">
              <c16:uniqueId val="{00000001-CB12-4E4F-83F8-FEC79F422646}"/>
            </c:ext>
          </c:extLst>
        </c:ser>
        <c:dLbls>
          <c:showLegendKey val="0"/>
          <c:showVal val="1"/>
          <c:showCatName val="0"/>
          <c:showSerName val="0"/>
          <c:showPercent val="0"/>
          <c:showBubbleSize val="0"/>
        </c:dLbls>
        <c:gapWidth val="150"/>
        <c:shape val="box"/>
        <c:axId val="626772992"/>
        <c:axId val="626773384"/>
        <c:axId val="0"/>
      </c:bar3DChart>
      <c:catAx>
        <c:axId val="6267729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773384"/>
        <c:crosses val="autoZero"/>
        <c:auto val="1"/>
        <c:lblAlgn val="ctr"/>
        <c:lblOffset val="100"/>
        <c:noMultiLvlLbl val="0"/>
      </c:catAx>
      <c:valAx>
        <c:axId val="626773384"/>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772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i="0" baseline="0" dirty="0">
                <a:effectLst/>
              </a:rPr>
              <a:t>ELA</a:t>
            </a:r>
            <a:endParaRPr lang="en-US" sz="1600"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2015-2016</c:v>
                </c:pt>
              </c:strCache>
            </c:strRef>
          </c:tx>
          <c:spPr>
            <a:solidFill>
              <a:schemeClr val="accent1"/>
            </a:solidFill>
            <a:ln>
              <a:noFill/>
            </a:ln>
            <a:effectLst/>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0-8713-4210-AA35-AC5FB1A7035A}"/>
              </c:ext>
            </c:extLst>
          </c:dPt>
          <c:dPt>
            <c:idx val="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1-8713-4210-AA35-AC5FB1A7035A}"/>
              </c:ext>
            </c:extLst>
          </c:dPt>
          <c:dLbls>
            <c:dLbl>
              <c:idx val="0"/>
              <c:layout>
                <c:manualLayout>
                  <c:x val="0"/>
                  <c:y val="-7.0150816522362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13-4210-AA35-AC5FB1A7035A}"/>
                </c:ext>
              </c:extLst>
            </c:dLbl>
            <c:dLbl>
              <c:idx val="1"/>
              <c:layout>
                <c:manualLayout>
                  <c:x val="1.8518518518518406E-2"/>
                  <c:y val="-5.3314620556995283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13-4210-AA35-AC5FB1A7035A}"/>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NVVA</c:v>
                </c:pt>
                <c:pt idx="1">
                  <c:v>STATE</c:v>
                </c:pt>
              </c:strCache>
            </c:strRef>
          </c:cat>
          <c:val>
            <c:numRef>
              <c:f>Sheet1!$B$2:$B$3</c:f>
              <c:numCache>
                <c:formatCode>0.00%</c:formatCode>
                <c:ptCount val="2"/>
                <c:pt idx="0">
                  <c:v>0.36799999999999999</c:v>
                </c:pt>
                <c:pt idx="1">
                  <c:v>0.47870000000000001</c:v>
                </c:pt>
              </c:numCache>
            </c:numRef>
          </c:val>
          <c:extLst>
            <c:ext xmlns:c16="http://schemas.microsoft.com/office/drawing/2014/chart" uri="{C3380CC4-5D6E-409C-BE32-E72D297353CC}">
              <c16:uniqueId val="{00000002-8713-4210-AA35-AC5FB1A7035A}"/>
            </c:ext>
          </c:extLst>
        </c:ser>
        <c:ser>
          <c:idx val="1"/>
          <c:order val="1"/>
          <c:tx>
            <c:strRef>
              <c:f>Sheet1!$C$1</c:f>
              <c:strCache>
                <c:ptCount val="1"/>
                <c:pt idx="0">
                  <c:v>2016-2017</c:v>
                </c:pt>
              </c:strCache>
            </c:strRef>
          </c:tx>
          <c:spPr>
            <a:solidFill>
              <a:schemeClr val="accent2"/>
            </a:solidFill>
            <a:ln>
              <a:noFill/>
            </a:ln>
            <a:effectLst/>
            <a:sp3d/>
          </c:spPr>
          <c:invertIfNegative val="0"/>
          <c:dPt>
            <c:idx val="0"/>
            <c:invertIfNegative val="0"/>
            <c:bubble3D val="0"/>
            <c:spPr>
              <a:solidFill>
                <a:schemeClr val="accent1"/>
              </a:solidFill>
              <a:ln>
                <a:solidFill>
                  <a:schemeClr val="tx1"/>
                </a:solidFill>
              </a:ln>
              <a:effectLst/>
              <a:sp3d>
                <a:contourClr>
                  <a:schemeClr val="tx1"/>
                </a:contourClr>
              </a:sp3d>
            </c:spPr>
            <c:extLst>
              <c:ext xmlns:c16="http://schemas.microsoft.com/office/drawing/2014/chart" uri="{C3380CC4-5D6E-409C-BE32-E72D297353CC}">
                <c16:uniqueId val="{00000003-8713-4210-AA35-AC5FB1A7035A}"/>
              </c:ext>
            </c:extLst>
          </c:dPt>
          <c:dPt>
            <c:idx val="1"/>
            <c:invertIfNegative val="0"/>
            <c:bubble3D val="0"/>
            <c:spPr>
              <a:solidFill>
                <a:schemeClr val="accent2"/>
              </a:solidFill>
              <a:ln>
                <a:solidFill>
                  <a:schemeClr val="tx1"/>
                </a:solidFill>
              </a:ln>
              <a:effectLst/>
              <a:sp3d>
                <a:contourClr>
                  <a:schemeClr val="tx1"/>
                </a:contourClr>
              </a:sp3d>
            </c:spPr>
            <c:extLst>
              <c:ext xmlns:c16="http://schemas.microsoft.com/office/drawing/2014/chart" uri="{C3380CC4-5D6E-409C-BE32-E72D297353CC}">
                <c16:uniqueId val="{00000000-EA14-4044-8E59-80FC0928F656}"/>
              </c:ext>
            </c:extLst>
          </c:dPt>
          <c:dLbls>
            <c:dLbl>
              <c:idx val="0"/>
              <c:layout>
                <c:manualLayout>
                  <c:x val="8.2347782869868102E-2"/>
                  <c:y val="-7.01117642313018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13-4210-AA35-AC5FB1A7035A}"/>
                </c:ext>
              </c:extLst>
            </c:dLbl>
            <c:dLbl>
              <c:idx val="1"/>
              <c:layout>
                <c:manualLayout>
                  <c:x val="7.2829104880601361E-2"/>
                  <c:y val="-2.2396051241107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14-4044-8E59-80FC0928F65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NVVA</c:v>
                </c:pt>
                <c:pt idx="1">
                  <c:v>STATE</c:v>
                </c:pt>
              </c:strCache>
            </c:strRef>
          </c:cat>
          <c:val>
            <c:numRef>
              <c:f>Sheet1!$C$2:$C$3</c:f>
              <c:numCache>
                <c:formatCode>0.00%</c:formatCode>
                <c:ptCount val="2"/>
                <c:pt idx="0">
                  <c:v>0.39200000000000002</c:v>
                </c:pt>
                <c:pt idx="1">
                  <c:v>0.48699999999999999</c:v>
                </c:pt>
              </c:numCache>
            </c:numRef>
          </c:val>
          <c:extLst>
            <c:ext xmlns:c16="http://schemas.microsoft.com/office/drawing/2014/chart" uri="{C3380CC4-5D6E-409C-BE32-E72D297353CC}">
              <c16:uniqueId val="{00000004-8713-4210-AA35-AC5FB1A7035A}"/>
            </c:ext>
          </c:extLst>
        </c:ser>
        <c:dLbls>
          <c:showLegendKey val="0"/>
          <c:showVal val="1"/>
          <c:showCatName val="0"/>
          <c:showSerName val="0"/>
          <c:showPercent val="0"/>
          <c:showBubbleSize val="0"/>
        </c:dLbls>
        <c:gapWidth val="150"/>
        <c:shape val="box"/>
        <c:axId val="626774168"/>
        <c:axId val="777739472"/>
        <c:axId val="0"/>
      </c:bar3DChart>
      <c:catAx>
        <c:axId val="626774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739472"/>
        <c:crosses val="autoZero"/>
        <c:auto val="1"/>
        <c:lblAlgn val="ctr"/>
        <c:lblOffset val="100"/>
        <c:noMultiLvlLbl val="0"/>
      </c:catAx>
      <c:valAx>
        <c:axId val="7777394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774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1169"/>
          </a:xfrm>
          <a:prstGeom prst="rect">
            <a:avLst/>
          </a:prstGeom>
        </p:spPr>
        <p:txBody>
          <a:bodyPr vert="horz" lIns="92704" tIns="46352" rIns="92704" bIns="46352" rtlCol="0"/>
          <a:lstStyle>
            <a:lvl1pPr algn="l">
              <a:defRPr sz="1200"/>
            </a:lvl1pPr>
          </a:lstStyle>
          <a:p>
            <a:endParaRPr lang="en-US"/>
          </a:p>
        </p:txBody>
      </p:sp>
      <p:sp>
        <p:nvSpPr>
          <p:cNvPr id="3" name="Date Placeholder 2"/>
          <p:cNvSpPr>
            <a:spLocks noGrp="1"/>
          </p:cNvSpPr>
          <p:nvPr>
            <p:ph type="dt" idx="1"/>
          </p:nvPr>
        </p:nvSpPr>
        <p:spPr>
          <a:xfrm>
            <a:off x="3970940" y="5"/>
            <a:ext cx="3037840" cy="461169"/>
          </a:xfrm>
          <a:prstGeom prst="rect">
            <a:avLst/>
          </a:prstGeom>
        </p:spPr>
        <p:txBody>
          <a:bodyPr vert="horz" lIns="92704" tIns="46352" rIns="92704" bIns="46352" rtlCol="0"/>
          <a:lstStyle>
            <a:lvl1pPr algn="r">
              <a:defRPr sz="1200"/>
            </a:lvl1pPr>
          </a:lstStyle>
          <a:p>
            <a:fld id="{43648788-3D7B-4733-8D76-139DC3E1B855}" type="datetimeFigureOut">
              <a:rPr lang="en-US" smtClean="0"/>
              <a:t>5/11/2018</a:t>
            </a:fld>
            <a:endParaRPr lang="en-US"/>
          </a:p>
        </p:txBody>
      </p:sp>
      <p:sp>
        <p:nvSpPr>
          <p:cNvPr id="4" name="Slide Image Placeholder 3"/>
          <p:cNvSpPr>
            <a:spLocks noGrp="1" noRot="1" noChangeAspect="1"/>
          </p:cNvSpPr>
          <p:nvPr>
            <p:ph type="sldImg" idx="2"/>
          </p:nvPr>
        </p:nvSpPr>
        <p:spPr>
          <a:xfrm>
            <a:off x="1201738" y="696913"/>
            <a:ext cx="4606925" cy="3454400"/>
          </a:xfrm>
          <a:prstGeom prst="rect">
            <a:avLst/>
          </a:prstGeom>
          <a:noFill/>
          <a:ln w="12700">
            <a:solidFill>
              <a:prstClr val="black"/>
            </a:solidFill>
          </a:ln>
        </p:spPr>
        <p:txBody>
          <a:bodyPr vert="horz" lIns="92704" tIns="46352" rIns="92704" bIns="46352" rtlCol="0" anchor="ctr"/>
          <a:lstStyle/>
          <a:p>
            <a:endParaRPr lang="en-US"/>
          </a:p>
        </p:txBody>
      </p:sp>
      <p:sp>
        <p:nvSpPr>
          <p:cNvPr id="5" name="Notes Placeholder 4"/>
          <p:cNvSpPr>
            <a:spLocks noGrp="1"/>
          </p:cNvSpPr>
          <p:nvPr>
            <p:ph type="body" sz="quarter" idx="3"/>
          </p:nvPr>
        </p:nvSpPr>
        <p:spPr>
          <a:xfrm>
            <a:off x="701040" y="4381106"/>
            <a:ext cx="5608320" cy="4150519"/>
          </a:xfrm>
          <a:prstGeom prst="rect">
            <a:avLst/>
          </a:prstGeom>
        </p:spPr>
        <p:txBody>
          <a:bodyPr vert="horz" lIns="92704" tIns="46352" rIns="92704" bIns="463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9"/>
            <a:ext cx="3037840" cy="461169"/>
          </a:xfrm>
          <a:prstGeom prst="rect">
            <a:avLst/>
          </a:prstGeom>
        </p:spPr>
        <p:txBody>
          <a:bodyPr vert="horz" lIns="92704" tIns="46352" rIns="92704" bIns="46352"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760609"/>
            <a:ext cx="3037840" cy="461169"/>
          </a:xfrm>
          <a:prstGeom prst="rect">
            <a:avLst/>
          </a:prstGeom>
        </p:spPr>
        <p:txBody>
          <a:bodyPr vert="horz" lIns="92704" tIns="46352" rIns="92704" bIns="46352" rtlCol="0" anchor="b"/>
          <a:lstStyle>
            <a:lvl1pPr algn="r">
              <a:defRPr sz="1200"/>
            </a:lvl1pPr>
          </a:lstStyle>
          <a:p>
            <a:fld id="{898DD79E-B820-417D-8CC5-919450BDE2A9}" type="slidenum">
              <a:rPr lang="en-US" smtClean="0"/>
              <a:t>‹#›</a:t>
            </a:fld>
            <a:endParaRPr lang="en-US"/>
          </a:p>
        </p:txBody>
      </p:sp>
    </p:spTree>
    <p:extLst>
      <p:ext uri="{BB962C8B-B14F-4D97-AF65-F5344CB8AC3E}">
        <p14:creationId xmlns:p14="http://schemas.microsoft.com/office/powerpoint/2010/main" val="63728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month we demonstrated</a:t>
            </a:r>
            <a:r>
              <a:rPr lang="en-US" baseline="0" dirty="0"/>
              <a:t> how our school corrected the Authority’s noted deficiencies. </a:t>
            </a:r>
          </a:p>
          <a:p>
            <a:endParaRPr lang="en-US" baseline="0" dirty="0"/>
          </a:p>
          <a:p>
            <a:r>
              <a:rPr lang="en-US" baseline="0" dirty="0"/>
              <a:t>Specifically, NVVA provided demonstration of ongoing monitoring process and the resultant improvements to implementation of cures. We shared data from programs like FAST that are showing how this year’s implementation is garnering desired results.</a:t>
            </a:r>
          </a:p>
          <a:p>
            <a:endParaRPr lang="en-US" baseline="0" dirty="0"/>
          </a:p>
          <a:p>
            <a:r>
              <a:rPr lang="en-US" baseline="0" dirty="0"/>
              <a:t>We demonstrated multiple uses of interim and benchmark assessments to inform instruction as part of the overall plan to reach a </a:t>
            </a:r>
            <a:r>
              <a:rPr lang="en-US" baseline="0" dirty="0" err="1"/>
              <a:t>schoolwide</a:t>
            </a:r>
            <a:r>
              <a:rPr lang="en-US" baseline="0" dirty="0"/>
              <a:t> 3 star rating.</a:t>
            </a:r>
          </a:p>
          <a:p>
            <a:endParaRPr lang="en-US" baseline="0" dirty="0"/>
          </a:p>
          <a:p>
            <a:r>
              <a:rPr lang="en-US" baseline="0" dirty="0"/>
              <a:t>We affirmed our benchmark targets and our commitment to maintaining our school’s growth trajectory.</a:t>
            </a:r>
          </a:p>
          <a:p>
            <a:endParaRPr lang="en-US" baseline="0" dirty="0"/>
          </a:p>
          <a:p>
            <a:r>
              <a:rPr lang="en-US" baseline="0" dirty="0"/>
              <a:t>Finally, we provided evidence that student and family supports are being effectively implemented and are yielding results in the areas of reduced chronic absenteeism, increased participation in teacher-led instruction, and improved engagement.</a:t>
            </a:r>
          </a:p>
          <a:p>
            <a:endParaRPr lang="en-US" baseline="0" dirty="0"/>
          </a:p>
        </p:txBody>
      </p:sp>
      <p:sp>
        <p:nvSpPr>
          <p:cNvPr id="4" name="Slide Number Placeholder 3"/>
          <p:cNvSpPr>
            <a:spLocks noGrp="1"/>
          </p:cNvSpPr>
          <p:nvPr>
            <p:ph type="sldNum" sz="quarter" idx="10"/>
          </p:nvPr>
        </p:nvSpPr>
        <p:spPr/>
        <p:txBody>
          <a:bodyPr/>
          <a:lstStyle/>
          <a:p>
            <a:fld id="{898DD79E-B820-417D-8CC5-919450BDE2A9}" type="slidenum">
              <a:rPr lang="en-US" smtClean="0"/>
              <a:t>2</a:t>
            </a:fld>
            <a:endParaRPr lang="en-US"/>
          </a:p>
        </p:txBody>
      </p:sp>
    </p:spTree>
    <p:extLst>
      <p:ext uri="{BB962C8B-B14F-4D97-AF65-F5344CB8AC3E}">
        <p14:creationId xmlns:p14="http://schemas.microsoft.com/office/powerpoint/2010/main" val="920364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review of specific cures starts</a:t>
            </a:r>
            <a:r>
              <a:rPr lang="en-US" baseline="0" dirty="0"/>
              <a:t> with instructional improvements. </a:t>
            </a:r>
            <a:r>
              <a:rPr lang="en-US" dirty="0"/>
              <a:t>When considering tactics to build upon and increase improvements in our elementary school program, my team and I reviewed</a:t>
            </a:r>
            <a:r>
              <a:rPr lang="en-US" baseline="0" dirty="0"/>
              <a:t> several years of student level data. Because most of this team is new to NVVA, we had the benefit of examining data without attachment to previous programs. We took a completely unbiased view of the student level data from school and state assessments and various parent feedback tools.</a:t>
            </a:r>
          </a:p>
          <a:p>
            <a:endParaRPr lang="en-US" baseline="0" dirty="0"/>
          </a:p>
          <a:p>
            <a:r>
              <a:rPr lang="en-US" baseline="0" dirty="0"/>
              <a:t>The most important aspects of an effective school are curriculum and instruction. As we noted in the documents we prepared for you last month, the data demonstrates a need for consistent utilization of the comprehensive online school curriculum. We are carefully tracking student progress through courses and implementing teacher-led instruction and additional interventions in response to student performance in the courses. We are also using formative assessment information to guide teacher-led instruction, to guarantee instruction is delivered in a differentiated way – at the student’s instructional level. We are monitoring student level data throughout the week and conducting routine observations of teacher led instruction.</a:t>
            </a:r>
          </a:p>
          <a:p>
            <a:endParaRPr lang="en-US" baseline="0" dirty="0"/>
          </a:p>
          <a:p>
            <a:r>
              <a:rPr lang="en-US" baseline="0" dirty="0"/>
              <a:t>We have confidence in this year’s implementation of these tactics. Specifically, student participation in teacher-led sessions has increased by 650% because the sessions are targeted and relevant to students, and because the entire school staff is driving home the importance of effective teacher instruction. These are the type of implementation metrics we are reviewing on an ongoing basis.</a:t>
            </a:r>
            <a:endParaRPr lang="en-US" dirty="0"/>
          </a:p>
        </p:txBody>
      </p:sp>
      <p:sp>
        <p:nvSpPr>
          <p:cNvPr id="4" name="Slide Number Placeholder 3"/>
          <p:cNvSpPr>
            <a:spLocks noGrp="1"/>
          </p:cNvSpPr>
          <p:nvPr>
            <p:ph type="sldNum" sz="quarter" idx="10"/>
          </p:nvPr>
        </p:nvSpPr>
        <p:spPr/>
        <p:txBody>
          <a:bodyPr/>
          <a:lstStyle/>
          <a:p>
            <a:fld id="{898DD79E-B820-417D-8CC5-919450BDE2A9}" type="slidenum">
              <a:rPr lang="en-US" smtClean="0"/>
              <a:t>3</a:t>
            </a:fld>
            <a:endParaRPr lang="en-US"/>
          </a:p>
        </p:txBody>
      </p:sp>
    </p:spTree>
    <p:extLst>
      <p:ext uri="{BB962C8B-B14F-4D97-AF65-F5344CB8AC3E}">
        <p14:creationId xmlns:p14="http://schemas.microsoft.com/office/powerpoint/2010/main" val="389766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also implementing a new approach to instructional</a:t>
            </a:r>
            <a:r>
              <a:rPr lang="en-US" baseline="0" dirty="0"/>
              <a:t> pathways, driven by data. We are reviewing student data throughout the year to ensure students are on the appropriate pathway at any point in time. The different pathways include independent, virtual and blended, with increasing instructional supports between pathways. There are several data points factored into assignments of pathways, such as course progress, benchmark assessments and teacher observations.</a:t>
            </a:r>
          </a:p>
          <a:p>
            <a:endParaRPr lang="en-US" baseline="0" dirty="0"/>
          </a:p>
          <a:p>
            <a:r>
              <a:rPr lang="en-US" baseline="0" dirty="0"/>
              <a:t>Our Response to Intention program includes components of effective multi-tiered intervention and support programs, such as determining specific interventions based on regular progress monitoring.</a:t>
            </a:r>
          </a:p>
        </p:txBody>
      </p:sp>
      <p:sp>
        <p:nvSpPr>
          <p:cNvPr id="4" name="Slide Number Placeholder 3"/>
          <p:cNvSpPr>
            <a:spLocks noGrp="1"/>
          </p:cNvSpPr>
          <p:nvPr>
            <p:ph type="sldNum" sz="quarter" idx="10"/>
          </p:nvPr>
        </p:nvSpPr>
        <p:spPr/>
        <p:txBody>
          <a:bodyPr/>
          <a:lstStyle/>
          <a:p>
            <a:fld id="{898DD79E-B820-417D-8CC5-919450BDE2A9}" type="slidenum">
              <a:rPr lang="en-US" smtClean="0"/>
              <a:t>4</a:t>
            </a:fld>
            <a:endParaRPr lang="en-US"/>
          </a:p>
        </p:txBody>
      </p:sp>
    </p:spTree>
    <p:extLst>
      <p:ext uri="{BB962C8B-B14F-4D97-AF65-F5344CB8AC3E}">
        <p14:creationId xmlns:p14="http://schemas.microsoft.com/office/powerpoint/2010/main" val="227616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improvement plan included descriptions of several instructional student supports. Summer programming is an example. The overall goal of our instructional student supports is to provide ongoing remediation and enrichment for students. With respect to summer programming, our primary focus is on students scoring in the bottom 40 percent on the MAP. Students will attend a six week remediation program led by our most effective K-5 teachers as measured by student growth, and utilizing the comprehensive online school curriculum. Academic enrichment is a secondary focus of the summer programming. We will assess students at the beginning and end of the summer programming to measure growth and identify the most effective components of the program.</a:t>
            </a:r>
            <a:endParaRPr lang="en-US" dirty="0"/>
          </a:p>
        </p:txBody>
      </p:sp>
      <p:sp>
        <p:nvSpPr>
          <p:cNvPr id="4" name="Slide Number Placeholder 3"/>
          <p:cNvSpPr>
            <a:spLocks noGrp="1"/>
          </p:cNvSpPr>
          <p:nvPr>
            <p:ph type="sldNum" sz="quarter" idx="10"/>
          </p:nvPr>
        </p:nvSpPr>
        <p:spPr/>
        <p:txBody>
          <a:bodyPr/>
          <a:lstStyle/>
          <a:p>
            <a:fld id="{898DD79E-B820-417D-8CC5-919450BDE2A9}" type="slidenum">
              <a:rPr lang="en-US" smtClean="0"/>
              <a:t>5</a:t>
            </a:fld>
            <a:endParaRPr lang="en-US"/>
          </a:p>
        </p:txBody>
      </p:sp>
    </p:spTree>
    <p:extLst>
      <p:ext uri="{BB962C8B-B14F-4D97-AF65-F5344CB8AC3E}">
        <p14:creationId xmlns:p14="http://schemas.microsoft.com/office/powerpoint/2010/main" val="953796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Family Academic Support Team is an example of a non-instructional student support. T</a:t>
            </a:r>
            <a:r>
              <a:rPr lang="en-US" baseline="0" dirty="0"/>
              <a:t>he ultimate goal of FAST is to ensure students are engaged and making progress. Data related to these goals demonstrates the successful implementation of the FAST program during this school year. Specifically, 74 percent of truant students in the FAST program were re-engaged and remain enrolled in NVVA. Within the elementary school program, students who had a “back on track plan” as part of their FAST program saw a 37.5% increase in academic growth in a 12 week period associated with this plan. </a:t>
            </a:r>
            <a:endParaRPr lang="en-US" dirty="0"/>
          </a:p>
        </p:txBody>
      </p:sp>
      <p:sp>
        <p:nvSpPr>
          <p:cNvPr id="4" name="Slide Number Placeholder 3"/>
          <p:cNvSpPr>
            <a:spLocks noGrp="1"/>
          </p:cNvSpPr>
          <p:nvPr>
            <p:ph type="sldNum" sz="quarter" idx="10"/>
          </p:nvPr>
        </p:nvSpPr>
        <p:spPr/>
        <p:txBody>
          <a:bodyPr/>
          <a:lstStyle/>
          <a:p>
            <a:fld id="{898DD79E-B820-417D-8CC5-919450BDE2A9}" type="slidenum">
              <a:rPr lang="en-US" smtClean="0"/>
              <a:t>6</a:t>
            </a:fld>
            <a:endParaRPr lang="en-US"/>
          </a:p>
        </p:txBody>
      </p:sp>
    </p:spTree>
    <p:extLst>
      <p:ext uri="{BB962C8B-B14F-4D97-AF65-F5344CB8AC3E}">
        <p14:creationId xmlns:p14="http://schemas.microsoft.com/office/powerpoint/2010/main" val="316388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closing our summary with a review of student</a:t>
            </a:r>
            <a:r>
              <a:rPr lang="en-US" baseline="0" dirty="0"/>
              <a:t> successes that demonstrate NVVA elementary program is improving. </a:t>
            </a:r>
            <a:r>
              <a:rPr lang="en-US" dirty="0"/>
              <a:t>Our</a:t>
            </a:r>
            <a:r>
              <a:rPr lang="en-US" baseline="0" dirty="0"/>
              <a:t> students’ improvement on state assessments is impressive and shows that this model works for hundreds of elementary school students. Specifically, NVVA students more than DOUBLED the improvement that the state made in math and TRIPLED the improvement the state made in ELA. It’s difficult to describe this level of improvement as persistently underperforming.</a:t>
            </a:r>
            <a:endParaRPr lang="en-US" dirty="0"/>
          </a:p>
        </p:txBody>
      </p:sp>
      <p:sp>
        <p:nvSpPr>
          <p:cNvPr id="4" name="Slide Number Placeholder 3"/>
          <p:cNvSpPr>
            <a:spLocks noGrp="1"/>
          </p:cNvSpPr>
          <p:nvPr>
            <p:ph type="sldNum" sz="quarter" idx="10"/>
          </p:nvPr>
        </p:nvSpPr>
        <p:spPr/>
        <p:txBody>
          <a:bodyPr/>
          <a:lstStyle/>
          <a:p>
            <a:fld id="{898DD79E-B820-417D-8CC5-919450BDE2A9}" type="slidenum">
              <a:rPr lang="en-US" smtClean="0"/>
              <a:t>7</a:t>
            </a:fld>
            <a:endParaRPr lang="en-US"/>
          </a:p>
        </p:txBody>
      </p:sp>
    </p:spTree>
    <p:extLst>
      <p:ext uri="{BB962C8B-B14F-4D97-AF65-F5344CB8AC3E}">
        <p14:creationId xmlns:p14="http://schemas.microsoft.com/office/powerpoint/2010/main" val="2876442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improvement</a:t>
            </a:r>
            <a:r>
              <a:rPr lang="en-US" baseline="0" dirty="0"/>
              <a:t> are significant year-over-year at the specific grade level in both math and ELA with one exception. While NVVA third graders saw a 3 point improvement in ELA, the state saw a 1 point decline. In fourth grade ELA, NVVA students increased by nine points, compared to a 1 point decline by the state. The one exception is NVVA 5</a:t>
            </a:r>
            <a:r>
              <a:rPr lang="en-US" baseline="30000" dirty="0"/>
              <a:t>th</a:t>
            </a:r>
            <a:r>
              <a:rPr lang="en-US" baseline="0" dirty="0"/>
              <a:t> grade ELA, which saw a 4 point decline, compared to no change at the state level. NVVA third grade students improved by twice as many points as the state in math, and NVVA’s fourth grade students improved in math by THREE times as many points as the state. For fifth grade math, NVVA students improved by 5 points, compared to a 2 point improvement at the state level.</a:t>
            </a:r>
          </a:p>
        </p:txBody>
      </p:sp>
      <p:sp>
        <p:nvSpPr>
          <p:cNvPr id="4" name="Slide Number Placeholder 3"/>
          <p:cNvSpPr>
            <a:spLocks noGrp="1"/>
          </p:cNvSpPr>
          <p:nvPr>
            <p:ph type="sldNum" sz="quarter" idx="10"/>
          </p:nvPr>
        </p:nvSpPr>
        <p:spPr/>
        <p:txBody>
          <a:bodyPr/>
          <a:lstStyle/>
          <a:p>
            <a:fld id="{64EF04F2-ED1C-4765-A3A2-D03ADDD0BC1A}" type="slidenum">
              <a:rPr lang="en-US" smtClean="0"/>
              <a:t>8</a:t>
            </a:fld>
            <a:endParaRPr lang="en-US" dirty="0"/>
          </a:p>
        </p:txBody>
      </p:sp>
    </p:spTree>
    <p:extLst>
      <p:ext uri="{BB962C8B-B14F-4D97-AF65-F5344CB8AC3E}">
        <p14:creationId xmlns:p14="http://schemas.microsoft.com/office/powerpoint/2010/main" val="3044525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s</a:t>
            </a:r>
            <a:r>
              <a:rPr lang="en-US" baseline="0" dirty="0"/>
              <a:t>uccess is also evident in student progress made over years of attendance at NVVA. Student growth percentiles improve by between 34 and 45 percent when comparing students in their first year and their third year with our school. This significant growth is seen in both math and ELA, and in both 4</a:t>
            </a:r>
            <a:r>
              <a:rPr lang="en-US" baseline="30000" dirty="0"/>
              <a:t>th</a:t>
            </a:r>
            <a:r>
              <a:rPr lang="en-US" baseline="0" dirty="0"/>
              <a:t> and 5</a:t>
            </a:r>
            <a:r>
              <a:rPr lang="en-US" baseline="30000" dirty="0"/>
              <a:t>th</a:t>
            </a:r>
            <a:r>
              <a:rPr lang="en-US" baseline="0" dirty="0"/>
              <a:t> grade. There are no student growth percentile change data for third grade because students fake their first state test in grade three. Again, this growth pattern shows a school where hundreds of elementary students are excelling.</a:t>
            </a:r>
            <a:endParaRPr lang="en-US" dirty="0"/>
          </a:p>
        </p:txBody>
      </p:sp>
      <p:sp>
        <p:nvSpPr>
          <p:cNvPr id="4" name="Slide Number Placeholder 3"/>
          <p:cNvSpPr>
            <a:spLocks noGrp="1"/>
          </p:cNvSpPr>
          <p:nvPr>
            <p:ph type="sldNum" sz="quarter" idx="10"/>
          </p:nvPr>
        </p:nvSpPr>
        <p:spPr/>
        <p:txBody>
          <a:bodyPr/>
          <a:lstStyle/>
          <a:p>
            <a:fld id="{898DD79E-B820-417D-8CC5-919450BDE2A9}" type="slidenum">
              <a:rPr lang="en-US" smtClean="0"/>
              <a:t>9</a:t>
            </a:fld>
            <a:endParaRPr lang="en-US"/>
          </a:p>
        </p:txBody>
      </p:sp>
    </p:spTree>
    <p:extLst>
      <p:ext uri="{BB962C8B-B14F-4D97-AF65-F5344CB8AC3E}">
        <p14:creationId xmlns:p14="http://schemas.microsoft.com/office/powerpoint/2010/main" val="489518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PPTcover_NVVA.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2130425"/>
            <a:ext cx="3756315" cy="1470025"/>
          </a:xfrm>
        </p:spPr>
        <p:txBody>
          <a:bodyPr>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457200" y="4348410"/>
            <a:ext cx="3756315" cy="129038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ED0587-40DA-455C-AF17-21FDA9CDA773}"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31341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6062A5-F58B-4ECD-B33C-CE3325426A75}"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86065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E709C8-3480-4CF3-9D9C-7B910942FC3A}"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60465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PPTinside_NVVA.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7065818"/>
          </a:xfrm>
          <a:prstGeom prst="rect">
            <a:avLst/>
          </a:prstGeom>
        </p:spPr>
      </p:pic>
      <p:sp>
        <p:nvSpPr>
          <p:cNvPr id="2" name="Title 1"/>
          <p:cNvSpPr>
            <a:spLocks noGrp="1"/>
          </p:cNvSpPr>
          <p:nvPr>
            <p:ph type="title"/>
          </p:nvPr>
        </p:nvSpPr>
        <p:spPr>
          <a:xfrm>
            <a:off x="262743" y="219893"/>
            <a:ext cx="6886053" cy="612208"/>
          </a:xfrm>
        </p:spPr>
        <p:txBody>
          <a:bodyPr>
            <a:noAutofit/>
          </a:bodyPr>
          <a:lstStyle>
            <a:lvl1pPr algn="l">
              <a:defRPr sz="3800" b="1">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4CFEC5-0D80-4773-8182-7487768A9ADD}"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4327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7F01EC-1719-4506-A0D1-5F74F5BEC323}"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99688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ACEEBD-FFCE-43FD-A8CA-ED6194E50CD3}"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7319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F93B2D-B68A-4F61-8ACC-620845196F28}"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9509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1DD04-E2DB-4B02-930C-AEFC73155848}"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209169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C4CB5-EBAB-4330-A1A4-C80AF82A9695}"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278357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87876A-F345-44EC-837D-FF58BAF9F549}"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78129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035EDE-D830-4F82-8426-6833E42DFA45}"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13398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23364-0C9C-4CFA-9537-8FDD99549D77}" type="datetime1">
              <a:rPr lang="en-US" smtClean="0"/>
              <a:t>5/11/2018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995DA-9346-CA46-85B8-1BAF9BD84134}" type="slidenum">
              <a:rPr lang="en-US" smtClean="0"/>
              <a:t>‹#›</a:t>
            </a:fld>
            <a:endParaRPr lang="en-US"/>
          </a:p>
        </p:txBody>
      </p:sp>
    </p:spTree>
    <p:extLst>
      <p:ext uri="{BB962C8B-B14F-4D97-AF65-F5344CB8AC3E}">
        <p14:creationId xmlns:p14="http://schemas.microsoft.com/office/powerpoint/2010/main" val="374746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69776" y="2667333"/>
            <a:ext cx="395922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700">
                <a:solidFill>
                  <a:schemeClr val="tx1"/>
                </a:solidFill>
                <a:latin typeface="Times" charset="0"/>
                <a:ea typeface="ＭＳ Ｐゴシック" charset="0"/>
                <a:cs typeface="ＭＳ Ｐゴシック" charset="0"/>
              </a:defRPr>
            </a:lvl1pPr>
            <a:lvl2pPr marL="742950" indent="-285750">
              <a:defRPr sz="2700">
                <a:solidFill>
                  <a:schemeClr val="tx1"/>
                </a:solidFill>
                <a:latin typeface="Times" charset="0"/>
                <a:ea typeface="ＭＳ Ｐゴシック" charset="0"/>
              </a:defRPr>
            </a:lvl2pPr>
            <a:lvl3pPr marL="1143000" indent="-228600">
              <a:defRPr sz="2700">
                <a:solidFill>
                  <a:schemeClr val="tx1"/>
                </a:solidFill>
                <a:latin typeface="Times" charset="0"/>
                <a:ea typeface="ＭＳ Ｐゴシック" charset="0"/>
              </a:defRPr>
            </a:lvl3pPr>
            <a:lvl4pPr marL="1600200" indent="-228600">
              <a:defRPr sz="2700">
                <a:solidFill>
                  <a:schemeClr val="tx1"/>
                </a:solidFill>
                <a:latin typeface="Times" charset="0"/>
                <a:ea typeface="ＭＳ Ｐゴシック" charset="0"/>
              </a:defRPr>
            </a:lvl4pPr>
            <a:lvl5pPr marL="2057400" indent="-228600">
              <a:defRPr sz="2700">
                <a:solidFill>
                  <a:schemeClr val="tx1"/>
                </a:solidFill>
                <a:latin typeface="Times" charset="0"/>
                <a:ea typeface="ＭＳ Ｐゴシック" charset="0"/>
              </a:defRPr>
            </a:lvl5pPr>
            <a:lvl6pPr marL="2514600" indent="-228600" eaLnBrk="0" fontAlgn="base" hangingPunct="0">
              <a:spcBef>
                <a:spcPct val="0"/>
              </a:spcBef>
              <a:spcAft>
                <a:spcPct val="0"/>
              </a:spcAft>
              <a:defRPr sz="2700">
                <a:solidFill>
                  <a:schemeClr val="tx1"/>
                </a:solidFill>
                <a:latin typeface="Times" charset="0"/>
                <a:ea typeface="ＭＳ Ｐゴシック" charset="0"/>
              </a:defRPr>
            </a:lvl6pPr>
            <a:lvl7pPr marL="2971800" indent="-228600" eaLnBrk="0" fontAlgn="base" hangingPunct="0">
              <a:spcBef>
                <a:spcPct val="0"/>
              </a:spcBef>
              <a:spcAft>
                <a:spcPct val="0"/>
              </a:spcAft>
              <a:defRPr sz="2700">
                <a:solidFill>
                  <a:schemeClr val="tx1"/>
                </a:solidFill>
                <a:latin typeface="Times" charset="0"/>
                <a:ea typeface="ＭＳ Ｐゴシック" charset="0"/>
              </a:defRPr>
            </a:lvl7pPr>
            <a:lvl8pPr marL="3429000" indent="-228600" eaLnBrk="0" fontAlgn="base" hangingPunct="0">
              <a:spcBef>
                <a:spcPct val="0"/>
              </a:spcBef>
              <a:spcAft>
                <a:spcPct val="0"/>
              </a:spcAft>
              <a:defRPr sz="2700">
                <a:solidFill>
                  <a:schemeClr val="tx1"/>
                </a:solidFill>
                <a:latin typeface="Times" charset="0"/>
                <a:ea typeface="ＭＳ Ｐゴシック" charset="0"/>
              </a:defRPr>
            </a:lvl8pPr>
            <a:lvl9pPr marL="3886200" indent="-228600" eaLnBrk="0" fontAlgn="base" hangingPunct="0">
              <a:spcBef>
                <a:spcPct val="0"/>
              </a:spcBef>
              <a:spcAft>
                <a:spcPct val="0"/>
              </a:spcAft>
              <a:defRPr sz="2700">
                <a:solidFill>
                  <a:schemeClr val="tx1"/>
                </a:solidFill>
                <a:latin typeface="Times" charset="0"/>
                <a:ea typeface="ＭＳ Ｐゴシック" charset="0"/>
              </a:defRPr>
            </a:lvl9pPr>
          </a:lstStyle>
          <a:p>
            <a:pPr algn="ctr">
              <a:defRPr/>
            </a:pPr>
            <a:r>
              <a:rPr lang="en-US" sz="4400" b="1" dirty="0">
                <a:solidFill>
                  <a:prstClr val="black"/>
                </a:solidFill>
                <a:latin typeface="Adobe Fangsong Std R" pitchFamily="18" charset="-128"/>
                <a:ea typeface="Adobe Fangsong Std R" pitchFamily="18" charset="-128"/>
              </a:rPr>
              <a:t>Nevada Virtual Academy </a:t>
            </a:r>
          </a:p>
          <a:p>
            <a:pPr algn="ctr">
              <a:defRPr/>
            </a:pPr>
            <a:r>
              <a:rPr lang="en-US" sz="2000" dirty="0">
                <a:solidFill>
                  <a:prstClr val="black"/>
                </a:solidFill>
                <a:latin typeface="Adobe Fangsong Std R" pitchFamily="18" charset="-128"/>
                <a:ea typeface="Adobe Fangsong Std R" pitchFamily="18" charset="-128"/>
              </a:rPr>
              <a:t>Comprehensive Academic Improvement Plan Summary</a:t>
            </a:r>
          </a:p>
        </p:txBody>
      </p:sp>
      <p:sp>
        <p:nvSpPr>
          <p:cNvPr id="4" name="Slide Number Placeholder 3"/>
          <p:cNvSpPr>
            <a:spLocks noGrp="1"/>
          </p:cNvSpPr>
          <p:nvPr>
            <p:ph type="sldNum" sz="quarter" idx="12"/>
          </p:nvPr>
        </p:nvSpPr>
        <p:spPr/>
        <p:txBody>
          <a:bodyPr/>
          <a:lstStyle/>
          <a:p>
            <a:fld id="{143995DA-9346-CA46-85B8-1BAF9BD84134}" type="slidenum">
              <a:rPr lang="en-US" smtClean="0"/>
              <a:t>1</a:t>
            </a:fld>
            <a:endParaRPr lang="en-US"/>
          </a:p>
        </p:txBody>
      </p:sp>
    </p:spTree>
    <p:extLst>
      <p:ext uri="{BB962C8B-B14F-4D97-AF65-F5344CB8AC3E}">
        <p14:creationId xmlns:p14="http://schemas.microsoft.com/office/powerpoint/2010/main" val="84832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D347-4E79-4861-884B-63AEEF104CD0}"/>
              </a:ext>
            </a:extLst>
          </p:cNvPr>
          <p:cNvSpPr>
            <a:spLocks noGrp="1"/>
          </p:cNvSpPr>
          <p:nvPr>
            <p:ph type="title"/>
          </p:nvPr>
        </p:nvSpPr>
        <p:spPr>
          <a:xfrm>
            <a:off x="1" y="219893"/>
            <a:ext cx="7148796" cy="612208"/>
          </a:xfrm>
        </p:spPr>
        <p:txBody>
          <a:bodyPr/>
          <a:lstStyle/>
          <a:p>
            <a:r>
              <a:rPr lang="en-US" sz="3200" dirty="0"/>
              <a:t>NVVA Corrects Noted Deficiencies</a:t>
            </a:r>
          </a:p>
        </p:txBody>
      </p:sp>
      <p:sp>
        <p:nvSpPr>
          <p:cNvPr id="3" name="Content Placeholder 2">
            <a:extLst>
              <a:ext uri="{FF2B5EF4-FFF2-40B4-BE49-F238E27FC236}">
                <a16:creationId xmlns:a16="http://schemas.microsoft.com/office/drawing/2014/main" id="{AF837829-8D9B-4804-B80C-D53F2C460626}"/>
              </a:ext>
            </a:extLst>
          </p:cNvPr>
          <p:cNvSpPr>
            <a:spLocks noGrp="1"/>
          </p:cNvSpPr>
          <p:nvPr>
            <p:ph idx="1"/>
          </p:nvPr>
        </p:nvSpPr>
        <p:spPr>
          <a:xfrm>
            <a:off x="457200" y="1459523"/>
            <a:ext cx="8229600" cy="4896827"/>
          </a:xfrm>
        </p:spPr>
        <p:txBody>
          <a:bodyPr>
            <a:normAutofit fontScale="77500" lnSpcReduction="20000"/>
          </a:bodyPr>
          <a:lstStyle/>
          <a:p>
            <a:pPr marL="514350" indent="-514350">
              <a:buFont typeface="+mj-lt"/>
              <a:buAutoNum type="arabicPeriod"/>
            </a:pPr>
            <a:r>
              <a:rPr lang="en-US" dirty="0"/>
              <a:t>NVVA provided demonstration of ongoing monitoring process and resultant improvements to implementation of cures</a:t>
            </a:r>
          </a:p>
          <a:p>
            <a:pPr marL="514350" indent="-514350">
              <a:buFont typeface="+mj-lt"/>
              <a:buAutoNum type="arabicPeriod"/>
            </a:pPr>
            <a:r>
              <a:rPr lang="en-US" dirty="0"/>
              <a:t>NVVA provided demonstration of how interim and benchmark assessments are used as tools to inform instruction as part of overall plan to reach schoolwide 3-Star rating</a:t>
            </a:r>
          </a:p>
          <a:p>
            <a:pPr marL="514350" indent="-514350">
              <a:buFont typeface="+mj-lt"/>
              <a:buAutoNum type="arabicPeriod"/>
            </a:pPr>
            <a:r>
              <a:rPr lang="en-US" dirty="0"/>
              <a:t>NVVA affirmed its benchmark targets and its commitment to maintain the school’s growth trajectory</a:t>
            </a:r>
          </a:p>
          <a:p>
            <a:pPr marL="514350" indent="-514350">
              <a:buFont typeface="+mj-lt"/>
              <a:buAutoNum type="arabicPeriod"/>
            </a:pPr>
            <a:r>
              <a:rPr lang="en-US" dirty="0"/>
              <a:t>NVVA provided evidence that its student and family support activities demonstrate positive student outcomes as measured by reduced chronic absenteeism, increased engagement, and more participation in teacher-led instruction</a:t>
            </a:r>
          </a:p>
        </p:txBody>
      </p:sp>
      <p:sp>
        <p:nvSpPr>
          <p:cNvPr id="4" name="Slide Number Placeholder 3">
            <a:extLst>
              <a:ext uri="{FF2B5EF4-FFF2-40B4-BE49-F238E27FC236}">
                <a16:creationId xmlns:a16="http://schemas.microsoft.com/office/drawing/2014/main" id="{30C91B82-6FC2-4B9F-B57F-F34913E6BCD8}"/>
              </a:ext>
            </a:extLst>
          </p:cNvPr>
          <p:cNvSpPr>
            <a:spLocks noGrp="1"/>
          </p:cNvSpPr>
          <p:nvPr>
            <p:ph type="sldNum" sz="quarter" idx="12"/>
          </p:nvPr>
        </p:nvSpPr>
        <p:spPr/>
        <p:txBody>
          <a:bodyPr/>
          <a:lstStyle/>
          <a:p>
            <a:fld id="{143995DA-9346-CA46-85B8-1BAF9BD84134}" type="slidenum">
              <a:rPr lang="en-US" smtClean="0"/>
              <a:t>2</a:t>
            </a:fld>
            <a:endParaRPr lang="en-US"/>
          </a:p>
        </p:txBody>
      </p:sp>
    </p:spTree>
    <p:extLst>
      <p:ext uri="{BB962C8B-B14F-4D97-AF65-F5344CB8AC3E}">
        <p14:creationId xmlns:p14="http://schemas.microsoft.com/office/powerpoint/2010/main" val="186419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1944E-131F-4E8D-9ADD-25BD1DEEEAC0}"/>
              </a:ext>
            </a:extLst>
          </p:cNvPr>
          <p:cNvSpPr>
            <a:spLocks noGrp="1"/>
          </p:cNvSpPr>
          <p:nvPr>
            <p:ph type="title"/>
          </p:nvPr>
        </p:nvSpPr>
        <p:spPr>
          <a:xfrm>
            <a:off x="1" y="219893"/>
            <a:ext cx="7148796" cy="612208"/>
          </a:xfrm>
        </p:spPr>
        <p:txBody>
          <a:bodyPr/>
          <a:lstStyle/>
          <a:p>
            <a:r>
              <a:rPr lang="en-US" sz="2800" dirty="0"/>
              <a:t>Cure: Instruction</a:t>
            </a:r>
          </a:p>
        </p:txBody>
      </p:sp>
      <p:sp>
        <p:nvSpPr>
          <p:cNvPr id="3" name="Content Placeholder 2">
            <a:extLst>
              <a:ext uri="{FF2B5EF4-FFF2-40B4-BE49-F238E27FC236}">
                <a16:creationId xmlns:a16="http://schemas.microsoft.com/office/drawing/2014/main" id="{9FA01636-431F-488C-AEA4-1C75C46D2671}"/>
              </a:ext>
            </a:extLst>
          </p:cNvPr>
          <p:cNvSpPr>
            <a:spLocks noGrp="1"/>
          </p:cNvSpPr>
          <p:nvPr>
            <p:ph idx="1"/>
          </p:nvPr>
        </p:nvSpPr>
        <p:spPr>
          <a:xfrm>
            <a:off x="457200" y="1600200"/>
            <a:ext cx="8229600" cy="4547382"/>
          </a:xfrm>
        </p:spPr>
        <p:txBody>
          <a:bodyPr>
            <a:normAutofit fontScale="77500" lnSpcReduction="20000"/>
          </a:bodyPr>
          <a:lstStyle/>
          <a:p>
            <a:pPr marL="0" lvl="0" indent="0">
              <a:buNone/>
            </a:pPr>
            <a:r>
              <a:rPr lang="en-US" u="sng" dirty="0"/>
              <a:t>Enhanced Instructional Model </a:t>
            </a:r>
            <a:endParaRPr lang="en-US" dirty="0"/>
          </a:p>
          <a:p>
            <a:pPr lvl="1"/>
            <a:r>
              <a:rPr lang="en-US" dirty="0"/>
              <a:t>Consistent utilization of Online School Curriculum </a:t>
            </a:r>
          </a:p>
          <a:p>
            <a:pPr lvl="1"/>
            <a:r>
              <a:rPr lang="en-US" dirty="0"/>
              <a:t>Teacher-led instruction to ensure full, comprehensive coverage of the standard</a:t>
            </a:r>
          </a:p>
          <a:p>
            <a:pPr marL="0" indent="0">
              <a:buNone/>
            </a:pPr>
            <a:r>
              <a:rPr lang="en-US" u="sng" dirty="0"/>
              <a:t>Differentiated Instruction</a:t>
            </a:r>
            <a:endParaRPr lang="en-US" dirty="0"/>
          </a:p>
          <a:p>
            <a:pPr lvl="1"/>
            <a:r>
              <a:rPr lang="en-US" dirty="0"/>
              <a:t>Teacher-led instruction at the student instructional level</a:t>
            </a:r>
          </a:p>
          <a:p>
            <a:pPr lvl="1"/>
            <a:endParaRPr lang="en-US" dirty="0"/>
          </a:p>
          <a:p>
            <a:r>
              <a:rPr lang="en-US" dirty="0"/>
              <a:t>Monitoring implementation through reviewing student-level data throughout the week and routine observations</a:t>
            </a:r>
          </a:p>
          <a:p>
            <a:endParaRPr lang="en-US" dirty="0"/>
          </a:p>
          <a:p>
            <a:r>
              <a:rPr lang="en-US" dirty="0"/>
              <a:t>Student participation has increased 650% in teacher-led instruction</a:t>
            </a:r>
          </a:p>
        </p:txBody>
      </p:sp>
      <p:sp>
        <p:nvSpPr>
          <p:cNvPr id="5" name="Slide Number Placeholder 4">
            <a:extLst>
              <a:ext uri="{FF2B5EF4-FFF2-40B4-BE49-F238E27FC236}">
                <a16:creationId xmlns:a16="http://schemas.microsoft.com/office/drawing/2014/main" id="{C36F6EAA-F431-4D62-8E7B-2CCBA2B77D42}"/>
              </a:ext>
            </a:extLst>
          </p:cNvPr>
          <p:cNvSpPr>
            <a:spLocks noGrp="1"/>
          </p:cNvSpPr>
          <p:nvPr>
            <p:ph type="sldNum" sz="quarter" idx="12"/>
          </p:nvPr>
        </p:nvSpPr>
        <p:spPr/>
        <p:txBody>
          <a:bodyPr/>
          <a:lstStyle/>
          <a:p>
            <a:fld id="{143995DA-9346-CA46-85B8-1BAF9BD84134}" type="slidenum">
              <a:rPr lang="en-US" smtClean="0"/>
              <a:t>3</a:t>
            </a:fld>
            <a:endParaRPr lang="en-US"/>
          </a:p>
        </p:txBody>
      </p:sp>
    </p:spTree>
    <p:extLst>
      <p:ext uri="{BB962C8B-B14F-4D97-AF65-F5344CB8AC3E}">
        <p14:creationId xmlns:p14="http://schemas.microsoft.com/office/powerpoint/2010/main" val="313916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1944E-131F-4E8D-9ADD-25BD1DEEEAC0}"/>
              </a:ext>
            </a:extLst>
          </p:cNvPr>
          <p:cNvSpPr>
            <a:spLocks noGrp="1"/>
          </p:cNvSpPr>
          <p:nvPr>
            <p:ph type="title"/>
          </p:nvPr>
        </p:nvSpPr>
        <p:spPr>
          <a:xfrm>
            <a:off x="1" y="219893"/>
            <a:ext cx="7148796" cy="612208"/>
          </a:xfrm>
        </p:spPr>
        <p:txBody>
          <a:bodyPr/>
          <a:lstStyle/>
          <a:p>
            <a:r>
              <a:rPr lang="en-US" sz="2800" dirty="0"/>
              <a:t>Cure: Meeting Each Student’s Needs</a:t>
            </a:r>
          </a:p>
        </p:txBody>
      </p:sp>
      <p:sp>
        <p:nvSpPr>
          <p:cNvPr id="3" name="Content Placeholder 2">
            <a:extLst>
              <a:ext uri="{FF2B5EF4-FFF2-40B4-BE49-F238E27FC236}">
                <a16:creationId xmlns:a16="http://schemas.microsoft.com/office/drawing/2014/main" id="{9FA01636-431F-488C-AEA4-1C75C46D2671}"/>
              </a:ext>
            </a:extLst>
          </p:cNvPr>
          <p:cNvSpPr>
            <a:spLocks noGrp="1"/>
          </p:cNvSpPr>
          <p:nvPr>
            <p:ph idx="1"/>
          </p:nvPr>
        </p:nvSpPr>
        <p:spPr/>
        <p:txBody>
          <a:bodyPr>
            <a:normAutofit fontScale="92500" lnSpcReduction="10000"/>
          </a:bodyPr>
          <a:lstStyle/>
          <a:p>
            <a:pPr marL="0" lvl="0" indent="0">
              <a:buNone/>
            </a:pPr>
            <a:r>
              <a:rPr lang="en-US" u="sng" dirty="0"/>
              <a:t>Blended/Pathway Changes </a:t>
            </a:r>
            <a:endParaRPr lang="en-US" dirty="0"/>
          </a:p>
          <a:p>
            <a:pPr lvl="1"/>
            <a:r>
              <a:rPr lang="en-US" dirty="0"/>
              <a:t>Newly created guidelines which emphasize on-going support for students and instructional pathways that address students’ individual academic levels</a:t>
            </a:r>
          </a:p>
          <a:p>
            <a:pPr lvl="1"/>
            <a:r>
              <a:rPr lang="en-US" dirty="0"/>
              <a:t>Ongoing monitoring course progress and benchmark assessments to ensure correct placement and engagement</a:t>
            </a:r>
          </a:p>
          <a:p>
            <a:pPr marL="0" indent="0">
              <a:buNone/>
            </a:pPr>
            <a:r>
              <a:rPr lang="en-US" u="sng" dirty="0"/>
              <a:t>Response To Instruction (RTI) </a:t>
            </a:r>
          </a:p>
          <a:p>
            <a:pPr lvl="1"/>
            <a:r>
              <a:rPr lang="en-US" dirty="0"/>
              <a:t>Revised requirements, interventions, progress monitoring and supporting our most academically at-risk students</a:t>
            </a:r>
          </a:p>
        </p:txBody>
      </p:sp>
      <p:sp>
        <p:nvSpPr>
          <p:cNvPr id="5" name="Slide Number Placeholder 4">
            <a:extLst>
              <a:ext uri="{FF2B5EF4-FFF2-40B4-BE49-F238E27FC236}">
                <a16:creationId xmlns:a16="http://schemas.microsoft.com/office/drawing/2014/main" id="{C36F6EAA-F431-4D62-8E7B-2CCBA2B77D42}"/>
              </a:ext>
            </a:extLst>
          </p:cNvPr>
          <p:cNvSpPr>
            <a:spLocks noGrp="1"/>
          </p:cNvSpPr>
          <p:nvPr>
            <p:ph type="sldNum" sz="quarter" idx="12"/>
          </p:nvPr>
        </p:nvSpPr>
        <p:spPr/>
        <p:txBody>
          <a:bodyPr/>
          <a:lstStyle/>
          <a:p>
            <a:fld id="{143995DA-9346-CA46-85B8-1BAF9BD84134}" type="slidenum">
              <a:rPr lang="en-US" smtClean="0"/>
              <a:t>4</a:t>
            </a:fld>
            <a:endParaRPr lang="en-US"/>
          </a:p>
        </p:txBody>
      </p:sp>
    </p:spTree>
    <p:extLst>
      <p:ext uri="{BB962C8B-B14F-4D97-AF65-F5344CB8AC3E}">
        <p14:creationId xmlns:p14="http://schemas.microsoft.com/office/powerpoint/2010/main" val="2421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4D68-3A05-4257-9250-C088B5B83B97}"/>
              </a:ext>
            </a:extLst>
          </p:cNvPr>
          <p:cNvSpPr>
            <a:spLocks noGrp="1"/>
          </p:cNvSpPr>
          <p:nvPr>
            <p:ph type="title"/>
          </p:nvPr>
        </p:nvSpPr>
        <p:spPr>
          <a:xfrm>
            <a:off x="1" y="219893"/>
            <a:ext cx="7148796" cy="612208"/>
          </a:xfrm>
        </p:spPr>
        <p:txBody>
          <a:bodyPr/>
          <a:lstStyle/>
          <a:p>
            <a:r>
              <a:rPr lang="en-US" sz="3200" dirty="0"/>
              <a:t>Cure: Additional Student Supports</a:t>
            </a:r>
            <a:br>
              <a:rPr lang="en-US" sz="4000" dirty="0"/>
            </a:br>
            <a:r>
              <a:rPr lang="en-US" sz="2000" i="1" dirty="0"/>
              <a:t>Example: Summer Programming</a:t>
            </a:r>
          </a:p>
        </p:txBody>
      </p:sp>
      <p:sp>
        <p:nvSpPr>
          <p:cNvPr id="3" name="Content Placeholder 2">
            <a:extLst>
              <a:ext uri="{FF2B5EF4-FFF2-40B4-BE49-F238E27FC236}">
                <a16:creationId xmlns:a16="http://schemas.microsoft.com/office/drawing/2014/main" id="{66516C91-C321-44A5-AECC-667D6C1F12BB}"/>
              </a:ext>
            </a:extLst>
          </p:cNvPr>
          <p:cNvSpPr>
            <a:spLocks noGrp="1"/>
          </p:cNvSpPr>
          <p:nvPr>
            <p:ph idx="1"/>
          </p:nvPr>
        </p:nvSpPr>
        <p:spPr/>
        <p:txBody>
          <a:bodyPr>
            <a:normAutofit fontScale="92500" lnSpcReduction="10000"/>
          </a:bodyPr>
          <a:lstStyle/>
          <a:p>
            <a:r>
              <a:rPr lang="en-US" dirty="0"/>
              <a:t>Overall Goal: provide ongoing remediation and enrichment for our students</a:t>
            </a:r>
          </a:p>
          <a:p>
            <a:pPr lvl="1"/>
            <a:r>
              <a:rPr lang="en-US" dirty="0"/>
              <a:t>Primary focus is K-5 students identified based on MAP scores (targeting less than 40%) and academic progress</a:t>
            </a:r>
          </a:p>
          <a:p>
            <a:pPr lvl="1"/>
            <a:r>
              <a:rPr lang="en-US" dirty="0"/>
              <a:t>Students will be highly encouraged to attend the six-week remediation program</a:t>
            </a:r>
          </a:p>
          <a:p>
            <a:pPr lvl="1"/>
            <a:r>
              <a:rPr lang="en-US" dirty="0"/>
              <a:t>Secondary focus is offering academic enrichment</a:t>
            </a:r>
          </a:p>
          <a:p>
            <a:pPr lvl="1"/>
            <a:r>
              <a:rPr lang="en-US" dirty="0"/>
              <a:t>Curriculum used will be consistent with the school’s yearlong curriculum (OLS) staffed by most effective licensed K-5 teachers as measured by student growth</a:t>
            </a:r>
          </a:p>
        </p:txBody>
      </p:sp>
      <p:sp>
        <p:nvSpPr>
          <p:cNvPr id="4" name="Slide Number Placeholder 3">
            <a:extLst>
              <a:ext uri="{FF2B5EF4-FFF2-40B4-BE49-F238E27FC236}">
                <a16:creationId xmlns:a16="http://schemas.microsoft.com/office/drawing/2014/main" id="{A2523F52-3014-41F8-8CD5-5F8054AD65AC}"/>
              </a:ext>
            </a:extLst>
          </p:cNvPr>
          <p:cNvSpPr>
            <a:spLocks noGrp="1"/>
          </p:cNvSpPr>
          <p:nvPr>
            <p:ph type="sldNum" sz="quarter" idx="12"/>
          </p:nvPr>
        </p:nvSpPr>
        <p:spPr/>
        <p:txBody>
          <a:bodyPr/>
          <a:lstStyle/>
          <a:p>
            <a:fld id="{143995DA-9346-CA46-85B8-1BAF9BD84134}" type="slidenum">
              <a:rPr lang="en-US" smtClean="0"/>
              <a:t>5</a:t>
            </a:fld>
            <a:endParaRPr lang="en-US"/>
          </a:p>
        </p:txBody>
      </p:sp>
      <p:sp>
        <p:nvSpPr>
          <p:cNvPr id="5" name="TextBox 4">
            <a:extLst>
              <a:ext uri="{FF2B5EF4-FFF2-40B4-BE49-F238E27FC236}">
                <a16:creationId xmlns:a16="http://schemas.microsoft.com/office/drawing/2014/main" id="{748B6F2A-5A62-4DF8-99A1-E77A32875095}"/>
              </a:ext>
            </a:extLst>
          </p:cNvPr>
          <p:cNvSpPr txBox="1"/>
          <p:nvPr/>
        </p:nvSpPr>
        <p:spPr>
          <a:xfrm>
            <a:off x="3975540" y="6356350"/>
            <a:ext cx="4286045" cy="338554"/>
          </a:xfrm>
          <a:prstGeom prst="rect">
            <a:avLst/>
          </a:prstGeom>
          <a:noFill/>
        </p:spPr>
        <p:txBody>
          <a:bodyPr wrap="none" rtlCol="0">
            <a:spAutoFit/>
          </a:bodyPr>
          <a:lstStyle/>
          <a:p>
            <a:r>
              <a:rPr lang="en-US" sz="1600" dirty="0"/>
              <a:t>*In reference to page #7 of Agenda Item 5 Memo</a:t>
            </a:r>
          </a:p>
        </p:txBody>
      </p:sp>
    </p:spTree>
    <p:extLst>
      <p:ext uri="{BB962C8B-B14F-4D97-AF65-F5344CB8AC3E}">
        <p14:creationId xmlns:p14="http://schemas.microsoft.com/office/powerpoint/2010/main" val="48333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FF6F82-8021-453A-8CE0-724485A9DFDB}"/>
              </a:ext>
            </a:extLst>
          </p:cNvPr>
          <p:cNvSpPr>
            <a:spLocks noGrp="1"/>
          </p:cNvSpPr>
          <p:nvPr>
            <p:ph type="sldNum" sz="quarter" idx="12"/>
          </p:nvPr>
        </p:nvSpPr>
        <p:spPr/>
        <p:txBody>
          <a:bodyPr/>
          <a:lstStyle/>
          <a:p>
            <a:fld id="{143995DA-9346-CA46-85B8-1BAF9BD84134}" type="slidenum">
              <a:rPr lang="en-US" smtClean="0"/>
              <a:t>6</a:t>
            </a:fld>
            <a:endParaRPr lang="en-US"/>
          </a:p>
        </p:txBody>
      </p:sp>
      <p:sp>
        <p:nvSpPr>
          <p:cNvPr id="5" name="Rectangle 2">
            <a:extLst>
              <a:ext uri="{FF2B5EF4-FFF2-40B4-BE49-F238E27FC236}">
                <a16:creationId xmlns:a16="http://schemas.microsoft.com/office/drawing/2014/main" id="{741551F1-0F8A-447E-B78B-57018D2DFACF}"/>
              </a:ext>
            </a:extLst>
          </p:cNvPr>
          <p:cNvSpPr>
            <a:spLocks noChangeArrowheads="1"/>
          </p:cNvSpPr>
          <p:nvPr/>
        </p:nvSpPr>
        <p:spPr bwMode="auto">
          <a:xfrm>
            <a:off x="262743" y="2441676"/>
            <a:ext cx="805126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defTabSz="914400" eaLnBrk="0" fontAlgn="base" hangingPunct="0">
              <a:spcBef>
                <a:spcPct val="0"/>
              </a:spcBef>
              <a:spcAft>
                <a:spcPct val="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Calibri" panose="020F0502020204030204" pitchFamily="34" charset="0"/>
              </a:rPr>
              <a:t>74% of truant students in FAST this year were re-engaged and remain at NVVA.</a:t>
            </a:r>
          </a:p>
          <a:p>
            <a:pPr lvl="0" defTabSz="914400" eaLnBrk="0" fontAlgn="base" hangingPunct="0">
              <a:spcBef>
                <a:spcPct val="0"/>
              </a:spcBef>
              <a:spcAft>
                <a:spcPct val="0"/>
              </a:spcAft>
            </a:pPr>
            <a:endPar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ES students on a Back On Track (BOT) plan for 12 weeks increased academic growth by 37.5%</a:t>
            </a:r>
            <a:endParaRPr kumimoji="0" lang="en-US" altLang="en-US" sz="3200" b="0" i="0" u="none" strike="noStrike" cap="none" normalizeH="0" baseline="0" dirty="0">
              <a:ln>
                <a:noFill/>
              </a:ln>
              <a:solidFill>
                <a:schemeClr val="tx1"/>
              </a:solidFill>
              <a:effectLst/>
              <a:latin typeface="Calibri" panose="020F0502020204030204" pitchFamily="34" charset="0"/>
            </a:endParaRPr>
          </a:p>
        </p:txBody>
      </p:sp>
      <p:sp>
        <p:nvSpPr>
          <p:cNvPr id="10" name="TextBox 9">
            <a:extLst>
              <a:ext uri="{FF2B5EF4-FFF2-40B4-BE49-F238E27FC236}">
                <a16:creationId xmlns:a16="http://schemas.microsoft.com/office/drawing/2014/main" id="{F4FBAB43-0A91-4C44-8C48-091DB11E7B6B}"/>
              </a:ext>
            </a:extLst>
          </p:cNvPr>
          <p:cNvSpPr txBox="1"/>
          <p:nvPr/>
        </p:nvSpPr>
        <p:spPr>
          <a:xfrm>
            <a:off x="3919269" y="6513922"/>
            <a:ext cx="4286045" cy="338554"/>
          </a:xfrm>
          <a:prstGeom prst="rect">
            <a:avLst/>
          </a:prstGeom>
          <a:noFill/>
        </p:spPr>
        <p:txBody>
          <a:bodyPr wrap="none" rtlCol="0">
            <a:spAutoFit/>
          </a:bodyPr>
          <a:lstStyle/>
          <a:p>
            <a:r>
              <a:rPr lang="en-US" sz="1600" dirty="0"/>
              <a:t>*In reference to page #5 of Agenda Item 5 Memo</a:t>
            </a:r>
          </a:p>
        </p:txBody>
      </p:sp>
      <p:sp>
        <p:nvSpPr>
          <p:cNvPr id="8" name="Title 1">
            <a:extLst>
              <a:ext uri="{FF2B5EF4-FFF2-40B4-BE49-F238E27FC236}">
                <a16:creationId xmlns:a16="http://schemas.microsoft.com/office/drawing/2014/main" id="{0F4EF0F0-1D05-49B1-9F5B-6A2DD0B1FA56}"/>
              </a:ext>
            </a:extLst>
          </p:cNvPr>
          <p:cNvSpPr txBox="1">
            <a:spLocks/>
          </p:cNvSpPr>
          <p:nvPr/>
        </p:nvSpPr>
        <p:spPr>
          <a:xfrm>
            <a:off x="0" y="251936"/>
            <a:ext cx="7148796" cy="61220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800" b="1" kern="1200">
                <a:solidFill>
                  <a:schemeClr val="bg1"/>
                </a:solidFill>
                <a:latin typeface="Arial"/>
                <a:ea typeface="+mj-ea"/>
                <a:cs typeface="Arial"/>
              </a:defRPr>
            </a:lvl1pPr>
          </a:lstStyle>
          <a:p>
            <a:r>
              <a:rPr lang="en-US" sz="2800" dirty="0"/>
              <a:t>Cure: Additional Student Supports</a:t>
            </a:r>
            <a:br>
              <a:rPr lang="en-US" sz="3600" dirty="0"/>
            </a:br>
            <a:r>
              <a:rPr lang="en-US" sz="1800" i="1" dirty="0"/>
              <a:t>Example: FAST (Family Academic Support Team)</a:t>
            </a:r>
          </a:p>
        </p:txBody>
      </p:sp>
      <p:sp>
        <p:nvSpPr>
          <p:cNvPr id="9" name="TextBox 8">
            <a:extLst>
              <a:ext uri="{FF2B5EF4-FFF2-40B4-BE49-F238E27FC236}">
                <a16:creationId xmlns:a16="http://schemas.microsoft.com/office/drawing/2014/main" id="{D166DDB9-261C-44E0-9357-A536C86FF927}"/>
              </a:ext>
            </a:extLst>
          </p:cNvPr>
          <p:cNvSpPr txBox="1"/>
          <p:nvPr/>
        </p:nvSpPr>
        <p:spPr>
          <a:xfrm>
            <a:off x="136133" y="1569490"/>
            <a:ext cx="8550667" cy="830997"/>
          </a:xfrm>
          <a:prstGeom prst="rect">
            <a:avLst/>
          </a:prstGeom>
          <a:noFill/>
        </p:spPr>
        <p:txBody>
          <a:bodyPr wrap="square" rtlCol="0">
            <a:spAutoFit/>
          </a:bodyPr>
          <a:lstStyle/>
          <a:p>
            <a:pPr algn="ctr"/>
            <a:r>
              <a:rPr lang="en-US" sz="2400" dirty="0"/>
              <a:t>Goal of FAST is to ensure students are engaged and making progress</a:t>
            </a:r>
          </a:p>
        </p:txBody>
      </p:sp>
    </p:spTree>
    <p:extLst>
      <p:ext uri="{BB962C8B-B14F-4D97-AF65-F5344CB8AC3E}">
        <p14:creationId xmlns:p14="http://schemas.microsoft.com/office/powerpoint/2010/main" val="110372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19893"/>
            <a:ext cx="7148796" cy="612208"/>
          </a:xfrm>
        </p:spPr>
        <p:txBody>
          <a:bodyPr/>
          <a:lstStyle/>
          <a:p>
            <a:r>
              <a:rPr lang="en-US" sz="3600" dirty="0"/>
              <a:t>Elementary SBAC Proficiency</a:t>
            </a:r>
            <a:br>
              <a:rPr lang="en-US" sz="3600" dirty="0"/>
            </a:br>
            <a:r>
              <a:rPr lang="en-US" sz="1600" i="1" dirty="0"/>
              <a:t>2015/2016 vs. 2016/2017</a:t>
            </a:r>
            <a:endParaRPr lang="en-US" sz="3600" i="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69791977"/>
              </p:ext>
            </p:extLst>
          </p:nvPr>
        </p:nvGraphicFramePr>
        <p:xfrm>
          <a:off x="262743" y="2133599"/>
          <a:ext cx="4210782"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143995DA-9346-CA46-85B8-1BAF9BD84134}" type="slidenum">
              <a:rPr lang="en-US" smtClean="0"/>
              <a:t>7</a:t>
            </a:fld>
            <a:endParaRPr lang="en-US"/>
          </a:p>
        </p:txBody>
      </p:sp>
      <p:graphicFrame>
        <p:nvGraphicFramePr>
          <p:cNvPr id="10" name="Content Placeholder 7"/>
          <p:cNvGraphicFramePr>
            <a:graphicFrameLocks/>
          </p:cNvGraphicFramePr>
          <p:nvPr>
            <p:extLst>
              <p:ext uri="{D42A27DB-BD31-4B8C-83A1-F6EECF244321}">
                <p14:modId xmlns:p14="http://schemas.microsoft.com/office/powerpoint/2010/main" val="3006420183"/>
              </p:ext>
            </p:extLst>
          </p:nvPr>
        </p:nvGraphicFramePr>
        <p:xfrm>
          <a:off x="4797083" y="2133599"/>
          <a:ext cx="4185140" cy="399256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196349" y="6136700"/>
            <a:ext cx="2343567" cy="584775"/>
          </a:xfrm>
          <a:prstGeom prst="rect">
            <a:avLst/>
          </a:prstGeom>
          <a:noFill/>
        </p:spPr>
        <p:txBody>
          <a:bodyPr wrap="square" rtlCol="0">
            <a:spAutoFit/>
          </a:bodyPr>
          <a:lstStyle/>
          <a:p>
            <a:r>
              <a:rPr lang="en-US" sz="1600" dirty="0"/>
              <a:t>NVVA- 6.40% increase</a:t>
            </a:r>
          </a:p>
          <a:p>
            <a:r>
              <a:rPr lang="en-US" sz="1600" dirty="0"/>
              <a:t>STATE- 3.51% increase</a:t>
            </a:r>
          </a:p>
        </p:txBody>
      </p:sp>
      <p:sp>
        <p:nvSpPr>
          <p:cNvPr id="9" name="TextBox 8"/>
          <p:cNvSpPr txBox="1"/>
          <p:nvPr/>
        </p:nvSpPr>
        <p:spPr>
          <a:xfrm>
            <a:off x="5717869" y="6126163"/>
            <a:ext cx="2343567" cy="584775"/>
          </a:xfrm>
          <a:prstGeom prst="rect">
            <a:avLst/>
          </a:prstGeom>
          <a:noFill/>
        </p:spPr>
        <p:txBody>
          <a:bodyPr wrap="square" rtlCol="0">
            <a:spAutoFit/>
          </a:bodyPr>
          <a:lstStyle/>
          <a:p>
            <a:r>
              <a:rPr lang="en-US" sz="1600" dirty="0"/>
              <a:t>NVVA- 2.40% increase</a:t>
            </a:r>
          </a:p>
          <a:p>
            <a:r>
              <a:rPr lang="en-US" sz="1600" dirty="0"/>
              <a:t>STATE- .83% increase</a:t>
            </a:r>
          </a:p>
        </p:txBody>
      </p:sp>
      <p:sp>
        <p:nvSpPr>
          <p:cNvPr id="6" name="TextBox 5"/>
          <p:cNvSpPr txBox="1"/>
          <p:nvPr/>
        </p:nvSpPr>
        <p:spPr>
          <a:xfrm>
            <a:off x="1330358" y="5326468"/>
            <a:ext cx="527709" cy="261610"/>
          </a:xfrm>
          <a:prstGeom prst="rect">
            <a:avLst/>
          </a:prstGeom>
          <a:noFill/>
        </p:spPr>
        <p:txBody>
          <a:bodyPr wrap="none" rtlCol="0">
            <a:spAutoFit/>
          </a:bodyPr>
          <a:lstStyle/>
          <a:p>
            <a:r>
              <a:rPr lang="en-US" sz="1100" dirty="0"/>
              <a:t>15/16</a:t>
            </a:r>
          </a:p>
        </p:txBody>
      </p:sp>
      <p:sp>
        <p:nvSpPr>
          <p:cNvPr id="11" name="TextBox 10"/>
          <p:cNvSpPr txBox="1"/>
          <p:nvPr/>
        </p:nvSpPr>
        <p:spPr>
          <a:xfrm>
            <a:off x="2860345" y="5326468"/>
            <a:ext cx="527709" cy="261610"/>
          </a:xfrm>
          <a:prstGeom prst="rect">
            <a:avLst/>
          </a:prstGeom>
          <a:noFill/>
        </p:spPr>
        <p:txBody>
          <a:bodyPr wrap="none" rtlCol="0">
            <a:spAutoFit/>
          </a:bodyPr>
          <a:lstStyle/>
          <a:p>
            <a:r>
              <a:rPr lang="en-US" sz="1100" dirty="0"/>
              <a:t>15/16</a:t>
            </a:r>
          </a:p>
        </p:txBody>
      </p:sp>
      <p:sp>
        <p:nvSpPr>
          <p:cNvPr id="12" name="TextBox 11"/>
          <p:cNvSpPr txBox="1"/>
          <p:nvPr/>
        </p:nvSpPr>
        <p:spPr>
          <a:xfrm>
            <a:off x="5876958" y="5326468"/>
            <a:ext cx="527709" cy="261610"/>
          </a:xfrm>
          <a:prstGeom prst="rect">
            <a:avLst/>
          </a:prstGeom>
          <a:noFill/>
        </p:spPr>
        <p:txBody>
          <a:bodyPr wrap="none" rtlCol="0">
            <a:spAutoFit/>
          </a:bodyPr>
          <a:lstStyle/>
          <a:p>
            <a:r>
              <a:rPr lang="en-US" sz="1100" dirty="0"/>
              <a:t>15/16</a:t>
            </a:r>
          </a:p>
        </p:txBody>
      </p:sp>
      <p:sp>
        <p:nvSpPr>
          <p:cNvPr id="13" name="TextBox 12"/>
          <p:cNvSpPr txBox="1"/>
          <p:nvPr/>
        </p:nvSpPr>
        <p:spPr>
          <a:xfrm>
            <a:off x="7356145" y="5322741"/>
            <a:ext cx="527709" cy="261610"/>
          </a:xfrm>
          <a:prstGeom prst="rect">
            <a:avLst/>
          </a:prstGeom>
          <a:noFill/>
        </p:spPr>
        <p:txBody>
          <a:bodyPr wrap="none" rtlCol="0">
            <a:spAutoFit/>
          </a:bodyPr>
          <a:lstStyle/>
          <a:p>
            <a:r>
              <a:rPr lang="en-US" sz="1100" dirty="0"/>
              <a:t>15/16</a:t>
            </a:r>
          </a:p>
        </p:txBody>
      </p:sp>
      <p:sp>
        <p:nvSpPr>
          <p:cNvPr id="14" name="TextBox 13"/>
          <p:cNvSpPr txBox="1"/>
          <p:nvPr/>
        </p:nvSpPr>
        <p:spPr>
          <a:xfrm>
            <a:off x="1792698" y="5322741"/>
            <a:ext cx="527709" cy="261610"/>
          </a:xfrm>
          <a:prstGeom prst="rect">
            <a:avLst/>
          </a:prstGeom>
          <a:noFill/>
        </p:spPr>
        <p:txBody>
          <a:bodyPr wrap="none" rtlCol="0">
            <a:spAutoFit/>
          </a:bodyPr>
          <a:lstStyle/>
          <a:p>
            <a:r>
              <a:rPr lang="en-US" sz="1100" dirty="0"/>
              <a:t>16/17</a:t>
            </a:r>
          </a:p>
        </p:txBody>
      </p:sp>
      <p:sp>
        <p:nvSpPr>
          <p:cNvPr id="15" name="TextBox 14"/>
          <p:cNvSpPr txBox="1"/>
          <p:nvPr/>
        </p:nvSpPr>
        <p:spPr>
          <a:xfrm>
            <a:off x="3253698" y="5322741"/>
            <a:ext cx="527709" cy="261610"/>
          </a:xfrm>
          <a:prstGeom prst="rect">
            <a:avLst/>
          </a:prstGeom>
          <a:noFill/>
        </p:spPr>
        <p:txBody>
          <a:bodyPr wrap="none" rtlCol="0">
            <a:spAutoFit/>
          </a:bodyPr>
          <a:lstStyle/>
          <a:p>
            <a:r>
              <a:rPr lang="en-US" sz="1100" dirty="0"/>
              <a:t>16/17</a:t>
            </a:r>
          </a:p>
        </p:txBody>
      </p:sp>
      <p:sp>
        <p:nvSpPr>
          <p:cNvPr id="16" name="TextBox 15"/>
          <p:cNvSpPr txBox="1"/>
          <p:nvPr/>
        </p:nvSpPr>
        <p:spPr>
          <a:xfrm>
            <a:off x="6289345" y="5322741"/>
            <a:ext cx="527709" cy="261610"/>
          </a:xfrm>
          <a:prstGeom prst="rect">
            <a:avLst/>
          </a:prstGeom>
          <a:noFill/>
        </p:spPr>
        <p:txBody>
          <a:bodyPr wrap="none" rtlCol="0">
            <a:spAutoFit/>
          </a:bodyPr>
          <a:lstStyle/>
          <a:p>
            <a:r>
              <a:rPr lang="en-US" sz="1100" dirty="0"/>
              <a:t>16/17</a:t>
            </a:r>
          </a:p>
        </p:txBody>
      </p:sp>
      <p:sp>
        <p:nvSpPr>
          <p:cNvPr id="17" name="TextBox 16"/>
          <p:cNvSpPr txBox="1"/>
          <p:nvPr/>
        </p:nvSpPr>
        <p:spPr>
          <a:xfrm>
            <a:off x="7781607" y="5322741"/>
            <a:ext cx="527709" cy="261610"/>
          </a:xfrm>
          <a:prstGeom prst="rect">
            <a:avLst/>
          </a:prstGeom>
          <a:noFill/>
        </p:spPr>
        <p:txBody>
          <a:bodyPr wrap="none" rtlCol="0">
            <a:spAutoFit/>
          </a:bodyPr>
          <a:lstStyle/>
          <a:p>
            <a:r>
              <a:rPr lang="en-US" sz="1100" dirty="0"/>
              <a:t>16/17</a:t>
            </a:r>
          </a:p>
        </p:txBody>
      </p:sp>
      <p:sp>
        <p:nvSpPr>
          <p:cNvPr id="4" name="TextBox 3">
            <a:extLst>
              <a:ext uri="{FF2B5EF4-FFF2-40B4-BE49-F238E27FC236}">
                <a16:creationId xmlns:a16="http://schemas.microsoft.com/office/drawing/2014/main" id="{8E2F07B1-46D1-45E8-8F73-4ECF8FBA125C}"/>
              </a:ext>
            </a:extLst>
          </p:cNvPr>
          <p:cNvSpPr txBox="1"/>
          <p:nvPr/>
        </p:nvSpPr>
        <p:spPr>
          <a:xfrm>
            <a:off x="262743" y="1275059"/>
            <a:ext cx="8424057" cy="646331"/>
          </a:xfrm>
          <a:prstGeom prst="rect">
            <a:avLst/>
          </a:prstGeom>
          <a:noFill/>
        </p:spPr>
        <p:txBody>
          <a:bodyPr wrap="square" rtlCol="0">
            <a:spAutoFit/>
          </a:bodyPr>
          <a:lstStyle/>
          <a:p>
            <a:r>
              <a:rPr lang="en-US" dirty="0"/>
              <a:t>NVVA more than doubled the improvement that the state made in Math and tripled the improvement the state made in ELA.</a:t>
            </a:r>
          </a:p>
        </p:txBody>
      </p:sp>
    </p:spTree>
    <p:extLst>
      <p:ext uri="{BB962C8B-B14F-4D97-AF65-F5344CB8AC3E}">
        <p14:creationId xmlns:p14="http://schemas.microsoft.com/office/powerpoint/2010/main" val="264316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549747" y="1182786"/>
            <a:ext cx="8056371" cy="1092846"/>
          </a:xfrm>
        </p:spPr>
        <p:txBody>
          <a:bodyPr/>
          <a:lstStyle/>
          <a:p>
            <a:pPr marL="0" indent="0">
              <a:buNone/>
            </a:pPr>
            <a:r>
              <a:rPr lang="en-US" sz="2118" dirty="0"/>
              <a:t>NVVA elementary school program is showing significant year-over-year improvements on state assessments in most grades and subjects.</a:t>
            </a:r>
          </a:p>
        </p:txBody>
      </p:sp>
      <p:sp>
        <p:nvSpPr>
          <p:cNvPr id="2" name="Title 1"/>
          <p:cNvSpPr>
            <a:spLocks noGrp="1"/>
          </p:cNvSpPr>
          <p:nvPr>
            <p:ph type="title"/>
          </p:nvPr>
        </p:nvSpPr>
        <p:spPr>
          <a:xfrm>
            <a:off x="1" y="219893"/>
            <a:ext cx="7148796" cy="612208"/>
          </a:xfrm>
        </p:spPr>
        <p:txBody>
          <a:bodyPr/>
          <a:lstStyle/>
          <a:p>
            <a:r>
              <a:rPr lang="en-US" sz="2400" b="1" dirty="0"/>
              <a:t>NVVA ES Program Showing Improvements</a:t>
            </a:r>
          </a:p>
        </p:txBody>
      </p:sp>
      <p:sp>
        <p:nvSpPr>
          <p:cNvPr id="4" name="Slide Number Placeholder 3"/>
          <p:cNvSpPr>
            <a:spLocks noGrp="1"/>
          </p:cNvSpPr>
          <p:nvPr>
            <p:ph type="sldNum" sz="quarter" idx="12"/>
          </p:nvPr>
        </p:nvSpPr>
        <p:spPr/>
        <p:txBody>
          <a:bodyPr/>
          <a:lstStyle/>
          <a:p>
            <a:fld id="{D85086FA-CF79-D84D-BB33-2FB7CD557513}" type="slidenum">
              <a:rPr lang="en-US" smtClean="0"/>
              <a:t>8</a:t>
            </a:fld>
            <a:endParaRPr lang="en-US" dirty="0"/>
          </a:p>
        </p:txBody>
      </p:sp>
      <p:pic>
        <p:nvPicPr>
          <p:cNvPr id="5" name="Picture 4"/>
          <p:cNvPicPr>
            <a:picLocks noChangeAspect="1"/>
          </p:cNvPicPr>
          <p:nvPr/>
        </p:nvPicPr>
        <p:blipFill>
          <a:blip r:embed="rId3"/>
          <a:stretch>
            <a:fillRect/>
          </a:stretch>
        </p:blipFill>
        <p:spPr>
          <a:xfrm>
            <a:off x="4704660" y="1934820"/>
            <a:ext cx="3639619" cy="4581044"/>
          </a:xfrm>
          <a:prstGeom prst="rect">
            <a:avLst/>
          </a:prstGeom>
        </p:spPr>
      </p:pic>
      <p:pic>
        <p:nvPicPr>
          <p:cNvPr id="6" name="Picture 5"/>
          <p:cNvPicPr>
            <a:picLocks noChangeAspect="1"/>
          </p:cNvPicPr>
          <p:nvPr/>
        </p:nvPicPr>
        <p:blipFill>
          <a:blip r:embed="rId4"/>
          <a:stretch>
            <a:fillRect/>
          </a:stretch>
        </p:blipFill>
        <p:spPr>
          <a:xfrm>
            <a:off x="662327" y="1934820"/>
            <a:ext cx="3648024" cy="4581044"/>
          </a:xfrm>
          <a:prstGeom prst="rect">
            <a:avLst/>
          </a:prstGeom>
        </p:spPr>
      </p:pic>
    </p:spTree>
    <p:extLst>
      <p:ext uri="{BB962C8B-B14F-4D97-AF65-F5344CB8AC3E}">
        <p14:creationId xmlns:p14="http://schemas.microsoft.com/office/powerpoint/2010/main" val="422278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D9FD-424F-413D-9DD4-B73F35244C19}"/>
              </a:ext>
            </a:extLst>
          </p:cNvPr>
          <p:cNvSpPr>
            <a:spLocks noGrp="1"/>
          </p:cNvSpPr>
          <p:nvPr>
            <p:ph type="title"/>
          </p:nvPr>
        </p:nvSpPr>
        <p:spPr>
          <a:xfrm>
            <a:off x="1" y="219893"/>
            <a:ext cx="7148796" cy="612208"/>
          </a:xfrm>
        </p:spPr>
        <p:txBody>
          <a:bodyPr/>
          <a:lstStyle/>
          <a:p>
            <a:r>
              <a:rPr lang="en-US" sz="2800" dirty="0"/>
              <a:t>Average Student Growth Percentiles</a:t>
            </a:r>
            <a:br>
              <a:rPr lang="en-US" sz="2800" dirty="0"/>
            </a:br>
            <a:r>
              <a:rPr lang="en-US" sz="2000" i="1" dirty="0"/>
              <a:t>Broken down by years with NVVA</a:t>
            </a:r>
            <a:endParaRPr lang="en-US" sz="2800" i="1" dirty="0"/>
          </a:p>
        </p:txBody>
      </p:sp>
      <p:graphicFrame>
        <p:nvGraphicFramePr>
          <p:cNvPr id="6" name="Content Placeholder 5">
            <a:extLst>
              <a:ext uri="{FF2B5EF4-FFF2-40B4-BE49-F238E27FC236}">
                <a16:creationId xmlns:a16="http://schemas.microsoft.com/office/drawing/2014/main" id="{370D641E-2581-4C5D-9E0D-D74EDF4B4499}"/>
              </a:ext>
            </a:extLst>
          </p:cNvPr>
          <p:cNvGraphicFramePr>
            <a:graphicFrameLocks noGrp="1"/>
          </p:cNvGraphicFramePr>
          <p:nvPr>
            <p:ph idx="1"/>
            <p:extLst>
              <p:ext uri="{D42A27DB-BD31-4B8C-83A1-F6EECF244321}">
                <p14:modId xmlns:p14="http://schemas.microsoft.com/office/powerpoint/2010/main" val="3379593899"/>
              </p:ext>
            </p:extLst>
          </p:nvPr>
        </p:nvGraphicFramePr>
        <p:xfrm>
          <a:off x="4786071" y="2619718"/>
          <a:ext cx="3350832" cy="1483360"/>
        </p:xfrm>
        <a:graphic>
          <a:graphicData uri="http://schemas.openxmlformats.org/drawingml/2006/table">
            <a:tbl>
              <a:tblPr firstRow="1" bandRow="1">
                <a:tableStyleId>{5C22544A-7EE6-4342-B048-85BDC9FD1C3A}</a:tableStyleId>
              </a:tblPr>
              <a:tblGrid>
                <a:gridCol w="1704912">
                  <a:extLst>
                    <a:ext uri="{9D8B030D-6E8A-4147-A177-3AD203B41FA5}">
                      <a16:colId xmlns:a16="http://schemas.microsoft.com/office/drawing/2014/main" val="153322986"/>
                    </a:ext>
                  </a:extLst>
                </a:gridCol>
                <a:gridCol w="1645920">
                  <a:extLst>
                    <a:ext uri="{9D8B030D-6E8A-4147-A177-3AD203B41FA5}">
                      <a16:colId xmlns:a16="http://schemas.microsoft.com/office/drawing/2014/main" val="1939438453"/>
                    </a:ext>
                  </a:extLst>
                </a:gridCol>
              </a:tblGrid>
              <a:tr h="370840">
                <a:tc>
                  <a:txBody>
                    <a:bodyPr/>
                    <a:lstStyle/>
                    <a:p>
                      <a:pPr algn="ctr"/>
                      <a:endParaRPr lang="en-US" dirty="0"/>
                    </a:p>
                  </a:txBody>
                  <a:tcPr/>
                </a:tc>
                <a:tc>
                  <a:txBody>
                    <a:bodyPr/>
                    <a:lstStyle/>
                    <a:p>
                      <a:pPr algn="ctr"/>
                      <a:r>
                        <a:rPr lang="en-US" dirty="0"/>
                        <a:t>Average SGP</a:t>
                      </a:r>
                    </a:p>
                  </a:txBody>
                  <a:tcPr/>
                </a:tc>
                <a:extLst>
                  <a:ext uri="{0D108BD9-81ED-4DB2-BD59-A6C34878D82A}">
                    <a16:rowId xmlns:a16="http://schemas.microsoft.com/office/drawing/2014/main" val="3736653078"/>
                  </a:ext>
                </a:extLst>
              </a:tr>
              <a:tr h="370840">
                <a:tc>
                  <a:txBody>
                    <a:bodyPr/>
                    <a:lstStyle/>
                    <a:p>
                      <a:pPr algn="ctr"/>
                      <a:r>
                        <a:rPr lang="en-US" dirty="0"/>
                        <a:t>3+ Years (n=37)</a:t>
                      </a:r>
                    </a:p>
                  </a:txBody>
                  <a:tcPr/>
                </a:tc>
                <a:tc>
                  <a:txBody>
                    <a:bodyPr/>
                    <a:lstStyle/>
                    <a:p>
                      <a:pPr algn="ctr"/>
                      <a:r>
                        <a:rPr lang="en-US" dirty="0"/>
                        <a:t>51.6</a:t>
                      </a:r>
                    </a:p>
                  </a:txBody>
                  <a:tcPr/>
                </a:tc>
                <a:extLst>
                  <a:ext uri="{0D108BD9-81ED-4DB2-BD59-A6C34878D82A}">
                    <a16:rowId xmlns:a16="http://schemas.microsoft.com/office/drawing/2014/main" val="4132667955"/>
                  </a:ext>
                </a:extLst>
              </a:tr>
              <a:tr h="370840">
                <a:tc>
                  <a:txBody>
                    <a:bodyPr/>
                    <a:lstStyle/>
                    <a:p>
                      <a:pPr algn="ctr"/>
                      <a:r>
                        <a:rPr lang="en-US" dirty="0"/>
                        <a:t>1 Year (n=42)</a:t>
                      </a:r>
                    </a:p>
                  </a:txBody>
                  <a:tcPr/>
                </a:tc>
                <a:tc>
                  <a:txBody>
                    <a:bodyPr/>
                    <a:lstStyle/>
                    <a:p>
                      <a:pPr algn="ctr"/>
                      <a:r>
                        <a:rPr lang="en-US" dirty="0"/>
                        <a:t>38.5</a:t>
                      </a:r>
                    </a:p>
                  </a:txBody>
                  <a:tcPr/>
                </a:tc>
                <a:extLst>
                  <a:ext uri="{0D108BD9-81ED-4DB2-BD59-A6C34878D82A}">
                    <a16:rowId xmlns:a16="http://schemas.microsoft.com/office/drawing/2014/main" val="2838133880"/>
                  </a:ext>
                </a:extLst>
              </a:tr>
              <a:tr h="370840">
                <a:tc>
                  <a:txBody>
                    <a:bodyPr/>
                    <a:lstStyle/>
                    <a:p>
                      <a:pPr algn="ctr"/>
                      <a:r>
                        <a:rPr lang="en-US" b="1" dirty="0"/>
                        <a:t>Percent Change</a:t>
                      </a:r>
                    </a:p>
                  </a:txBody>
                  <a:tcPr/>
                </a:tc>
                <a:tc>
                  <a:txBody>
                    <a:bodyPr/>
                    <a:lstStyle/>
                    <a:p>
                      <a:pPr algn="ctr"/>
                      <a:r>
                        <a:rPr lang="en-US" b="1" dirty="0"/>
                        <a:t>34.0%</a:t>
                      </a:r>
                    </a:p>
                  </a:txBody>
                  <a:tcPr/>
                </a:tc>
                <a:extLst>
                  <a:ext uri="{0D108BD9-81ED-4DB2-BD59-A6C34878D82A}">
                    <a16:rowId xmlns:a16="http://schemas.microsoft.com/office/drawing/2014/main" val="2023787431"/>
                  </a:ext>
                </a:extLst>
              </a:tr>
            </a:tbl>
          </a:graphicData>
        </a:graphic>
      </p:graphicFrame>
      <p:sp>
        <p:nvSpPr>
          <p:cNvPr id="5" name="Slide Number Placeholder 4">
            <a:extLst>
              <a:ext uri="{FF2B5EF4-FFF2-40B4-BE49-F238E27FC236}">
                <a16:creationId xmlns:a16="http://schemas.microsoft.com/office/drawing/2014/main" id="{09C57573-CE12-4103-A57B-A43C67859206}"/>
              </a:ext>
            </a:extLst>
          </p:cNvPr>
          <p:cNvSpPr>
            <a:spLocks noGrp="1"/>
          </p:cNvSpPr>
          <p:nvPr>
            <p:ph type="sldNum" sz="quarter" idx="12"/>
          </p:nvPr>
        </p:nvSpPr>
        <p:spPr/>
        <p:txBody>
          <a:bodyPr/>
          <a:lstStyle/>
          <a:p>
            <a:fld id="{143995DA-9346-CA46-85B8-1BAF9BD84134}" type="slidenum">
              <a:rPr lang="en-US" smtClean="0"/>
              <a:t>9</a:t>
            </a:fld>
            <a:endParaRPr lang="en-US"/>
          </a:p>
        </p:txBody>
      </p:sp>
      <p:sp>
        <p:nvSpPr>
          <p:cNvPr id="7" name="TextBox 6">
            <a:extLst>
              <a:ext uri="{FF2B5EF4-FFF2-40B4-BE49-F238E27FC236}">
                <a16:creationId xmlns:a16="http://schemas.microsoft.com/office/drawing/2014/main" id="{FC5A0811-9BDC-4A0C-8B7A-37C7FF20D639}"/>
              </a:ext>
            </a:extLst>
          </p:cNvPr>
          <p:cNvSpPr txBox="1"/>
          <p:nvPr/>
        </p:nvSpPr>
        <p:spPr>
          <a:xfrm>
            <a:off x="5936759" y="2118598"/>
            <a:ext cx="990464" cy="369332"/>
          </a:xfrm>
          <a:prstGeom prst="rect">
            <a:avLst/>
          </a:prstGeom>
          <a:noFill/>
        </p:spPr>
        <p:txBody>
          <a:bodyPr wrap="none" rtlCol="0">
            <a:spAutoFit/>
          </a:bodyPr>
          <a:lstStyle/>
          <a:p>
            <a:r>
              <a:rPr lang="en-US" dirty="0"/>
              <a:t>5</a:t>
            </a:r>
            <a:r>
              <a:rPr lang="en-US" baseline="30000" dirty="0"/>
              <a:t>th</a:t>
            </a:r>
            <a:r>
              <a:rPr lang="en-US" dirty="0"/>
              <a:t> Math</a:t>
            </a:r>
          </a:p>
        </p:txBody>
      </p:sp>
      <p:sp>
        <p:nvSpPr>
          <p:cNvPr id="8" name="TextBox 7">
            <a:extLst>
              <a:ext uri="{FF2B5EF4-FFF2-40B4-BE49-F238E27FC236}">
                <a16:creationId xmlns:a16="http://schemas.microsoft.com/office/drawing/2014/main" id="{D548D349-E979-4685-9232-F4CF144C7FB4}"/>
              </a:ext>
            </a:extLst>
          </p:cNvPr>
          <p:cNvSpPr txBox="1"/>
          <p:nvPr/>
        </p:nvSpPr>
        <p:spPr>
          <a:xfrm>
            <a:off x="6017455" y="4233822"/>
            <a:ext cx="829073" cy="369332"/>
          </a:xfrm>
          <a:prstGeom prst="rect">
            <a:avLst/>
          </a:prstGeom>
          <a:noFill/>
        </p:spPr>
        <p:txBody>
          <a:bodyPr wrap="none" rtlCol="0">
            <a:spAutoFit/>
          </a:bodyPr>
          <a:lstStyle/>
          <a:p>
            <a:r>
              <a:rPr lang="en-US" dirty="0"/>
              <a:t>5</a:t>
            </a:r>
            <a:r>
              <a:rPr lang="en-US" baseline="30000" dirty="0"/>
              <a:t>th</a:t>
            </a:r>
            <a:r>
              <a:rPr lang="en-US" dirty="0"/>
              <a:t> ELA</a:t>
            </a:r>
          </a:p>
        </p:txBody>
      </p:sp>
      <p:graphicFrame>
        <p:nvGraphicFramePr>
          <p:cNvPr id="9" name="Content Placeholder 5">
            <a:extLst>
              <a:ext uri="{FF2B5EF4-FFF2-40B4-BE49-F238E27FC236}">
                <a16:creationId xmlns:a16="http://schemas.microsoft.com/office/drawing/2014/main" id="{78D57569-02D2-455B-8D30-7A17541DBA59}"/>
              </a:ext>
            </a:extLst>
          </p:cNvPr>
          <p:cNvGraphicFramePr>
            <a:graphicFrameLocks/>
          </p:cNvGraphicFramePr>
          <p:nvPr>
            <p:extLst>
              <p:ext uri="{D42A27DB-BD31-4B8C-83A1-F6EECF244321}">
                <p14:modId xmlns:p14="http://schemas.microsoft.com/office/powerpoint/2010/main" val="665966192"/>
              </p:ext>
            </p:extLst>
          </p:nvPr>
        </p:nvGraphicFramePr>
        <p:xfrm>
          <a:off x="4788416" y="4645739"/>
          <a:ext cx="3350832" cy="1483360"/>
        </p:xfrm>
        <a:graphic>
          <a:graphicData uri="http://schemas.openxmlformats.org/drawingml/2006/table">
            <a:tbl>
              <a:tblPr firstRow="1" bandRow="1">
                <a:tableStyleId>{5C22544A-7EE6-4342-B048-85BDC9FD1C3A}</a:tableStyleId>
              </a:tblPr>
              <a:tblGrid>
                <a:gridCol w="1704912">
                  <a:extLst>
                    <a:ext uri="{9D8B030D-6E8A-4147-A177-3AD203B41FA5}">
                      <a16:colId xmlns:a16="http://schemas.microsoft.com/office/drawing/2014/main" val="153322986"/>
                    </a:ext>
                  </a:extLst>
                </a:gridCol>
                <a:gridCol w="1645920">
                  <a:extLst>
                    <a:ext uri="{9D8B030D-6E8A-4147-A177-3AD203B41FA5}">
                      <a16:colId xmlns:a16="http://schemas.microsoft.com/office/drawing/2014/main" val="1939438453"/>
                    </a:ext>
                  </a:extLst>
                </a:gridCol>
              </a:tblGrid>
              <a:tr h="370840">
                <a:tc>
                  <a:txBody>
                    <a:bodyPr/>
                    <a:lstStyle/>
                    <a:p>
                      <a:pPr algn="ctr"/>
                      <a:endParaRPr lang="en-US" dirty="0"/>
                    </a:p>
                  </a:txBody>
                  <a:tcPr/>
                </a:tc>
                <a:tc>
                  <a:txBody>
                    <a:bodyPr/>
                    <a:lstStyle/>
                    <a:p>
                      <a:pPr algn="ctr"/>
                      <a:r>
                        <a:rPr lang="en-US" dirty="0"/>
                        <a:t>Average SGP</a:t>
                      </a:r>
                    </a:p>
                  </a:txBody>
                  <a:tcPr/>
                </a:tc>
                <a:extLst>
                  <a:ext uri="{0D108BD9-81ED-4DB2-BD59-A6C34878D82A}">
                    <a16:rowId xmlns:a16="http://schemas.microsoft.com/office/drawing/2014/main" val="3736653078"/>
                  </a:ext>
                </a:extLst>
              </a:tr>
              <a:tr h="370840">
                <a:tc>
                  <a:txBody>
                    <a:bodyPr/>
                    <a:lstStyle/>
                    <a:p>
                      <a:pPr algn="ctr"/>
                      <a:r>
                        <a:rPr lang="en-US" dirty="0"/>
                        <a:t>3+ Years (n=37)</a:t>
                      </a:r>
                    </a:p>
                  </a:txBody>
                  <a:tcPr/>
                </a:tc>
                <a:tc>
                  <a:txBody>
                    <a:bodyPr/>
                    <a:lstStyle/>
                    <a:p>
                      <a:pPr algn="ctr"/>
                      <a:r>
                        <a:rPr lang="en-US" dirty="0"/>
                        <a:t>44.3</a:t>
                      </a:r>
                    </a:p>
                  </a:txBody>
                  <a:tcPr/>
                </a:tc>
                <a:extLst>
                  <a:ext uri="{0D108BD9-81ED-4DB2-BD59-A6C34878D82A}">
                    <a16:rowId xmlns:a16="http://schemas.microsoft.com/office/drawing/2014/main" val="4132667955"/>
                  </a:ext>
                </a:extLst>
              </a:tr>
              <a:tr h="370840">
                <a:tc>
                  <a:txBody>
                    <a:bodyPr/>
                    <a:lstStyle/>
                    <a:p>
                      <a:pPr algn="ctr"/>
                      <a:r>
                        <a:rPr lang="en-US" dirty="0"/>
                        <a:t>1 Year (n=43)</a:t>
                      </a:r>
                    </a:p>
                  </a:txBody>
                  <a:tcPr/>
                </a:tc>
                <a:tc>
                  <a:txBody>
                    <a:bodyPr/>
                    <a:lstStyle/>
                    <a:p>
                      <a:pPr algn="ctr"/>
                      <a:r>
                        <a:rPr lang="en-US" dirty="0"/>
                        <a:t>31.2</a:t>
                      </a:r>
                    </a:p>
                  </a:txBody>
                  <a:tcPr/>
                </a:tc>
                <a:extLst>
                  <a:ext uri="{0D108BD9-81ED-4DB2-BD59-A6C34878D82A}">
                    <a16:rowId xmlns:a16="http://schemas.microsoft.com/office/drawing/2014/main" val="2838133880"/>
                  </a:ext>
                </a:extLst>
              </a:tr>
              <a:tr h="370840">
                <a:tc>
                  <a:txBody>
                    <a:bodyPr/>
                    <a:lstStyle/>
                    <a:p>
                      <a:pPr algn="ctr"/>
                      <a:r>
                        <a:rPr lang="en-US" b="1" dirty="0"/>
                        <a:t>Percent Change</a:t>
                      </a:r>
                    </a:p>
                  </a:txBody>
                  <a:tcPr/>
                </a:tc>
                <a:tc>
                  <a:txBody>
                    <a:bodyPr/>
                    <a:lstStyle/>
                    <a:p>
                      <a:pPr algn="ctr"/>
                      <a:r>
                        <a:rPr lang="en-US" b="1" dirty="0"/>
                        <a:t>42%</a:t>
                      </a:r>
                    </a:p>
                  </a:txBody>
                  <a:tcPr/>
                </a:tc>
                <a:extLst>
                  <a:ext uri="{0D108BD9-81ED-4DB2-BD59-A6C34878D82A}">
                    <a16:rowId xmlns:a16="http://schemas.microsoft.com/office/drawing/2014/main" val="805836115"/>
                  </a:ext>
                </a:extLst>
              </a:tr>
            </a:tbl>
          </a:graphicData>
        </a:graphic>
      </p:graphicFrame>
      <p:graphicFrame>
        <p:nvGraphicFramePr>
          <p:cNvPr id="10" name="Content Placeholder 5">
            <a:extLst>
              <a:ext uri="{FF2B5EF4-FFF2-40B4-BE49-F238E27FC236}">
                <a16:creationId xmlns:a16="http://schemas.microsoft.com/office/drawing/2014/main" id="{BBE34D25-BA58-451E-B9A1-F9ADBD864BB6}"/>
              </a:ext>
            </a:extLst>
          </p:cNvPr>
          <p:cNvGraphicFramePr>
            <a:graphicFrameLocks/>
          </p:cNvGraphicFramePr>
          <p:nvPr>
            <p:extLst>
              <p:ext uri="{D42A27DB-BD31-4B8C-83A1-F6EECF244321}">
                <p14:modId xmlns:p14="http://schemas.microsoft.com/office/powerpoint/2010/main" val="3886680709"/>
              </p:ext>
            </p:extLst>
          </p:nvPr>
        </p:nvGraphicFramePr>
        <p:xfrm>
          <a:off x="956602" y="2619718"/>
          <a:ext cx="3129916" cy="1483360"/>
        </p:xfrm>
        <a:graphic>
          <a:graphicData uri="http://schemas.openxmlformats.org/drawingml/2006/table">
            <a:tbl>
              <a:tblPr firstRow="1" bandRow="1">
                <a:tableStyleId>{5C22544A-7EE6-4342-B048-85BDC9FD1C3A}</a:tableStyleId>
              </a:tblPr>
              <a:tblGrid>
                <a:gridCol w="1704912">
                  <a:extLst>
                    <a:ext uri="{9D8B030D-6E8A-4147-A177-3AD203B41FA5}">
                      <a16:colId xmlns:a16="http://schemas.microsoft.com/office/drawing/2014/main" val="153322986"/>
                    </a:ext>
                  </a:extLst>
                </a:gridCol>
                <a:gridCol w="1425004">
                  <a:extLst>
                    <a:ext uri="{9D8B030D-6E8A-4147-A177-3AD203B41FA5}">
                      <a16:colId xmlns:a16="http://schemas.microsoft.com/office/drawing/2014/main" val="1939438453"/>
                    </a:ext>
                  </a:extLst>
                </a:gridCol>
              </a:tblGrid>
              <a:tr h="370840">
                <a:tc>
                  <a:txBody>
                    <a:bodyPr/>
                    <a:lstStyle/>
                    <a:p>
                      <a:pPr algn="ctr"/>
                      <a:endParaRPr lang="en-US" dirty="0"/>
                    </a:p>
                  </a:txBody>
                  <a:tcPr/>
                </a:tc>
                <a:tc>
                  <a:txBody>
                    <a:bodyPr/>
                    <a:lstStyle/>
                    <a:p>
                      <a:pPr algn="ctr"/>
                      <a:r>
                        <a:rPr lang="en-US" dirty="0"/>
                        <a:t>Average SGP</a:t>
                      </a:r>
                    </a:p>
                  </a:txBody>
                  <a:tcPr/>
                </a:tc>
                <a:extLst>
                  <a:ext uri="{0D108BD9-81ED-4DB2-BD59-A6C34878D82A}">
                    <a16:rowId xmlns:a16="http://schemas.microsoft.com/office/drawing/2014/main" val="3736653078"/>
                  </a:ext>
                </a:extLst>
              </a:tr>
              <a:tr h="370840">
                <a:tc>
                  <a:txBody>
                    <a:bodyPr/>
                    <a:lstStyle/>
                    <a:p>
                      <a:pPr algn="ctr"/>
                      <a:r>
                        <a:rPr lang="en-US" dirty="0"/>
                        <a:t>3+ Years (n=40)</a:t>
                      </a:r>
                    </a:p>
                  </a:txBody>
                  <a:tcPr/>
                </a:tc>
                <a:tc>
                  <a:txBody>
                    <a:bodyPr/>
                    <a:lstStyle/>
                    <a:p>
                      <a:pPr algn="ctr"/>
                      <a:r>
                        <a:rPr lang="en-US" dirty="0"/>
                        <a:t>44.9</a:t>
                      </a:r>
                    </a:p>
                  </a:txBody>
                  <a:tcPr/>
                </a:tc>
                <a:extLst>
                  <a:ext uri="{0D108BD9-81ED-4DB2-BD59-A6C34878D82A}">
                    <a16:rowId xmlns:a16="http://schemas.microsoft.com/office/drawing/2014/main" val="4132667955"/>
                  </a:ext>
                </a:extLst>
              </a:tr>
              <a:tr h="370840">
                <a:tc>
                  <a:txBody>
                    <a:bodyPr/>
                    <a:lstStyle/>
                    <a:p>
                      <a:pPr algn="ctr"/>
                      <a:r>
                        <a:rPr lang="en-US" dirty="0"/>
                        <a:t>1 Year (n=16)</a:t>
                      </a:r>
                    </a:p>
                  </a:txBody>
                  <a:tcPr/>
                </a:tc>
                <a:tc>
                  <a:txBody>
                    <a:bodyPr/>
                    <a:lstStyle/>
                    <a:p>
                      <a:pPr algn="ctr"/>
                      <a:r>
                        <a:rPr lang="en-US" dirty="0"/>
                        <a:t>32.9</a:t>
                      </a:r>
                    </a:p>
                  </a:txBody>
                  <a:tcPr/>
                </a:tc>
                <a:extLst>
                  <a:ext uri="{0D108BD9-81ED-4DB2-BD59-A6C34878D82A}">
                    <a16:rowId xmlns:a16="http://schemas.microsoft.com/office/drawing/2014/main" val="2838133880"/>
                  </a:ext>
                </a:extLst>
              </a:tr>
              <a:tr h="370840">
                <a:tc>
                  <a:txBody>
                    <a:bodyPr/>
                    <a:lstStyle/>
                    <a:p>
                      <a:pPr algn="ctr"/>
                      <a:r>
                        <a:rPr lang="en-US" b="1" dirty="0"/>
                        <a:t>Percent Change</a:t>
                      </a:r>
                    </a:p>
                  </a:txBody>
                  <a:tcPr/>
                </a:tc>
                <a:tc>
                  <a:txBody>
                    <a:bodyPr/>
                    <a:lstStyle/>
                    <a:p>
                      <a:pPr algn="ctr"/>
                      <a:r>
                        <a:rPr lang="en-US" b="1" dirty="0"/>
                        <a:t>36.5%</a:t>
                      </a:r>
                    </a:p>
                  </a:txBody>
                  <a:tcPr/>
                </a:tc>
                <a:extLst>
                  <a:ext uri="{0D108BD9-81ED-4DB2-BD59-A6C34878D82A}">
                    <a16:rowId xmlns:a16="http://schemas.microsoft.com/office/drawing/2014/main" val="2348545625"/>
                  </a:ext>
                </a:extLst>
              </a:tr>
            </a:tbl>
          </a:graphicData>
        </a:graphic>
      </p:graphicFrame>
      <p:sp>
        <p:nvSpPr>
          <p:cNvPr id="11" name="TextBox 10">
            <a:extLst>
              <a:ext uri="{FF2B5EF4-FFF2-40B4-BE49-F238E27FC236}">
                <a16:creationId xmlns:a16="http://schemas.microsoft.com/office/drawing/2014/main" id="{F82018B9-B53F-4542-84F5-884CA1278F8B}"/>
              </a:ext>
            </a:extLst>
          </p:cNvPr>
          <p:cNvSpPr txBox="1"/>
          <p:nvPr/>
        </p:nvSpPr>
        <p:spPr>
          <a:xfrm>
            <a:off x="2107290" y="2118598"/>
            <a:ext cx="990464" cy="369332"/>
          </a:xfrm>
          <a:prstGeom prst="rect">
            <a:avLst/>
          </a:prstGeom>
          <a:noFill/>
        </p:spPr>
        <p:txBody>
          <a:bodyPr wrap="none" rtlCol="0">
            <a:spAutoFit/>
          </a:bodyPr>
          <a:lstStyle/>
          <a:p>
            <a:r>
              <a:rPr lang="en-US" dirty="0"/>
              <a:t>4</a:t>
            </a:r>
            <a:r>
              <a:rPr lang="en-US" baseline="30000" dirty="0"/>
              <a:t>th</a:t>
            </a:r>
            <a:r>
              <a:rPr lang="en-US" dirty="0"/>
              <a:t> Math</a:t>
            </a:r>
          </a:p>
        </p:txBody>
      </p:sp>
      <p:graphicFrame>
        <p:nvGraphicFramePr>
          <p:cNvPr id="12" name="Content Placeholder 5">
            <a:extLst>
              <a:ext uri="{FF2B5EF4-FFF2-40B4-BE49-F238E27FC236}">
                <a16:creationId xmlns:a16="http://schemas.microsoft.com/office/drawing/2014/main" id="{7D8F360C-8433-4014-B827-605F1143DA07}"/>
              </a:ext>
            </a:extLst>
          </p:cNvPr>
          <p:cNvGraphicFramePr>
            <a:graphicFrameLocks/>
          </p:cNvGraphicFramePr>
          <p:nvPr>
            <p:extLst>
              <p:ext uri="{D42A27DB-BD31-4B8C-83A1-F6EECF244321}">
                <p14:modId xmlns:p14="http://schemas.microsoft.com/office/powerpoint/2010/main" val="1736536947"/>
              </p:ext>
            </p:extLst>
          </p:nvPr>
        </p:nvGraphicFramePr>
        <p:xfrm>
          <a:off x="956603" y="4645739"/>
          <a:ext cx="3350832" cy="1483360"/>
        </p:xfrm>
        <a:graphic>
          <a:graphicData uri="http://schemas.openxmlformats.org/drawingml/2006/table">
            <a:tbl>
              <a:tblPr firstRow="1" bandRow="1">
                <a:tableStyleId>{5C22544A-7EE6-4342-B048-85BDC9FD1C3A}</a:tableStyleId>
              </a:tblPr>
              <a:tblGrid>
                <a:gridCol w="1704912">
                  <a:extLst>
                    <a:ext uri="{9D8B030D-6E8A-4147-A177-3AD203B41FA5}">
                      <a16:colId xmlns:a16="http://schemas.microsoft.com/office/drawing/2014/main" val="153322986"/>
                    </a:ext>
                  </a:extLst>
                </a:gridCol>
                <a:gridCol w="1645920">
                  <a:extLst>
                    <a:ext uri="{9D8B030D-6E8A-4147-A177-3AD203B41FA5}">
                      <a16:colId xmlns:a16="http://schemas.microsoft.com/office/drawing/2014/main" val="1939438453"/>
                    </a:ext>
                  </a:extLst>
                </a:gridCol>
              </a:tblGrid>
              <a:tr h="370840">
                <a:tc>
                  <a:txBody>
                    <a:bodyPr/>
                    <a:lstStyle/>
                    <a:p>
                      <a:pPr algn="ctr"/>
                      <a:endParaRPr lang="en-US" dirty="0"/>
                    </a:p>
                  </a:txBody>
                  <a:tcPr/>
                </a:tc>
                <a:tc>
                  <a:txBody>
                    <a:bodyPr/>
                    <a:lstStyle/>
                    <a:p>
                      <a:pPr algn="ctr"/>
                      <a:r>
                        <a:rPr lang="en-US" dirty="0"/>
                        <a:t>Average SGP</a:t>
                      </a:r>
                    </a:p>
                  </a:txBody>
                  <a:tcPr/>
                </a:tc>
                <a:extLst>
                  <a:ext uri="{0D108BD9-81ED-4DB2-BD59-A6C34878D82A}">
                    <a16:rowId xmlns:a16="http://schemas.microsoft.com/office/drawing/2014/main" val="3736653078"/>
                  </a:ext>
                </a:extLst>
              </a:tr>
              <a:tr h="370840">
                <a:tc>
                  <a:txBody>
                    <a:bodyPr/>
                    <a:lstStyle/>
                    <a:p>
                      <a:pPr algn="ctr"/>
                      <a:r>
                        <a:rPr lang="en-US" dirty="0"/>
                        <a:t>3+ Years (n=40)</a:t>
                      </a:r>
                    </a:p>
                  </a:txBody>
                  <a:tcPr/>
                </a:tc>
                <a:tc>
                  <a:txBody>
                    <a:bodyPr/>
                    <a:lstStyle/>
                    <a:p>
                      <a:pPr algn="ctr"/>
                      <a:r>
                        <a:rPr lang="en-US" dirty="0"/>
                        <a:t>47.8</a:t>
                      </a:r>
                    </a:p>
                  </a:txBody>
                  <a:tcPr/>
                </a:tc>
                <a:extLst>
                  <a:ext uri="{0D108BD9-81ED-4DB2-BD59-A6C34878D82A}">
                    <a16:rowId xmlns:a16="http://schemas.microsoft.com/office/drawing/2014/main" val="4132667955"/>
                  </a:ext>
                </a:extLst>
              </a:tr>
              <a:tr h="370840">
                <a:tc>
                  <a:txBody>
                    <a:bodyPr/>
                    <a:lstStyle/>
                    <a:p>
                      <a:pPr algn="ctr"/>
                      <a:r>
                        <a:rPr lang="en-US" dirty="0"/>
                        <a:t>1 Year (n=16)</a:t>
                      </a:r>
                    </a:p>
                  </a:txBody>
                  <a:tcPr/>
                </a:tc>
                <a:tc>
                  <a:txBody>
                    <a:bodyPr/>
                    <a:lstStyle/>
                    <a:p>
                      <a:pPr algn="ctr"/>
                      <a:r>
                        <a:rPr lang="en-US" dirty="0"/>
                        <a:t>33</a:t>
                      </a:r>
                    </a:p>
                  </a:txBody>
                  <a:tcPr/>
                </a:tc>
                <a:extLst>
                  <a:ext uri="{0D108BD9-81ED-4DB2-BD59-A6C34878D82A}">
                    <a16:rowId xmlns:a16="http://schemas.microsoft.com/office/drawing/2014/main" val="2838133880"/>
                  </a:ext>
                </a:extLst>
              </a:tr>
              <a:tr h="370840">
                <a:tc>
                  <a:txBody>
                    <a:bodyPr/>
                    <a:lstStyle/>
                    <a:p>
                      <a:pPr algn="ctr"/>
                      <a:r>
                        <a:rPr lang="en-US" b="1" dirty="0"/>
                        <a:t>Percent Change</a:t>
                      </a:r>
                    </a:p>
                  </a:txBody>
                  <a:tcPr/>
                </a:tc>
                <a:tc>
                  <a:txBody>
                    <a:bodyPr/>
                    <a:lstStyle/>
                    <a:p>
                      <a:pPr algn="ctr"/>
                      <a:r>
                        <a:rPr lang="en-US" b="1" dirty="0"/>
                        <a:t>44.8%</a:t>
                      </a:r>
                    </a:p>
                  </a:txBody>
                  <a:tcPr/>
                </a:tc>
                <a:extLst>
                  <a:ext uri="{0D108BD9-81ED-4DB2-BD59-A6C34878D82A}">
                    <a16:rowId xmlns:a16="http://schemas.microsoft.com/office/drawing/2014/main" val="2956832723"/>
                  </a:ext>
                </a:extLst>
              </a:tr>
            </a:tbl>
          </a:graphicData>
        </a:graphic>
      </p:graphicFrame>
      <p:sp>
        <p:nvSpPr>
          <p:cNvPr id="13" name="TextBox 12">
            <a:extLst>
              <a:ext uri="{FF2B5EF4-FFF2-40B4-BE49-F238E27FC236}">
                <a16:creationId xmlns:a16="http://schemas.microsoft.com/office/drawing/2014/main" id="{CD264CEC-89E0-4AD2-96B1-797346AFA4EF}"/>
              </a:ext>
            </a:extLst>
          </p:cNvPr>
          <p:cNvSpPr txBox="1"/>
          <p:nvPr/>
        </p:nvSpPr>
        <p:spPr>
          <a:xfrm>
            <a:off x="2187986" y="4221036"/>
            <a:ext cx="829073" cy="369332"/>
          </a:xfrm>
          <a:prstGeom prst="rect">
            <a:avLst/>
          </a:prstGeom>
          <a:noFill/>
        </p:spPr>
        <p:txBody>
          <a:bodyPr wrap="none" rtlCol="0">
            <a:spAutoFit/>
          </a:bodyPr>
          <a:lstStyle/>
          <a:p>
            <a:r>
              <a:rPr lang="en-US" dirty="0"/>
              <a:t>4</a:t>
            </a:r>
            <a:r>
              <a:rPr lang="en-US" baseline="30000" dirty="0"/>
              <a:t>th</a:t>
            </a:r>
            <a:r>
              <a:rPr lang="en-US" dirty="0"/>
              <a:t> ELA</a:t>
            </a:r>
          </a:p>
        </p:txBody>
      </p:sp>
      <p:sp>
        <p:nvSpPr>
          <p:cNvPr id="14" name="TextBox 13">
            <a:extLst>
              <a:ext uri="{FF2B5EF4-FFF2-40B4-BE49-F238E27FC236}">
                <a16:creationId xmlns:a16="http://schemas.microsoft.com/office/drawing/2014/main" id="{A9CEB32B-051D-4B7E-9CFE-33A6DEA530BF}"/>
              </a:ext>
            </a:extLst>
          </p:cNvPr>
          <p:cNvSpPr txBox="1"/>
          <p:nvPr/>
        </p:nvSpPr>
        <p:spPr>
          <a:xfrm>
            <a:off x="956603" y="1280160"/>
            <a:ext cx="7123653" cy="646331"/>
          </a:xfrm>
          <a:prstGeom prst="rect">
            <a:avLst/>
          </a:prstGeom>
          <a:noFill/>
        </p:spPr>
        <p:txBody>
          <a:bodyPr wrap="square" rtlCol="0">
            <a:spAutoFit/>
          </a:bodyPr>
          <a:lstStyle/>
          <a:p>
            <a:r>
              <a:rPr lang="en-US" dirty="0"/>
              <a:t>NVVA Elementary program is effective as demonstrated by increased growth persistence</a:t>
            </a:r>
          </a:p>
        </p:txBody>
      </p:sp>
    </p:spTree>
    <p:extLst>
      <p:ext uri="{BB962C8B-B14F-4D97-AF65-F5344CB8AC3E}">
        <p14:creationId xmlns:p14="http://schemas.microsoft.com/office/powerpoint/2010/main" val="1970324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59508</TotalTime>
  <Words>1608</Words>
  <Application>Microsoft Office PowerPoint</Application>
  <PresentationFormat>On-screen Show (4:3)</PresentationFormat>
  <Paragraphs>128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Adobe Fangsong Std R</vt:lpstr>
      <vt:lpstr>Arial</vt:lpstr>
      <vt:lpstr>Calibri</vt:lpstr>
      <vt:lpstr>Office Theme</vt:lpstr>
      <vt:lpstr>PowerPoint Presentation</vt:lpstr>
      <vt:lpstr>NVVA Corrects Noted Deficiencies</vt:lpstr>
      <vt:lpstr>Cure: Instruction</vt:lpstr>
      <vt:lpstr>Cure: Meeting Each Student’s Needs</vt:lpstr>
      <vt:lpstr>Cure: Additional Student Supports Example: Summer Programming</vt:lpstr>
      <vt:lpstr>PowerPoint Presentation</vt:lpstr>
      <vt:lpstr>Elementary SBAC Proficiency 2015/2016 vs. 2016/2017</vt:lpstr>
      <vt:lpstr>NVVA ES Program Showing Improvements</vt:lpstr>
      <vt:lpstr>Average Student Growth Percentiles Broken down by years with NVVA</vt:lpstr>
    </vt:vector>
  </TitlesOfParts>
  <Company>K12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McElveen</dc:creator>
  <cp:lastModifiedBy>Danny Peltier</cp:lastModifiedBy>
  <cp:revision>374</cp:revision>
  <cp:lastPrinted>2017-12-06T17:26:08Z</cp:lastPrinted>
  <dcterms:created xsi:type="dcterms:W3CDTF">2015-03-12T16:00:11Z</dcterms:created>
  <dcterms:modified xsi:type="dcterms:W3CDTF">2018-05-11T17:15:31Z</dcterms:modified>
</cp:coreProperties>
</file>