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83" r:id="rId3"/>
    <p:sldId id="400" r:id="rId4"/>
    <p:sldId id="418" r:id="rId5"/>
    <p:sldId id="403" r:id="rId6"/>
    <p:sldId id="340" r:id="rId7"/>
    <p:sldId id="419" r:id="rId8"/>
    <p:sldId id="424" r:id="rId9"/>
    <p:sldId id="355" r:id="rId10"/>
    <p:sldId id="425" r:id="rId11"/>
    <p:sldId id="426" r:id="rId12"/>
    <p:sldId id="427" r:id="rId13"/>
    <p:sldId id="428" r:id="rId14"/>
    <p:sldId id="429" r:id="rId15"/>
    <p:sldId id="430" r:id="rId16"/>
    <p:sldId id="363" r:id="rId17"/>
    <p:sldId id="362" r:id="rId18"/>
    <p:sldId id="365" r:id="rId19"/>
    <p:sldId id="366" r:id="rId20"/>
    <p:sldId id="423" r:id="rId21"/>
    <p:sldId id="376" r:id="rId22"/>
    <p:sldId id="378" r:id="rId23"/>
    <p:sldId id="380" r:id="rId24"/>
    <p:sldId id="381" r:id="rId25"/>
    <p:sldId id="336" r:id="rId26"/>
    <p:sldId id="422" r:id="rId27"/>
    <p:sldId id="313" r:id="rId28"/>
    <p:sldId id="294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88470" autoAdjust="0"/>
  </p:normalViewPr>
  <p:slideViewPr>
    <p:cSldViewPr>
      <p:cViewPr varScale="1">
        <p:scale>
          <a:sx n="92" d="100"/>
          <a:sy n="92" d="100"/>
        </p:scale>
        <p:origin x="12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405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8" y="9122455"/>
            <a:ext cx="31689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b" anchorCtr="0" compatLnSpc="1">
            <a:prstTxWarp prst="textNoShape">
              <a:avLst/>
            </a:prstTxWarp>
          </a:bodyPr>
          <a:lstStyle>
            <a:lvl1pPr algn="r" defTabSz="966261">
              <a:defRPr sz="1200">
                <a:latin typeface="Verdana" pitchFamily="34" charset="0"/>
              </a:defRPr>
            </a:lvl1pPr>
          </a:lstStyle>
          <a:p>
            <a:fld id="{9FAE4B8C-0423-4EBD-98E8-72E2E894A5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1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689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t" anchorCtr="0" compatLnSpc="1">
            <a:prstTxWarp prst="textNoShape">
              <a:avLst/>
            </a:prstTxWarp>
          </a:bodyPr>
          <a:lstStyle>
            <a:lvl1pPr defTabSz="966261">
              <a:defRPr sz="12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8" y="2"/>
            <a:ext cx="31689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t" anchorCtr="0" compatLnSpc="1">
            <a:prstTxWarp prst="textNoShape">
              <a:avLst/>
            </a:prstTxWarp>
          </a:bodyPr>
          <a:lstStyle>
            <a:lvl1pPr algn="r" defTabSz="966261">
              <a:defRPr sz="12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80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6" y="4561228"/>
            <a:ext cx="5363817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2455"/>
            <a:ext cx="31689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b" anchorCtr="0" compatLnSpc="1">
            <a:prstTxWarp prst="textNoShape">
              <a:avLst/>
            </a:prstTxWarp>
          </a:bodyPr>
          <a:lstStyle>
            <a:lvl1pPr defTabSz="966261">
              <a:defRPr sz="12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80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8" y="9122455"/>
            <a:ext cx="31689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7" tIns="48297" rIns="96597" bIns="48297" numCol="1" anchor="b" anchorCtr="0" compatLnSpc="1">
            <a:prstTxWarp prst="textNoShape">
              <a:avLst/>
            </a:prstTxWarp>
          </a:bodyPr>
          <a:lstStyle>
            <a:lvl1pPr algn="r" defTabSz="966261">
              <a:defRPr sz="1200">
                <a:latin typeface="Verdana" pitchFamily="34" charset="0"/>
              </a:defRPr>
            </a:lvl1pPr>
          </a:lstStyle>
          <a:p>
            <a:fld id="{4EF48C12-7276-4351-BCDC-2AAD3DE39D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75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C3726-B93C-4CCE-9A52-14C3FE41573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58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1671"/>
            <a:fld id="{8220539A-09D5-4DD5-BB44-33ADAD0E059E}" type="slidenum">
              <a:rPr lang="en-US" smtClean="0"/>
              <a:pPr defTabSz="961671"/>
              <a:t>17</a:t>
            </a:fld>
            <a:endParaRPr lang="en-US" dirty="0" smtClean="0"/>
          </a:p>
        </p:txBody>
      </p:sp>
      <p:sp>
        <p:nvSpPr>
          <p:cNvPr id="778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778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2426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7B5A6-11F4-477F-828D-9496B1FAB85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87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FCE4-8DA5-4536-9727-DEACDFA17023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45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FCE4-8DA5-4536-9727-DEACDFA17023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59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31"/>
          <p:cNvSpPr txBox="1">
            <a:spLocks noGrp="1" noChangeArrowheads="1"/>
          </p:cNvSpPr>
          <p:nvPr/>
        </p:nvSpPr>
        <p:spPr bwMode="auto">
          <a:xfrm>
            <a:off x="4139052" y="9109334"/>
            <a:ext cx="3162920" cy="47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27" tIns="48213" rIns="96427" bIns="48213" anchor="b"/>
          <a:lstStyle/>
          <a:p>
            <a:pPr algn="r" defTabSz="961671"/>
            <a:fld id="{BFED2469-AFE9-4DA5-B4FB-0246D7A3E49F}" type="slidenum">
              <a:rPr lang="en-US" sz="1200">
                <a:latin typeface="Verdana" pitchFamily="34" charset="0"/>
              </a:rPr>
              <a:pPr algn="r" defTabSz="961671"/>
              <a:t>21</a:t>
            </a:fld>
            <a:endParaRPr lang="en-US" sz="1200" dirty="0">
              <a:latin typeface="Verdana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946734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10601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1671"/>
            <a:fld id="{2AB38EA6-6B00-4023-8433-AAEE6DBD2C2D}" type="slidenum">
              <a:rPr lang="en-US" smtClean="0"/>
              <a:pPr defTabSz="961671"/>
              <a:t>22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83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4125" y="719138"/>
            <a:ext cx="4795838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C12-7276-4351-BCDC-2AAD3DE39D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74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4125" y="719138"/>
            <a:ext cx="4795838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C12-7276-4351-BCDC-2AAD3DE39D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03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C12-7276-4351-BCDC-2AAD3DE39D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77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B4A0F-7DDF-443F-BEFB-22DC566884E9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0148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C12-7276-4351-BCDC-2AAD3DE39D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61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BFC97-3ABB-4356-B360-DBA870FF7225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696" y="4561228"/>
            <a:ext cx="5363817" cy="431857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5" tIns="47498" rIns="94995" bIns="47498"/>
          <a:lstStyle/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73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4125" y="719138"/>
            <a:ext cx="4795838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C12-7276-4351-BCDC-2AAD3DE39D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07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A0BB9-826D-4B8D-8779-FCA0DAB810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214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7FA09-1129-4B66-8236-BD70F59B4B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02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665"/>
            <a:fld id="{349B8528-5C5E-43D1-A167-E6723711FA91}" type="slidenum">
              <a:rPr lang="en-US"/>
              <a:pPr defTabSz="951665"/>
              <a:t>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206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DFA97-1A03-4E6C-BBED-A37B5997547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21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D1ADB-8D40-4D18-A8F5-EB0F8235070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87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34314-A7B2-4543-8E49-4555540D579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683" indent="-2366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3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800">
                <a:cs typeface="Shruti" pitchFamily="2"/>
              </a:defRPr>
            </a:lvl1pPr>
          </a:lstStyle>
          <a:p>
            <a:endParaRPr lang="en-US" altLang="en-US" dirty="0"/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A6F69-D446-49BD-B553-9DF26485FAF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925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9D901-9319-4445-A6B2-902E0394BF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90AD-A850-427E-874A-C2BC2500C9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5388E3-7677-45A6-911E-AA85E3EC53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8B961-A5D0-49C6-B498-3971B14DF1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EF241-0010-47D1-A613-BF59A535DB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69B-BDB6-448A-907C-E6212E398C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FC66-68FB-4C10-BE2A-122448D3566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F71B-F6CB-461B-8054-8FDFC0D674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48938-3960-4BFF-B430-9EBD68971A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86554-3AFD-4A39-97C6-291CB2B0EF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D5C88-BBF0-4DC1-983D-A86024567E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174B334-428A-4D3B-B438-4B95248EA7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914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thics.nv.gov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305800" cy="1600200"/>
          </a:xfrm>
        </p:spPr>
        <p:txBody>
          <a:bodyPr/>
          <a:lstStyle/>
          <a:p>
            <a:pPr algn="ctr"/>
            <a:r>
              <a:rPr lang="en-US" dirty="0">
                <a:latin typeface="+mn-lt"/>
                <a:cs typeface="Shruti" pitchFamily="2"/>
              </a:rPr>
              <a:t>Nevada Ethics in </a:t>
            </a:r>
            <a:br>
              <a:rPr lang="en-US" dirty="0">
                <a:latin typeface="+mn-lt"/>
                <a:cs typeface="Shruti" pitchFamily="2"/>
              </a:rPr>
            </a:br>
            <a:r>
              <a:rPr lang="en-US" dirty="0">
                <a:latin typeface="+mn-lt"/>
                <a:cs typeface="Shruti" pitchFamily="2"/>
              </a:rPr>
              <a:t>Government Law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48598"/>
            <a:ext cx="7391400" cy="2256802"/>
          </a:xfrm>
        </p:spPr>
        <p:txBody>
          <a:bodyPr/>
          <a:lstStyle/>
          <a:p>
            <a:pPr algn="r"/>
            <a:r>
              <a:rPr lang="en-US" sz="2000" dirty="0"/>
              <a:t>Presented by:</a:t>
            </a:r>
          </a:p>
          <a:p>
            <a:pPr algn="r"/>
            <a:endParaRPr lang="en-US" sz="2000" b="1" u="sng" dirty="0" smtClean="0"/>
          </a:p>
          <a:p>
            <a:pPr algn="r"/>
            <a:r>
              <a:rPr lang="en-US" sz="2000" b="1" dirty="0" smtClean="0"/>
              <a:t>Yvonne M. Nevarez-Goodson, Esq.</a:t>
            </a:r>
          </a:p>
          <a:p>
            <a:pPr algn="r"/>
            <a:r>
              <a:rPr lang="en-US" sz="2000" i="1" dirty="0" smtClean="0"/>
              <a:t>Executive Director</a:t>
            </a:r>
          </a:p>
          <a:p>
            <a:pPr algn="r"/>
            <a:endParaRPr lang="en-US" sz="2000" i="1" dirty="0" smtClean="0"/>
          </a:p>
          <a:p>
            <a:pPr algn="r"/>
            <a:endParaRPr lang="en-US" sz="2000" dirty="0" smtClean="0"/>
          </a:p>
          <a:p>
            <a:pPr algn="r"/>
            <a:r>
              <a:rPr lang="en-US" sz="2400" dirty="0" smtClean="0"/>
              <a:t>Nevada Commission </a:t>
            </a:r>
            <a:r>
              <a:rPr lang="en-US" sz="2400" dirty="0"/>
              <a:t>on Ethics</a:t>
            </a:r>
          </a:p>
          <a:p>
            <a:pPr algn="r"/>
            <a:endParaRPr lang="en-US" sz="2000" dirty="0"/>
          </a:p>
        </p:txBody>
      </p:sp>
      <p:pic>
        <p:nvPicPr>
          <p:cNvPr id="7" name="Picture 1" descr="http://www.leg.state.nv.us/NRS/Images/NRS-235.-image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2743200"/>
            <a:ext cx="3346588" cy="3276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r>
              <a:rPr lang="en-US" dirty="0" smtClean="0"/>
              <a:t>Unwarranted Benefits </a:t>
            </a: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165475"/>
            <a:ext cx="2085975" cy="14001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25692" y="5486400"/>
            <a:ext cx="302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281A.400(2)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	Improper Contracts/Employment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(Negotiating/Entering)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86297" y="5486400"/>
            <a:ext cx="5262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281A.400(3,10); 281A.430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05200"/>
            <a:ext cx="31051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Additional Compensation – Private 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925692" y="5486400"/>
            <a:ext cx="302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281A.400(4)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52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000" dirty="0" smtClean="0"/>
              <a:t>Using/Suppressing Non-public Government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625931" y="5486400"/>
            <a:ext cx="3323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281A.400(5,6)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5" y="315212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smtClean="0"/>
              <a:t>Using Government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925692" y="5486400"/>
            <a:ext cx="302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281A.400(7)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08" y="3124200"/>
            <a:ext cx="3124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6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USE OF POSITION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smtClean="0"/>
              <a:t>Influencing Subordinate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925692" y="5486400"/>
            <a:ext cx="302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sz="2800" dirty="0">
                <a:solidFill>
                  <a:schemeClr val="accent2"/>
                </a:solidFill>
              </a:rPr>
              <a:t>NRS </a:t>
            </a:r>
            <a:r>
              <a:rPr lang="en-US" sz="2800" dirty="0" smtClean="0">
                <a:solidFill>
                  <a:schemeClr val="accent2"/>
                </a:solidFill>
              </a:rPr>
              <a:t>281A.400(9)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100387"/>
            <a:ext cx="4048125" cy="220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CONDUCT </a:t>
            </a: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399" y="1600200"/>
            <a:ext cx="8382001" cy="44958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dirty="0" smtClean="0"/>
              <a:t>Honoraria for performing your public duty. 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  	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Causing a </a:t>
            </a:r>
            <a:r>
              <a:rPr lang="en-US" dirty="0"/>
              <a:t>governmental entity to make </a:t>
            </a:r>
            <a:r>
              <a:rPr lang="en-US" dirty="0" smtClean="0"/>
              <a:t>an expenditure </a:t>
            </a:r>
            <a:r>
              <a:rPr lang="en-US" dirty="0"/>
              <a:t>to support or oppose a ballot question or </a:t>
            </a:r>
            <a:r>
              <a:rPr lang="en-US" dirty="0" smtClean="0"/>
              <a:t>candidate (during period between candidate filing and election). 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				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			</a:t>
            </a:r>
            <a:r>
              <a:rPr lang="en-US" dirty="0">
                <a:solidFill>
                  <a:schemeClr val="accent2"/>
                </a:solidFill>
              </a:rPr>
              <a:t>NRS </a:t>
            </a:r>
            <a:r>
              <a:rPr lang="en-US" dirty="0" smtClean="0">
                <a:solidFill>
                  <a:schemeClr val="accent2"/>
                </a:solidFill>
              </a:rPr>
              <a:t>281A.510 and 281A.520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800600"/>
            <a:ext cx="2107659" cy="990600"/>
          </a:xfrm>
          <a:prstGeom prst="rect">
            <a:avLst/>
          </a:prstGeom>
          <a:scene3d>
            <a:camera prst="orthographicFront">
              <a:rot lat="1800000" lon="1200000" rev="2400000"/>
            </a:camera>
            <a:lightRig rig="threePt" dir="t"/>
          </a:scene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133600"/>
            <a:ext cx="862013" cy="112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“Cooling-Off” Prohibitions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dirty="0" smtClean="0"/>
              <a:t>One-year cooling off period to seek or accept employment or certain private representations after leaving public service (certain exceptions) </a:t>
            </a:r>
            <a:r>
              <a:rPr lang="en-US" sz="1800" dirty="0"/>
              <a:t>(NRS </a:t>
            </a:r>
            <a:r>
              <a:rPr lang="en-US" sz="1800" dirty="0" smtClean="0"/>
              <a:t>281A.550(3) and (5) and 281A.410)</a:t>
            </a:r>
          </a:p>
          <a:p>
            <a:pPr marL="0" indent="0">
              <a:buNone/>
            </a:pPr>
            <a:endParaRPr lang="en-US" sz="1800" dirty="0" smtClean="0"/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Relief </a:t>
            </a:r>
            <a:r>
              <a:rPr lang="en-US" dirty="0" smtClean="0">
                <a:solidFill>
                  <a:srgbClr val="C00000"/>
                </a:solidFill>
              </a:rPr>
              <a:t>may</a:t>
            </a:r>
            <a:r>
              <a:rPr lang="en-US" dirty="0" smtClean="0">
                <a:solidFill>
                  <a:srgbClr val="0070C0"/>
                </a:solidFill>
              </a:rPr>
              <a:t> be granted from the strict application of certain prohibitions</a:t>
            </a:r>
            <a:r>
              <a:rPr lang="en-US" dirty="0" smtClean="0"/>
              <a:t>. </a:t>
            </a:r>
            <a:r>
              <a:rPr lang="en-US" sz="1800" dirty="0" smtClean="0"/>
              <a:t>(NRS 281A.550(6))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6324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</a:rPr>
              <a:t>NRS </a:t>
            </a:r>
            <a:r>
              <a:rPr lang="en-US" sz="2400" dirty="0" smtClean="0">
                <a:solidFill>
                  <a:schemeClr val="accent2"/>
                </a:solidFill>
              </a:rPr>
              <a:t>281A.410 and 281A.550(3)(5)(6)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41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8001000" cy="1524000"/>
          </a:xfrm>
        </p:spPr>
        <p:txBody>
          <a:bodyPr/>
          <a:lstStyle/>
          <a:p>
            <a:r>
              <a:rPr lang="en-US" sz="3600" b="1" dirty="0" smtClean="0">
                <a:latin typeface="+mn-lt"/>
              </a:rPr>
              <a:t>Disclosure </a:t>
            </a:r>
            <a:r>
              <a:rPr lang="en-US" sz="3600" b="1" dirty="0">
                <a:latin typeface="+mn-lt"/>
              </a:rPr>
              <a:t>and Abstention </a:t>
            </a: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for </a:t>
            </a:r>
            <a:r>
              <a:rPr lang="en-US" sz="3600" b="1" dirty="0">
                <a:latin typeface="+mn-lt"/>
              </a:rPr>
              <a:t>Public Officers and Employees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7162800" cy="2819400"/>
          </a:xfrm>
        </p:spPr>
        <p:txBody>
          <a:bodyPr/>
          <a:lstStyle/>
          <a:p>
            <a:pPr algn="ctr"/>
            <a:r>
              <a:rPr lang="en-US" sz="2000" dirty="0"/>
              <a:t>Walking the Disclosure &amp; Abstention tightrope </a:t>
            </a:r>
          </a:p>
        </p:txBody>
      </p:sp>
      <p:pic>
        <p:nvPicPr>
          <p:cNvPr id="218116" name="Picture 4" descr="thum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13200"/>
            <a:ext cx="3962400" cy="264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52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1"/>
            <a:ext cx="8229600" cy="1139825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sz="25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b="1" dirty="0"/>
              <a:t>Disclosure</a:t>
            </a:r>
            <a:r>
              <a:rPr lang="en-US" dirty="0"/>
              <a:t> is mandatory for </a:t>
            </a:r>
            <a:r>
              <a:rPr lang="en-US" u="sng" dirty="0"/>
              <a:t>any interest </a:t>
            </a:r>
            <a:r>
              <a:rPr lang="en-US" dirty="0"/>
              <a:t>created by: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A gift or loan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A </a:t>
            </a:r>
            <a:r>
              <a:rPr lang="en-US" dirty="0" smtClean="0">
                <a:solidFill>
                  <a:srgbClr val="0070C0"/>
                </a:solidFill>
              </a:rPr>
              <a:t>substantial*</a:t>
            </a:r>
            <a:r>
              <a:rPr lang="en-US" dirty="0" smtClean="0"/>
              <a:t> pecuniary </a:t>
            </a:r>
            <a:r>
              <a:rPr lang="en-US" dirty="0"/>
              <a:t>interest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A </a:t>
            </a:r>
            <a:r>
              <a:rPr lang="en-US" dirty="0" smtClean="0"/>
              <a:t>“commitment </a:t>
            </a:r>
            <a:r>
              <a:rPr lang="en-US" dirty="0"/>
              <a:t>in a </a:t>
            </a:r>
            <a:r>
              <a:rPr lang="en-US"/>
              <a:t>private </a:t>
            </a:r>
            <a:r>
              <a:rPr lang="en-US" smtClean="0"/>
              <a:t>capacity”</a:t>
            </a:r>
            <a:endParaRPr lang="en-US" dirty="0" smtClean="0"/>
          </a:p>
          <a:p>
            <a:pPr marL="344487" lvl="1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Disclosure</a:t>
            </a:r>
            <a:r>
              <a:rPr lang="en-US" sz="2400" dirty="0" smtClean="0"/>
              <a:t> </a:t>
            </a:r>
            <a:r>
              <a:rPr lang="en-US" sz="2400" dirty="0"/>
              <a:t>must </a:t>
            </a:r>
            <a:r>
              <a:rPr lang="en-US" sz="2400" dirty="0" smtClean="0"/>
              <a:t>be made at </a:t>
            </a:r>
            <a:r>
              <a:rPr lang="en-US" sz="2400" dirty="0"/>
              <a:t>the time the </a:t>
            </a:r>
            <a:r>
              <a:rPr lang="en-US" sz="2400" dirty="0" smtClean="0"/>
              <a:t>matter </a:t>
            </a:r>
            <a:r>
              <a:rPr lang="en-US" sz="2400" dirty="0"/>
              <a:t>is considered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Sufficient</a:t>
            </a:r>
            <a:r>
              <a:rPr lang="en-US" sz="2400" dirty="0" smtClean="0"/>
              <a:t> to Inform Public – Nature and Scope</a:t>
            </a:r>
            <a:endParaRPr lang="en-US" sz="2400" dirty="0"/>
          </a:p>
          <a:p>
            <a:pPr lvl="1" algn="r">
              <a:buFont typeface="Wingdings" pitchFamily="2" charset="2"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lvl="1" algn="r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176213" lvl="1" indent="-114300" algn="r">
              <a:buFont typeface="Wingdings" pitchFamily="2" charset="2"/>
              <a:buNone/>
            </a:pPr>
            <a:r>
              <a:rPr lang="en-US" sz="3000" dirty="0" smtClean="0">
                <a:solidFill>
                  <a:schemeClr val="accent2"/>
                </a:solidFill>
                <a:ea typeface="+mn-ea"/>
                <a:cs typeface="+mn-cs"/>
              </a:rPr>
              <a:t>NRS 281A.420(1)</a:t>
            </a:r>
            <a:endParaRPr lang="en-US" sz="3000" dirty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buFont typeface="Wingdings" pitchFamily="2" charset="2"/>
              <a:buNone/>
            </a:pPr>
            <a:endParaRPr lang="en-US" sz="19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61285" y="6248400"/>
            <a:ext cx="2133600" cy="457200"/>
          </a:xfrm>
        </p:spPr>
        <p:txBody>
          <a:bodyPr/>
          <a:lstStyle/>
          <a:p>
            <a:pPr indent="1204913"/>
            <a:fld id="{5018B961-A5D0-49C6-B498-3971B14DF1E4}" type="slidenum">
              <a:rPr lang="en-US" altLang="en-US" smtClean="0"/>
              <a:pPr indent="1204913"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0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Nevada Commission on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6"/>
          </a:xfrm>
        </p:spPr>
        <p:txBody>
          <a:bodyPr/>
          <a:lstStyle/>
          <a:p>
            <a:r>
              <a:rPr lang="en-US" sz="2400" dirty="0">
                <a:solidFill>
                  <a:srgbClr val="92D050"/>
                </a:solidFill>
              </a:rPr>
              <a:t>T</a:t>
            </a:r>
            <a:r>
              <a:rPr lang="en-US" sz="2400" dirty="0" smtClean="0">
                <a:solidFill>
                  <a:srgbClr val="92D050"/>
                </a:solidFill>
              </a:rPr>
              <a:t>he Commission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Ethics Commission consists of 8</a:t>
            </a:r>
            <a:r>
              <a:rPr lang="en-US" sz="1600" dirty="0" smtClean="0"/>
              <a:t> members </a:t>
            </a:r>
            <a:r>
              <a:rPr lang="en-US" sz="1600" dirty="0"/>
              <a:t>appointed to serve 4-year </a:t>
            </a:r>
            <a:r>
              <a:rPr lang="en-US" sz="1600" dirty="0" smtClean="0"/>
              <a:t>terms</a:t>
            </a:r>
          </a:p>
          <a:p>
            <a:pPr lvl="1"/>
            <a:r>
              <a:rPr lang="en-US" sz="1600" dirty="0" smtClean="0"/>
              <a:t>4 members appointed </a:t>
            </a:r>
            <a:r>
              <a:rPr lang="en-US" sz="1600" dirty="0"/>
              <a:t>by the </a:t>
            </a:r>
            <a:r>
              <a:rPr lang="en-US" sz="1600" dirty="0" smtClean="0"/>
              <a:t>Governor</a:t>
            </a:r>
          </a:p>
          <a:p>
            <a:pPr lvl="1"/>
            <a:r>
              <a:rPr lang="en-US" sz="1600" dirty="0" smtClean="0"/>
              <a:t>4 members appointed </a:t>
            </a:r>
            <a:r>
              <a:rPr lang="en-US" sz="1600" dirty="0"/>
              <a:t>by the </a:t>
            </a:r>
            <a:r>
              <a:rPr lang="en-US" sz="1600" dirty="0" smtClean="0"/>
              <a:t>Legislative Commission.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 smtClean="0">
                <a:solidFill>
                  <a:srgbClr val="92D050"/>
                </a:solidFill>
              </a:rPr>
              <a:t>Staff</a:t>
            </a:r>
            <a:endParaRPr lang="en-US" sz="2400" dirty="0">
              <a:solidFill>
                <a:srgbClr val="92D050"/>
              </a:solidFill>
            </a:endParaRPr>
          </a:p>
          <a:p>
            <a:r>
              <a:rPr lang="en-US" sz="1600" dirty="0" smtClean="0"/>
              <a:t>The state-wide staff to the Commission consists of an Executive Director, Commission Counsel, Associate Counsel, Investigator, Paralegal and an Executive </a:t>
            </a:r>
            <a:r>
              <a:rPr lang="en-US" sz="1600" dirty="0"/>
              <a:t>A</a:t>
            </a:r>
            <a:r>
              <a:rPr lang="en-US" sz="1600" dirty="0" smtClean="0"/>
              <a:t>ssistant. 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6554-3AFD-4A39-97C6-291CB2B0EFD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56723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8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1"/>
            <a:ext cx="8229600" cy="1139825"/>
          </a:xfrm>
        </p:spPr>
        <p:txBody>
          <a:bodyPr/>
          <a:lstStyle/>
          <a:p>
            <a:r>
              <a:rPr lang="en-US" dirty="0" smtClean="0"/>
              <a:t>Disclosure – Public Employees</a:t>
            </a:r>
            <a:endParaRPr lang="en-US" sz="25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r>
              <a:rPr lang="en-US" b="1" dirty="0" smtClean="0"/>
              <a:t>To supervisory head of organization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Sufficient to inform public </a:t>
            </a:r>
            <a:endParaRPr lang="en-US" dirty="0" smtClean="0"/>
          </a:p>
          <a:p>
            <a:pPr lvl="1" algn="r">
              <a:buFont typeface="Wingdings" pitchFamily="2" charset="2"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lvl="1" algn="r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lvl="1" algn="r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  <a:ea typeface="+mn-ea"/>
              <a:cs typeface="+mn-cs"/>
            </a:endParaRPr>
          </a:p>
          <a:p>
            <a:pPr lvl="1" algn="r">
              <a:buFont typeface="Wingdings" pitchFamily="2" charset="2"/>
              <a:buNone/>
            </a:pPr>
            <a:endParaRPr lang="en-US" sz="19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61285" y="6248400"/>
            <a:ext cx="2133600" cy="457200"/>
          </a:xfrm>
        </p:spPr>
        <p:txBody>
          <a:bodyPr/>
          <a:lstStyle/>
          <a:p>
            <a:pPr indent="1204913"/>
            <a:fld id="{5018B961-A5D0-49C6-B498-3971B14DF1E4}" type="slidenum">
              <a:rPr lang="en-US" altLang="en-US" smtClean="0"/>
              <a:pPr indent="1204913"/>
              <a:t>20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35" y="3352800"/>
            <a:ext cx="2190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1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Voting &amp; Abstention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1"/>
          </a:xfrm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10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	Abstention is </a:t>
            </a:r>
            <a:r>
              <a:rPr lang="en-US" b="1" i="1" dirty="0" smtClean="0">
                <a:solidFill>
                  <a:srgbClr val="C00000"/>
                </a:solidFill>
              </a:rPr>
              <a:t>required only </a:t>
            </a:r>
            <a:r>
              <a:rPr lang="en-US" dirty="0" smtClean="0"/>
              <a:t>in </a:t>
            </a:r>
            <a:r>
              <a:rPr lang="en-US" u="sng" dirty="0" smtClean="0"/>
              <a:t>clear cases </a:t>
            </a:r>
            <a:r>
              <a:rPr lang="en-US" dirty="0" smtClean="0"/>
              <a:t>where the independence of judgment of a reasonable person in the public officer’s situation would be </a:t>
            </a:r>
            <a:r>
              <a:rPr lang="en-US" u="sng" dirty="0" smtClean="0"/>
              <a:t>materially</a:t>
            </a:r>
            <a:r>
              <a:rPr lang="en-US" dirty="0" smtClean="0"/>
              <a:t> affected.  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4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400" dirty="0" smtClean="0"/>
              <a:t>    </a:t>
            </a:r>
            <a:r>
              <a:rPr lang="en-US" dirty="0" smtClean="0"/>
              <a:t>This determination should be made by the public officer and explained </a:t>
            </a:r>
            <a:r>
              <a:rPr lang="en-US" dirty="0" smtClean="0">
                <a:solidFill>
                  <a:srgbClr val="C00000"/>
                </a:solidFill>
              </a:rPr>
              <a:t>on the record</a:t>
            </a:r>
            <a:r>
              <a:rPr lang="en-US" dirty="0" smtClean="0"/>
              <a:t>.</a:t>
            </a:r>
            <a:endParaRPr lang="en-US" sz="1000" dirty="0" smtClean="0"/>
          </a:p>
          <a:p>
            <a:pPr algn="ctr" eaLnBrk="1" hangingPunct="1">
              <a:lnSpc>
                <a:spcPct val="90000"/>
              </a:lnSpc>
              <a:buNone/>
            </a:pPr>
            <a:endParaRPr lang="en-US" sz="1000" dirty="0" smtClean="0"/>
          </a:p>
          <a:p>
            <a:pPr algn="ctr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0" lvl="1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solidFill>
                  <a:schemeClr val="accent2"/>
                </a:solidFill>
                <a:ea typeface="+mn-ea"/>
                <a:cs typeface="+mn-cs"/>
              </a:rPr>
              <a:t>NRS 281A.420(4)</a:t>
            </a:r>
          </a:p>
          <a:p>
            <a:pPr lvl="1"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b="1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438400" cy="457200"/>
          </a:xfrm>
        </p:spPr>
        <p:txBody>
          <a:bodyPr/>
          <a:lstStyle/>
          <a:p>
            <a:fld id="{3A148938-3960-4BFF-B430-9EBD68971AA8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6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Voting &amp; Abstention</a:t>
            </a:r>
            <a:endParaRPr lang="en-US" sz="2900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688263" cy="3303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Voting is presumed permissible</a:t>
            </a:r>
            <a:r>
              <a:rPr lang="en-US" b="1" dirty="0" smtClean="0"/>
              <a:t> if </a:t>
            </a:r>
            <a:r>
              <a:rPr lang="en-US" dirty="0" smtClean="0">
                <a:solidFill>
                  <a:srgbClr val="7030A0"/>
                </a:solidFill>
              </a:rPr>
              <a:t>the resulting benefit/detriment to the public officer (or committed person) is no greater than the benefit/detriment to anyone else </a:t>
            </a:r>
            <a:r>
              <a:rPr lang="en-US" dirty="0" smtClean="0"/>
              <a:t>affected by the matter.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lvl="1"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1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solidFill>
                  <a:schemeClr val="accent2"/>
                </a:solidFill>
                <a:ea typeface="+mn-ea"/>
                <a:cs typeface="+mn-cs"/>
              </a:rPr>
              <a:t>NRS 281A.420(4)</a:t>
            </a:r>
          </a:p>
          <a:p>
            <a:pPr lvl="1"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b="1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794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916361"/>
          </a:xfrm>
        </p:spPr>
        <p:txBody>
          <a:bodyPr/>
          <a:lstStyle/>
          <a:p>
            <a:r>
              <a:rPr lang="en-US" dirty="0" smtClean="0"/>
              <a:t>The Commission is authorized to impose civil penalties for </a:t>
            </a:r>
            <a:r>
              <a:rPr lang="en-US" b="1" dirty="0" smtClean="0">
                <a:solidFill>
                  <a:srgbClr val="FF0000"/>
                </a:solidFill>
              </a:rPr>
              <a:t>willful</a:t>
            </a:r>
            <a:r>
              <a:rPr lang="en-US" dirty="0" smtClean="0"/>
              <a:t> violations of the Ethics in Government Law.</a:t>
            </a:r>
            <a:r>
              <a:rPr lang="en-US" sz="1000" dirty="0" smtClean="0"/>
              <a:t>. </a:t>
            </a:r>
          </a:p>
          <a:p>
            <a:endParaRPr lang="en-US" sz="1000" dirty="0" smtClean="0"/>
          </a:p>
          <a:p>
            <a:r>
              <a:rPr lang="en-US" dirty="0" smtClean="0"/>
              <a:t>Mitigating factors</a:t>
            </a:r>
          </a:p>
          <a:p>
            <a:pPr lvl="1" algn="r">
              <a:lnSpc>
                <a:spcPct val="90000"/>
              </a:lnSpc>
              <a:buNone/>
            </a:pPr>
            <a:endParaRPr lang="en-US" sz="30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lnSpc>
                <a:spcPct val="90000"/>
              </a:lnSpc>
              <a:buNone/>
            </a:pPr>
            <a:endParaRPr lang="en-US" sz="3000" dirty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lnSpc>
                <a:spcPct val="90000"/>
              </a:lnSpc>
              <a:buNone/>
            </a:pPr>
            <a:endParaRPr lang="en-US" sz="30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lnSpc>
                <a:spcPct val="90000"/>
              </a:lnSpc>
              <a:buNone/>
            </a:pPr>
            <a:endParaRPr lang="en-US" sz="3000" dirty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lnSpc>
                <a:spcPct val="90000"/>
              </a:lnSpc>
              <a:buNone/>
            </a:pPr>
            <a:endParaRPr lang="en-US" sz="30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lvl="1" algn="r">
              <a:lnSpc>
                <a:spcPct val="90000"/>
              </a:lnSpc>
              <a:buNone/>
            </a:pPr>
            <a:r>
              <a:rPr lang="en-US" sz="3000" dirty="0" smtClean="0">
                <a:solidFill>
                  <a:schemeClr val="accent2"/>
                </a:solidFill>
                <a:ea typeface="+mn-ea"/>
                <a:cs typeface="+mn-cs"/>
              </a:rPr>
              <a:t>NRS 281A.475, 281A.480 and 281A.170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690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941385"/>
          </a:xfrm>
        </p:spPr>
        <p:txBody>
          <a:bodyPr/>
          <a:lstStyle/>
          <a:p>
            <a:r>
              <a:rPr lang="en-US" sz="3600" dirty="0" smtClean="0"/>
              <a:t>Penalties: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Monetary sanctions &amp; referral for removal from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7924800" cy="48005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Not to exceed </a:t>
            </a:r>
            <a:r>
              <a:rPr lang="en-US" sz="2800" dirty="0" smtClean="0">
                <a:solidFill>
                  <a:srgbClr val="0070C0"/>
                </a:solidFill>
              </a:rPr>
              <a:t>$5,000 </a:t>
            </a:r>
            <a:r>
              <a:rPr lang="en-US" sz="2800" dirty="0" smtClean="0"/>
              <a:t>for a first willful violation;</a:t>
            </a:r>
          </a:p>
          <a:p>
            <a:r>
              <a:rPr lang="en-US" sz="2800" dirty="0" smtClean="0"/>
              <a:t> Not to exceed </a:t>
            </a:r>
            <a:r>
              <a:rPr lang="en-US" sz="2800" dirty="0" smtClean="0">
                <a:solidFill>
                  <a:srgbClr val="0070C0"/>
                </a:solidFill>
              </a:rPr>
              <a:t>$10,000 </a:t>
            </a:r>
            <a:r>
              <a:rPr lang="en-US" sz="2800" dirty="0" smtClean="0"/>
              <a:t>for a separate act or event that constitutes a second willful violation; and</a:t>
            </a:r>
          </a:p>
          <a:p>
            <a:r>
              <a:rPr lang="en-US" sz="2800" dirty="0" smtClean="0"/>
              <a:t>Not to exceed </a:t>
            </a:r>
            <a:r>
              <a:rPr lang="en-US" sz="2800" dirty="0" smtClean="0">
                <a:solidFill>
                  <a:srgbClr val="0070C0"/>
                </a:solidFill>
              </a:rPr>
              <a:t>$25,000 </a:t>
            </a:r>
            <a:r>
              <a:rPr lang="en-US" sz="2800" dirty="0" smtClean="0"/>
              <a:t>for a separate act or event that constitutes a third willful violation.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Referral for removal </a:t>
            </a:r>
            <a:r>
              <a:rPr lang="en-US" sz="2800" dirty="0" smtClean="0"/>
              <a:t>from position of trust.</a:t>
            </a:r>
          </a:p>
          <a:p>
            <a:pPr>
              <a:buNone/>
            </a:pPr>
            <a:r>
              <a:rPr lang="en-US" sz="2000" dirty="0" smtClean="0"/>
              <a:t>The Commission must consider comparable situations in a comparable manner and ensure the disposition of a matter bears a reasonable relationship to the severity of the violation.</a:t>
            </a:r>
            <a:endParaRPr lang="en-US" sz="2400" dirty="0" smtClean="0"/>
          </a:p>
          <a:p>
            <a:pPr>
              <a:buNone/>
            </a:pPr>
            <a:endParaRPr lang="en-US" sz="1800" dirty="0" smtClean="0">
              <a:solidFill>
                <a:schemeClr val="accent2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chemeClr val="accent2"/>
                </a:solidFill>
              </a:rPr>
              <a:t>NRS 281A.475 and 281A.480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11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 HARBOR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552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No willful violation </a:t>
            </a:r>
            <a:r>
              <a:rPr lang="en-US" sz="2800" b="1" dirty="0" smtClean="0"/>
              <a:t>IF</a:t>
            </a:r>
            <a:r>
              <a:rPr lang="en-US" sz="2800" dirty="0" smtClean="0"/>
              <a:t>: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(a) The public officer or employee relied in </a:t>
            </a:r>
            <a:r>
              <a:rPr lang="en-US" sz="2000" dirty="0" smtClean="0">
                <a:solidFill>
                  <a:srgbClr val="FF0000"/>
                </a:solidFill>
              </a:rPr>
              <a:t>good faith </a:t>
            </a:r>
            <a:r>
              <a:rPr lang="en-US" sz="2000" dirty="0" smtClean="0"/>
              <a:t>upon the </a:t>
            </a:r>
            <a:r>
              <a:rPr lang="en-US" sz="2000" dirty="0" smtClean="0">
                <a:solidFill>
                  <a:srgbClr val="FF0000"/>
                </a:solidFill>
              </a:rPr>
              <a:t>advice of the legal counsel </a:t>
            </a:r>
            <a:r>
              <a:rPr lang="en-US" sz="2000" dirty="0" smtClean="0"/>
              <a:t>retained by his or her the public body, agency or employer: </a:t>
            </a:r>
          </a:p>
          <a:p>
            <a:pPr algn="ctr">
              <a:buNone/>
            </a:pPr>
            <a:r>
              <a:rPr lang="en-US" sz="2000" b="1" dirty="0" smtClean="0"/>
              <a:t>and</a:t>
            </a:r>
          </a:p>
          <a:p>
            <a:pPr>
              <a:buNone/>
            </a:pPr>
            <a:r>
              <a:rPr lang="en-US" sz="2000" dirty="0" smtClean="0"/>
              <a:t>(b) The legal advice was:</a:t>
            </a:r>
          </a:p>
          <a:p>
            <a:pPr lvl="2"/>
            <a:r>
              <a:rPr lang="en-US" sz="2000" dirty="0" smtClean="0"/>
              <a:t>Provided before conduct; and</a:t>
            </a:r>
          </a:p>
          <a:p>
            <a:pPr lvl="2"/>
            <a:r>
              <a:rPr lang="en-US" sz="2000" dirty="0" smtClean="0"/>
              <a:t>Not contrary to prior published opinion on Commission website.</a:t>
            </a:r>
            <a:r>
              <a:rPr lang="en-US" sz="1800" dirty="0" smtClean="0"/>
              <a:t>	</a:t>
            </a:r>
          </a:p>
          <a:p>
            <a:pPr>
              <a:buNone/>
            </a:pP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76800"/>
            <a:ext cx="2049178" cy="124826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788986"/>
          </a:xfrm>
        </p:spPr>
        <p:txBody>
          <a:bodyPr/>
          <a:lstStyle/>
          <a:p>
            <a:r>
              <a:rPr lang="en-US" sz="4800" dirty="0" smtClean="0">
                <a:latin typeface="+mn-lt"/>
              </a:rPr>
              <a:t>Recent </a:t>
            </a:r>
            <a:r>
              <a:rPr lang="en-US" sz="4800" dirty="0" smtClean="0">
                <a:latin typeface="+mn-lt"/>
              </a:rPr>
              <a:t>Legislation</a:t>
            </a:r>
            <a:endParaRPr lang="en-US" sz="4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438400"/>
          </a:xfrm>
        </p:spPr>
        <p:txBody>
          <a:bodyPr/>
          <a:lstStyle/>
          <a:p>
            <a:r>
              <a:rPr lang="en-US" dirty="0" smtClean="0"/>
              <a:t>79</a:t>
            </a:r>
            <a:r>
              <a:rPr lang="en-US" baseline="30000" dirty="0" smtClean="0"/>
              <a:t>th</a:t>
            </a:r>
            <a:r>
              <a:rPr lang="en-US" dirty="0" smtClean="0"/>
              <a:t> (2017) Legislative Session</a:t>
            </a:r>
          </a:p>
          <a:p>
            <a:pPr lvl="1" indent="587375"/>
            <a:r>
              <a:rPr lang="en-US" dirty="0" smtClean="0"/>
              <a:t>SB </a:t>
            </a:r>
            <a:r>
              <a:rPr lang="en-US" dirty="0" smtClean="0"/>
              <a:t>84 (NCOE, Sponsored by Governor</a:t>
            </a:r>
            <a:r>
              <a:rPr lang="en-US" dirty="0" smtClean="0"/>
              <a:t>)</a:t>
            </a:r>
          </a:p>
          <a:p>
            <a:pPr lvl="4" indent="587375"/>
            <a:r>
              <a:rPr lang="en-US" dirty="0" smtClean="0"/>
              <a:t>Other Penalties</a:t>
            </a:r>
          </a:p>
          <a:p>
            <a:pPr lvl="4" indent="587375"/>
            <a:r>
              <a:rPr lang="en-US" dirty="0" smtClean="0"/>
              <a:t>Deferral Agreements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88E3-7677-45A6-911E-AA85E3EC53E0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33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4"/>
            <a:ext cx="8229600" cy="606425"/>
          </a:xfrm>
        </p:spPr>
        <p:txBody>
          <a:bodyPr/>
          <a:lstStyle/>
          <a:p>
            <a:r>
              <a:rPr lang="en-US" dirty="0"/>
              <a:t>Commission </a:t>
            </a:r>
            <a:r>
              <a:rPr lang="en-US" dirty="0" smtClean="0"/>
              <a:t>Opinions &amp; Other Resources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2209800"/>
            <a:ext cx="8001000" cy="3962400"/>
          </a:xfrm>
        </p:spPr>
        <p:txBody>
          <a:bodyPr/>
          <a:lstStyle/>
          <a:p>
            <a:r>
              <a:rPr lang="en-US" dirty="0" smtClean="0"/>
              <a:t>Resources and Opinions of the Nevada Commission on Ethics are indexed </a:t>
            </a:r>
            <a:r>
              <a:rPr lang="en-US" dirty="0"/>
              <a:t>on </a:t>
            </a:r>
            <a:r>
              <a:rPr lang="en-US" dirty="0" smtClean="0"/>
              <a:t>the NCOE website</a:t>
            </a:r>
            <a:r>
              <a:rPr lang="en-US" dirty="0"/>
              <a:t>:  </a:t>
            </a:r>
            <a:endParaRPr lang="en-US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0000CC"/>
                </a:solidFill>
              </a:rPr>
              <a:t>www.ethics.nv.gov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(New website!)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3810000"/>
          </a:xfrm>
        </p:spPr>
        <p:txBody>
          <a:bodyPr/>
          <a:lstStyle/>
          <a:p>
            <a:r>
              <a:rPr lang="en-US" sz="4000" b="1" dirty="0">
                <a:solidFill>
                  <a:srgbClr val="0000CC"/>
                </a:solidFill>
              </a:rPr>
              <a:t>Nevada </a:t>
            </a:r>
            <a:r>
              <a:rPr lang="en-US" sz="4000" b="1" dirty="0" smtClean="0">
                <a:solidFill>
                  <a:srgbClr val="0000CC"/>
                </a:solidFill>
              </a:rPr>
              <a:t>Commission on Ethics</a:t>
            </a:r>
            <a:r>
              <a:rPr lang="en-US" b="1" dirty="0" smtClean="0">
                <a:solidFill>
                  <a:srgbClr val="0000CC"/>
                </a:solidFill>
              </a:rPr>
              <a:t/>
            </a:r>
            <a:br>
              <a:rPr lang="en-US" b="1" dirty="0" smtClean="0">
                <a:solidFill>
                  <a:srgbClr val="0000CC"/>
                </a:solidFill>
              </a:rPr>
            </a:b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04800" y="5410201"/>
            <a:ext cx="8458200" cy="769441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</a:rPr>
              <a:t>Website: 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hlinkClick r:id="rId3"/>
              </a:rPr>
              <a:t>www.ethics.nv.gov</a:t>
            </a:r>
            <a:endParaRPr lang="en-US" sz="2000" dirty="0">
              <a:solidFill>
                <a:srgbClr val="FF0000"/>
              </a:solidFill>
              <a:latin typeface="Tahoma" pitchFamily="34" charset="0"/>
            </a:endParaRPr>
          </a:p>
          <a:p>
            <a:pPr algn="r">
              <a:spcBef>
                <a:spcPts val="0"/>
              </a:spcBef>
            </a:pPr>
            <a:r>
              <a:rPr lang="en-US" sz="2400" b="1" u="sng" dirty="0" smtClean="0">
                <a:solidFill>
                  <a:srgbClr val="FF0000"/>
                </a:solidFill>
                <a:latin typeface="Tahoma" pitchFamily="34" charset="0"/>
              </a:rPr>
              <a:t>ynevarez@ethics.nv.gov</a:t>
            </a:r>
          </a:p>
        </p:txBody>
      </p:sp>
      <p:pic>
        <p:nvPicPr>
          <p:cNvPr id="1026" name="Picture 1" descr="http://www.leg.state.nv.us/NRS/Images/NRS-235.-image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1216" y="1273940"/>
            <a:ext cx="2723967" cy="266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500" y="329324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Yvonne M. Nevarez-Goodson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Executive Director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Direct Line:  775-687-4312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939"/>
            <a:ext cx="8229600" cy="488067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Nevada Commission on Ethics</a:t>
            </a:r>
          </a:p>
          <a:p>
            <a:pPr marL="0" indent="0">
              <a:buNone/>
            </a:pPr>
            <a:r>
              <a:rPr lang="en-US" sz="1800" dirty="0" smtClean="0"/>
              <a:t>704 W. Nye Lane, Suite 204</a:t>
            </a:r>
          </a:p>
          <a:p>
            <a:pPr marL="0" indent="0">
              <a:buNone/>
            </a:pPr>
            <a:r>
              <a:rPr lang="en-US" sz="1800" dirty="0" smtClean="0"/>
              <a:t>Carson City, NV 89703</a:t>
            </a:r>
          </a:p>
          <a:p>
            <a:pPr marL="0" indent="0">
              <a:buNone/>
            </a:pPr>
            <a:r>
              <a:rPr lang="en-US" sz="1800" dirty="0" smtClean="0"/>
              <a:t>775- 687-5469 (Office)</a:t>
            </a:r>
          </a:p>
          <a:p>
            <a:pPr marL="0" indent="0">
              <a:buNone/>
            </a:pPr>
            <a:r>
              <a:rPr lang="en-US" sz="1800" dirty="0" smtClean="0"/>
              <a:t>775-687-1279 (Fax)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/>
              <a:t>Nevada Commission on Ethics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/>
              <a:t>OUR MISSION </a:t>
            </a:r>
            <a:endParaRPr lang="en-US" b="1" u="sng" dirty="0"/>
          </a:p>
          <a:p>
            <a:pPr marL="0" indent="0" algn="just">
              <a:buNone/>
            </a:pPr>
            <a:r>
              <a:rPr lang="en-US" sz="2800" dirty="0" smtClean="0"/>
              <a:t>To enhance the public’s faith and confidence in government and uphold the public trust by </a:t>
            </a:r>
            <a:r>
              <a:rPr lang="en-US" sz="2800" b="1" dirty="0" smtClean="0"/>
              <a:t>ensuring that public officers and public employees commit themselves to avoiding conflicts </a:t>
            </a:r>
            <a:r>
              <a:rPr lang="en-US" sz="2800" dirty="0" smtClean="0"/>
              <a:t>between their private interests and their public duties.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68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6425"/>
          </a:xfrm>
        </p:spPr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191375" cy="37893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A real or seeming </a:t>
            </a:r>
            <a:r>
              <a:rPr lang="en-US" dirty="0" smtClean="0"/>
              <a:t>incompatibility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between </a:t>
            </a:r>
            <a:r>
              <a:rPr lang="en-US" dirty="0"/>
              <a:t>one’s private interests 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and one’s </a:t>
            </a:r>
            <a:r>
              <a:rPr lang="en-US" dirty="0"/>
              <a:t>public or fiduciary duties.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 algn="r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/>
              <a:t>~ Black’s Law </a:t>
            </a:r>
            <a:r>
              <a:rPr lang="en-US" sz="2400" dirty="0" smtClean="0"/>
              <a:t>Dictionary</a:t>
            </a:r>
            <a:r>
              <a:rPr lang="en-US" sz="2400" dirty="0"/>
              <a:t>, Eighth </a:t>
            </a:r>
            <a:r>
              <a:rPr lang="en-US" sz="2400" dirty="0" smtClean="0"/>
              <a:t>Edition</a:t>
            </a:r>
          </a:p>
          <a:p>
            <a:pPr marL="0" indent="0" algn="r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67200"/>
            <a:ext cx="8305800" cy="18288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84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1"/>
            <a:ext cx="8229600" cy="606425"/>
          </a:xfrm>
        </p:spPr>
        <p:txBody>
          <a:bodyPr/>
          <a:lstStyle/>
          <a:p>
            <a:r>
              <a:rPr lang="en-US" dirty="0"/>
              <a:t>Commission </a:t>
            </a:r>
            <a:r>
              <a:rPr lang="en-US" dirty="0" smtClean="0"/>
              <a:t>Jurisdiction </a:t>
            </a:r>
            <a:r>
              <a:rPr lang="en-US" sz="3600" dirty="0" smtClean="0"/>
              <a:t>(2 years)</a:t>
            </a:r>
            <a:endParaRPr lang="en-US" sz="36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752600"/>
            <a:ext cx="8503919" cy="4495800"/>
          </a:xfrm>
          <a:ln w="38100">
            <a:noFill/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Public Officers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Public Employees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State Legislators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Exceptions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Former Public Officers and Employees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Exceptions: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Judicial Officers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Advisory Board Members</a:t>
            </a:r>
          </a:p>
          <a:p>
            <a:pPr>
              <a:buClr>
                <a:schemeClr val="tx2"/>
              </a:buClr>
              <a:buNone/>
            </a:pPr>
            <a:endParaRPr lang="en-US" sz="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320677"/>
            <a:ext cx="4413410" cy="189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2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5"/>
            <a:ext cx="8229600" cy="788986"/>
          </a:xfrm>
        </p:spPr>
        <p:txBody>
          <a:bodyPr/>
          <a:lstStyle/>
          <a:p>
            <a:pPr eaLnBrk="1" hangingPunct="1"/>
            <a:r>
              <a:rPr lang="en-US" dirty="0" smtClean="0"/>
              <a:t>Nevada Commission on Ethics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Interprets and provides guidance on the statutory provisions of NRS 281A - the Ethics in Government Law </a:t>
            </a:r>
            <a:r>
              <a:rPr lang="en-US" dirty="0" smtClean="0">
                <a:solidFill>
                  <a:srgbClr val="0000CC"/>
                </a:solidFill>
              </a:rPr>
              <a:t>(First-Party Requests for Opinion)</a:t>
            </a:r>
          </a:p>
          <a:p>
            <a:r>
              <a:rPr lang="en-US" dirty="0" smtClean="0"/>
              <a:t>Investigates and adjudicates complaints from public officers, public employees and the public </a:t>
            </a:r>
            <a:r>
              <a:rPr lang="en-US" dirty="0" smtClean="0">
                <a:solidFill>
                  <a:srgbClr val="C00000"/>
                </a:solidFill>
              </a:rPr>
              <a:t>(Third-Party Requests for </a:t>
            </a:r>
            <a:r>
              <a:rPr lang="en-US" dirty="0">
                <a:solidFill>
                  <a:srgbClr val="C00000"/>
                </a:solidFill>
              </a:rPr>
              <a:t>Opinion)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Accepts </a:t>
            </a:r>
            <a:r>
              <a:rPr lang="en-US" dirty="0"/>
              <a:t>certain written </a:t>
            </a:r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6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6425"/>
          </a:xfrm>
        </p:spPr>
        <p:txBody>
          <a:bodyPr/>
          <a:lstStyle/>
          <a:p>
            <a:r>
              <a:rPr lang="en-US" u="sng" dirty="0" smtClean="0"/>
              <a:t>Personal Interests:</a:t>
            </a:r>
            <a:endParaRPr lang="en-US" u="sng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905000"/>
            <a:ext cx="7391400" cy="41148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“Pecuniary” (NRS 281A.139)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“Commitments in a Private Capacity”  (NRS 281A.065)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Family/Relatives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Employers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Business Interests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Household Members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Substantially Similar Relationships</a:t>
            </a:r>
          </a:p>
          <a:p>
            <a:pPr lvl="3"/>
            <a:r>
              <a:rPr lang="en-US" sz="1800" dirty="0" smtClean="0">
                <a:cs typeface="Times New Roman" pitchFamily="18" charset="0"/>
              </a:rPr>
              <a:t>Fiduciary Positions – Nonprofit Boards of Directors</a:t>
            </a:r>
          </a:p>
          <a:p>
            <a:pPr lvl="2"/>
            <a:endParaRPr lang="en-US" dirty="0" smtClean="0"/>
          </a:p>
          <a:p>
            <a:pPr algn="r">
              <a:buNone/>
            </a:pPr>
            <a:r>
              <a:rPr lang="en-US" dirty="0" smtClean="0"/>
              <a:t>	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087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PROHIBITED </a:t>
            </a:r>
            <a:r>
              <a:rPr lang="en-US" sz="4400" b="1" u="sng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Gifts</a:t>
            </a:r>
          </a:p>
          <a:p>
            <a:pPr>
              <a:buFontTx/>
              <a:buChar char="-"/>
            </a:pPr>
            <a:r>
              <a:rPr lang="en-US" dirty="0"/>
              <a:t>Improper Use of Public Position:</a:t>
            </a:r>
          </a:p>
          <a:p>
            <a:pPr lvl="1">
              <a:buFontTx/>
              <a:buChar char="-"/>
            </a:pPr>
            <a:r>
              <a:rPr lang="en-US" sz="2000" dirty="0"/>
              <a:t>Unwarranted Benefits</a:t>
            </a:r>
          </a:p>
          <a:p>
            <a:pPr lvl="1">
              <a:buFontTx/>
              <a:buChar char="-"/>
            </a:pPr>
            <a:r>
              <a:rPr lang="en-US" sz="2000" dirty="0" smtClean="0"/>
              <a:t>Improper Contracts/Employment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smtClean="0"/>
              <a:t>Additional Compensation </a:t>
            </a:r>
            <a:r>
              <a:rPr lang="en-US" sz="2000" dirty="0"/>
              <a:t>From Private Source</a:t>
            </a:r>
          </a:p>
          <a:p>
            <a:pPr lvl="1">
              <a:buFontTx/>
              <a:buChar char="-"/>
            </a:pPr>
            <a:r>
              <a:rPr lang="en-US" sz="2000" dirty="0" smtClean="0"/>
              <a:t>Using/Suppressing Nonpublic Government Info</a:t>
            </a:r>
          </a:p>
          <a:p>
            <a:pPr lvl="1">
              <a:buFontTx/>
              <a:buChar char="-"/>
            </a:pPr>
            <a:r>
              <a:rPr lang="en-US" sz="2000" dirty="0" smtClean="0"/>
              <a:t>Use of Governmental Property/Resources</a:t>
            </a:r>
          </a:p>
          <a:p>
            <a:pPr lvl="1">
              <a:buFontTx/>
              <a:buChar char="-"/>
            </a:pPr>
            <a:r>
              <a:rPr lang="en-US" sz="2000" dirty="0" smtClean="0"/>
              <a:t>Influencing Subordinate – Personal Benefit</a:t>
            </a:r>
          </a:p>
          <a:p>
            <a:pPr lvl="1">
              <a:buFontTx/>
              <a:buChar char="-"/>
            </a:pPr>
            <a:r>
              <a:rPr lang="en-US" sz="2000" dirty="0" smtClean="0"/>
              <a:t>Honoraria</a:t>
            </a:r>
          </a:p>
          <a:p>
            <a:pPr lvl="1">
              <a:buFontTx/>
              <a:buChar char="-"/>
            </a:pPr>
            <a:r>
              <a:rPr lang="en-US" sz="2000" dirty="0" smtClean="0"/>
              <a:t>Government Resources – Ballot Question/Candidate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B961-A5D0-49C6-B498-3971B14DF1E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62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4"/>
            <a:ext cx="8229600" cy="1044575"/>
          </a:xfrm>
        </p:spPr>
        <p:txBody>
          <a:bodyPr/>
          <a:lstStyle/>
          <a:p>
            <a:pPr algn="ctr"/>
            <a:r>
              <a:rPr lang="en-US" sz="4000" b="1" u="sng" dirty="0" smtClean="0"/>
              <a:t>PROHIBITED CONDUCT </a:t>
            </a:r>
            <a:endParaRPr lang="en-US" sz="4000" b="1" u="sng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sz="5400" dirty="0" smtClean="0"/>
              <a:t>GIFTS…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Clr>
                <a:srgbClr val="C00000"/>
              </a:buClr>
              <a:buFont typeface="+mj-lt"/>
              <a:buAutoNum type="arabicPeriod" startAt="2"/>
            </a:pPr>
            <a:endParaRPr lang="en-US" dirty="0" smtClean="0"/>
          </a:p>
          <a:p>
            <a:pPr marL="0" indent="0">
              <a:buClr>
                <a:srgbClr val="C00000"/>
              </a:buClr>
              <a:buNone/>
            </a:pPr>
            <a:endParaRPr lang="en-US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US" dirty="0" smtClean="0"/>
              <a:t> (Improper Influence)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r"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NRS 281A.400(1)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286000" cy="457200"/>
          </a:xfrm>
        </p:spPr>
        <p:txBody>
          <a:bodyPr/>
          <a:lstStyle/>
          <a:p>
            <a:fld id="{5018B961-A5D0-49C6-B498-3971B14DF1E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2286000"/>
            <a:ext cx="2413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3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endSnd/>
        </p:sndAc>
      </p:transition>
    </mc:Choice>
    <mc:Fallback xmlns="">
      <p:transition spd="slow">
        <p:dissolv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5119</TotalTime>
  <Words>881</Words>
  <Application>Microsoft Office PowerPoint</Application>
  <PresentationFormat>On-screen Show (4:3)</PresentationFormat>
  <Paragraphs>246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Comic Sans MS</vt:lpstr>
      <vt:lpstr>Garamond</vt:lpstr>
      <vt:lpstr>Shruti</vt:lpstr>
      <vt:lpstr>Tahoma</vt:lpstr>
      <vt:lpstr>Times New Roman</vt:lpstr>
      <vt:lpstr>Verdana</vt:lpstr>
      <vt:lpstr>Wingdings</vt:lpstr>
      <vt:lpstr>Edge</vt:lpstr>
      <vt:lpstr>Nevada Ethics in  Government Law</vt:lpstr>
      <vt:lpstr>What is the Nevada Commission on Ethics?</vt:lpstr>
      <vt:lpstr>Nevada Commission on Ethics </vt:lpstr>
      <vt:lpstr>Conflict of Interest</vt:lpstr>
      <vt:lpstr>Commission Jurisdiction (2 years)</vt:lpstr>
      <vt:lpstr>Nevada Commission on Ethics</vt:lpstr>
      <vt:lpstr>Personal Interests:</vt:lpstr>
      <vt:lpstr>PROHIBITED CONDUCT</vt:lpstr>
      <vt:lpstr>PROHIBITED CONDUCT </vt:lpstr>
      <vt:lpstr>PROHIBITED CONDUCT</vt:lpstr>
      <vt:lpstr>PROHIBITED CONDUCT</vt:lpstr>
      <vt:lpstr>PROHIBITED CONDUCT</vt:lpstr>
      <vt:lpstr>PROHIBITED CONDUCT</vt:lpstr>
      <vt:lpstr>PROHIBITED CONDUCT</vt:lpstr>
      <vt:lpstr>PROHIBITED CONDUCT</vt:lpstr>
      <vt:lpstr>PROHIBITED CONDUCT </vt:lpstr>
      <vt:lpstr>“Cooling-Off” Prohibitions</vt:lpstr>
      <vt:lpstr>Disclosure and Abstention  for Public Officers and Employees</vt:lpstr>
      <vt:lpstr>Disclosures</vt:lpstr>
      <vt:lpstr>Disclosure – Public Employees</vt:lpstr>
      <vt:lpstr>Voting &amp; Abstention</vt:lpstr>
      <vt:lpstr>Voting &amp; Abstention</vt:lpstr>
      <vt:lpstr>Penalties</vt:lpstr>
      <vt:lpstr>Penalties: Monetary sanctions &amp; referral for removal from office</vt:lpstr>
      <vt:lpstr>SAFE HARBOR PROVISIONS</vt:lpstr>
      <vt:lpstr>Recent Legislation</vt:lpstr>
      <vt:lpstr>Commission Opinions &amp; Other Resources  </vt:lpstr>
      <vt:lpstr>Nevada Commission on Ethics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Ethics in  Government Law</dc:title>
  <dc:creator>Yvonne Nevarez-Goodson</dc:creator>
  <cp:lastModifiedBy>Keri A. Pedroza</cp:lastModifiedBy>
  <cp:revision>46</cp:revision>
  <cp:lastPrinted>2017-01-19T00:08:04Z</cp:lastPrinted>
  <dcterms:created xsi:type="dcterms:W3CDTF">2002-07-08T21:49:44Z</dcterms:created>
  <dcterms:modified xsi:type="dcterms:W3CDTF">2017-12-11T18:51:05Z</dcterms:modified>
</cp:coreProperties>
</file>